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diagrams/colors1.xml" ContentType="application/vnd.openxmlformats-officedocument.drawingml.diagramColors+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Default Extension="wmf" ContentType="image/x-wmf"/>
  <Override PartName="/ppt/notesSlides/notesSlide18.xml" ContentType="application/vnd.openxmlformats-officedocument.presentationml.notesSlide+xml"/>
  <Override PartName="/ppt/slides/slide41.xml" ContentType="application/vnd.openxmlformats-officedocument.presentationml.slide+xml"/>
  <Override PartName="/ppt/slides/slide223.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Default Extension="jpeg" ContentType="image/jpeg"/>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slides/slide51.xml" ContentType="application/vnd.openxmlformats-officedocument.presentationml.slide+xml"/>
  <Override PartName="/ppt/slides/slide233.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diagrams/layout2.xml" ContentType="application/vnd.openxmlformats-officedocument.drawingml.diagramLayout+xml"/>
  <Default Extension="gif" ContentType="image/gif"/>
  <Override PartName="/ppt/notesSlides/notesSlide8.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diagrams/data3.xml" ContentType="application/vnd.openxmlformats-officedocument.drawingml.diagramData+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67.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2" r:id="rId1"/>
  </p:sldMasterIdLst>
  <p:notesMasterIdLst>
    <p:notesMasterId r:id="rId252"/>
  </p:notesMasterIdLst>
  <p:sldIdLst>
    <p:sldId id="256" r:id="rId2"/>
    <p:sldId id="257" r:id="rId3"/>
    <p:sldId id="258" r:id="rId4"/>
    <p:sldId id="259" r:id="rId5"/>
    <p:sldId id="260" r:id="rId6"/>
    <p:sldId id="261" r:id="rId7"/>
    <p:sldId id="262" r:id="rId8"/>
    <p:sldId id="820" r:id="rId9"/>
    <p:sldId id="821" r:id="rId10"/>
    <p:sldId id="822" r:id="rId11"/>
    <p:sldId id="823" r:id="rId12"/>
    <p:sldId id="824" r:id="rId13"/>
    <p:sldId id="825" r:id="rId14"/>
    <p:sldId id="826" r:id="rId15"/>
    <p:sldId id="827" r:id="rId16"/>
    <p:sldId id="828" r:id="rId17"/>
    <p:sldId id="832" r:id="rId18"/>
    <p:sldId id="306" r:id="rId19"/>
    <p:sldId id="368" r:id="rId20"/>
    <p:sldId id="369" r:id="rId21"/>
    <p:sldId id="358" r:id="rId22"/>
    <p:sldId id="359" r:id="rId23"/>
    <p:sldId id="370" r:id="rId24"/>
    <p:sldId id="371" r:id="rId25"/>
    <p:sldId id="757" r:id="rId26"/>
    <p:sldId id="407" r:id="rId27"/>
    <p:sldId id="408" r:id="rId28"/>
    <p:sldId id="389" r:id="rId29"/>
    <p:sldId id="758" r:id="rId30"/>
    <p:sldId id="759" r:id="rId31"/>
    <p:sldId id="760" r:id="rId32"/>
    <p:sldId id="761" r:id="rId33"/>
    <p:sldId id="398" r:id="rId34"/>
    <p:sldId id="399" r:id="rId35"/>
    <p:sldId id="366" r:id="rId36"/>
    <p:sldId id="421" r:id="rId37"/>
    <p:sldId id="424" r:id="rId38"/>
    <p:sldId id="422" r:id="rId39"/>
    <p:sldId id="367" r:id="rId40"/>
    <p:sldId id="372" r:id="rId41"/>
    <p:sldId id="863" r:id="rId42"/>
    <p:sldId id="414" r:id="rId43"/>
    <p:sldId id="463" r:id="rId44"/>
    <p:sldId id="381" r:id="rId45"/>
    <p:sldId id="425" r:id="rId46"/>
    <p:sldId id="426" r:id="rId47"/>
    <p:sldId id="432" r:id="rId48"/>
    <p:sldId id="433" r:id="rId49"/>
    <p:sldId id="439" r:id="rId50"/>
    <p:sldId id="440" r:id="rId51"/>
    <p:sldId id="441" r:id="rId52"/>
    <p:sldId id="467" r:id="rId53"/>
    <p:sldId id="468" r:id="rId54"/>
    <p:sldId id="471" r:id="rId55"/>
    <p:sldId id="472" r:id="rId56"/>
    <p:sldId id="473" r:id="rId57"/>
    <p:sldId id="777" r:id="rId58"/>
    <p:sldId id="506" r:id="rId59"/>
    <p:sldId id="532" r:id="rId60"/>
    <p:sldId id="507" r:id="rId61"/>
    <p:sldId id="511" r:id="rId62"/>
    <p:sldId id="509" r:id="rId63"/>
    <p:sldId id="512" r:id="rId64"/>
    <p:sldId id="510" r:id="rId65"/>
    <p:sldId id="516" r:id="rId66"/>
    <p:sldId id="517" r:id="rId67"/>
    <p:sldId id="521" r:id="rId68"/>
    <p:sldId id="522" r:id="rId69"/>
    <p:sldId id="865" r:id="rId70"/>
    <p:sldId id="866" r:id="rId71"/>
    <p:sldId id="523" r:id="rId72"/>
    <p:sldId id="526" r:id="rId73"/>
    <p:sldId id="525" r:id="rId74"/>
    <p:sldId id="779" r:id="rId75"/>
    <p:sldId id="488" r:id="rId76"/>
    <p:sldId id="535" r:id="rId77"/>
    <p:sldId id="454" r:id="rId78"/>
    <p:sldId id="455" r:id="rId79"/>
    <p:sldId id="459" r:id="rId80"/>
    <p:sldId id="764" r:id="rId81"/>
    <p:sldId id="768" r:id="rId82"/>
    <p:sldId id="769" r:id="rId83"/>
    <p:sldId id="770" r:id="rId84"/>
    <p:sldId id="771" r:id="rId85"/>
    <p:sldId id="772" r:id="rId86"/>
    <p:sldId id="268" r:id="rId87"/>
    <p:sldId id="269" r:id="rId88"/>
    <p:sldId id="786" r:id="rId89"/>
    <p:sldId id="785" r:id="rId90"/>
    <p:sldId id="787" r:id="rId91"/>
    <p:sldId id="788" r:id="rId92"/>
    <p:sldId id="489" r:id="rId93"/>
    <p:sldId id="499" r:id="rId94"/>
    <p:sldId id="502" r:id="rId95"/>
    <p:sldId id="500" r:id="rId96"/>
    <p:sldId id="497" r:id="rId97"/>
    <p:sldId id="789" r:id="rId98"/>
    <p:sldId id="790" r:id="rId99"/>
    <p:sldId id="503" r:id="rId100"/>
    <p:sldId id="495" r:id="rId101"/>
    <p:sldId id="775" r:id="rId102"/>
    <p:sldId id="270" r:id="rId103"/>
    <p:sldId id="545" r:id="rId104"/>
    <p:sldId id="554" r:id="rId105"/>
    <p:sldId id="555" r:id="rId106"/>
    <p:sldId id="558" r:id="rId107"/>
    <p:sldId id="578" r:id="rId108"/>
    <p:sldId id="579" r:id="rId109"/>
    <p:sldId id="817" r:id="rId110"/>
    <p:sldId id="574" r:id="rId111"/>
    <p:sldId id="575" r:id="rId112"/>
    <p:sldId id="571" r:id="rId113"/>
    <p:sldId id="276" r:id="rId114"/>
    <p:sldId id="305" r:id="rId115"/>
    <p:sldId id="277" r:id="rId116"/>
    <p:sldId id="585" r:id="rId117"/>
    <p:sldId id="581" r:id="rId118"/>
    <p:sldId id="586" r:id="rId119"/>
    <p:sldId id="587" r:id="rId120"/>
    <p:sldId id="589" r:id="rId121"/>
    <p:sldId id="582" r:id="rId122"/>
    <p:sldId id="583" r:id="rId123"/>
    <p:sldId id="590" r:id="rId124"/>
    <p:sldId id="773" r:id="rId125"/>
    <p:sldId id="593" r:id="rId126"/>
    <p:sldId id="594" r:id="rId127"/>
    <p:sldId id="601" r:id="rId128"/>
    <p:sldId id="596" r:id="rId129"/>
    <p:sldId id="602" r:id="rId130"/>
    <p:sldId id="603" r:id="rId131"/>
    <p:sldId id="604" r:id="rId132"/>
    <p:sldId id="605" r:id="rId133"/>
    <p:sldId id="611" r:id="rId134"/>
    <p:sldId id="612" r:id="rId135"/>
    <p:sldId id="613" r:id="rId136"/>
    <p:sldId id="614" r:id="rId137"/>
    <p:sldId id="615" r:id="rId138"/>
    <p:sldId id="620" r:id="rId139"/>
    <p:sldId id="621" r:id="rId140"/>
    <p:sldId id="618" r:id="rId141"/>
    <p:sldId id="619" r:id="rId142"/>
    <p:sldId id="622" r:id="rId143"/>
    <p:sldId id="278" r:id="rId144"/>
    <p:sldId id="279" r:id="rId145"/>
    <p:sldId id="280" r:id="rId146"/>
    <p:sldId id="281" r:id="rId147"/>
    <p:sldId id="282" r:id="rId148"/>
    <p:sldId id="629" r:id="rId149"/>
    <p:sldId id="630" r:id="rId150"/>
    <p:sldId id="631" r:id="rId151"/>
    <p:sldId id="632" r:id="rId152"/>
    <p:sldId id="633" r:id="rId153"/>
    <p:sldId id="660" r:id="rId154"/>
    <p:sldId id="661" r:id="rId155"/>
    <p:sldId id="634" r:id="rId156"/>
    <p:sldId id="640" r:id="rId157"/>
    <p:sldId id="641" r:id="rId158"/>
    <p:sldId id="642" r:id="rId159"/>
    <p:sldId id="643" r:id="rId160"/>
    <p:sldId id="644" r:id="rId161"/>
    <p:sldId id="645" r:id="rId162"/>
    <p:sldId id="646" r:id="rId163"/>
    <p:sldId id="647" r:id="rId164"/>
    <p:sldId id="659" r:id="rId165"/>
    <p:sldId id="649" r:id="rId166"/>
    <p:sldId id="650" r:id="rId167"/>
    <p:sldId id="651" r:id="rId168"/>
    <p:sldId id="652" r:id="rId169"/>
    <p:sldId id="653" r:id="rId170"/>
    <p:sldId id="654" r:id="rId171"/>
    <p:sldId id="707" r:id="rId172"/>
    <p:sldId id="709" r:id="rId173"/>
    <p:sldId id="710" r:id="rId174"/>
    <p:sldId id="711" r:id="rId175"/>
    <p:sldId id="798" r:id="rId176"/>
    <p:sldId id="797" r:id="rId177"/>
    <p:sldId id="812" r:id="rId178"/>
    <p:sldId id="807" r:id="rId179"/>
    <p:sldId id="808" r:id="rId180"/>
    <p:sldId id="809" r:id="rId181"/>
    <p:sldId id="717" r:id="rId182"/>
    <p:sldId id="718" r:id="rId183"/>
    <p:sldId id="815" r:id="rId184"/>
    <p:sldId id="802" r:id="rId185"/>
    <p:sldId id="803" r:id="rId186"/>
    <p:sldId id="804" r:id="rId187"/>
    <p:sldId id="805" r:id="rId188"/>
    <p:sldId id="728" r:id="rId189"/>
    <p:sldId id="800" r:id="rId190"/>
    <p:sldId id="801" r:id="rId191"/>
    <p:sldId id="730" r:id="rId192"/>
    <p:sldId id="354" r:id="rId193"/>
    <p:sldId id="671" r:id="rId194"/>
    <p:sldId id="673" r:id="rId195"/>
    <p:sldId id="664" r:id="rId196"/>
    <p:sldId id="667" r:id="rId197"/>
    <p:sldId id="669" r:id="rId198"/>
    <p:sldId id="674" r:id="rId199"/>
    <p:sldId id="693" r:id="rId200"/>
    <p:sldId id="682" r:id="rId201"/>
    <p:sldId id="691" r:id="rId202"/>
    <p:sldId id="684" r:id="rId203"/>
    <p:sldId id="683" r:id="rId204"/>
    <p:sldId id="697" r:id="rId205"/>
    <p:sldId id="689" r:id="rId206"/>
    <p:sldId id="685" r:id="rId207"/>
    <p:sldId id="813" r:id="rId208"/>
    <p:sldId id="814" r:id="rId209"/>
    <p:sldId id="737" r:id="rId210"/>
    <p:sldId id="736" r:id="rId211"/>
    <p:sldId id="738" r:id="rId212"/>
    <p:sldId id="739" r:id="rId213"/>
    <p:sldId id="296" r:id="rId214"/>
    <p:sldId id="743" r:id="rId215"/>
    <p:sldId id="309" r:id="rId216"/>
    <p:sldId id="744" r:id="rId217"/>
    <p:sldId id="745" r:id="rId218"/>
    <p:sldId id="746" r:id="rId219"/>
    <p:sldId id="747" r:id="rId220"/>
    <p:sldId id="748" r:id="rId221"/>
    <p:sldId id="749" r:id="rId222"/>
    <p:sldId id="299" r:id="rId223"/>
    <p:sldId id="752" r:id="rId224"/>
    <p:sldId id="753" r:id="rId225"/>
    <p:sldId id="754" r:id="rId226"/>
    <p:sldId id="755" r:id="rId227"/>
    <p:sldId id="311" r:id="rId228"/>
    <p:sldId id="312" r:id="rId229"/>
    <p:sldId id="830" r:id="rId230"/>
    <p:sldId id="315" r:id="rId231"/>
    <p:sldId id="316" r:id="rId232"/>
    <p:sldId id="317" r:id="rId233"/>
    <p:sldId id="318" r:id="rId234"/>
    <p:sldId id="857" r:id="rId235"/>
    <p:sldId id="859" r:id="rId236"/>
    <p:sldId id="860" r:id="rId237"/>
    <p:sldId id="861" r:id="rId238"/>
    <p:sldId id="834" r:id="rId239"/>
    <p:sldId id="836" r:id="rId240"/>
    <p:sldId id="839" r:id="rId241"/>
    <p:sldId id="840" r:id="rId242"/>
    <p:sldId id="842" r:id="rId243"/>
    <p:sldId id="845" r:id="rId244"/>
    <p:sldId id="846" r:id="rId245"/>
    <p:sldId id="847" r:id="rId246"/>
    <p:sldId id="849" r:id="rId247"/>
    <p:sldId id="852" r:id="rId248"/>
    <p:sldId id="854" r:id="rId249"/>
    <p:sldId id="855" r:id="rId250"/>
    <p:sldId id="337" r:id="rId2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72898A32-6203-4431-8969-CB3F1390FB70}">
          <p14:sldIdLst>
            <p14:sldId id="256"/>
            <p14:sldId id="257"/>
            <p14:sldId id="258"/>
            <p14:sldId id="259"/>
            <p14:sldId id="260"/>
            <p14:sldId id="261"/>
            <p14:sldId id="262"/>
            <p14:sldId id="820"/>
            <p14:sldId id="821"/>
            <p14:sldId id="822"/>
            <p14:sldId id="823"/>
            <p14:sldId id="824"/>
            <p14:sldId id="825"/>
            <p14:sldId id="826"/>
            <p14:sldId id="827"/>
            <p14:sldId id="828"/>
            <p14:sldId id="832"/>
            <p14:sldId id="306"/>
            <p14:sldId id="368"/>
            <p14:sldId id="369"/>
            <p14:sldId id="358"/>
            <p14:sldId id="359"/>
            <p14:sldId id="370"/>
            <p14:sldId id="371"/>
            <p14:sldId id="757"/>
            <p14:sldId id="407"/>
            <p14:sldId id="408"/>
            <p14:sldId id="389"/>
            <p14:sldId id="758"/>
            <p14:sldId id="759"/>
            <p14:sldId id="760"/>
            <p14:sldId id="761"/>
            <p14:sldId id="398"/>
            <p14:sldId id="399"/>
            <p14:sldId id="366"/>
            <p14:sldId id="421"/>
            <p14:sldId id="424"/>
            <p14:sldId id="422"/>
            <p14:sldId id="367"/>
            <p14:sldId id="372"/>
            <p14:sldId id="863"/>
            <p14:sldId id="414"/>
            <p14:sldId id="463"/>
            <p14:sldId id="381"/>
            <p14:sldId id="425"/>
            <p14:sldId id="426"/>
            <p14:sldId id="432"/>
            <p14:sldId id="433"/>
            <p14:sldId id="439"/>
            <p14:sldId id="440"/>
            <p14:sldId id="441"/>
            <p14:sldId id="467"/>
            <p14:sldId id="468"/>
            <p14:sldId id="471"/>
            <p14:sldId id="472"/>
            <p14:sldId id="473"/>
            <p14:sldId id="777"/>
            <p14:sldId id="506"/>
            <p14:sldId id="532"/>
            <p14:sldId id="507"/>
            <p14:sldId id="511"/>
            <p14:sldId id="509"/>
            <p14:sldId id="512"/>
            <p14:sldId id="510"/>
            <p14:sldId id="516"/>
            <p14:sldId id="517"/>
            <p14:sldId id="521"/>
            <p14:sldId id="522"/>
            <p14:sldId id="865"/>
            <p14:sldId id="866"/>
            <p14:sldId id="523"/>
            <p14:sldId id="526"/>
            <p14:sldId id="525"/>
            <p14:sldId id="779"/>
            <p14:sldId id="488"/>
            <p14:sldId id="535"/>
            <p14:sldId id="454"/>
            <p14:sldId id="455"/>
            <p14:sldId id="459"/>
            <p14:sldId id="764"/>
            <p14:sldId id="768"/>
            <p14:sldId id="769"/>
            <p14:sldId id="770"/>
            <p14:sldId id="771"/>
            <p14:sldId id="772"/>
            <p14:sldId id="268"/>
            <p14:sldId id="269"/>
            <p14:sldId id="786"/>
            <p14:sldId id="785"/>
            <p14:sldId id="787"/>
            <p14:sldId id="788"/>
            <p14:sldId id="489"/>
            <p14:sldId id="499"/>
            <p14:sldId id="502"/>
            <p14:sldId id="500"/>
            <p14:sldId id="497"/>
            <p14:sldId id="789"/>
            <p14:sldId id="790"/>
            <p14:sldId id="503"/>
            <p14:sldId id="495"/>
            <p14:sldId id="775"/>
            <p14:sldId id="270"/>
          </p14:sldIdLst>
        </p14:section>
        <p14:section name="Untitled Section" id="{6A318168-592C-4DE8-BAEA-A34306EED5C5}">
          <p14:sldIdLst>
            <p14:sldId id="545"/>
            <p14:sldId id="554"/>
            <p14:sldId id="555"/>
            <p14:sldId id="558"/>
            <p14:sldId id="578"/>
            <p14:sldId id="579"/>
            <p14:sldId id="817"/>
            <p14:sldId id="574"/>
            <p14:sldId id="575"/>
            <p14:sldId id="571"/>
            <p14:sldId id="276"/>
            <p14:sldId id="305"/>
            <p14:sldId id="277"/>
            <p14:sldId id="585"/>
            <p14:sldId id="581"/>
            <p14:sldId id="586"/>
            <p14:sldId id="587"/>
            <p14:sldId id="589"/>
            <p14:sldId id="582"/>
            <p14:sldId id="583"/>
            <p14:sldId id="590"/>
            <p14:sldId id="773"/>
            <p14:sldId id="593"/>
            <p14:sldId id="594"/>
            <p14:sldId id="601"/>
            <p14:sldId id="596"/>
            <p14:sldId id="602"/>
            <p14:sldId id="603"/>
            <p14:sldId id="604"/>
            <p14:sldId id="605"/>
            <p14:sldId id="611"/>
            <p14:sldId id="612"/>
            <p14:sldId id="613"/>
            <p14:sldId id="614"/>
            <p14:sldId id="615"/>
            <p14:sldId id="620"/>
            <p14:sldId id="621"/>
            <p14:sldId id="618"/>
            <p14:sldId id="619"/>
            <p14:sldId id="622"/>
            <p14:sldId id="278"/>
            <p14:sldId id="279"/>
            <p14:sldId id="280"/>
            <p14:sldId id="281"/>
            <p14:sldId id="282"/>
            <p14:sldId id="629"/>
            <p14:sldId id="630"/>
            <p14:sldId id="631"/>
            <p14:sldId id="632"/>
            <p14:sldId id="633"/>
            <p14:sldId id="660"/>
            <p14:sldId id="661"/>
            <p14:sldId id="634"/>
            <p14:sldId id="640"/>
            <p14:sldId id="641"/>
            <p14:sldId id="642"/>
            <p14:sldId id="643"/>
            <p14:sldId id="644"/>
            <p14:sldId id="645"/>
            <p14:sldId id="646"/>
            <p14:sldId id="647"/>
            <p14:sldId id="659"/>
            <p14:sldId id="649"/>
            <p14:sldId id="650"/>
            <p14:sldId id="651"/>
            <p14:sldId id="652"/>
            <p14:sldId id="653"/>
            <p14:sldId id="654"/>
            <p14:sldId id="707"/>
            <p14:sldId id="709"/>
            <p14:sldId id="710"/>
            <p14:sldId id="711"/>
            <p14:sldId id="798"/>
            <p14:sldId id="797"/>
            <p14:sldId id="812"/>
            <p14:sldId id="807"/>
            <p14:sldId id="808"/>
            <p14:sldId id="809"/>
            <p14:sldId id="717"/>
            <p14:sldId id="718"/>
            <p14:sldId id="815"/>
            <p14:sldId id="802"/>
            <p14:sldId id="803"/>
            <p14:sldId id="804"/>
            <p14:sldId id="805"/>
            <p14:sldId id="728"/>
            <p14:sldId id="800"/>
            <p14:sldId id="801"/>
            <p14:sldId id="730"/>
            <p14:sldId id="354"/>
            <p14:sldId id="671"/>
            <p14:sldId id="673"/>
            <p14:sldId id="664"/>
            <p14:sldId id="667"/>
            <p14:sldId id="669"/>
            <p14:sldId id="674"/>
            <p14:sldId id="693"/>
            <p14:sldId id="682"/>
            <p14:sldId id="691"/>
            <p14:sldId id="684"/>
            <p14:sldId id="683"/>
            <p14:sldId id="697"/>
            <p14:sldId id="689"/>
            <p14:sldId id="685"/>
            <p14:sldId id="813"/>
            <p14:sldId id="814"/>
            <p14:sldId id="737"/>
            <p14:sldId id="736"/>
            <p14:sldId id="738"/>
            <p14:sldId id="739"/>
            <p14:sldId id="296"/>
            <p14:sldId id="743"/>
            <p14:sldId id="309"/>
            <p14:sldId id="744"/>
            <p14:sldId id="745"/>
            <p14:sldId id="746"/>
            <p14:sldId id="747"/>
            <p14:sldId id="748"/>
            <p14:sldId id="749"/>
            <p14:sldId id="299"/>
            <p14:sldId id="752"/>
            <p14:sldId id="753"/>
            <p14:sldId id="754"/>
            <p14:sldId id="755"/>
            <p14:sldId id="311"/>
            <p14:sldId id="312"/>
            <p14:sldId id="830"/>
            <p14:sldId id="315"/>
            <p14:sldId id="316"/>
            <p14:sldId id="317"/>
            <p14:sldId id="318"/>
            <p14:sldId id="857"/>
            <p14:sldId id="859"/>
            <p14:sldId id="860"/>
            <p14:sldId id="861"/>
            <p14:sldId id="834"/>
            <p14:sldId id="836"/>
            <p14:sldId id="839"/>
            <p14:sldId id="840"/>
            <p14:sldId id="842"/>
            <p14:sldId id="845"/>
            <p14:sldId id="846"/>
            <p14:sldId id="847"/>
            <p14:sldId id="849"/>
            <p14:sldId id="852"/>
            <p14:sldId id="854"/>
            <p14:sldId id="855"/>
            <p14:sldId id="33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402" autoAdjust="0"/>
    <p:restoredTop sz="90596" autoAdjust="0"/>
  </p:normalViewPr>
  <p:slideViewPr>
    <p:cSldViewPr>
      <p:cViewPr varScale="1">
        <p:scale>
          <a:sx n="73" d="100"/>
          <a:sy n="73" d="100"/>
        </p:scale>
        <p:origin x="-139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28"/>
    </p:cViewPr>
  </p:sorterViewPr>
  <p:notesViewPr>
    <p:cSldViewPr>
      <p:cViewPr varScale="1">
        <p:scale>
          <a:sx n="34" d="100"/>
          <a:sy n="34" d="100"/>
        </p:scale>
        <p:origin x="-1572"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viewProps" Target="view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theme" Target="theme/theme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0D162C-C2FA-4947-92D2-24DB6DABD12E}"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67C62E3E-24E0-4C61-8F1A-CA63F3BE4683}">
      <dgm:prSet phldrT="[Text]"/>
      <dgm:spPr/>
      <dgm:t>
        <a:bodyPr/>
        <a:lstStyle/>
        <a:p>
          <a:r>
            <a:rPr lang="en-US" dirty="0" smtClean="0"/>
            <a:t>APV</a:t>
          </a:r>
          <a:endParaRPr lang="en-US" dirty="0"/>
        </a:p>
      </dgm:t>
    </dgm:pt>
    <dgm:pt modelId="{F845413C-9BFE-426A-A892-BF6B3720FEA2}" type="parTrans" cxnId="{2F33BFCF-1593-465F-8FE2-C66F2A5AB883}">
      <dgm:prSet/>
      <dgm:spPr/>
      <dgm:t>
        <a:bodyPr/>
        <a:lstStyle/>
        <a:p>
          <a:endParaRPr lang="en-US"/>
        </a:p>
      </dgm:t>
    </dgm:pt>
    <dgm:pt modelId="{2E1A9ECA-8ED1-418A-868D-897B6CA4AF2F}" type="sibTrans" cxnId="{2F33BFCF-1593-465F-8FE2-C66F2A5AB883}">
      <dgm:prSet/>
      <dgm:spPr/>
      <dgm:t>
        <a:bodyPr/>
        <a:lstStyle/>
        <a:p>
          <a:endParaRPr lang="en-US"/>
        </a:p>
      </dgm:t>
    </dgm:pt>
    <dgm:pt modelId="{52A5C58B-C24F-4FD8-A6F2-5158D37920BB}">
      <dgm:prSet phldrT="[Text]" custT="1"/>
      <dgm:spPr/>
      <dgm:t>
        <a:bodyPr/>
        <a:lstStyle/>
        <a:p>
          <a:r>
            <a:rPr lang="en-US" sz="2000" dirty="0" smtClean="0">
              <a:latin typeface="+mn-lt"/>
              <a:cs typeface="Times New Roman" pitchFamily="18" charset="0"/>
            </a:rPr>
            <a:t>a</a:t>
          </a:r>
          <a:endParaRPr lang="en-US" sz="2000" dirty="0">
            <a:latin typeface="+mn-lt"/>
          </a:endParaRPr>
        </a:p>
      </dgm:t>
    </dgm:pt>
    <dgm:pt modelId="{2E3DF117-D0D9-4AB0-A696-A80FFB0CFFE0}" type="sibTrans" cxnId="{BF0ABFCD-0A3B-4A79-8845-62A7379EEFC6}">
      <dgm:prSet/>
      <dgm:spPr/>
      <dgm:t>
        <a:bodyPr/>
        <a:lstStyle/>
        <a:p>
          <a:endParaRPr lang="en-US"/>
        </a:p>
      </dgm:t>
    </dgm:pt>
    <dgm:pt modelId="{A73B8B22-EA4C-49D7-BD84-987C07B1EB8A}" type="parTrans" cxnId="{BF0ABFCD-0A3B-4A79-8845-62A7379EEFC6}">
      <dgm:prSet/>
      <dgm:spPr/>
      <dgm:t>
        <a:bodyPr/>
        <a:lstStyle/>
        <a:p>
          <a:endParaRPr lang="en-US"/>
        </a:p>
      </dgm:t>
    </dgm:pt>
    <dgm:pt modelId="{9D5380F3-3A19-42B8-8AD3-77EE615A8996}">
      <dgm:prSet phldrT="[Text]" custT="1"/>
      <dgm:spPr/>
      <dgm:t>
        <a:bodyPr/>
        <a:lstStyle/>
        <a:p>
          <a:pPr algn="ctr"/>
          <a:r>
            <a:rPr lang="en-US" sz="2000" dirty="0" smtClean="0"/>
            <a:t>b</a:t>
          </a:r>
          <a:endParaRPr lang="en-US" sz="2000" dirty="0"/>
        </a:p>
      </dgm:t>
    </dgm:pt>
    <dgm:pt modelId="{9779643D-3A36-40DB-9E70-9260F7055E54}" type="sibTrans" cxnId="{F4D69578-4DDA-4AB1-96E1-AA601206DFE9}">
      <dgm:prSet/>
      <dgm:spPr/>
      <dgm:t>
        <a:bodyPr/>
        <a:lstStyle/>
        <a:p>
          <a:endParaRPr lang="en-US"/>
        </a:p>
      </dgm:t>
    </dgm:pt>
    <dgm:pt modelId="{AEB6CC0E-FA3C-4AE6-AACE-21276D925806}" type="parTrans" cxnId="{F4D69578-4DDA-4AB1-96E1-AA601206DFE9}">
      <dgm:prSet/>
      <dgm:spPr/>
      <dgm:t>
        <a:bodyPr/>
        <a:lstStyle/>
        <a:p>
          <a:endParaRPr lang="en-US"/>
        </a:p>
      </dgm:t>
    </dgm:pt>
    <dgm:pt modelId="{C9AEA732-2218-441F-9F3D-551807E957A4}">
      <dgm:prSet phldrT="[Text]" custT="1"/>
      <dgm:spPr/>
      <dgm:t>
        <a:bodyPr/>
        <a:lstStyle/>
        <a:p>
          <a:r>
            <a:rPr lang="en-US" sz="2000" dirty="0" smtClean="0">
              <a:latin typeface="+mn-lt"/>
              <a:cs typeface="Times New Roman" pitchFamily="18" charset="0"/>
            </a:rPr>
            <a:t>c</a:t>
          </a:r>
          <a:endParaRPr lang="en-US" sz="2000" dirty="0">
            <a:latin typeface="+mn-lt"/>
          </a:endParaRPr>
        </a:p>
      </dgm:t>
    </dgm:pt>
    <dgm:pt modelId="{E7D955D2-6A4F-4AB2-89E4-FAA73623B9DA}" type="sibTrans" cxnId="{C7F999D0-A3C7-4E61-B5A3-20406BC906C7}">
      <dgm:prSet/>
      <dgm:spPr/>
      <dgm:t>
        <a:bodyPr/>
        <a:lstStyle/>
        <a:p>
          <a:endParaRPr lang="en-US"/>
        </a:p>
      </dgm:t>
    </dgm:pt>
    <dgm:pt modelId="{489D9DE0-3206-4EC4-AAEB-36B7152F2D17}" type="parTrans" cxnId="{C7F999D0-A3C7-4E61-B5A3-20406BC906C7}">
      <dgm:prSet/>
      <dgm:spPr/>
      <dgm:t>
        <a:bodyPr/>
        <a:lstStyle/>
        <a:p>
          <a:endParaRPr lang="en-US"/>
        </a:p>
      </dgm:t>
    </dgm:pt>
    <dgm:pt modelId="{C1E93157-019C-490D-9CD9-274178F334DA}">
      <dgm:prSet phldrT="[Text]" custT="1"/>
      <dgm:spPr/>
      <dgm:t>
        <a:bodyPr/>
        <a:lstStyle/>
        <a:p>
          <a:r>
            <a:rPr lang="en-US" sz="2000" dirty="0" smtClean="0">
              <a:latin typeface="+mn-lt"/>
              <a:cs typeface="Times New Roman" pitchFamily="18" charset="0"/>
            </a:rPr>
            <a:t>d</a:t>
          </a:r>
          <a:endParaRPr lang="en-US" sz="2000" dirty="0">
            <a:latin typeface="+mn-lt"/>
          </a:endParaRPr>
        </a:p>
      </dgm:t>
    </dgm:pt>
    <dgm:pt modelId="{1E92F771-6916-4F78-BAB8-760846785E47}" type="sibTrans" cxnId="{19B84309-6054-4B2F-B250-AE8930AD9559}">
      <dgm:prSet/>
      <dgm:spPr/>
      <dgm:t>
        <a:bodyPr/>
        <a:lstStyle/>
        <a:p>
          <a:endParaRPr lang="en-US"/>
        </a:p>
      </dgm:t>
    </dgm:pt>
    <dgm:pt modelId="{AD080964-2F07-422C-A8A0-ABBBF48855C4}" type="parTrans" cxnId="{19B84309-6054-4B2F-B250-AE8930AD9559}">
      <dgm:prSet/>
      <dgm:spPr/>
      <dgm:t>
        <a:bodyPr/>
        <a:lstStyle/>
        <a:p>
          <a:endParaRPr lang="en-US"/>
        </a:p>
      </dgm:t>
    </dgm:pt>
    <dgm:pt modelId="{272D899C-F31D-44DB-A8E9-B207C292B170}">
      <dgm:prSet phldrT="[Text]" custT="1"/>
      <dgm:spPr/>
      <dgm:t>
        <a:bodyPr/>
        <a:lstStyle/>
        <a:p>
          <a:r>
            <a:rPr lang="en-US" sz="2000" dirty="0" smtClean="0">
              <a:latin typeface="+mn-lt"/>
              <a:cs typeface="Times New Roman" pitchFamily="18" charset="0"/>
            </a:rPr>
            <a:t>e</a:t>
          </a:r>
          <a:endParaRPr lang="en-US" sz="2000" dirty="0">
            <a:latin typeface="+mn-lt"/>
          </a:endParaRPr>
        </a:p>
      </dgm:t>
    </dgm:pt>
    <dgm:pt modelId="{32FF57AC-F904-4471-8113-76E24384A288}" type="sibTrans" cxnId="{6A112921-DEEF-4193-95F5-88EB0532B73D}">
      <dgm:prSet/>
      <dgm:spPr/>
      <dgm:t>
        <a:bodyPr/>
        <a:lstStyle/>
        <a:p>
          <a:endParaRPr lang="en-US"/>
        </a:p>
      </dgm:t>
    </dgm:pt>
    <dgm:pt modelId="{1755220F-AAA7-4777-A740-C2146A7D15D2}" type="parTrans" cxnId="{6A112921-DEEF-4193-95F5-88EB0532B73D}">
      <dgm:prSet/>
      <dgm:spPr/>
      <dgm:t>
        <a:bodyPr/>
        <a:lstStyle/>
        <a:p>
          <a:endParaRPr lang="en-US"/>
        </a:p>
      </dgm:t>
    </dgm:pt>
    <dgm:pt modelId="{61CAC447-0C98-4641-87C3-9C726D5C86BC}">
      <dgm:prSet phldrT="[Text]" custT="1"/>
      <dgm:spPr/>
      <dgm:t>
        <a:bodyPr/>
        <a:lstStyle/>
        <a:p>
          <a:r>
            <a:rPr lang="en-US" sz="2000" dirty="0" smtClean="0">
              <a:latin typeface="+mn-lt"/>
              <a:cs typeface="Times New Roman" pitchFamily="18" charset="0"/>
            </a:rPr>
            <a:t>f</a:t>
          </a:r>
          <a:endParaRPr lang="en-US" sz="2000" dirty="0">
            <a:latin typeface="+mn-lt"/>
          </a:endParaRPr>
        </a:p>
      </dgm:t>
    </dgm:pt>
    <dgm:pt modelId="{6495EC1B-0C46-43EB-B95A-33D44508658B}" type="sibTrans" cxnId="{042FE1B9-A550-4F09-BC0F-CE1D3CE2CCAE}">
      <dgm:prSet/>
      <dgm:spPr/>
      <dgm:t>
        <a:bodyPr/>
        <a:lstStyle/>
        <a:p>
          <a:endParaRPr lang="en-US"/>
        </a:p>
      </dgm:t>
    </dgm:pt>
    <dgm:pt modelId="{6E96CD7F-44B4-43D1-9AD2-F8A8E6201EEA}" type="parTrans" cxnId="{042FE1B9-A550-4F09-BC0F-CE1D3CE2CCAE}">
      <dgm:prSet/>
      <dgm:spPr/>
      <dgm:t>
        <a:bodyPr/>
        <a:lstStyle/>
        <a:p>
          <a:endParaRPr lang="en-US"/>
        </a:p>
      </dgm:t>
    </dgm:pt>
    <dgm:pt modelId="{752D4EB3-ABB7-422D-923E-605069D7F777}">
      <dgm:prSet phldrT="[Text]" custT="1"/>
      <dgm:spPr/>
      <dgm:t>
        <a:bodyPr/>
        <a:lstStyle/>
        <a:p>
          <a:r>
            <a:rPr lang="en-US" sz="2000" dirty="0" smtClean="0">
              <a:latin typeface="+mn-lt"/>
              <a:cs typeface="Times New Roman" pitchFamily="18" charset="0"/>
            </a:rPr>
            <a:t>g</a:t>
          </a:r>
          <a:endParaRPr lang="en-US" sz="2000" dirty="0">
            <a:latin typeface="+mn-lt"/>
          </a:endParaRPr>
        </a:p>
      </dgm:t>
    </dgm:pt>
    <dgm:pt modelId="{5CA104D2-5781-450D-AB61-34BD75657932}" type="sibTrans" cxnId="{FB62EA6C-CA4B-409F-B846-24124F0FA51D}">
      <dgm:prSet/>
      <dgm:spPr/>
      <dgm:t>
        <a:bodyPr/>
        <a:lstStyle/>
        <a:p>
          <a:endParaRPr lang="en-US"/>
        </a:p>
      </dgm:t>
    </dgm:pt>
    <dgm:pt modelId="{216FA19B-CBFB-4B4B-8EF7-8CD6D7CE4C7A}" type="parTrans" cxnId="{FB62EA6C-CA4B-409F-B846-24124F0FA51D}">
      <dgm:prSet/>
      <dgm:spPr/>
      <dgm:t>
        <a:bodyPr/>
        <a:lstStyle/>
        <a:p>
          <a:endParaRPr lang="en-US"/>
        </a:p>
      </dgm:t>
    </dgm:pt>
    <dgm:pt modelId="{22D400A1-C549-4273-997C-EBC7C7C71082}">
      <dgm:prSet phldrT="[Text]" custT="1"/>
      <dgm:spPr/>
      <dgm:t>
        <a:bodyPr/>
        <a:lstStyle/>
        <a:p>
          <a:r>
            <a:rPr lang="en-US" sz="2000" u="none" dirty="0" smtClean="0"/>
            <a:t>h</a:t>
          </a:r>
          <a:endParaRPr lang="en-US" sz="1300" u="none" dirty="0"/>
        </a:p>
      </dgm:t>
    </dgm:pt>
    <dgm:pt modelId="{22166EAB-E8B7-4721-9756-5187A036AABA}" type="sibTrans" cxnId="{215A8190-985C-40C8-8DD4-DE2F1F173DEB}">
      <dgm:prSet/>
      <dgm:spPr/>
      <dgm:t>
        <a:bodyPr/>
        <a:lstStyle/>
        <a:p>
          <a:endParaRPr lang="en-US"/>
        </a:p>
      </dgm:t>
    </dgm:pt>
    <dgm:pt modelId="{7101E80C-191A-4E99-9B3D-909D430F731D}" type="parTrans" cxnId="{215A8190-985C-40C8-8DD4-DE2F1F173DEB}">
      <dgm:prSet/>
      <dgm:spPr/>
      <dgm:t>
        <a:bodyPr/>
        <a:lstStyle/>
        <a:p>
          <a:endParaRPr lang="en-US"/>
        </a:p>
      </dgm:t>
    </dgm:pt>
    <dgm:pt modelId="{93A39AB4-F501-4E55-966C-DB610F1D856C}">
      <dgm:prSet phldrT="[Text]" custT="1"/>
      <dgm:spPr/>
      <dgm:t>
        <a:bodyPr/>
        <a:lstStyle/>
        <a:p>
          <a:r>
            <a:rPr lang="en-US" sz="2000" dirty="0" err="1" smtClean="0"/>
            <a:t>i</a:t>
          </a:r>
          <a:endParaRPr lang="en-US" sz="2000" dirty="0"/>
        </a:p>
      </dgm:t>
    </dgm:pt>
    <dgm:pt modelId="{DA10F3CB-CEA6-4F20-9728-F11E0BADF54D}" type="sibTrans" cxnId="{7B56BE3B-452C-4EEF-8CB0-EC4A1769076F}">
      <dgm:prSet/>
      <dgm:spPr/>
      <dgm:t>
        <a:bodyPr/>
        <a:lstStyle/>
        <a:p>
          <a:endParaRPr lang="en-US"/>
        </a:p>
      </dgm:t>
    </dgm:pt>
    <dgm:pt modelId="{55CCB058-50EE-4626-A22E-7E259841CA17}" type="parTrans" cxnId="{7B56BE3B-452C-4EEF-8CB0-EC4A1769076F}">
      <dgm:prSet/>
      <dgm:spPr/>
      <dgm:t>
        <a:bodyPr/>
        <a:lstStyle/>
        <a:p>
          <a:endParaRPr lang="en-US"/>
        </a:p>
      </dgm:t>
    </dgm:pt>
    <dgm:pt modelId="{612267CB-A02F-49A3-8C86-5D1BD5828302}" type="pres">
      <dgm:prSet presAssocID="{340D162C-C2FA-4947-92D2-24DB6DABD12E}" presName="cycle" presStyleCnt="0">
        <dgm:presLayoutVars>
          <dgm:chMax val="1"/>
          <dgm:dir/>
          <dgm:animLvl val="ctr"/>
          <dgm:resizeHandles val="exact"/>
        </dgm:presLayoutVars>
      </dgm:prSet>
      <dgm:spPr/>
      <dgm:t>
        <a:bodyPr/>
        <a:lstStyle/>
        <a:p>
          <a:endParaRPr lang="en-US"/>
        </a:p>
      </dgm:t>
    </dgm:pt>
    <dgm:pt modelId="{C6F8DA25-AB76-4047-B2F4-60C8CB4F2134}" type="pres">
      <dgm:prSet presAssocID="{67C62E3E-24E0-4C61-8F1A-CA63F3BE4683}" presName="centerShape" presStyleLbl="node0" presStyleIdx="0" presStyleCnt="1"/>
      <dgm:spPr/>
      <dgm:t>
        <a:bodyPr/>
        <a:lstStyle/>
        <a:p>
          <a:endParaRPr lang="en-US"/>
        </a:p>
      </dgm:t>
    </dgm:pt>
    <dgm:pt modelId="{E2B2B2FA-5BD7-44C8-83BD-92B254E5E63C}" type="pres">
      <dgm:prSet presAssocID="{55CCB058-50EE-4626-A22E-7E259841CA17}" presName="parTrans" presStyleLbl="bgSibTrans2D1" presStyleIdx="0" presStyleCnt="9" custLinFactNeighborX="1750" custLinFactNeighborY="42150"/>
      <dgm:spPr/>
      <dgm:t>
        <a:bodyPr/>
        <a:lstStyle/>
        <a:p>
          <a:endParaRPr lang="en-US"/>
        </a:p>
      </dgm:t>
    </dgm:pt>
    <dgm:pt modelId="{DB446B42-D819-4060-B6D6-2FD4ED08CB49}" type="pres">
      <dgm:prSet presAssocID="{93A39AB4-F501-4E55-966C-DB610F1D856C}" presName="node" presStyleLbl="node1" presStyleIdx="0" presStyleCnt="9" custScaleX="147557" custScaleY="27973">
        <dgm:presLayoutVars>
          <dgm:bulletEnabled val="1"/>
        </dgm:presLayoutVars>
      </dgm:prSet>
      <dgm:spPr/>
      <dgm:t>
        <a:bodyPr/>
        <a:lstStyle/>
        <a:p>
          <a:endParaRPr lang="en-US"/>
        </a:p>
      </dgm:t>
    </dgm:pt>
    <dgm:pt modelId="{4E5F5CDC-41C8-46A9-B4C1-953B7029D5C8}" type="pres">
      <dgm:prSet presAssocID="{7101E80C-191A-4E99-9B3D-909D430F731D}" presName="parTrans" presStyleLbl="bgSibTrans2D1" presStyleIdx="1" presStyleCnt="9" custLinFactNeighborX="480" custLinFactNeighborY="19997"/>
      <dgm:spPr/>
      <dgm:t>
        <a:bodyPr/>
        <a:lstStyle/>
        <a:p>
          <a:endParaRPr lang="en-US"/>
        </a:p>
      </dgm:t>
    </dgm:pt>
    <dgm:pt modelId="{7A0A6C55-C2F1-4A97-B9EB-888DD37696DA}" type="pres">
      <dgm:prSet presAssocID="{22D400A1-C549-4273-997C-EBC7C7C71082}" presName="node" presStyleLbl="node1" presStyleIdx="1" presStyleCnt="9" custScaleX="125398" custScaleY="43721" custRadScaleRad="99653" custRadScaleInc="-25399">
        <dgm:presLayoutVars>
          <dgm:bulletEnabled val="1"/>
        </dgm:presLayoutVars>
      </dgm:prSet>
      <dgm:spPr/>
      <dgm:t>
        <a:bodyPr/>
        <a:lstStyle/>
        <a:p>
          <a:endParaRPr lang="en-US"/>
        </a:p>
      </dgm:t>
    </dgm:pt>
    <dgm:pt modelId="{44632152-AED9-4D7B-887E-C3864DBDC11A}" type="pres">
      <dgm:prSet presAssocID="{216FA19B-CBFB-4B4B-8EF7-8CD6D7CE4C7A}" presName="parTrans" presStyleLbl="bgSibTrans2D1" presStyleIdx="2" presStyleCnt="9"/>
      <dgm:spPr/>
      <dgm:t>
        <a:bodyPr/>
        <a:lstStyle/>
        <a:p>
          <a:endParaRPr lang="en-US"/>
        </a:p>
      </dgm:t>
    </dgm:pt>
    <dgm:pt modelId="{84110BEF-ABB8-46D0-9695-31ECB5C466AC}" type="pres">
      <dgm:prSet presAssocID="{752D4EB3-ABB7-422D-923E-605069D7F777}" presName="node" presStyleLbl="node1" presStyleIdx="2" presStyleCnt="9" custScaleX="50874" custScaleY="53546" custRadScaleRad="106052" custRadScaleInc="-53178">
        <dgm:presLayoutVars>
          <dgm:bulletEnabled val="1"/>
        </dgm:presLayoutVars>
      </dgm:prSet>
      <dgm:spPr/>
      <dgm:t>
        <a:bodyPr/>
        <a:lstStyle/>
        <a:p>
          <a:endParaRPr lang="en-US"/>
        </a:p>
      </dgm:t>
    </dgm:pt>
    <dgm:pt modelId="{BB0A4BAA-8257-463B-8486-84818C765F0A}" type="pres">
      <dgm:prSet presAssocID="{6E96CD7F-44B4-43D1-9AD2-F8A8E6201EEA}" presName="parTrans" presStyleLbl="bgSibTrans2D1" presStyleIdx="3" presStyleCnt="9" custLinFactNeighborX="3841" custLinFactNeighborY="-15336"/>
      <dgm:spPr/>
      <dgm:t>
        <a:bodyPr/>
        <a:lstStyle/>
        <a:p>
          <a:endParaRPr lang="en-US"/>
        </a:p>
      </dgm:t>
    </dgm:pt>
    <dgm:pt modelId="{236043A2-11DD-4DB4-8994-B5A40D11D74B}" type="pres">
      <dgm:prSet presAssocID="{61CAC447-0C98-4641-87C3-9C726D5C86BC}" presName="node" presStyleLbl="node1" presStyleIdx="3" presStyleCnt="9" custScaleX="133289" custScaleY="52069" custRadScaleRad="103076" custRadScaleInc="-66084">
        <dgm:presLayoutVars>
          <dgm:bulletEnabled val="1"/>
        </dgm:presLayoutVars>
      </dgm:prSet>
      <dgm:spPr/>
      <dgm:t>
        <a:bodyPr/>
        <a:lstStyle/>
        <a:p>
          <a:endParaRPr lang="en-US"/>
        </a:p>
      </dgm:t>
    </dgm:pt>
    <dgm:pt modelId="{45540475-3F6D-4432-8E74-8827484FBB8A}" type="pres">
      <dgm:prSet presAssocID="{1755220F-AAA7-4777-A740-C2146A7D15D2}" presName="parTrans" presStyleLbl="bgSibTrans2D1" presStyleIdx="4" presStyleCnt="9"/>
      <dgm:spPr/>
      <dgm:t>
        <a:bodyPr/>
        <a:lstStyle/>
        <a:p>
          <a:endParaRPr lang="en-US"/>
        </a:p>
      </dgm:t>
    </dgm:pt>
    <dgm:pt modelId="{62726316-9D86-44A7-A73D-525041452CF3}" type="pres">
      <dgm:prSet presAssocID="{272D899C-F31D-44DB-A8E9-B207C292B170}" presName="node" presStyleLbl="node1" presStyleIdx="4" presStyleCnt="9" custScaleX="118717" custScaleY="59505" custRadScaleRad="97067" custRadScaleInc="6346">
        <dgm:presLayoutVars>
          <dgm:bulletEnabled val="1"/>
        </dgm:presLayoutVars>
      </dgm:prSet>
      <dgm:spPr/>
      <dgm:t>
        <a:bodyPr/>
        <a:lstStyle/>
        <a:p>
          <a:endParaRPr lang="en-US"/>
        </a:p>
      </dgm:t>
    </dgm:pt>
    <dgm:pt modelId="{B693E0C7-ADA3-4401-9169-8CCB720E73E8}" type="pres">
      <dgm:prSet presAssocID="{AD080964-2F07-422C-A8A0-ABBBF48855C4}" presName="parTrans" presStyleLbl="bgSibTrans2D1" presStyleIdx="5" presStyleCnt="9"/>
      <dgm:spPr/>
      <dgm:t>
        <a:bodyPr/>
        <a:lstStyle/>
        <a:p>
          <a:endParaRPr lang="en-US"/>
        </a:p>
      </dgm:t>
    </dgm:pt>
    <dgm:pt modelId="{AFD80E89-7BDD-41FE-9B76-8A2D59929D28}" type="pres">
      <dgm:prSet presAssocID="{C1E93157-019C-490D-9CD9-274178F334DA}" presName="node" presStyleLbl="node1" presStyleIdx="5" presStyleCnt="9" custScaleX="54445" custScaleY="28128" custRadScaleRad="103907" custRadScaleInc="68423">
        <dgm:presLayoutVars>
          <dgm:bulletEnabled val="1"/>
        </dgm:presLayoutVars>
      </dgm:prSet>
      <dgm:spPr/>
      <dgm:t>
        <a:bodyPr/>
        <a:lstStyle/>
        <a:p>
          <a:endParaRPr lang="en-US"/>
        </a:p>
      </dgm:t>
    </dgm:pt>
    <dgm:pt modelId="{5EBA81AA-76A3-4B3C-86B3-54A4EADD89E2}" type="pres">
      <dgm:prSet presAssocID="{489D9DE0-3206-4EC4-AAEB-36B7152F2D17}" presName="parTrans" presStyleLbl="bgSibTrans2D1" presStyleIdx="6" presStyleCnt="9" custLinFactNeighborX="-3559" custLinFactNeighborY="-14367"/>
      <dgm:spPr/>
      <dgm:t>
        <a:bodyPr/>
        <a:lstStyle/>
        <a:p>
          <a:endParaRPr lang="en-US"/>
        </a:p>
      </dgm:t>
    </dgm:pt>
    <dgm:pt modelId="{3C0868E2-CF35-4F2D-ADB9-3BDDB15797CE}" type="pres">
      <dgm:prSet presAssocID="{C9AEA732-2218-441F-9F3D-551807E957A4}" presName="node" presStyleLbl="node1" presStyleIdx="6" presStyleCnt="9" custScaleX="57962" custScaleY="26030" custRadScaleRad="107327" custRadScaleInc="87027">
        <dgm:presLayoutVars>
          <dgm:bulletEnabled val="1"/>
        </dgm:presLayoutVars>
      </dgm:prSet>
      <dgm:spPr/>
      <dgm:t>
        <a:bodyPr/>
        <a:lstStyle/>
        <a:p>
          <a:endParaRPr lang="en-US"/>
        </a:p>
      </dgm:t>
    </dgm:pt>
    <dgm:pt modelId="{C830077C-76E9-4AC4-8609-1E76695E35F3}" type="pres">
      <dgm:prSet presAssocID="{AEB6CC0E-FA3C-4AE6-AACE-21276D925806}" presName="parTrans" presStyleLbl="bgSibTrans2D1" presStyleIdx="7" presStyleCnt="9"/>
      <dgm:spPr/>
      <dgm:t>
        <a:bodyPr/>
        <a:lstStyle/>
        <a:p>
          <a:endParaRPr lang="en-US"/>
        </a:p>
      </dgm:t>
    </dgm:pt>
    <dgm:pt modelId="{FF10842A-AE3E-4016-9502-7F2E1C7E9C19}" type="pres">
      <dgm:prSet presAssocID="{9D5380F3-3A19-42B8-8AD3-77EE615A8996}" presName="node" presStyleLbl="node1" presStyleIdx="7" presStyleCnt="9" custScaleX="95381" custScaleY="48793" custRadScaleRad="102822" custRadScaleInc="61770">
        <dgm:presLayoutVars>
          <dgm:bulletEnabled val="1"/>
        </dgm:presLayoutVars>
      </dgm:prSet>
      <dgm:spPr/>
      <dgm:t>
        <a:bodyPr/>
        <a:lstStyle/>
        <a:p>
          <a:endParaRPr lang="en-US"/>
        </a:p>
      </dgm:t>
    </dgm:pt>
    <dgm:pt modelId="{C82481B3-706F-471E-B9EF-DC2EEE32C5AE}" type="pres">
      <dgm:prSet presAssocID="{A73B8B22-EA4C-49D7-BD84-987C07B1EB8A}" presName="parTrans" presStyleLbl="bgSibTrans2D1" presStyleIdx="8" presStyleCnt="9"/>
      <dgm:spPr/>
      <dgm:t>
        <a:bodyPr/>
        <a:lstStyle/>
        <a:p>
          <a:endParaRPr lang="en-US"/>
        </a:p>
      </dgm:t>
    </dgm:pt>
    <dgm:pt modelId="{0A8FD83B-AC42-4438-9F68-5CC5396409F1}" type="pres">
      <dgm:prSet presAssocID="{52A5C58B-C24F-4FD8-A6F2-5158D37920BB}" presName="node" presStyleLbl="node1" presStyleIdx="8" presStyleCnt="9" custScaleX="107125" custScaleY="33143" custRadScaleRad="104578" custRadScaleInc="36402">
        <dgm:presLayoutVars>
          <dgm:bulletEnabled val="1"/>
        </dgm:presLayoutVars>
      </dgm:prSet>
      <dgm:spPr/>
      <dgm:t>
        <a:bodyPr/>
        <a:lstStyle/>
        <a:p>
          <a:endParaRPr lang="en-US"/>
        </a:p>
      </dgm:t>
    </dgm:pt>
  </dgm:ptLst>
  <dgm:cxnLst>
    <dgm:cxn modelId="{7E449BA2-F61A-45DA-BCEB-3B1F11BFE049}" type="presOf" srcId="{52A5C58B-C24F-4FD8-A6F2-5158D37920BB}" destId="{0A8FD83B-AC42-4438-9F68-5CC5396409F1}" srcOrd="0" destOrd="0" presId="urn:microsoft.com/office/officeart/2005/8/layout/radial4"/>
    <dgm:cxn modelId="{141A2BC9-9F40-4BF4-BFAF-CE90261F8809}" type="presOf" srcId="{55CCB058-50EE-4626-A22E-7E259841CA17}" destId="{E2B2B2FA-5BD7-44C8-83BD-92B254E5E63C}" srcOrd="0" destOrd="0" presId="urn:microsoft.com/office/officeart/2005/8/layout/radial4"/>
    <dgm:cxn modelId="{B1D96052-8130-4811-A9D2-3325434189C9}" type="presOf" srcId="{C9AEA732-2218-441F-9F3D-551807E957A4}" destId="{3C0868E2-CF35-4F2D-ADB9-3BDDB15797CE}" srcOrd="0" destOrd="0" presId="urn:microsoft.com/office/officeart/2005/8/layout/radial4"/>
    <dgm:cxn modelId="{419891AB-FE8E-4FCC-9E19-4A5C3BA1F2C9}" type="presOf" srcId="{1755220F-AAA7-4777-A740-C2146A7D15D2}" destId="{45540475-3F6D-4432-8E74-8827484FBB8A}" srcOrd="0" destOrd="0" presId="urn:microsoft.com/office/officeart/2005/8/layout/radial4"/>
    <dgm:cxn modelId="{99FB0AC2-33AE-42CF-A773-CD389E3A7442}" type="presOf" srcId="{752D4EB3-ABB7-422D-923E-605069D7F777}" destId="{84110BEF-ABB8-46D0-9695-31ECB5C466AC}" srcOrd="0" destOrd="0" presId="urn:microsoft.com/office/officeart/2005/8/layout/radial4"/>
    <dgm:cxn modelId="{CD2E6290-C016-4E16-B78B-76D0C21A476E}" type="presOf" srcId="{61CAC447-0C98-4641-87C3-9C726D5C86BC}" destId="{236043A2-11DD-4DB4-8994-B5A40D11D74B}" srcOrd="0" destOrd="0" presId="urn:microsoft.com/office/officeart/2005/8/layout/radial4"/>
    <dgm:cxn modelId="{F4D69578-4DDA-4AB1-96E1-AA601206DFE9}" srcId="{67C62E3E-24E0-4C61-8F1A-CA63F3BE4683}" destId="{9D5380F3-3A19-42B8-8AD3-77EE615A8996}" srcOrd="7" destOrd="0" parTransId="{AEB6CC0E-FA3C-4AE6-AACE-21276D925806}" sibTransId="{9779643D-3A36-40DB-9E70-9260F7055E54}"/>
    <dgm:cxn modelId="{19B84309-6054-4B2F-B250-AE8930AD9559}" srcId="{67C62E3E-24E0-4C61-8F1A-CA63F3BE4683}" destId="{C1E93157-019C-490D-9CD9-274178F334DA}" srcOrd="5" destOrd="0" parTransId="{AD080964-2F07-422C-A8A0-ABBBF48855C4}" sibTransId="{1E92F771-6916-4F78-BAB8-760846785E47}"/>
    <dgm:cxn modelId="{6701A28D-0667-4FD6-B1E6-54A071F0E53A}" type="presOf" srcId="{AD080964-2F07-422C-A8A0-ABBBF48855C4}" destId="{B693E0C7-ADA3-4401-9169-8CCB720E73E8}" srcOrd="0" destOrd="0" presId="urn:microsoft.com/office/officeart/2005/8/layout/radial4"/>
    <dgm:cxn modelId="{1C2A8619-8115-4FC3-B9E3-0E2CB50AA8D5}" type="presOf" srcId="{A73B8B22-EA4C-49D7-BD84-987C07B1EB8A}" destId="{C82481B3-706F-471E-B9EF-DC2EEE32C5AE}" srcOrd="0" destOrd="0" presId="urn:microsoft.com/office/officeart/2005/8/layout/radial4"/>
    <dgm:cxn modelId="{BF0ABFCD-0A3B-4A79-8845-62A7379EEFC6}" srcId="{67C62E3E-24E0-4C61-8F1A-CA63F3BE4683}" destId="{52A5C58B-C24F-4FD8-A6F2-5158D37920BB}" srcOrd="8" destOrd="0" parTransId="{A73B8B22-EA4C-49D7-BD84-987C07B1EB8A}" sibTransId="{2E3DF117-D0D9-4AB0-A696-A80FFB0CFFE0}"/>
    <dgm:cxn modelId="{7B56BE3B-452C-4EEF-8CB0-EC4A1769076F}" srcId="{67C62E3E-24E0-4C61-8F1A-CA63F3BE4683}" destId="{93A39AB4-F501-4E55-966C-DB610F1D856C}" srcOrd="0" destOrd="0" parTransId="{55CCB058-50EE-4626-A22E-7E259841CA17}" sibTransId="{DA10F3CB-CEA6-4F20-9728-F11E0BADF54D}"/>
    <dgm:cxn modelId="{042FE1B9-A550-4F09-BC0F-CE1D3CE2CCAE}" srcId="{67C62E3E-24E0-4C61-8F1A-CA63F3BE4683}" destId="{61CAC447-0C98-4641-87C3-9C726D5C86BC}" srcOrd="3" destOrd="0" parTransId="{6E96CD7F-44B4-43D1-9AD2-F8A8E6201EEA}" sibTransId="{6495EC1B-0C46-43EB-B95A-33D44508658B}"/>
    <dgm:cxn modelId="{FB62EA6C-CA4B-409F-B846-24124F0FA51D}" srcId="{67C62E3E-24E0-4C61-8F1A-CA63F3BE4683}" destId="{752D4EB3-ABB7-422D-923E-605069D7F777}" srcOrd="2" destOrd="0" parTransId="{216FA19B-CBFB-4B4B-8EF7-8CD6D7CE4C7A}" sibTransId="{5CA104D2-5781-450D-AB61-34BD75657932}"/>
    <dgm:cxn modelId="{209FE323-E926-498F-8251-E214B8D30A18}" type="presOf" srcId="{22D400A1-C549-4273-997C-EBC7C7C71082}" destId="{7A0A6C55-C2F1-4A97-B9EB-888DD37696DA}" srcOrd="0" destOrd="0" presId="urn:microsoft.com/office/officeart/2005/8/layout/radial4"/>
    <dgm:cxn modelId="{9B619CF2-FE4A-4C3C-B4E0-8CA129002716}" type="presOf" srcId="{216FA19B-CBFB-4B4B-8EF7-8CD6D7CE4C7A}" destId="{44632152-AED9-4D7B-887E-C3864DBDC11A}" srcOrd="0" destOrd="0" presId="urn:microsoft.com/office/officeart/2005/8/layout/radial4"/>
    <dgm:cxn modelId="{C7F999D0-A3C7-4E61-B5A3-20406BC906C7}" srcId="{67C62E3E-24E0-4C61-8F1A-CA63F3BE4683}" destId="{C9AEA732-2218-441F-9F3D-551807E957A4}" srcOrd="6" destOrd="0" parTransId="{489D9DE0-3206-4EC4-AAEB-36B7152F2D17}" sibTransId="{E7D955D2-6A4F-4AB2-89E4-FAA73623B9DA}"/>
    <dgm:cxn modelId="{6A112921-DEEF-4193-95F5-88EB0532B73D}" srcId="{67C62E3E-24E0-4C61-8F1A-CA63F3BE4683}" destId="{272D899C-F31D-44DB-A8E9-B207C292B170}" srcOrd="4" destOrd="0" parTransId="{1755220F-AAA7-4777-A740-C2146A7D15D2}" sibTransId="{32FF57AC-F904-4471-8113-76E24384A288}"/>
    <dgm:cxn modelId="{7324384F-D488-408C-A3F4-136A28850A0E}" type="presOf" srcId="{67C62E3E-24E0-4C61-8F1A-CA63F3BE4683}" destId="{C6F8DA25-AB76-4047-B2F4-60C8CB4F2134}" srcOrd="0" destOrd="0" presId="urn:microsoft.com/office/officeart/2005/8/layout/radial4"/>
    <dgm:cxn modelId="{8095F645-B09C-4B28-A3C3-1704F1FEB129}" type="presOf" srcId="{489D9DE0-3206-4EC4-AAEB-36B7152F2D17}" destId="{5EBA81AA-76A3-4B3C-86B3-54A4EADD89E2}" srcOrd="0" destOrd="0" presId="urn:microsoft.com/office/officeart/2005/8/layout/radial4"/>
    <dgm:cxn modelId="{6B9DCA4F-B9CE-4EEB-98FE-18917C8D4BBA}" type="presOf" srcId="{272D899C-F31D-44DB-A8E9-B207C292B170}" destId="{62726316-9D86-44A7-A73D-525041452CF3}" srcOrd="0" destOrd="0" presId="urn:microsoft.com/office/officeart/2005/8/layout/radial4"/>
    <dgm:cxn modelId="{53A4DC7A-853D-46EF-BC32-5D8A54FCE369}" type="presOf" srcId="{9D5380F3-3A19-42B8-8AD3-77EE615A8996}" destId="{FF10842A-AE3E-4016-9502-7F2E1C7E9C19}" srcOrd="0" destOrd="0" presId="urn:microsoft.com/office/officeart/2005/8/layout/radial4"/>
    <dgm:cxn modelId="{E7FFF1BF-D739-486B-9F8E-D83EAF1B1678}" type="presOf" srcId="{93A39AB4-F501-4E55-966C-DB610F1D856C}" destId="{DB446B42-D819-4060-B6D6-2FD4ED08CB49}" srcOrd="0" destOrd="0" presId="urn:microsoft.com/office/officeart/2005/8/layout/radial4"/>
    <dgm:cxn modelId="{58053F14-941D-42FD-B7E8-919A9A75ADB9}" type="presOf" srcId="{6E96CD7F-44B4-43D1-9AD2-F8A8E6201EEA}" destId="{BB0A4BAA-8257-463B-8486-84818C765F0A}" srcOrd="0" destOrd="0" presId="urn:microsoft.com/office/officeart/2005/8/layout/radial4"/>
    <dgm:cxn modelId="{68F37CD7-B7A1-4529-8DBA-877F712EFBE7}" type="presOf" srcId="{AEB6CC0E-FA3C-4AE6-AACE-21276D925806}" destId="{C830077C-76E9-4AC4-8609-1E76695E35F3}" srcOrd="0" destOrd="0" presId="urn:microsoft.com/office/officeart/2005/8/layout/radial4"/>
    <dgm:cxn modelId="{939B64AC-7132-4F6F-8905-8DFDA740AC76}" type="presOf" srcId="{C1E93157-019C-490D-9CD9-274178F334DA}" destId="{AFD80E89-7BDD-41FE-9B76-8A2D59929D28}" srcOrd="0" destOrd="0" presId="urn:microsoft.com/office/officeart/2005/8/layout/radial4"/>
    <dgm:cxn modelId="{2F33BFCF-1593-465F-8FE2-C66F2A5AB883}" srcId="{340D162C-C2FA-4947-92D2-24DB6DABD12E}" destId="{67C62E3E-24E0-4C61-8F1A-CA63F3BE4683}" srcOrd="0" destOrd="0" parTransId="{F845413C-9BFE-426A-A892-BF6B3720FEA2}" sibTransId="{2E1A9ECA-8ED1-418A-868D-897B6CA4AF2F}"/>
    <dgm:cxn modelId="{215A8190-985C-40C8-8DD4-DE2F1F173DEB}" srcId="{67C62E3E-24E0-4C61-8F1A-CA63F3BE4683}" destId="{22D400A1-C549-4273-997C-EBC7C7C71082}" srcOrd="1" destOrd="0" parTransId="{7101E80C-191A-4E99-9B3D-909D430F731D}" sibTransId="{22166EAB-E8B7-4721-9756-5187A036AABA}"/>
    <dgm:cxn modelId="{C62F4CF0-06A5-41E7-B0E6-C569C975A5BD}" type="presOf" srcId="{7101E80C-191A-4E99-9B3D-909D430F731D}" destId="{4E5F5CDC-41C8-46A9-B4C1-953B7029D5C8}" srcOrd="0" destOrd="0" presId="urn:microsoft.com/office/officeart/2005/8/layout/radial4"/>
    <dgm:cxn modelId="{7370DCE3-D432-4B0E-9804-EF6063735339}" type="presOf" srcId="{340D162C-C2FA-4947-92D2-24DB6DABD12E}" destId="{612267CB-A02F-49A3-8C86-5D1BD5828302}" srcOrd="0" destOrd="0" presId="urn:microsoft.com/office/officeart/2005/8/layout/radial4"/>
    <dgm:cxn modelId="{43450201-B4EF-402F-9757-45A4610C8F8C}" type="presParOf" srcId="{612267CB-A02F-49A3-8C86-5D1BD5828302}" destId="{C6F8DA25-AB76-4047-B2F4-60C8CB4F2134}" srcOrd="0" destOrd="0" presId="urn:microsoft.com/office/officeart/2005/8/layout/radial4"/>
    <dgm:cxn modelId="{EB9014FF-AC09-4465-9431-5BB9E4BA9693}" type="presParOf" srcId="{612267CB-A02F-49A3-8C86-5D1BD5828302}" destId="{E2B2B2FA-5BD7-44C8-83BD-92B254E5E63C}" srcOrd="1" destOrd="0" presId="urn:microsoft.com/office/officeart/2005/8/layout/radial4"/>
    <dgm:cxn modelId="{FD10EEA5-F803-475B-AC57-708B305D28AC}" type="presParOf" srcId="{612267CB-A02F-49A3-8C86-5D1BD5828302}" destId="{DB446B42-D819-4060-B6D6-2FD4ED08CB49}" srcOrd="2" destOrd="0" presId="urn:microsoft.com/office/officeart/2005/8/layout/radial4"/>
    <dgm:cxn modelId="{5164C68C-386C-4C19-A5AB-B8124197AAF8}" type="presParOf" srcId="{612267CB-A02F-49A3-8C86-5D1BD5828302}" destId="{4E5F5CDC-41C8-46A9-B4C1-953B7029D5C8}" srcOrd="3" destOrd="0" presId="urn:microsoft.com/office/officeart/2005/8/layout/radial4"/>
    <dgm:cxn modelId="{495F674A-757C-4F15-8FE3-76F3DEBBFE77}" type="presParOf" srcId="{612267CB-A02F-49A3-8C86-5D1BD5828302}" destId="{7A0A6C55-C2F1-4A97-B9EB-888DD37696DA}" srcOrd="4" destOrd="0" presId="urn:microsoft.com/office/officeart/2005/8/layout/radial4"/>
    <dgm:cxn modelId="{A820C4A1-A0B4-4E15-AAF4-0066FC7820C2}" type="presParOf" srcId="{612267CB-A02F-49A3-8C86-5D1BD5828302}" destId="{44632152-AED9-4D7B-887E-C3864DBDC11A}" srcOrd="5" destOrd="0" presId="urn:microsoft.com/office/officeart/2005/8/layout/radial4"/>
    <dgm:cxn modelId="{29B79476-9388-4376-BB49-7F9C8FC4E28E}" type="presParOf" srcId="{612267CB-A02F-49A3-8C86-5D1BD5828302}" destId="{84110BEF-ABB8-46D0-9695-31ECB5C466AC}" srcOrd="6" destOrd="0" presId="urn:microsoft.com/office/officeart/2005/8/layout/radial4"/>
    <dgm:cxn modelId="{F2AB087D-8B10-4C2E-985E-3D530181202E}" type="presParOf" srcId="{612267CB-A02F-49A3-8C86-5D1BD5828302}" destId="{BB0A4BAA-8257-463B-8486-84818C765F0A}" srcOrd="7" destOrd="0" presId="urn:microsoft.com/office/officeart/2005/8/layout/radial4"/>
    <dgm:cxn modelId="{7AD3E47F-9DF4-48ED-9C11-E641602BF78D}" type="presParOf" srcId="{612267CB-A02F-49A3-8C86-5D1BD5828302}" destId="{236043A2-11DD-4DB4-8994-B5A40D11D74B}" srcOrd="8" destOrd="0" presId="urn:microsoft.com/office/officeart/2005/8/layout/radial4"/>
    <dgm:cxn modelId="{211A8624-752B-4C80-BD99-D935A91CD354}" type="presParOf" srcId="{612267CB-A02F-49A3-8C86-5D1BD5828302}" destId="{45540475-3F6D-4432-8E74-8827484FBB8A}" srcOrd="9" destOrd="0" presId="urn:microsoft.com/office/officeart/2005/8/layout/radial4"/>
    <dgm:cxn modelId="{9EDA15E8-B7B1-409C-8305-0F5A996A4DB9}" type="presParOf" srcId="{612267CB-A02F-49A3-8C86-5D1BD5828302}" destId="{62726316-9D86-44A7-A73D-525041452CF3}" srcOrd="10" destOrd="0" presId="urn:microsoft.com/office/officeart/2005/8/layout/radial4"/>
    <dgm:cxn modelId="{A7E70D5B-99F2-472B-A341-245FFF90567B}" type="presParOf" srcId="{612267CB-A02F-49A3-8C86-5D1BD5828302}" destId="{B693E0C7-ADA3-4401-9169-8CCB720E73E8}" srcOrd="11" destOrd="0" presId="urn:microsoft.com/office/officeart/2005/8/layout/radial4"/>
    <dgm:cxn modelId="{6BDB5DE2-A509-489D-AB9D-92A9828CF705}" type="presParOf" srcId="{612267CB-A02F-49A3-8C86-5D1BD5828302}" destId="{AFD80E89-7BDD-41FE-9B76-8A2D59929D28}" srcOrd="12" destOrd="0" presId="urn:microsoft.com/office/officeart/2005/8/layout/radial4"/>
    <dgm:cxn modelId="{58B2EE98-EFBA-47F3-8165-C9C6B7311106}" type="presParOf" srcId="{612267CB-A02F-49A3-8C86-5D1BD5828302}" destId="{5EBA81AA-76A3-4B3C-86B3-54A4EADD89E2}" srcOrd="13" destOrd="0" presId="urn:microsoft.com/office/officeart/2005/8/layout/radial4"/>
    <dgm:cxn modelId="{80C09347-8410-4ABD-A63D-5E5D5E6C8E90}" type="presParOf" srcId="{612267CB-A02F-49A3-8C86-5D1BD5828302}" destId="{3C0868E2-CF35-4F2D-ADB9-3BDDB15797CE}" srcOrd="14" destOrd="0" presId="urn:microsoft.com/office/officeart/2005/8/layout/radial4"/>
    <dgm:cxn modelId="{113D396A-4BDB-4C6D-A54B-79BA036AAB71}" type="presParOf" srcId="{612267CB-A02F-49A3-8C86-5D1BD5828302}" destId="{C830077C-76E9-4AC4-8609-1E76695E35F3}" srcOrd="15" destOrd="0" presId="urn:microsoft.com/office/officeart/2005/8/layout/radial4"/>
    <dgm:cxn modelId="{88A1E500-5C5C-43C5-B0AF-A7DB62DED7AE}" type="presParOf" srcId="{612267CB-A02F-49A3-8C86-5D1BD5828302}" destId="{FF10842A-AE3E-4016-9502-7F2E1C7E9C19}" srcOrd="16" destOrd="0" presId="urn:microsoft.com/office/officeart/2005/8/layout/radial4"/>
    <dgm:cxn modelId="{0DA0E8D2-C3E3-43AB-A77D-918E93D064C6}" type="presParOf" srcId="{612267CB-A02F-49A3-8C86-5D1BD5828302}" destId="{C82481B3-706F-471E-B9EF-DC2EEE32C5AE}" srcOrd="17" destOrd="0" presId="urn:microsoft.com/office/officeart/2005/8/layout/radial4"/>
    <dgm:cxn modelId="{6C674300-1070-401C-ADDC-11D2744DF98B}" type="presParOf" srcId="{612267CB-A02F-49A3-8C86-5D1BD5828302}" destId="{0A8FD83B-AC42-4438-9F68-5CC5396409F1}" srcOrd="18" destOrd="0" presId="urn:microsoft.com/office/officeart/2005/8/layout/radial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B45F06-7522-45B6-8941-3D24C18402C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2A369DBB-7146-4112-9E3A-2FD1769CFEC4}">
      <dgm:prSet phldrT="[Text]"/>
      <dgm:spPr>
        <a:solidFill>
          <a:schemeClr val="bg2">
            <a:lumMod val="75000"/>
          </a:schemeClr>
        </a:solidFill>
      </dgm:spPr>
      <dgm:t>
        <a:bodyPr/>
        <a:lstStyle/>
        <a:p>
          <a:r>
            <a:rPr lang="en-US" dirty="0" smtClean="0">
              <a:solidFill>
                <a:schemeClr val="accent1"/>
              </a:solidFill>
            </a:rPr>
            <a:t>Plan</a:t>
          </a:r>
          <a:endParaRPr lang="en-US" dirty="0">
            <a:solidFill>
              <a:schemeClr val="accent1"/>
            </a:solidFill>
          </a:endParaRPr>
        </a:p>
      </dgm:t>
    </dgm:pt>
    <dgm:pt modelId="{A401A9AA-14EF-40E0-9A2C-9C1AAFE474C4}" type="parTrans" cxnId="{FE8EAC84-2F92-49B7-B03D-015D38ACF489}">
      <dgm:prSet/>
      <dgm:spPr/>
      <dgm:t>
        <a:bodyPr/>
        <a:lstStyle/>
        <a:p>
          <a:endParaRPr lang="en-US"/>
        </a:p>
      </dgm:t>
    </dgm:pt>
    <dgm:pt modelId="{5A19327D-BC8B-40E2-A1BE-814C585B49D1}" type="sibTrans" cxnId="{FE8EAC84-2F92-49B7-B03D-015D38ACF489}">
      <dgm:prSet/>
      <dgm:spPr/>
      <dgm:t>
        <a:bodyPr/>
        <a:lstStyle/>
        <a:p>
          <a:endParaRPr lang="en-US"/>
        </a:p>
      </dgm:t>
    </dgm:pt>
    <dgm:pt modelId="{F7A38A4C-3619-4AC6-B853-2B805D9D529F}">
      <dgm:prSet phldrT="[Text]"/>
      <dgm:spPr>
        <a:solidFill>
          <a:schemeClr val="bg2">
            <a:lumMod val="75000"/>
          </a:schemeClr>
        </a:solidFill>
      </dgm:spPr>
      <dgm:t>
        <a:bodyPr/>
        <a:lstStyle/>
        <a:p>
          <a:r>
            <a:rPr lang="en-US" dirty="0" smtClean="0">
              <a:solidFill>
                <a:schemeClr val="accent1"/>
              </a:solidFill>
            </a:rPr>
            <a:t>Do</a:t>
          </a:r>
          <a:endParaRPr lang="en-US" dirty="0">
            <a:solidFill>
              <a:schemeClr val="accent1"/>
            </a:solidFill>
          </a:endParaRPr>
        </a:p>
      </dgm:t>
    </dgm:pt>
    <dgm:pt modelId="{51E8985E-775B-46F7-9984-927ABBE47E12}" type="parTrans" cxnId="{D2CB0DFC-A573-4F5B-83C2-4FD5C38CF806}">
      <dgm:prSet/>
      <dgm:spPr/>
      <dgm:t>
        <a:bodyPr/>
        <a:lstStyle/>
        <a:p>
          <a:endParaRPr lang="en-US"/>
        </a:p>
      </dgm:t>
    </dgm:pt>
    <dgm:pt modelId="{07DE9229-5AC6-44A8-8D24-64C44B9B7C13}" type="sibTrans" cxnId="{D2CB0DFC-A573-4F5B-83C2-4FD5C38CF806}">
      <dgm:prSet/>
      <dgm:spPr/>
      <dgm:t>
        <a:bodyPr/>
        <a:lstStyle/>
        <a:p>
          <a:endParaRPr lang="en-US"/>
        </a:p>
      </dgm:t>
    </dgm:pt>
    <dgm:pt modelId="{4B54AC16-20B6-49E5-B4CD-6593946BB76B}">
      <dgm:prSet phldrT="[Text]"/>
      <dgm:spPr>
        <a:solidFill>
          <a:schemeClr val="bg2">
            <a:lumMod val="75000"/>
          </a:schemeClr>
        </a:solidFill>
      </dgm:spPr>
      <dgm:t>
        <a:bodyPr/>
        <a:lstStyle/>
        <a:p>
          <a:r>
            <a:rPr lang="en-US" dirty="0" smtClean="0">
              <a:solidFill>
                <a:schemeClr val="accent1"/>
              </a:solidFill>
            </a:rPr>
            <a:t>Check</a:t>
          </a:r>
          <a:endParaRPr lang="en-US" dirty="0">
            <a:solidFill>
              <a:schemeClr val="accent1"/>
            </a:solidFill>
          </a:endParaRPr>
        </a:p>
      </dgm:t>
    </dgm:pt>
    <dgm:pt modelId="{373D46EA-27FC-43C6-B898-6BD4B22AA6EC}" type="parTrans" cxnId="{08963173-2267-4885-88D2-56F14699E7E1}">
      <dgm:prSet/>
      <dgm:spPr/>
      <dgm:t>
        <a:bodyPr/>
        <a:lstStyle/>
        <a:p>
          <a:endParaRPr lang="en-US"/>
        </a:p>
      </dgm:t>
    </dgm:pt>
    <dgm:pt modelId="{275B62B2-6782-40C1-8939-C7139666F939}" type="sibTrans" cxnId="{08963173-2267-4885-88D2-56F14699E7E1}">
      <dgm:prSet/>
      <dgm:spPr/>
      <dgm:t>
        <a:bodyPr/>
        <a:lstStyle/>
        <a:p>
          <a:endParaRPr lang="en-US"/>
        </a:p>
      </dgm:t>
    </dgm:pt>
    <dgm:pt modelId="{7BB3DC76-3CCD-486D-AADC-E14E009FD321}">
      <dgm:prSet phldrT="[Text]"/>
      <dgm:spPr>
        <a:solidFill>
          <a:schemeClr val="bg2">
            <a:lumMod val="75000"/>
          </a:schemeClr>
        </a:solidFill>
      </dgm:spPr>
      <dgm:t>
        <a:bodyPr/>
        <a:lstStyle/>
        <a:p>
          <a:r>
            <a:rPr lang="en-US" dirty="0" smtClean="0">
              <a:solidFill>
                <a:schemeClr val="accent1"/>
              </a:solidFill>
            </a:rPr>
            <a:t>Act</a:t>
          </a:r>
          <a:endParaRPr lang="en-US" dirty="0">
            <a:solidFill>
              <a:schemeClr val="accent1"/>
            </a:solidFill>
          </a:endParaRPr>
        </a:p>
      </dgm:t>
    </dgm:pt>
    <dgm:pt modelId="{A91C54FE-DDB2-496E-9A34-147BE99A4BD0}" type="parTrans" cxnId="{B4711189-ECD9-4546-A5C7-C598EDE938E3}">
      <dgm:prSet/>
      <dgm:spPr/>
      <dgm:t>
        <a:bodyPr/>
        <a:lstStyle/>
        <a:p>
          <a:endParaRPr lang="en-US"/>
        </a:p>
      </dgm:t>
    </dgm:pt>
    <dgm:pt modelId="{02BC873C-8007-4204-A42E-0F8A149A786B}" type="sibTrans" cxnId="{B4711189-ECD9-4546-A5C7-C598EDE938E3}">
      <dgm:prSet/>
      <dgm:spPr/>
      <dgm:t>
        <a:bodyPr/>
        <a:lstStyle/>
        <a:p>
          <a:endParaRPr lang="en-US"/>
        </a:p>
      </dgm:t>
    </dgm:pt>
    <dgm:pt modelId="{FA7BEF22-A768-45DF-A94B-7A57DA536594}" type="pres">
      <dgm:prSet presAssocID="{48B45F06-7522-45B6-8941-3D24C18402C0}" presName="cycle" presStyleCnt="0">
        <dgm:presLayoutVars>
          <dgm:dir/>
          <dgm:resizeHandles val="exact"/>
        </dgm:presLayoutVars>
      </dgm:prSet>
      <dgm:spPr/>
      <dgm:t>
        <a:bodyPr/>
        <a:lstStyle/>
        <a:p>
          <a:endParaRPr lang="en-US"/>
        </a:p>
      </dgm:t>
    </dgm:pt>
    <dgm:pt modelId="{F0608FBB-DDF0-4F9B-9A73-7F2AFDEB8C2F}" type="pres">
      <dgm:prSet presAssocID="{2A369DBB-7146-4112-9E3A-2FD1769CFEC4}" presName="node" presStyleLbl="node1" presStyleIdx="0" presStyleCnt="4" custRadScaleRad="100272" custRadScaleInc="-6935">
        <dgm:presLayoutVars>
          <dgm:bulletEnabled val="1"/>
        </dgm:presLayoutVars>
      </dgm:prSet>
      <dgm:spPr/>
      <dgm:t>
        <a:bodyPr/>
        <a:lstStyle/>
        <a:p>
          <a:endParaRPr lang="en-US"/>
        </a:p>
      </dgm:t>
    </dgm:pt>
    <dgm:pt modelId="{3254269C-3BBE-4200-A2BA-C32ACA4F5838}" type="pres">
      <dgm:prSet presAssocID="{5A19327D-BC8B-40E2-A1BE-814C585B49D1}" presName="sibTrans" presStyleLbl="sibTrans2D1" presStyleIdx="0" presStyleCnt="4"/>
      <dgm:spPr/>
      <dgm:t>
        <a:bodyPr/>
        <a:lstStyle/>
        <a:p>
          <a:endParaRPr lang="en-US"/>
        </a:p>
      </dgm:t>
    </dgm:pt>
    <dgm:pt modelId="{91913832-7616-419F-B25D-3885131A795A}" type="pres">
      <dgm:prSet presAssocID="{5A19327D-BC8B-40E2-A1BE-814C585B49D1}" presName="connectorText" presStyleLbl="sibTrans2D1" presStyleIdx="0" presStyleCnt="4"/>
      <dgm:spPr/>
      <dgm:t>
        <a:bodyPr/>
        <a:lstStyle/>
        <a:p>
          <a:endParaRPr lang="en-US"/>
        </a:p>
      </dgm:t>
    </dgm:pt>
    <dgm:pt modelId="{DD6537BB-731D-4166-9CA0-08D261292428}" type="pres">
      <dgm:prSet presAssocID="{F7A38A4C-3619-4AC6-B853-2B805D9D529F}" presName="node" presStyleLbl="node1" presStyleIdx="1" presStyleCnt="4" custRadScaleRad="163080" custRadScaleInc="-7003">
        <dgm:presLayoutVars>
          <dgm:bulletEnabled val="1"/>
        </dgm:presLayoutVars>
      </dgm:prSet>
      <dgm:spPr/>
      <dgm:t>
        <a:bodyPr/>
        <a:lstStyle/>
        <a:p>
          <a:endParaRPr lang="en-US"/>
        </a:p>
      </dgm:t>
    </dgm:pt>
    <dgm:pt modelId="{606C7F7B-4244-482A-AC43-3CED25E0640B}" type="pres">
      <dgm:prSet presAssocID="{07DE9229-5AC6-44A8-8D24-64C44B9B7C13}" presName="sibTrans" presStyleLbl="sibTrans2D1" presStyleIdx="1" presStyleCnt="4"/>
      <dgm:spPr/>
      <dgm:t>
        <a:bodyPr/>
        <a:lstStyle/>
        <a:p>
          <a:endParaRPr lang="en-US"/>
        </a:p>
      </dgm:t>
    </dgm:pt>
    <dgm:pt modelId="{1162F9A9-52EC-4C47-A03E-D26803736C02}" type="pres">
      <dgm:prSet presAssocID="{07DE9229-5AC6-44A8-8D24-64C44B9B7C13}" presName="connectorText" presStyleLbl="sibTrans2D1" presStyleIdx="1" presStyleCnt="4"/>
      <dgm:spPr/>
      <dgm:t>
        <a:bodyPr/>
        <a:lstStyle/>
        <a:p>
          <a:endParaRPr lang="en-US"/>
        </a:p>
      </dgm:t>
    </dgm:pt>
    <dgm:pt modelId="{C06F18FD-8C9D-449A-A1D0-9003C2FF3AB6}" type="pres">
      <dgm:prSet presAssocID="{4B54AC16-20B6-49E5-B4CD-6593946BB76B}" presName="node" presStyleLbl="node1" presStyleIdx="2" presStyleCnt="4" custRadScaleRad="100272" custRadScaleInc="6935">
        <dgm:presLayoutVars>
          <dgm:bulletEnabled val="1"/>
        </dgm:presLayoutVars>
      </dgm:prSet>
      <dgm:spPr/>
      <dgm:t>
        <a:bodyPr/>
        <a:lstStyle/>
        <a:p>
          <a:endParaRPr lang="en-US"/>
        </a:p>
      </dgm:t>
    </dgm:pt>
    <dgm:pt modelId="{278EA977-6838-4339-BF33-088E231BD31C}" type="pres">
      <dgm:prSet presAssocID="{275B62B2-6782-40C1-8939-C7139666F939}" presName="sibTrans" presStyleLbl="sibTrans2D1" presStyleIdx="2" presStyleCnt="4"/>
      <dgm:spPr/>
      <dgm:t>
        <a:bodyPr/>
        <a:lstStyle/>
        <a:p>
          <a:endParaRPr lang="en-US"/>
        </a:p>
      </dgm:t>
    </dgm:pt>
    <dgm:pt modelId="{DDAD1B31-68C7-4386-9D6C-B8C52D766159}" type="pres">
      <dgm:prSet presAssocID="{275B62B2-6782-40C1-8939-C7139666F939}" presName="connectorText" presStyleLbl="sibTrans2D1" presStyleIdx="2" presStyleCnt="4"/>
      <dgm:spPr/>
      <dgm:t>
        <a:bodyPr/>
        <a:lstStyle/>
        <a:p>
          <a:endParaRPr lang="en-US"/>
        </a:p>
      </dgm:t>
    </dgm:pt>
    <dgm:pt modelId="{990596FB-6F2D-40D4-B11C-6C135E39A99E}" type="pres">
      <dgm:prSet presAssocID="{7BB3DC76-3CCD-486D-AADC-E14E009FD321}" presName="node" presStyleLbl="node1" presStyleIdx="3" presStyleCnt="4" custRadScaleRad="166815" custRadScaleInc="-3862">
        <dgm:presLayoutVars>
          <dgm:bulletEnabled val="1"/>
        </dgm:presLayoutVars>
      </dgm:prSet>
      <dgm:spPr/>
      <dgm:t>
        <a:bodyPr/>
        <a:lstStyle/>
        <a:p>
          <a:endParaRPr lang="en-US"/>
        </a:p>
      </dgm:t>
    </dgm:pt>
    <dgm:pt modelId="{8ADFC285-7821-4035-9D03-3123C9416832}" type="pres">
      <dgm:prSet presAssocID="{02BC873C-8007-4204-A42E-0F8A149A786B}" presName="sibTrans" presStyleLbl="sibTrans2D1" presStyleIdx="3" presStyleCnt="4"/>
      <dgm:spPr/>
      <dgm:t>
        <a:bodyPr/>
        <a:lstStyle/>
        <a:p>
          <a:endParaRPr lang="en-US"/>
        </a:p>
      </dgm:t>
    </dgm:pt>
    <dgm:pt modelId="{896AD89F-05A7-4A34-9CD7-8CFD827ABAE6}" type="pres">
      <dgm:prSet presAssocID="{02BC873C-8007-4204-A42E-0F8A149A786B}" presName="connectorText" presStyleLbl="sibTrans2D1" presStyleIdx="3" presStyleCnt="4"/>
      <dgm:spPr/>
      <dgm:t>
        <a:bodyPr/>
        <a:lstStyle/>
        <a:p>
          <a:endParaRPr lang="en-US"/>
        </a:p>
      </dgm:t>
    </dgm:pt>
  </dgm:ptLst>
  <dgm:cxnLst>
    <dgm:cxn modelId="{16CEADC4-07AA-46D5-8166-E1261F2B29EF}" type="presOf" srcId="{275B62B2-6782-40C1-8939-C7139666F939}" destId="{278EA977-6838-4339-BF33-088E231BD31C}" srcOrd="0" destOrd="0" presId="urn:microsoft.com/office/officeart/2005/8/layout/cycle2"/>
    <dgm:cxn modelId="{CCA536F0-668E-4089-863D-7068B620B1C6}" type="presOf" srcId="{5A19327D-BC8B-40E2-A1BE-814C585B49D1}" destId="{3254269C-3BBE-4200-A2BA-C32ACA4F5838}" srcOrd="0" destOrd="0" presId="urn:microsoft.com/office/officeart/2005/8/layout/cycle2"/>
    <dgm:cxn modelId="{BCF106BC-8641-4D24-A5C8-5788208E216B}" type="presOf" srcId="{7BB3DC76-3CCD-486D-AADC-E14E009FD321}" destId="{990596FB-6F2D-40D4-B11C-6C135E39A99E}" srcOrd="0" destOrd="0" presId="urn:microsoft.com/office/officeart/2005/8/layout/cycle2"/>
    <dgm:cxn modelId="{095DE340-B1D6-4DC1-BBC4-F012C2AC1F69}" type="presOf" srcId="{4B54AC16-20B6-49E5-B4CD-6593946BB76B}" destId="{C06F18FD-8C9D-449A-A1D0-9003C2FF3AB6}" srcOrd="0" destOrd="0" presId="urn:microsoft.com/office/officeart/2005/8/layout/cycle2"/>
    <dgm:cxn modelId="{9E658AC0-B6ED-4BDD-B582-C793EF691303}" type="presOf" srcId="{02BC873C-8007-4204-A42E-0F8A149A786B}" destId="{896AD89F-05A7-4A34-9CD7-8CFD827ABAE6}" srcOrd="1" destOrd="0" presId="urn:microsoft.com/office/officeart/2005/8/layout/cycle2"/>
    <dgm:cxn modelId="{B4711189-ECD9-4546-A5C7-C598EDE938E3}" srcId="{48B45F06-7522-45B6-8941-3D24C18402C0}" destId="{7BB3DC76-3CCD-486D-AADC-E14E009FD321}" srcOrd="3" destOrd="0" parTransId="{A91C54FE-DDB2-496E-9A34-147BE99A4BD0}" sibTransId="{02BC873C-8007-4204-A42E-0F8A149A786B}"/>
    <dgm:cxn modelId="{D2CB0DFC-A573-4F5B-83C2-4FD5C38CF806}" srcId="{48B45F06-7522-45B6-8941-3D24C18402C0}" destId="{F7A38A4C-3619-4AC6-B853-2B805D9D529F}" srcOrd="1" destOrd="0" parTransId="{51E8985E-775B-46F7-9984-927ABBE47E12}" sibTransId="{07DE9229-5AC6-44A8-8D24-64C44B9B7C13}"/>
    <dgm:cxn modelId="{3AF13DD3-CCCA-4244-8032-21CAC339D901}" type="presOf" srcId="{F7A38A4C-3619-4AC6-B853-2B805D9D529F}" destId="{DD6537BB-731D-4166-9CA0-08D261292428}" srcOrd="0" destOrd="0" presId="urn:microsoft.com/office/officeart/2005/8/layout/cycle2"/>
    <dgm:cxn modelId="{E565F24A-8CCA-47D5-8D0C-B41669B60999}" type="presOf" srcId="{275B62B2-6782-40C1-8939-C7139666F939}" destId="{DDAD1B31-68C7-4386-9D6C-B8C52D766159}" srcOrd="1" destOrd="0" presId="urn:microsoft.com/office/officeart/2005/8/layout/cycle2"/>
    <dgm:cxn modelId="{F0AC8DA4-D971-4EA9-91F8-B3FC54089F81}" type="presOf" srcId="{07DE9229-5AC6-44A8-8D24-64C44B9B7C13}" destId="{606C7F7B-4244-482A-AC43-3CED25E0640B}" srcOrd="0" destOrd="0" presId="urn:microsoft.com/office/officeart/2005/8/layout/cycle2"/>
    <dgm:cxn modelId="{83D2C9AE-35BA-4381-A5E9-B6F3EF6CC065}" type="presOf" srcId="{5A19327D-BC8B-40E2-A1BE-814C585B49D1}" destId="{91913832-7616-419F-B25D-3885131A795A}" srcOrd="1" destOrd="0" presId="urn:microsoft.com/office/officeart/2005/8/layout/cycle2"/>
    <dgm:cxn modelId="{FE8EAC84-2F92-49B7-B03D-015D38ACF489}" srcId="{48B45F06-7522-45B6-8941-3D24C18402C0}" destId="{2A369DBB-7146-4112-9E3A-2FD1769CFEC4}" srcOrd="0" destOrd="0" parTransId="{A401A9AA-14EF-40E0-9A2C-9C1AAFE474C4}" sibTransId="{5A19327D-BC8B-40E2-A1BE-814C585B49D1}"/>
    <dgm:cxn modelId="{48E13F13-A935-4519-B079-D65777364FB6}" type="presOf" srcId="{2A369DBB-7146-4112-9E3A-2FD1769CFEC4}" destId="{F0608FBB-DDF0-4F9B-9A73-7F2AFDEB8C2F}" srcOrd="0" destOrd="0" presId="urn:microsoft.com/office/officeart/2005/8/layout/cycle2"/>
    <dgm:cxn modelId="{7AB14CC8-808C-4579-ADA6-1DD9567E3334}" type="presOf" srcId="{07DE9229-5AC6-44A8-8D24-64C44B9B7C13}" destId="{1162F9A9-52EC-4C47-A03E-D26803736C02}" srcOrd="1" destOrd="0" presId="urn:microsoft.com/office/officeart/2005/8/layout/cycle2"/>
    <dgm:cxn modelId="{08963173-2267-4885-88D2-56F14699E7E1}" srcId="{48B45F06-7522-45B6-8941-3D24C18402C0}" destId="{4B54AC16-20B6-49E5-B4CD-6593946BB76B}" srcOrd="2" destOrd="0" parTransId="{373D46EA-27FC-43C6-B898-6BD4B22AA6EC}" sibTransId="{275B62B2-6782-40C1-8939-C7139666F939}"/>
    <dgm:cxn modelId="{763D4DB1-18DA-408C-BF49-69DF5E7943AD}" type="presOf" srcId="{48B45F06-7522-45B6-8941-3D24C18402C0}" destId="{FA7BEF22-A768-45DF-A94B-7A57DA536594}" srcOrd="0" destOrd="0" presId="urn:microsoft.com/office/officeart/2005/8/layout/cycle2"/>
    <dgm:cxn modelId="{AA6E40C2-EA14-487E-8F04-D5131B748E2A}" type="presOf" srcId="{02BC873C-8007-4204-A42E-0F8A149A786B}" destId="{8ADFC285-7821-4035-9D03-3123C9416832}" srcOrd="0" destOrd="0" presId="urn:microsoft.com/office/officeart/2005/8/layout/cycle2"/>
    <dgm:cxn modelId="{2C2BF1F5-0E57-43CA-9CED-76FE7E27387F}" type="presParOf" srcId="{FA7BEF22-A768-45DF-A94B-7A57DA536594}" destId="{F0608FBB-DDF0-4F9B-9A73-7F2AFDEB8C2F}" srcOrd="0" destOrd="0" presId="urn:microsoft.com/office/officeart/2005/8/layout/cycle2"/>
    <dgm:cxn modelId="{4E498F21-B1CC-4EA0-B2B0-3B9A1C36DD3D}" type="presParOf" srcId="{FA7BEF22-A768-45DF-A94B-7A57DA536594}" destId="{3254269C-3BBE-4200-A2BA-C32ACA4F5838}" srcOrd="1" destOrd="0" presId="urn:microsoft.com/office/officeart/2005/8/layout/cycle2"/>
    <dgm:cxn modelId="{AC8D69A5-B965-4B12-AF5A-13C079100ABE}" type="presParOf" srcId="{3254269C-3BBE-4200-A2BA-C32ACA4F5838}" destId="{91913832-7616-419F-B25D-3885131A795A}" srcOrd="0" destOrd="0" presId="urn:microsoft.com/office/officeart/2005/8/layout/cycle2"/>
    <dgm:cxn modelId="{EA2E3C31-EB3E-4E0E-AAFA-D52128E0B476}" type="presParOf" srcId="{FA7BEF22-A768-45DF-A94B-7A57DA536594}" destId="{DD6537BB-731D-4166-9CA0-08D261292428}" srcOrd="2" destOrd="0" presId="urn:microsoft.com/office/officeart/2005/8/layout/cycle2"/>
    <dgm:cxn modelId="{73E49788-0313-4C0D-AC90-D2D4E30E9E2A}" type="presParOf" srcId="{FA7BEF22-A768-45DF-A94B-7A57DA536594}" destId="{606C7F7B-4244-482A-AC43-3CED25E0640B}" srcOrd="3" destOrd="0" presId="urn:microsoft.com/office/officeart/2005/8/layout/cycle2"/>
    <dgm:cxn modelId="{C721999D-B5E7-453C-BA6C-07071A898F70}" type="presParOf" srcId="{606C7F7B-4244-482A-AC43-3CED25E0640B}" destId="{1162F9A9-52EC-4C47-A03E-D26803736C02}" srcOrd="0" destOrd="0" presId="urn:microsoft.com/office/officeart/2005/8/layout/cycle2"/>
    <dgm:cxn modelId="{28E84982-49DB-42E4-9F54-CEEAA944B727}" type="presParOf" srcId="{FA7BEF22-A768-45DF-A94B-7A57DA536594}" destId="{C06F18FD-8C9D-449A-A1D0-9003C2FF3AB6}" srcOrd="4" destOrd="0" presId="urn:microsoft.com/office/officeart/2005/8/layout/cycle2"/>
    <dgm:cxn modelId="{91FF9AF3-672A-4376-83EF-73B65E915184}" type="presParOf" srcId="{FA7BEF22-A768-45DF-A94B-7A57DA536594}" destId="{278EA977-6838-4339-BF33-088E231BD31C}" srcOrd="5" destOrd="0" presId="urn:microsoft.com/office/officeart/2005/8/layout/cycle2"/>
    <dgm:cxn modelId="{99ECF624-DBE8-4BA5-8A5C-2DBCC0F3085D}" type="presParOf" srcId="{278EA977-6838-4339-BF33-088E231BD31C}" destId="{DDAD1B31-68C7-4386-9D6C-B8C52D766159}" srcOrd="0" destOrd="0" presId="urn:microsoft.com/office/officeart/2005/8/layout/cycle2"/>
    <dgm:cxn modelId="{DEF59383-E315-46E7-8FAB-C0B9F8289BA7}" type="presParOf" srcId="{FA7BEF22-A768-45DF-A94B-7A57DA536594}" destId="{990596FB-6F2D-40D4-B11C-6C135E39A99E}" srcOrd="6" destOrd="0" presId="urn:microsoft.com/office/officeart/2005/8/layout/cycle2"/>
    <dgm:cxn modelId="{BF49A030-3326-49E6-9901-F4234CE5D27F}" type="presParOf" srcId="{FA7BEF22-A768-45DF-A94B-7A57DA536594}" destId="{8ADFC285-7821-4035-9D03-3123C9416832}" srcOrd="7" destOrd="0" presId="urn:microsoft.com/office/officeart/2005/8/layout/cycle2"/>
    <dgm:cxn modelId="{373CC30C-4914-4C41-A18A-A93BD928BCC1}" type="presParOf" srcId="{8ADFC285-7821-4035-9D03-3123C9416832}" destId="{896AD89F-05A7-4A34-9CD7-8CFD827ABAE6}"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5C07D8-B20C-4D3D-89DA-7FCCCBC9CDE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9194DFA1-EBF1-488B-B79A-7B27020A43EF}">
      <dgm:prSet phldrT="[Text]"/>
      <dgm:spPr>
        <a:solidFill>
          <a:schemeClr val="bg2">
            <a:lumMod val="75000"/>
          </a:schemeClr>
        </a:solidFill>
      </dgm:spPr>
      <dgm:t>
        <a:bodyPr/>
        <a:lstStyle/>
        <a:p>
          <a:r>
            <a:rPr lang="en-US" dirty="0" smtClean="0">
              <a:solidFill>
                <a:schemeClr val="accent1"/>
              </a:solidFill>
            </a:rPr>
            <a:t>Exceptions</a:t>
          </a:r>
          <a:endParaRPr lang="en-US" dirty="0">
            <a:solidFill>
              <a:schemeClr val="accent1"/>
            </a:solidFill>
          </a:endParaRPr>
        </a:p>
      </dgm:t>
    </dgm:pt>
    <dgm:pt modelId="{CAECDF9C-0529-45E1-8C3A-456AF3B55ABA}" type="parTrans" cxnId="{1565BEDF-8233-43C6-B98C-2150348DAA02}">
      <dgm:prSet/>
      <dgm:spPr/>
      <dgm:t>
        <a:bodyPr/>
        <a:lstStyle/>
        <a:p>
          <a:endParaRPr lang="en-US"/>
        </a:p>
      </dgm:t>
    </dgm:pt>
    <dgm:pt modelId="{6E2E2CBF-D9BE-43F8-8BC3-A760C42D0044}" type="sibTrans" cxnId="{1565BEDF-8233-43C6-B98C-2150348DAA02}">
      <dgm:prSet/>
      <dgm:spPr/>
      <dgm:t>
        <a:bodyPr/>
        <a:lstStyle/>
        <a:p>
          <a:endParaRPr lang="en-US"/>
        </a:p>
      </dgm:t>
    </dgm:pt>
    <dgm:pt modelId="{A0878CD0-7342-4BDA-8CF6-6D18AE79B821}">
      <dgm:prSet phldrT="[Text]"/>
      <dgm:spPr>
        <a:solidFill>
          <a:schemeClr val="bg2">
            <a:lumMod val="75000"/>
          </a:schemeClr>
        </a:solidFill>
      </dgm:spPr>
      <dgm:t>
        <a:bodyPr/>
        <a:lstStyle/>
        <a:p>
          <a:r>
            <a:rPr lang="en-US" dirty="0" smtClean="0">
              <a:solidFill>
                <a:schemeClr val="accent1"/>
              </a:solidFill>
            </a:rPr>
            <a:t>Unchecked</a:t>
          </a:r>
          <a:endParaRPr lang="en-US" dirty="0">
            <a:solidFill>
              <a:schemeClr val="accent1"/>
            </a:solidFill>
          </a:endParaRPr>
        </a:p>
      </dgm:t>
    </dgm:pt>
    <dgm:pt modelId="{24589612-33B4-4020-B489-CA5082C6FC8E}" type="parTrans" cxnId="{84FC7096-4E62-44C6-83EE-04B4FA285FB7}">
      <dgm:prSet/>
      <dgm:spPr/>
      <dgm:t>
        <a:bodyPr/>
        <a:lstStyle/>
        <a:p>
          <a:endParaRPr lang="en-US"/>
        </a:p>
      </dgm:t>
    </dgm:pt>
    <dgm:pt modelId="{3147D5C0-389E-4DC9-9A7A-E1C626216D24}" type="sibTrans" cxnId="{84FC7096-4E62-44C6-83EE-04B4FA285FB7}">
      <dgm:prSet/>
      <dgm:spPr/>
      <dgm:t>
        <a:bodyPr/>
        <a:lstStyle/>
        <a:p>
          <a:endParaRPr lang="en-US"/>
        </a:p>
      </dgm:t>
    </dgm:pt>
    <dgm:pt modelId="{6270F24A-CE86-49A7-8D3F-5635E92E952F}">
      <dgm:prSet phldrT="[Text]"/>
      <dgm:spPr>
        <a:solidFill>
          <a:schemeClr val="bg2">
            <a:lumMod val="75000"/>
          </a:schemeClr>
        </a:solidFill>
      </dgm:spPr>
      <dgm:t>
        <a:bodyPr/>
        <a:lstStyle/>
        <a:p>
          <a:r>
            <a:rPr lang="en-US" dirty="0" smtClean="0">
              <a:solidFill>
                <a:schemeClr val="accent1"/>
              </a:solidFill>
            </a:rPr>
            <a:t>Checked</a:t>
          </a:r>
          <a:endParaRPr lang="en-US" dirty="0">
            <a:solidFill>
              <a:schemeClr val="accent1"/>
            </a:solidFill>
          </a:endParaRPr>
        </a:p>
      </dgm:t>
    </dgm:pt>
    <dgm:pt modelId="{146A76A6-CF0F-4FE3-91F9-F760BEC0363F}" type="parTrans" cxnId="{81471503-6FEA-4649-A984-194B2B4C0D94}">
      <dgm:prSet/>
      <dgm:spPr/>
      <dgm:t>
        <a:bodyPr/>
        <a:lstStyle/>
        <a:p>
          <a:endParaRPr lang="en-US"/>
        </a:p>
      </dgm:t>
    </dgm:pt>
    <dgm:pt modelId="{F53E4858-2A7D-436A-A738-B1A80F13744C}" type="sibTrans" cxnId="{81471503-6FEA-4649-A984-194B2B4C0D94}">
      <dgm:prSet/>
      <dgm:spPr/>
      <dgm:t>
        <a:bodyPr/>
        <a:lstStyle/>
        <a:p>
          <a:endParaRPr lang="en-US"/>
        </a:p>
      </dgm:t>
    </dgm:pt>
    <dgm:pt modelId="{1A8577F2-8E1F-45B3-9BDD-A4C093E5FB80}" type="pres">
      <dgm:prSet presAssocID="{F15C07D8-B20C-4D3D-89DA-7FCCCBC9CDE1}" presName="diagram" presStyleCnt="0">
        <dgm:presLayoutVars>
          <dgm:chPref val="1"/>
          <dgm:dir/>
          <dgm:animOne val="branch"/>
          <dgm:animLvl val="lvl"/>
          <dgm:resizeHandles val="exact"/>
        </dgm:presLayoutVars>
      </dgm:prSet>
      <dgm:spPr/>
      <dgm:t>
        <a:bodyPr/>
        <a:lstStyle/>
        <a:p>
          <a:endParaRPr lang="en-US"/>
        </a:p>
      </dgm:t>
    </dgm:pt>
    <dgm:pt modelId="{5C5E7122-ABDF-463F-989E-0DAC52683BDC}" type="pres">
      <dgm:prSet presAssocID="{9194DFA1-EBF1-488B-B79A-7B27020A43EF}" presName="root1" presStyleCnt="0"/>
      <dgm:spPr/>
    </dgm:pt>
    <dgm:pt modelId="{ABDD0534-26DD-41AA-AE7C-C27FEACD6C99}" type="pres">
      <dgm:prSet presAssocID="{9194DFA1-EBF1-488B-B79A-7B27020A43EF}" presName="LevelOneTextNode" presStyleLbl="node0" presStyleIdx="0" presStyleCnt="1" custScaleY="56000" custLinFactNeighborX="-24000" custLinFactNeighborY="-46000">
        <dgm:presLayoutVars>
          <dgm:chPref val="3"/>
        </dgm:presLayoutVars>
      </dgm:prSet>
      <dgm:spPr/>
      <dgm:t>
        <a:bodyPr/>
        <a:lstStyle/>
        <a:p>
          <a:endParaRPr lang="en-US"/>
        </a:p>
      </dgm:t>
    </dgm:pt>
    <dgm:pt modelId="{3EC9066C-14B3-425A-BCC5-750D55594313}" type="pres">
      <dgm:prSet presAssocID="{9194DFA1-EBF1-488B-B79A-7B27020A43EF}" presName="level2hierChild" presStyleCnt="0"/>
      <dgm:spPr/>
    </dgm:pt>
    <dgm:pt modelId="{ECAEF88E-C46C-4426-8081-91BDE1837063}" type="pres">
      <dgm:prSet presAssocID="{24589612-33B4-4020-B489-CA5082C6FC8E}" presName="conn2-1" presStyleLbl="parChTrans1D2" presStyleIdx="0" presStyleCnt="2"/>
      <dgm:spPr/>
      <dgm:t>
        <a:bodyPr/>
        <a:lstStyle/>
        <a:p>
          <a:endParaRPr lang="en-US"/>
        </a:p>
      </dgm:t>
    </dgm:pt>
    <dgm:pt modelId="{6E213820-97DF-46CC-888C-7E5698FAFB25}" type="pres">
      <dgm:prSet presAssocID="{24589612-33B4-4020-B489-CA5082C6FC8E}" presName="connTx" presStyleLbl="parChTrans1D2" presStyleIdx="0" presStyleCnt="2"/>
      <dgm:spPr/>
      <dgm:t>
        <a:bodyPr/>
        <a:lstStyle/>
        <a:p>
          <a:endParaRPr lang="en-US"/>
        </a:p>
      </dgm:t>
    </dgm:pt>
    <dgm:pt modelId="{0BC599B9-82F3-4DD9-82B2-869D564A760E}" type="pres">
      <dgm:prSet presAssocID="{A0878CD0-7342-4BDA-8CF6-6D18AE79B821}" presName="root2" presStyleCnt="0"/>
      <dgm:spPr/>
    </dgm:pt>
    <dgm:pt modelId="{C6C6D109-E5DE-41E9-A832-D30134792B9B}" type="pres">
      <dgm:prSet presAssocID="{A0878CD0-7342-4BDA-8CF6-6D18AE79B821}" presName="LevelTwoTextNode" presStyleLbl="node2" presStyleIdx="0" presStyleCnt="2" custScaleY="56078" custLinFactNeighborX="-1176" custLinFactNeighborY="-61520">
        <dgm:presLayoutVars>
          <dgm:chPref val="3"/>
        </dgm:presLayoutVars>
      </dgm:prSet>
      <dgm:spPr/>
      <dgm:t>
        <a:bodyPr/>
        <a:lstStyle/>
        <a:p>
          <a:endParaRPr lang="en-US"/>
        </a:p>
      </dgm:t>
    </dgm:pt>
    <dgm:pt modelId="{DE6BC0D5-37B3-4A98-B3FA-47ABA6F25EB8}" type="pres">
      <dgm:prSet presAssocID="{A0878CD0-7342-4BDA-8CF6-6D18AE79B821}" presName="level3hierChild" presStyleCnt="0"/>
      <dgm:spPr/>
    </dgm:pt>
    <dgm:pt modelId="{16F4BC48-57E1-42A5-B211-7372EEA11C34}" type="pres">
      <dgm:prSet presAssocID="{146A76A6-CF0F-4FE3-91F9-F760BEC0363F}" presName="conn2-1" presStyleLbl="parChTrans1D2" presStyleIdx="1" presStyleCnt="2"/>
      <dgm:spPr/>
      <dgm:t>
        <a:bodyPr/>
        <a:lstStyle/>
        <a:p>
          <a:endParaRPr lang="en-US"/>
        </a:p>
      </dgm:t>
    </dgm:pt>
    <dgm:pt modelId="{B71ABF47-DD50-4D84-B964-3C429503F173}" type="pres">
      <dgm:prSet presAssocID="{146A76A6-CF0F-4FE3-91F9-F760BEC0363F}" presName="connTx" presStyleLbl="parChTrans1D2" presStyleIdx="1" presStyleCnt="2"/>
      <dgm:spPr/>
      <dgm:t>
        <a:bodyPr/>
        <a:lstStyle/>
        <a:p>
          <a:endParaRPr lang="en-US"/>
        </a:p>
      </dgm:t>
    </dgm:pt>
    <dgm:pt modelId="{53949163-B3DA-4EB9-B403-51FA0F307621}" type="pres">
      <dgm:prSet presAssocID="{6270F24A-CE86-49A7-8D3F-5635E92E952F}" presName="root2" presStyleCnt="0"/>
      <dgm:spPr/>
    </dgm:pt>
    <dgm:pt modelId="{D39D7E9E-A059-4CFA-BC6A-91DE4B905F37}" type="pres">
      <dgm:prSet presAssocID="{6270F24A-CE86-49A7-8D3F-5635E92E952F}" presName="LevelTwoTextNode" presStyleLbl="node2" presStyleIdx="1" presStyleCnt="2" custScaleY="42756" custLinFactNeighborX="-1176" custLinFactNeighborY="-33774">
        <dgm:presLayoutVars>
          <dgm:chPref val="3"/>
        </dgm:presLayoutVars>
      </dgm:prSet>
      <dgm:spPr/>
      <dgm:t>
        <a:bodyPr/>
        <a:lstStyle/>
        <a:p>
          <a:endParaRPr lang="en-US"/>
        </a:p>
      </dgm:t>
    </dgm:pt>
    <dgm:pt modelId="{B09EE7A4-9CDC-42E5-9B9C-C1EC12FA81D2}" type="pres">
      <dgm:prSet presAssocID="{6270F24A-CE86-49A7-8D3F-5635E92E952F}" presName="level3hierChild" presStyleCnt="0"/>
      <dgm:spPr/>
    </dgm:pt>
  </dgm:ptLst>
  <dgm:cxnLst>
    <dgm:cxn modelId="{4455D577-46B6-4F84-A94E-ABE901D241CD}" type="presOf" srcId="{146A76A6-CF0F-4FE3-91F9-F760BEC0363F}" destId="{16F4BC48-57E1-42A5-B211-7372EEA11C34}" srcOrd="0" destOrd="0" presId="urn:microsoft.com/office/officeart/2005/8/layout/hierarchy2"/>
    <dgm:cxn modelId="{377384A8-B846-43AA-BA43-8C910405F905}" type="presOf" srcId="{F15C07D8-B20C-4D3D-89DA-7FCCCBC9CDE1}" destId="{1A8577F2-8E1F-45B3-9BDD-A4C093E5FB80}" srcOrd="0" destOrd="0" presId="urn:microsoft.com/office/officeart/2005/8/layout/hierarchy2"/>
    <dgm:cxn modelId="{81471503-6FEA-4649-A984-194B2B4C0D94}" srcId="{9194DFA1-EBF1-488B-B79A-7B27020A43EF}" destId="{6270F24A-CE86-49A7-8D3F-5635E92E952F}" srcOrd="1" destOrd="0" parTransId="{146A76A6-CF0F-4FE3-91F9-F760BEC0363F}" sibTransId="{F53E4858-2A7D-436A-A738-B1A80F13744C}"/>
    <dgm:cxn modelId="{09CC3C00-F788-4583-B4A8-ED8E9CCC43A7}" type="presOf" srcId="{24589612-33B4-4020-B489-CA5082C6FC8E}" destId="{6E213820-97DF-46CC-888C-7E5698FAFB25}" srcOrd="1" destOrd="0" presId="urn:microsoft.com/office/officeart/2005/8/layout/hierarchy2"/>
    <dgm:cxn modelId="{5EE9481F-2CE5-422D-B8DD-31B6893EEACD}" type="presOf" srcId="{6270F24A-CE86-49A7-8D3F-5635E92E952F}" destId="{D39D7E9E-A059-4CFA-BC6A-91DE4B905F37}" srcOrd="0" destOrd="0" presId="urn:microsoft.com/office/officeart/2005/8/layout/hierarchy2"/>
    <dgm:cxn modelId="{BF3FAB75-DDB0-4E45-BFA6-F63786359B9D}" type="presOf" srcId="{24589612-33B4-4020-B489-CA5082C6FC8E}" destId="{ECAEF88E-C46C-4426-8081-91BDE1837063}" srcOrd="0" destOrd="0" presId="urn:microsoft.com/office/officeart/2005/8/layout/hierarchy2"/>
    <dgm:cxn modelId="{CBA4DD63-7AE2-4B32-BF3E-D453211C6F08}" type="presOf" srcId="{146A76A6-CF0F-4FE3-91F9-F760BEC0363F}" destId="{B71ABF47-DD50-4D84-B964-3C429503F173}" srcOrd="1" destOrd="0" presId="urn:microsoft.com/office/officeart/2005/8/layout/hierarchy2"/>
    <dgm:cxn modelId="{1565BEDF-8233-43C6-B98C-2150348DAA02}" srcId="{F15C07D8-B20C-4D3D-89DA-7FCCCBC9CDE1}" destId="{9194DFA1-EBF1-488B-B79A-7B27020A43EF}" srcOrd="0" destOrd="0" parTransId="{CAECDF9C-0529-45E1-8C3A-456AF3B55ABA}" sibTransId="{6E2E2CBF-D9BE-43F8-8BC3-A760C42D0044}"/>
    <dgm:cxn modelId="{84FC7096-4E62-44C6-83EE-04B4FA285FB7}" srcId="{9194DFA1-EBF1-488B-B79A-7B27020A43EF}" destId="{A0878CD0-7342-4BDA-8CF6-6D18AE79B821}" srcOrd="0" destOrd="0" parTransId="{24589612-33B4-4020-B489-CA5082C6FC8E}" sibTransId="{3147D5C0-389E-4DC9-9A7A-E1C626216D24}"/>
    <dgm:cxn modelId="{CC22CDD5-F313-4EBF-8549-B7DE927326BB}" type="presOf" srcId="{A0878CD0-7342-4BDA-8CF6-6D18AE79B821}" destId="{C6C6D109-E5DE-41E9-A832-D30134792B9B}" srcOrd="0" destOrd="0" presId="urn:microsoft.com/office/officeart/2005/8/layout/hierarchy2"/>
    <dgm:cxn modelId="{A0875339-47B3-4BC3-A001-E334928B176E}" type="presOf" srcId="{9194DFA1-EBF1-488B-B79A-7B27020A43EF}" destId="{ABDD0534-26DD-41AA-AE7C-C27FEACD6C99}" srcOrd="0" destOrd="0" presId="urn:microsoft.com/office/officeart/2005/8/layout/hierarchy2"/>
    <dgm:cxn modelId="{0D6E6EEB-360F-4452-923A-6C4D848C3D33}" type="presParOf" srcId="{1A8577F2-8E1F-45B3-9BDD-A4C093E5FB80}" destId="{5C5E7122-ABDF-463F-989E-0DAC52683BDC}" srcOrd="0" destOrd="0" presId="urn:microsoft.com/office/officeart/2005/8/layout/hierarchy2"/>
    <dgm:cxn modelId="{E11EFE34-1CD2-4184-86AD-FABBF909D74F}" type="presParOf" srcId="{5C5E7122-ABDF-463F-989E-0DAC52683BDC}" destId="{ABDD0534-26DD-41AA-AE7C-C27FEACD6C99}" srcOrd="0" destOrd="0" presId="urn:microsoft.com/office/officeart/2005/8/layout/hierarchy2"/>
    <dgm:cxn modelId="{78A02B06-16C3-451D-8683-C9CFB9E1881B}" type="presParOf" srcId="{5C5E7122-ABDF-463F-989E-0DAC52683BDC}" destId="{3EC9066C-14B3-425A-BCC5-750D55594313}" srcOrd="1" destOrd="0" presId="urn:microsoft.com/office/officeart/2005/8/layout/hierarchy2"/>
    <dgm:cxn modelId="{ACBE433E-B552-4CF2-A578-5ED08A974E9C}" type="presParOf" srcId="{3EC9066C-14B3-425A-BCC5-750D55594313}" destId="{ECAEF88E-C46C-4426-8081-91BDE1837063}" srcOrd="0" destOrd="0" presId="urn:microsoft.com/office/officeart/2005/8/layout/hierarchy2"/>
    <dgm:cxn modelId="{37233476-BDC9-47F3-BBDB-0F6389B51457}" type="presParOf" srcId="{ECAEF88E-C46C-4426-8081-91BDE1837063}" destId="{6E213820-97DF-46CC-888C-7E5698FAFB25}" srcOrd="0" destOrd="0" presId="urn:microsoft.com/office/officeart/2005/8/layout/hierarchy2"/>
    <dgm:cxn modelId="{CD697506-FA03-4C62-A182-A3A88728C440}" type="presParOf" srcId="{3EC9066C-14B3-425A-BCC5-750D55594313}" destId="{0BC599B9-82F3-4DD9-82B2-869D564A760E}" srcOrd="1" destOrd="0" presId="urn:microsoft.com/office/officeart/2005/8/layout/hierarchy2"/>
    <dgm:cxn modelId="{CE5D674E-3817-4CE7-9913-82A442B88D08}" type="presParOf" srcId="{0BC599B9-82F3-4DD9-82B2-869D564A760E}" destId="{C6C6D109-E5DE-41E9-A832-D30134792B9B}" srcOrd="0" destOrd="0" presId="urn:microsoft.com/office/officeart/2005/8/layout/hierarchy2"/>
    <dgm:cxn modelId="{5ABF29D6-A8EA-44FD-A2F4-B5EAB5A30265}" type="presParOf" srcId="{0BC599B9-82F3-4DD9-82B2-869D564A760E}" destId="{DE6BC0D5-37B3-4A98-B3FA-47ABA6F25EB8}" srcOrd="1" destOrd="0" presId="urn:microsoft.com/office/officeart/2005/8/layout/hierarchy2"/>
    <dgm:cxn modelId="{6AE03A9C-9C89-4837-BF3B-7895C195B68B}" type="presParOf" srcId="{3EC9066C-14B3-425A-BCC5-750D55594313}" destId="{16F4BC48-57E1-42A5-B211-7372EEA11C34}" srcOrd="2" destOrd="0" presId="urn:microsoft.com/office/officeart/2005/8/layout/hierarchy2"/>
    <dgm:cxn modelId="{B42F066D-81E6-455B-8019-9D16969106E2}" type="presParOf" srcId="{16F4BC48-57E1-42A5-B211-7372EEA11C34}" destId="{B71ABF47-DD50-4D84-B964-3C429503F173}" srcOrd="0" destOrd="0" presId="urn:microsoft.com/office/officeart/2005/8/layout/hierarchy2"/>
    <dgm:cxn modelId="{C1610413-9071-4BB1-813E-EBF14A459B26}" type="presParOf" srcId="{3EC9066C-14B3-425A-BCC5-750D55594313}" destId="{53949163-B3DA-4EB9-B403-51FA0F307621}" srcOrd="3" destOrd="0" presId="urn:microsoft.com/office/officeart/2005/8/layout/hierarchy2"/>
    <dgm:cxn modelId="{FF6EC64B-97D9-43F8-AFD4-8D751AC38D8B}" type="presParOf" srcId="{53949163-B3DA-4EB9-B403-51FA0F307621}" destId="{D39D7E9E-A059-4CFA-BC6A-91DE4B905F37}" srcOrd="0" destOrd="0" presId="urn:microsoft.com/office/officeart/2005/8/layout/hierarchy2"/>
    <dgm:cxn modelId="{CA20B93C-18E6-4B2D-90CB-AD8450202E30}" type="presParOf" srcId="{53949163-B3DA-4EB9-B403-51FA0F307621}" destId="{B09EE7A4-9CDC-42E5-9B9C-C1EC12FA81D2}"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4DD216-4636-4F68-AA27-1A1A2038786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40198F7-D1D1-42FA-816A-E4A0ACB58269}">
      <dgm:prSet phldrT="[Text]" custT="1"/>
      <dgm:spPr/>
      <dgm:t>
        <a:bodyPr/>
        <a:lstStyle/>
        <a:p>
          <a:r>
            <a:rPr lang="en-US" sz="2400" dirty="0" err="1" smtClean="0">
              <a:solidFill>
                <a:schemeClr val="accent1"/>
              </a:solidFill>
              <a:latin typeface="Times New Roman" pitchFamily="18" charset="0"/>
              <a:cs typeface="Times New Roman" pitchFamily="18" charset="0"/>
            </a:rPr>
            <a:t>Throwable</a:t>
          </a:r>
          <a:endParaRPr lang="en-US" sz="2400" dirty="0">
            <a:solidFill>
              <a:schemeClr val="accent1"/>
            </a:solidFill>
            <a:latin typeface="Times New Roman" pitchFamily="18" charset="0"/>
            <a:cs typeface="Times New Roman" pitchFamily="18" charset="0"/>
          </a:endParaRPr>
        </a:p>
      </dgm:t>
    </dgm:pt>
    <dgm:pt modelId="{4C439776-E143-49DB-A7B0-A7AB2C797E18}" type="parTrans" cxnId="{C0334FC1-61C6-47A7-A671-9A2DD587267C}">
      <dgm:prSet/>
      <dgm:spPr/>
      <dgm:t>
        <a:bodyPr/>
        <a:lstStyle/>
        <a:p>
          <a:endParaRPr lang="en-US"/>
        </a:p>
      </dgm:t>
    </dgm:pt>
    <dgm:pt modelId="{6ACA9C65-FC55-4CBE-B330-006243311233}" type="sibTrans" cxnId="{C0334FC1-61C6-47A7-A671-9A2DD587267C}">
      <dgm:prSet/>
      <dgm:spPr/>
      <dgm:t>
        <a:bodyPr/>
        <a:lstStyle/>
        <a:p>
          <a:endParaRPr lang="en-US"/>
        </a:p>
      </dgm:t>
    </dgm:pt>
    <dgm:pt modelId="{6FB72606-F30F-40D3-8DBE-A21B48FF2537}">
      <dgm:prSet phldrT="[Text]" custT="1"/>
      <dgm:spPr/>
      <dgm:t>
        <a:bodyPr/>
        <a:lstStyle/>
        <a:p>
          <a:r>
            <a:rPr lang="en-US" sz="2400" dirty="0" smtClean="0">
              <a:solidFill>
                <a:schemeClr val="accent1"/>
              </a:solidFill>
              <a:latin typeface="Times New Roman" pitchFamily="18" charset="0"/>
              <a:cs typeface="Times New Roman" pitchFamily="18" charset="0"/>
            </a:rPr>
            <a:t>Exception</a:t>
          </a:r>
          <a:endParaRPr lang="en-US" sz="2400" dirty="0">
            <a:solidFill>
              <a:schemeClr val="accent1"/>
            </a:solidFill>
            <a:latin typeface="Times New Roman" pitchFamily="18" charset="0"/>
            <a:cs typeface="Times New Roman" pitchFamily="18" charset="0"/>
          </a:endParaRPr>
        </a:p>
      </dgm:t>
    </dgm:pt>
    <dgm:pt modelId="{1C50AFC4-66DC-46E9-893C-DD3921DA32A7}" type="parTrans" cxnId="{7B5CE059-5038-439E-B591-40F1C036CF5F}">
      <dgm:prSet/>
      <dgm:spPr/>
      <dgm:t>
        <a:bodyPr/>
        <a:lstStyle/>
        <a:p>
          <a:endParaRPr lang="en-US" sz="2400">
            <a:solidFill>
              <a:schemeClr val="accent1"/>
            </a:solidFill>
            <a:latin typeface="Times New Roman" pitchFamily="18" charset="0"/>
            <a:cs typeface="Times New Roman" pitchFamily="18" charset="0"/>
          </a:endParaRPr>
        </a:p>
      </dgm:t>
    </dgm:pt>
    <dgm:pt modelId="{D1E04A88-3146-49A3-99C4-BA879C405A7F}" type="sibTrans" cxnId="{7B5CE059-5038-439E-B591-40F1C036CF5F}">
      <dgm:prSet/>
      <dgm:spPr/>
      <dgm:t>
        <a:bodyPr/>
        <a:lstStyle/>
        <a:p>
          <a:endParaRPr lang="en-US"/>
        </a:p>
      </dgm:t>
    </dgm:pt>
    <dgm:pt modelId="{E1D890D9-B269-45AF-AA9C-BC84A5F75624}">
      <dgm:prSet phldrT="[Text]" custT="1"/>
      <dgm:spPr/>
      <dgm:t>
        <a:bodyPr/>
        <a:lstStyle/>
        <a:p>
          <a:r>
            <a:rPr lang="en-US" sz="2400" dirty="0" smtClean="0">
              <a:solidFill>
                <a:schemeClr val="accent1"/>
              </a:solidFill>
              <a:latin typeface="Times New Roman" pitchFamily="18" charset="0"/>
              <a:cs typeface="Times New Roman" pitchFamily="18" charset="0"/>
            </a:rPr>
            <a:t>Runtime Exception</a:t>
          </a:r>
          <a:endParaRPr lang="en-US" sz="2400" dirty="0">
            <a:solidFill>
              <a:schemeClr val="accent1"/>
            </a:solidFill>
            <a:latin typeface="Times New Roman" pitchFamily="18" charset="0"/>
            <a:cs typeface="Times New Roman" pitchFamily="18" charset="0"/>
          </a:endParaRPr>
        </a:p>
      </dgm:t>
    </dgm:pt>
    <dgm:pt modelId="{54577ABD-93DD-4F62-97B9-084012363A6A}" type="parTrans" cxnId="{EB50F589-19FD-4195-92D7-FE8E8351830E}">
      <dgm:prSet/>
      <dgm:spPr/>
      <dgm:t>
        <a:bodyPr/>
        <a:lstStyle/>
        <a:p>
          <a:endParaRPr lang="en-US" sz="2400">
            <a:solidFill>
              <a:schemeClr val="accent1"/>
            </a:solidFill>
            <a:latin typeface="Times New Roman" pitchFamily="18" charset="0"/>
            <a:cs typeface="Times New Roman" pitchFamily="18" charset="0"/>
          </a:endParaRPr>
        </a:p>
      </dgm:t>
    </dgm:pt>
    <dgm:pt modelId="{3824C7C0-C5B5-48B5-8CAE-FEABDB1A87A8}" type="sibTrans" cxnId="{EB50F589-19FD-4195-92D7-FE8E8351830E}">
      <dgm:prSet/>
      <dgm:spPr/>
      <dgm:t>
        <a:bodyPr/>
        <a:lstStyle/>
        <a:p>
          <a:endParaRPr lang="en-US"/>
        </a:p>
      </dgm:t>
    </dgm:pt>
    <dgm:pt modelId="{013360E4-F55A-4F79-B557-776016CB1FBC}">
      <dgm:prSet phldrT="[Text]" custT="1"/>
      <dgm:spPr/>
      <dgm:t>
        <a:bodyPr/>
        <a:lstStyle/>
        <a:p>
          <a:r>
            <a:rPr lang="en-US" sz="2400" dirty="0" smtClean="0">
              <a:solidFill>
                <a:schemeClr val="accent1"/>
              </a:solidFill>
              <a:latin typeface="Times New Roman" pitchFamily="18" charset="0"/>
              <a:cs typeface="Times New Roman" pitchFamily="18" charset="0"/>
            </a:rPr>
            <a:t>IO Exception</a:t>
          </a:r>
          <a:endParaRPr lang="en-US" sz="2400" dirty="0">
            <a:solidFill>
              <a:schemeClr val="accent1"/>
            </a:solidFill>
            <a:latin typeface="Times New Roman" pitchFamily="18" charset="0"/>
            <a:cs typeface="Times New Roman" pitchFamily="18" charset="0"/>
          </a:endParaRPr>
        </a:p>
      </dgm:t>
    </dgm:pt>
    <dgm:pt modelId="{B7A4007B-3E09-4B54-8259-4E95BA522C8F}" type="parTrans" cxnId="{5B687B60-BC80-4B85-98DA-C49FF5CB42BA}">
      <dgm:prSet/>
      <dgm:spPr/>
      <dgm:t>
        <a:bodyPr/>
        <a:lstStyle/>
        <a:p>
          <a:endParaRPr lang="en-US" sz="2400">
            <a:solidFill>
              <a:schemeClr val="accent1"/>
            </a:solidFill>
            <a:latin typeface="Times New Roman" pitchFamily="18" charset="0"/>
            <a:cs typeface="Times New Roman" pitchFamily="18" charset="0"/>
          </a:endParaRPr>
        </a:p>
      </dgm:t>
    </dgm:pt>
    <dgm:pt modelId="{330EB043-9B40-4600-94EC-85D9F66C7D01}" type="sibTrans" cxnId="{5B687B60-BC80-4B85-98DA-C49FF5CB42BA}">
      <dgm:prSet/>
      <dgm:spPr/>
      <dgm:t>
        <a:bodyPr/>
        <a:lstStyle/>
        <a:p>
          <a:endParaRPr lang="en-US"/>
        </a:p>
      </dgm:t>
    </dgm:pt>
    <dgm:pt modelId="{317C0F41-664C-4400-9F45-02DB40E6262B}">
      <dgm:prSet phldrT="[Text]" custT="1"/>
      <dgm:spPr/>
      <dgm:t>
        <a:bodyPr/>
        <a:lstStyle/>
        <a:p>
          <a:r>
            <a:rPr lang="en-US" sz="2400" dirty="0" smtClean="0">
              <a:solidFill>
                <a:schemeClr val="accent1"/>
              </a:solidFill>
              <a:latin typeface="Times New Roman" pitchFamily="18" charset="0"/>
              <a:cs typeface="Times New Roman" pitchFamily="18" charset="0"/>
            </a:rPr>
            <a:t>Error</a:t>
          </a:r>
          <a:endParaRPr lang="en-US" sz="2400" dirty="0">
            <a:solidFill>
              <a:schemeClr val="accent1"/>
            </a:solidFill>
            <a:latin typeface="Times New Roman" pitchFamily="18" charset="0"/>
            <a:cs typeface="Times New Roman" pitchFamily="18" charset="0"/>
          </a:endParaRPr>
        </a:p>
      </dgm:t>
    </dgm:pt>
    <dgm:pt modelId="{73BDC937-4C78-4D19-BBD4-D28B835E90CB}" type="parTrans" cxnId="{80967A9C-0F0C-4114-A22F-6C9615D82A91}">
      <dgm:prSet/>
      <dgm:spPr/>
      <dgm:t>
        <a:bodyPr/>
        <a:lstStyle/>
        <a:p>
          <a:endParaRPr lang="en-US" sz="2400">
            <a:solidFill>
              <a:schemeClr val="accent1"/>
            </a:solidFill>
            <a:latin typeface="Times New Roman" pitchFamily="18" charset="0"/>
            <a:cs typeface="Times New Roman" pitchFamily="18" charset="0"/>
          </a:endParaRPr>
        </a:p>
      </dgm:t>
    </dgm:pt>
    <dgm:pt modelId="{9C8992EB-0876-45D3-BD0A-52913303716A}" type="sibTrans" cxnId="{80967A9C-0F0C-4114-A22F-6C9615D82A91}">
      <dgm:prSet/>
      <dgm:spPr/>
      <dgm:t>
        <a:bodyPr/>
        <a:lstStyle/>
        <a:p>
          <a:endParaRPr lang="en-US"/>
        </a:p>
      </dgm:t>
    </dgm:pt>
    <dgm:pt modelId="{621C18A4-AE91-4E46-BE05-DA3790D3F854}">
      <dgm:prSet phldrT="[Text]" custT="1"/>
      <dgm:spPr/>
      <dgm:t>
        <a:bodyPr/>
        <a:lstStyle/>
        <a:p>
          <a:r>
            <a:rPr lang="en-US" sz="2400" dirty="0" err="1" smtClean="0">
              <a:solidFill>
                <a:schemeClr val="accent1"/>
              </a:solidFill>
              <a:latin typeface="Times New Roman" pitchFamily="18" charset="0"/>
              <a:cs typeface="Times New Roman" pitchFamily="18" charset="0"/>
            </a:rPr>
            <a:t>ArrayIndexOutOfBounds</a:t>
          </a:r>
          <a:r>
            <a:rPr lang="en-US" sz="2400" dirty="0" smtClean="0">
              <a:solidFill>
                <a:schemeClr val="accent1"/>
              </a:solidFill>
              <a:latin typeface="Times New Roman" pitchFamily="18" charset="0"/>
              <a:cs typeface="Times New Roman" pitchFamily="18" charset="0"/>
            </a:rPr>
            <a:t> Exception</a:t>
          </a:r>
          <a:endParaRPr lang="en-US" sz="2400" dirty="0">
            <a:solidFill>
              <a:schemeClr val="accent1"/>
            </a:solidFill>
            <a:latin typeface="Times New Roman" pitchFamily="18" charset="0"/>
            <a:cs typeface="Times New Roman" pitchFamily="18" charset="0"/>
          </a:endParaRPr>
        </a:p>
      </dgm:t>
    </dgm:pt>
    <dgm:pt modelId="{BCABB4BA-D022-4FEF-A465-CDD3255543E5}" type="parTrans" cxnId="{188AED9E-F53F-4677-B864-F694863D5D48}">
      <dgm:prSet/>
      <dgm:spPr/>
      <dgm:t>
        <a:bodyPr/>
        <a:lstStyle/>
        <a:p>
          <a:endParaRPr lang="en-US" sz="2400">
            <a:solidFill>
              <a:schemeClr val="accent1"/>
            </a:solidFill>
            <a:latin typeface="Times New Roman" pitchFamily="18" charset="0"/>
            <a:cs typeface="Times New Roman" pitchFamily="18" charset="0"/>
          </a:endParaRPr>
        </a:p>
      </dgm:t>
    </dgm:pt>
    <dgm:pt modelId="{F82A8ADC-F734-49E7-AEA3-9AA6FDE8C933}" type="sibTrans" cxnId="{188AED9E-F53F-4677-B864-F694863D5D48}">
      <dgm:prSet/>
      <dgm:spPr/>
      <dgm:t>
        <a:bodyPr/>
        <a:lstStyle/>
        <a:p>
          <a:endParaRPr lang="en-US"/>
        </a:p>
      </dgm:t>
    </dgm:pt>
    <dgm:pt modelId="{28CBE494-E127-4CAD-9B17-06E268596B9C}">
      <dgm:prSet phldrT="[Text]" custT="1"/>
      <dgm:spPr/>
      <dgm:t>
        <a:bodyPr/>
        <a:lstStyle/>
        <a:p>
          <a:r>
            <a:rPr lang="en-US" sz="2400" dirty="0" smtClean="0">
              <a:solidFill>
                <a:schemeClr val="accent1"/>
              </a:solidFill>
              <a:latin typeface="Times New Roman" pitchFamily="18" charset="0"/>
              <a:cs typeface="Times New Roman" pitchFamily="18" charset="0"/>
            </a:rPr>
            <a:t>Arithmetic Exceptions </a:t>
          </a:r>
          <a:endParaRPr lang="en-US" sz="2400" dirty="0">
            <a:solidFill>
              <a:schemeClr val="accent1"/>
            </a:solidFill>
            <a:latin typeface="Times New Roman" pitchFamily="18" charset="0"/>
            <a:cs typeface="Times New Roman" pitchFamily="18" charset="0"/>
          </a:endParaRPr>
        </a:p>
      </dgm:t>
    </dgm:pt>
    <dgm:pt modelId="{9C5B7871-B844-4A95-869F-CCC2AAC2E84E}" type="parTrans" cxnId="{F51AFE3F-A300-4345-84A3-44A183094C88}">
      <dgm:prSet/>
      <dgm:spPr/>
      <dgm:t>
        <a:bodyPr/>
        <a:lstStyle/>
        <a:p>
          <a:endParaRPr lang="en-US" sz="2400">
            <a:solidFill>
              <a:schemeClr val="accent1"/>
            </a:solidFill>
            <a:latin typeface="Times New Roman" pitchFamily="18" charset="0"/>
            <a:cs typeface="Times New Roman" pitchFamily="18" charset="0"/>
          </a:endParaRPr>
        </a:p>
      </dgm:t>
    </dgm:pt>
    <dgm:pt modelId="{A2FD98EA-5124-4F84-B366-7FE0D4B760A7}" type="sibTrans" cxnId="{F51AFE3F-A300-4345-84A3-44A183094C88}">
      <dgm:prSet/>
      <dgm:spPr/>
      <dgm:t>
        <a:bodyPr/>
        <a:lstStyle/>
        <a:p>
          <a:endParaRPr lang="en-US"/>
        </a:p>
      </dgm:t>
    </dgm:pt>
    <dgm:pt modelId="{9233EB63-E386-4062-B953-8B10E3BA7D04}" type="pres">
      <dgm:prSet presAssocID="{CB4DD216-4636-4F68-AA27-1A1A2038786C}" presName="hierChild1" presStyleCnt="0">
        <dgm:presLayoutVars>
          <dgm:chPref val="1"/>
          <dgm:dir/>
          <dgm:animOne val="branch"/>
          <dgm:animLvl val="lvl"/>
          <dgm:resizeHandles/>
        </dgm:presLayoutVars>
      </dgm:prSet>
      <dgm:spPr/>
      <dgm:t>
        <a:bodyPr/>
        <a:lstStyle/>
        <a:p>
          <a:endParaRPr lang="en-US"/>
        </a:p>
      </dgm:t>
    </dgm:pt>
    <dgm:pt modelId="{46B6A1B8-C15F-4A6E-BA1D-1F6249FB1323}" type="pres">
      <dgm:prSet presAssocID="{D40198F7-D1D1-42FA-816A-E4A0ACB58269}" presName="hierRoot1" presStyleCnt="0"/>
      <dgm:spPr/>
    </dgm:pt>
    <dgm:pt modelId="{024E2298-C225-46DD-A596-E2B1BCFEB83A}" type="pres">
      <dgm:prSet presAssocID="{D40198F7-D1D1-42FA-816A-E4A0ACB58269}" presName="composite" presStyleCnt="0"/>
      <dgm:spPr/>
    </dgm:pt>
    <dgm:pt modelId="{DA6BEC92-9AB2-461A-B8FE-AA9404CFC76D}" type="pres">
      <dgm:prSet presAssocID="{D40198F7-D1D1-42FA-816A-E4A0ACB58269}" presName="background" presStyleLbl="node0" presStyleIdx="0" presStyleCnt="1"/>
      <dgm:spPr/>
    </dgm:pt>
    <dgm:pt modelId="{6599A3E1-AE34-4BF1-AA08-0868580CF460}" type="pres">
      <dgm:prSet presAssocID="{D40198F7-D1D1-42FA-816A-E4A0ACB58269}" presName="text" presStyleLbl="fgAcc0" presStyleIdx="0" presStyleCnt="1" custScaleY="40638" custLinFactNeighborX="-68948" custLinFactNeighborY="-16623">
        <dgm:presLayoutVars>
          <dgm:chPref val="3"/>
        </dgm:presLayoutVars>
      </dgm:prSet>
      <dgm:spPr/>
      <dgm:t>
        <a:bodyPr/>
        <a:lstStyle/>
        <a:p>
          <a:endParaRPr lang="en-US"/>
        </a:p>
      </dgm:t>
    </dgm:pt>
    <dgm:pt modelId="{50ABA11D-1409-4941-A826-6ECC1A5A0539}" type="pres">
      <dgm:prSet presAssocID="{D40198F7-D1D1-42FA-816A-E4A0ACB58269}" presName="hierChild2" presStyleCnt="0"/>
      <dgm:spPr/>
    </dgm:pt>
    <dgm:pt modelId="{8F27CB49-65EF-496D-B53D-A13CFB221271}" type="pres">
      <dgm:prSet presAssocID="{1C50AFC4-66DC-46E9-893C-DD3921DA32A7}" presName="Name10" presStyleLbl="parChTrans1D2" presStyleIdx="0" presStyleCnt="2"/>
      <dgm:spPr/>
      <dgm:t>
        <a:bodyPr/>
        <a:lstStyle/>
        <a:p>
          <a:endParaRPr lang="en-US"/>
        </a:p>
      </dgm:t>
    </dgm:pt>
    <dgm:pt modelId="{128EA125-97C6-4004-93DD-2931A53D103D}" type="pres">
      <dgm:prSet presAssocID="{6FB72606-F30F-40D3-8DBE-A21B48FF2537}" presName="hierRoot2" presStyleCnt="0"/>
      <dgm:spPr/>
    </dgm:pt>
    <dgm:pt modelId="{FCA7D5F2-AFC2-4A2A-94D8-FDA6DA06D0F2}" type="pres">
      <dgm:prSet presAssocID="{6FB72606-F30F-40D3-8DBE-A21B48FF2537}" presName="composite2" presStyleCnt="0"/>
      <dgm:spPr/>
    </dgm:pt>
    <dgm:pt modelId="{323CD501-B48A-4C7B-B155-4F707BC886BA}" type="pres">
      <dgm:prSet presAssocID="{6FB72606-F30F-40D3-8DBE-A21B48FF2537}" presName="background2" presStyleLbl="node2" presStyleIdx="0" presStyleCnt="2"/>
      <dgm:spPr/>
    </dgm:pt>
    <dgm:pt modelId="{D4B96B66-C86E-483D-B734-414F13792FBC}" type="pres">
      <dgm:prSet presAssocID="{6FB72606-F30F-40D3-8DBE-A21B48FF2537}" presName="text2" presStyleLbl="fgAcc2" presStyleIdx="0" presStyleCnt="2" custScaleX="81070" custScaleY="31093" custLinFactX="-7264" custLinFactNeighborX="-100000" custLinFactNeighborY="-23502">
        <dgm:presLayoutVars>
          <dgm:chPref val="3"/>
        </dgm:presLayoutVars>
      </dgm:prSet>
      <dgm:spPr/>
      <dgm:t>
        <a:bodyPr/>
        <a:lstStyle/>
        <a:p>
          <a:endParaRPr lang="en-US"/>
        </a:p>
      </dgm:t>
    </dgm:pt>
    <dgm:pt modelId="{1508F4EF-10FC-4117-833B-C6C13E00F908}" type="pres">
      <dgm:prSet presAssocID="{6FB72606-F30F-40D3-8DBE-A21B48FF2537}" presName="hierChild3" presStyleCnt="0"/>
      <dgm:spPr/>
    </dgm:pt>
    <dgm:pt modelId="{6D35E842-26C8-450D-BE63-C55840FC8BB6}" type="pres">
      <dgm:prSet presAssocID="{54577ABD-93DD-4F62-97B9-084012363A6A}" presName="Name17" presStyleLbl="parChTrans1D3" presStyleIdx="0" presStyleCnt="2"/>
      <dgm:spPr/>
      <dgm:t>
        <a:bodyPr/>
        <a:lstStyle/>
        <a:p>
          <a:endParaRPr lang="en-US"/>
        </a:p>
      </dgm:t>
    </dgm:pt>
    <dgm:pt modelId="{D43E964D-CA61-4120-9728-8707BF591658}" type="pres">
      <dgm:prSet presAssocID="{E1D890D9-B269-45AF-AA9C-BC84A5F75624}" presName="hierRoot3" presStyleCnt="0"/>
      <dgm:spPr/>
    </dgm:pt>
    <dgm:pt modelId="{904FADF4-9034-45A1-97FD-F0FD85DD519E}" type="pres">
      <dgm:prSet presAssocID="{E1D890D9-B269-45AF-AA9C-BC84A5F75624}" presName="composite3" presStyleCnt="0"/>
      <dgm:spPr/>
    </dgm:pt>
    <dgm:pt modelId="{A743DF5B-CF61-48BD-9C4C-77C9A7FC5B5F}" type="pres">
      <dgm:prSet presAssocID="{E1D890D9-B269-45AF-AA9C-BC84A5F75624}" presName="background3" presStyleLbl="node3" presStyleIdx="0" presStyleCnt="2"/>
      <dgm:spPr/>
    </dgm:pt>
    <dgm:pt modelId="{D17C45A5-27B6-443D-B504-34CD2F0CD02C}" type="pres">
      <dgm:prSet presAssocID="{E1D890D9-B269-45AF-AA9C-BC84A5F75624}" presName="text3" presStyleLbl="fgAcc3" presStyleIdx="0" presStyleCnt="2" custScaleY="43571" custLinFactNeighborX="-47010" custLinFactNeighborY="-16648">
        <dgm:presLayoutVars>
          <dgm:chPref val="3"/>
        </dgm:presLayoutVars>
      </dgm:prSet>
      <dgm:spPr/>
      <dgm:t>
        <a:bodyPr/>
        <a:lstStyle/>
        <a:p>
          <a:endParaRPr lang="en-US"/>
        </a:p>
      </dgm:t>
    </dgm:pt>
    <dgm:pt modelId="{AC4EEBAD-C56D-4F0A-A68E-3EA576B48301}" type="pres">
      <dgm:prSet presAssocID="{E1D890D9-B269-45AF-AA9C-BC84A5F75624}" presName="hierChild4" presStyleCnt="0"/>
      <dgm:spPr/>
    </dgm:pt>
    <dgm:pt modelId="{2896801D-A79A-4A65-8948-E437609FDF4F}" type="pres">
      <dgm:prSet presAssocID="{BCABB4BA-D022-4FEF-A465-CDD3255543E5}" presName="Name23" presStyleLbl="parChTrans1D4" presStyleIdx="0" presStyleCnt="2"/>
      <dgm:spPr/>
      <dgm:t>
        <a:bodyPr/>
        <a:lstStyle/>
        <a:p>
          <a:endParaRPr lang="en-US"/>
        </a:p>
      </dgm:t>
    </dgm:pt>
    <dgm:pt modelId="{B51F6158-E8F5-4DB5-8FB5-7F89061834F9}" type="pres">
      <dgm:prSet presAssocID="{621C18A4-AE91-4E46-BE05-DA3790D3F854}" presName="hierRoot4" presStyleCnt="0"/>
      <dgm:spPr/>
    </dgm:pt>
    <dgm:pt modelId="{89BBD0F4-C28E-430E-8C66-2DD67155A44E}" type="pres">
      <dgm:prSet presAssocID="{621C18A4-AE91-4E46-BE05-DA3790D3F854}" presName="composite4" presStyleCnt="0"/>
      <dgm:spPr/>
    </dgm:pt>
    <dgm:pt modelId="{62800D98-0969-444F-A3DD-2C000E0CB1B7}" type="pres">
      <dgm:prSet presAssocID="{621C18A4-AE91-4E46-BE05-DA3790D3F854}" presName="background4" presStyleLbl="node4" presStyleIdx="0" presStyleCnt="2"/>
      <dgm:spPr/>
    </dgm:pt>
    <dgm:pt modelId="{D2B63BD6-7BD8-4055-A3CD-B7850F3F04ED}" type="pres">
      <dgm:prSet presAssocID="{621C18A4-AE91-4E46-BE05-DA3790D3F854}" presName="text4" presStyleLbl="fgAcc4" presStyleIdx="0" presStyleCnt="2" custScaleX="142858" custScaleY="39552" custLinFactNeighborX="14888" custLinFactNeighborY="-662">
        <dgm:presLayoutVars>
          <dgm:chPref val="3"/>
        </dgm:presLayoutVars>
      </dgm:prSet>
      <dgm:spPr/>
      <dgm:t>
        <a:bodyPr/>
        <a:lstStyle/>
        <a:p>
          <a:endParaRPr lang="en-US"/>
        </a:p>
      </dgm:t>
    </dgm:pt>
    <dgm:pt modelId="{882F6DA6-A39A-4C70-AA13-46BAEBCC3BB4}" type="pres">
      <dgm:prSet presAssocID="{621C18A4-AE91-4E46-BE05-DA3790D3F854}" presName="hierChild5" presStyleCnt="0"/>
      <dgm:spPr/>
    </dgm:pt>
    <dgm:pt modelId="{5C60BE02-2652-4734-9AA4-D5F8502A64F0}" type="pres">
      <dgm:prSet presAssocID="{9C5B7871-B844-4A95-869F-CCC2AAC2E84E}" presName="Name23" presStyleLbl="parChTrans1D4" presStyleIdx="1" presStyleCnt="2"/>
      <dgm:spPr/>
      <dgm:t>
        <a:bodyPr/>
        <a:lstStyle/>
        <a:p>
          <a:endParaRPr lang="en-US"/>
        </a:p>
      </dgm:t>
    </dgm:pt>
    <dgm:pt modelId="{A1925DEB-77E0-48A0-9509-0E919145A1EE}" type="pres">
      <dgm:prSet presAssocID="{28CBE494-E127-4CAD-9B17-06E268596B9C}" presName="hierRoot4" presStyleCnt="0"/>
      <dgm:spPr/>
    </dgm:pt>
    <dgm:pt modelId="{BA3A76CC-44B5-4ADA-B714-402D46DC1D63}" type="pres">
      <dgm:prSet presAssocID="{28CBE494-E127-4CAD-9B17-06E268596B9C}" presName="composite4" presStyleCnt="0"/>
      <dgm:spPr/>
    </dgm:pt>
    <dgm:pt modelId="{5789F33C-BCAD-4619-AA9A-D02F33FAF1E7}" type="pres">
      <dgm:prSet presAssocID="{28CBE494-E127-4CAD-9B17-06E268596B9C}" presName="background4" presStyleLbl="node4" presStyleIdx="1" presStyleCnt="2"/>
      <dgm:spPr/>
    </dgm:pt>
    <dgm:pt modelId="{08D11EB3-9AE5-4B15-958E-F1655CABAC2D}" type="pres">
      <dgm:prSet presAssocID="{28CBE494-E127-4CAD-9B17-06E268596B9C}" presName="text4" presStyleLbl="fgAcc4" presStyleIdx="1" presStyleCnt="2" custScaleY="39552" custLinFactNeighborX="49539" custLinFactNeighborY="388">
        <dgm:presLayoutVars>
          <dgm:chPref val="3"/>
        </dgm:presLayoutVars>
      </dgm:prSet>
      <dgm:spPr/>
      <dgm:t>
        <a:bodyPr/>
        <a:lstStyle/>
        <a:p>
          <a:endParaRPr lang="en-US"/>
        </a:p>
      </dgm:t>
    </dgm:pt>
    <dgm:pt modelId="{6DFBB977-AD78-497D-9C73-8957C29CE789}" type="pres">
      <dgm:prSet presAssocID="{28CBE494-E127-4CAD-9B17-06E268596B9C}" presName="hierChild5" presStyleCnt="0"/>
      <dgm:spPr/>
    </dgm:pt>
    <dgm:pt modelId="{63D6B0A1-5117-490F-9E1A-9CBF048C72A6}" type="pres">
      <dgm:prSet presAssocID="{B7A4007B-3E09-4B54-8259-4E95BA522C8F}" presName="Name17" presStyleLbl="parChTrans1D3" presStyleIdx="1" presStyleCnt="2"/>
      <dgm:spPr/>
      <dgm:t>
        <a:bodyPr/>
        <a:lstStyle/>
        <a:p>
          <a:endParaRPr lang="en-US"/>
        </a:p>
      </dgm:t>
    </dgm:pt>
    <dgm:pt modelId="{AA955335-C7CD-4ED0-A23E-24B6FAFE0F12}" type="pres">
      <dgm:prSet presAssocID="{013360E4-F55A-4F79-B557-776016CB1FBC}" presName="hierRoot3" presStyleCnt="0"/>
      <dgm:spPr/>
    </dgm:pt>
    <dgm:pt modelId="{BEBF4CF3-C2BC-420C-A5E5-C034507CBE6D}" type="pres">
      <dgm:prSet presAssocID="{013360E4-F55A-4F79-B557-776016CB1FBC}" presName="composite3" presStyleCnt="0"/>
      <dgm:spPr/>
    </dgm:pt>
    <dgm:pt modelId="{41F419F6-88B5-4500-A265-8B551DF4E378}" type="pres">
      <dgm:prSet presAssocID="{013360E4-F55A-4F79-B557-776016CB1FBC}" presName="background3" presStyleLbl="node3" presStyleIdx="1" presStyleCnt="2"/>
      <dgm:spPr/>
    </dgm:pt>
    <dgm:pt modelId="{F079F1C6-742F-4291-8D7F-2F4F9467364C}" type="pres">
      <dgm:prSet presAssocID="{013360E4-F55A-4F79-B557-776016CB1FBC}" presName="text3" presStyleLbl="fgAcc3" presStyleIdx="1" presStyleCnt="2" custScaleY="44829" custLinFactNeighborX="-31279" custLinFactNeighborY="-16648">
        <dgm:presLayoutVars>
          <dgm:chPref val="3"/>
        </dgm:presLayoutVars>
      </dgm:prSet>
      <dgm:spPr/>
      <dgm:t>
        <a:bodyPr/>
        <a:lstStyle/>
        <a:p>
          <a:endParaRPr lang="en-US"/>
        </a:p>
      </dgm:t>
    </dgm:pt>
    <dgm:pt modelId="{DC2F1487-317D-4FFF-9EAF-8096CAFB6EEA}" type="pres">
      <dgm:prSet presAssocID="{013360E4-F55A-4F79-B557-776016CB1FBC}" presName="hierChild4" presStyleCnt="0"/>
      <dgm:spPr/>
    </dgm:pt>
    <dgm:pt modelId="{6E36F327-6118-42DC-A5A2-6F289CF979E9}" type="pres">
      <dgm:prSet presAssocID="{73BDC937-4C78-4D19-BBD4-D28B835E90CB}" presName="Name10" presStyleLbl="parChTrans1D2" presStyleIdx="1" presStyleCnt="2"/>
      <dgm:spPr/>
      <dgm:t>
        <a:bodyPr/>
        <a:lstStyle/>
        <a:p>
          <a:endParaRPr lang="en-US"/>
        </a:p>
      </dgm:t>
    </dgm:pt>
    <dgm:pt modelId="{F5429E51-4559-4F8D-804E-F0C686CA9998}" type="pres">
      <dgm:prSet presAssocID="{317C0F41-664C-4400-9F45-02DB40E6262B}" presName="hierRoot2" presStyleCnt="0"/>
      <dgm:spPr/>
    </dgm:pt>
    <dgm:pt modelId="{9AC6C6FB-E045-4CB4-9135-EF897EF35796}" type="pres">
      <dgm:prSet presAssocID="{317C0F41-664C-4400-9F45-02DB40E6262B}" presName="composite2" presStyleCnt="0"/>
      <dgm:spPr/>
    </dgm:pt>
    <dgm:pt modelId="{D34152DB-F83F-41C1-8847-26FF8CAB3425}" type="pres">
      <dgm:prSet presAssocID="{317C0F41-664C-4400-9F45-02DB40E6262B}" presName="background2" presStyleLbl="node2" presStyleIdx="1" presStyleCnt="2"/>
      <dgm:spPr/>
    </dgm:pt>
    <dgm:pt modelId="{1A8C2E11-F2E8-40BE-8DAC-6DDA6D7E0556}" type="pres">
      <dgm:prSet presAssocID="{317C0F41-664C-4400-9F45-02DB40E6262B}" presName="text2" presStyleLbl="fgAcc2" presStyleIdx="1" presStyleCnt="2" custScaleX="74609" custScaleY="39463" custLinFactNeighborX="-53051" custLinFactNeighborY="-23502">
        <dgm:presLayoutVars>
          <dgm:chPref val="3"/>
        </dgm:presLayoutVars>
      </dgm:prSet>
      <dgm:spPr/>
      <dgm:t>
        <a:bodyPr/>
        <a:lstStyle/>
        <a:p>
          <a:endParaRPr lang="en-US"/>
        </a:p>
      </dgm:t>
    </dgm:pt>
    <dgm:pt modelId="{DACD8E85-BC05-440D-81C7-71E720AD9D7D}" type="pres">
      <dgm:prSet presAssocID="{317C0F41-664C-4400-9F45-02DB40E6262B}" presName="hierChild3" presStyleCnt="0"/>
      <dgm:spPr/>
    </dgm:pt>
  </dgm:ptLst>
  <dgm:cxnLst>
    <dgm:cxn modelId="{80967A9C-0F0C-4114-A22F-6C9615D82A91}" srcId="{D40198F7-D1D1-42FA-816A-E4A0ACB58269}" destId="{317C0F41-664C-4400-9F45-02DB40E6262B}" srcOrd="1" destOrd="0" parTransId="{73BDC937-4C78-4D19-BBD4-D28B835E90CB}" sibTransId="{9C8992EB-0876-45D3-BD0A-52913303716A}"/>
    <dgm:cxn modelId="{F521EF62-002B-47BB-AE7E-B84CE0E9AB8E}" type="presOf" srcId="{9C5B7871-B844-4A95-869F-CCC2AAC2E84E}" destId="{5C60BE02-2652-4734-9AA4-D5F8502A64F0}" srcOrd="0" destOrd="0" presId="urn:microsoft.com/office/officeart/2005/8/layout/hierarchy1"/>
    <dgm:cxn modelId="{3EBA8872-F51B-4FD3-8489-3CD681909941}" type="presOf" srcId="{317C0F41-664C-4400-9F45-02DB40E6262B}" destId="{1A8C2E11-F2E8-40BE-8DAC-6DDA6D7E0556}" srcOrd="0" destOrd="0" presId="urn:microsoft.com/office/officeart/2005/8/layout/hierarchy1"/>
    <dgm:cxn modelId="{E127E6C5-37A2-403B-8EA0-E04FC24268F0}" type="presOf" srcId="{CB4DD216-4636-4F68-AA27-1A1A2038786C}" destId="{9233EB63-E386-4062-B953-8B10E3BA7D04}" srcOrd="0" destOrd="0" presId="urn:microsoft.com/office/officeart/2005/8/layout/hierarchy1"/>
    <dgm:cxn modelId="{7D0073D7-31AC-4B3C-A23F-D78C9A726D8C}" type="presOf" srcId="{1C50AFC4-66DC-46E9-893C-DD3921DA32A7}" destId="{8F27CB49-65EF-496D-B53D-A13CFB221271}" srcOrd="0" destOrd="0" presId="urn:microsoft.com/office/officeart/2005/8/layout/hierarchy1"/>
    <dgm:cxn modelId="{F85FFFDB-D8B1-4D39-ADF2-4DEA1D2B089D}" type="presOf" srcId="{73BDC937-4C78-4D19-BBD4-D28B835E90CB}" destId="{6E36F327-6118-42DC-A5A2-6F289CF979E9}" srcOrd="0" destOrd="0" presId="urn:microsoft.com/office/officeart/2005/8/layout/hierarchy1"/>
    <dgm:cxn modelId="{F51AFE3F-A300-4345-84A3-44A183094C88}" srcId="{E1D890D9-B269-45AF-AA9C-BC84A5F75624}" destId="{28CBE494-E127-4CAD-9B17-06E268596B9C}" srcOrd="1" destOrd="0" parTransId="{9C5B7871-B844-4A95-869F-CCC2AAC2E84E}" sibTransId="{A2FD98EA-5124-4F84-B366-7FE0D4B760A7}"/>
    <dgm:cxn modelId="{188AED9E-F53F-4677-B864-F694863D5D48}" srcId="{E1D890D9-B269-45AF-AA9C-BC84A5F75624}" destId="{621C18A4-AE91-4E46-BE05-DA3790D3F854}" srcOrd="0" destOrd="0" parTransId="{BCABB4BA-D022-4FEF-A465-CDD3255543E5}" sibTransId="{F82A8ADC-F734-49E7-AEA3-9AA6FDE8C933}"/>
    <dgm:cxn modelId="{ACC23899-ADFF-4693-8B07-E1B05D642982}" type="presOf" srcId="{28CBE494-E127-4CAD-9B17-06E268596B9C}" destId="{08D11EB3-9AE5-4B15-958E-F1655CABAC2D}" srcOrd="0" destOrd="0" presId="urn:microsoft.com/office/officeart/2005/8/layout/hierarchy1"/>
    <dgm:cxn modelId="{C0334FC1-61C6-47A7-A671-9A2DD587267C}" srcId="{CB4DD216-4636-4F68-AA27-1A1A2038786C}" destId="{D40198F7-D1D1-42FA-816A-E4A0ACB58269}" srcOrd="0" destOrd="0" parTransId="{4C439776-E143-49DB-A7B0-A7AB2C797E18}" sibTransId="{6ACA9C65-FC55-4CBE-B330-006243311233}"/>
    <dgm:cxn modelId="{4AAC6AF7-0022-4439-9129-2CB0074ED8A6}" type="presOf" srcId="{D40198F7-D1D1-42FA-816A-E4A0ACB58269}" destId="{6599A3E1-AE34-4BF1-AA08-0868580CF460}" srcOrd="0" destOrd="0" presId="urn:microsoft.com/office/officeart/2005/8/layout/hierarchy1"/>
    <dgm:cxn modelId="{EB50F589-19FD-4195-92D7-FE8E8351830E}" srcId="{6FB72606-F30F-40D3-8DBE-A21B48FF2537}" destId="{E1D890D9-B269-45AF-AA9C-BC84A5F75624}" srcOrd="0" destOrd="0" parTransId="{54577ABD-93DD-4F62-97B9-084012363A6A}" sibTransId="{3824C7C0-C5B5-48B5-8CAE-FEABDB1A87A8}"/>
    <dgm:cxn modelId="{7B5CE059-5038-439E-B591-40F1C036CF5F}" srcId="{D40198F7-D1D1-42FA-816A-E4A0ACB58269}" destId="{6FB72606-F30F-40D3-8DBE-A21B48FF2537}" srcOrd="0" destOrd="0" parTransId="{1C50AFC4-66DC-46E9-893C-DD3921DA32A7}" sibTransId="{D1E04A88-3146-49A3-99C4-BA879C405A7F}"/>
    <dgm:cxn modelId="{4824DA73-C81D-416C-9251-072FD872591D}" type="presOf" srcId="{54577ABD-93DD-4F62-97B9-084012363A6A}" destId="{6D35E842-26C8-450D-BE63-C55840FC8BB6}" srcOrd="0" destOrd="0" presId="urn:microsoft.com/office/officeart/2005/8/layout/hierarchy1"/>
    <dgm:cxn modelId="{FEB00E55-4447-47AF-9620-04FD26856BE8}" type="presOf" srcId="{E1D890D9-B269-45AF-AA9C-BC84A5F75624}" destId="{D17C45A5-27B6-443D-B504-34CD2F0CD02C}" srcOrd="0" destOrd="0" presId="urn:microsoft.com/office/officeart/2005/8/layout/hierarchy1"/>
    <dgm:cxn modelId="{F97123EF-8708-4292-A598-A6575109941D}" type="presOf" srcId="{B7A4007B-3E09-4B54-8259-4E95BA522C8F}" destId="{63D6B0A1-5117-490F-9E1A-9CBF048C72A6}" srcOrd="0" destOrd="0" presId="urn:microsoft.com/office/officeart/2005/8/layout/hierarchy1"/>
    <dgm:cxn modelId="{AC172424-2A28-4B3B-A700-0D2E7A6461C6}" type="presOf" srcId="{6FB72606-F30F-40D3-8DBE-A21B48FF2537}" destId="{D4B96B66-C86E-483D-B734-414F13792FBC}" srcOrd="0" destOrd="0" presId="urn:microsoft.com/office/officeart/2005/8/layout/hierarchy1"/>
    <dgm:cxn modelId="{7A3B6756-ACE4-4170-B40F-59027601967C}" type="presOf" srcId="{BCABB4BA-D022-4FEF-A465-CDD3255543E5}" destId="{2896801D-A79A-4A65-8948-E437609FDF4F}" srcOrd="0" destOrd="0" presId="urn:microsoft.com/office/officeart/2005/8/layout/hierarchy1"/>
    <dgm:cxn modelId="{097CE49F-6FFE-4BEA-97F2-056A73ACC4CF}" type="presOf" srcId="{621C18A4-AE91-4E46-BE05-DA3790D3F854}" destId="{D2B63BD6-7BD8-4055-A3CD-B7850F3F04ED}" srcOrd="0" destOrd="0" presId="urn:microsoft.com/office/officeart/2005/8/layout/hierarchy1"/>
    <dgm:cxn modelId="{2C58AED6-35FE-4A80-8287-8D6D245EAA93}" type="presOf" srcId="{013360E4-F55A-4F79-B557-776016CB1FBC}" destId="{F079F1C6-742F-4291-8D7F-2F4F9467364C}" srcOrd="0" destOrd="0" presId="urn:microsoft.com/office/officeart/2005/8/layout/hierarchy1"/>
    <dgm:cxn modelId="{5B687B60-BC80-4B85-98DA-C49FF5CB42BA}" srcId="{6FB72606-F30F-40D3-8DBE-A21B48FF2537}" destId="{013360E4-F55A-4F79-B557-776016CB1FBC}" srcOrd="1" destOrd="0" parTransId="{B7A4007B-3E09-4B54-8259-4E95BA522C8F}" sibTransId="{330EB043-9B40-4600-94EC-85D9F66C7D01}"/>
    <dgm:cxn modelId="{1E29867D-8125-4209-BE14-7EBBFD0343B1}" type="presParOf" srcId="{9233EB63-E386-4062-B953-8B10E3BA7D04}" destId="{46B6A1B8-C15F-4A6E-BA1D-1F6249FB1323}" srcOrd="0" destOrd="0" presId="urn:microsoft.com/office/officeart/2005/8/layout/hierarchy1"/>
    <dgm:cxn modelId="{0F5D87DF-C4BE-4B6B-9712-1A27AE102EBA}" type="presParOf" srcId="{46B6A1B8-C15F-4A6E-BA1D-1F6249FB1323}" destId="{024E2298-C225-46DD-A596-E2B1BCFEB83A}" srcOrd="0" destOrd="0" presId="urn:microsoft.com/office/officeart/2005/8/layout/hierarchy1"/>
    <dgm:cxn modelId="{952D2D32-95EC-4E4B-B01C-3F802F448E44}" type="presParOf" srcId="{024E2298-C225-46DD-A596-E2B1BCFEB83A}" destId="{DA6BEC92-9AB2-461A-B8FE-AA9404CFC76D}" srcOrd="0" destOrd="0" presId="urn:microsoft.com/office/officeart/2005/8/layout/hierarchy1"/>
    <dgm:cxn modelId="{4F0655DD-54E5-4C28-8257-B381060BAFDF}" type="presParOf" srcId="{024E2298-C225-46DD-A596-E2B1BCFEB83A}" destId="{6599A3E1-AE34-4BF1-AA08-0868580CF460}" srcOrd="1" destOrd="0" presId="urn:microsoft.com/office/officeart/2005/8/layout/hierarchy1"/>
    <dgm:cxn modelId="{54C676ED-145A-41C7-860B-4AFC68469A0D}" type="presParOf" srcId="{46B6A1B8-C15F-4A6E-BA1D-1F6249FB1323}" destId="{50ABA11D-1409-4941-A826-6ECC1A5A0539}" srcOrd="1" destOrd="0" presId="urn:microsoft.com/office/officeart/2005/8/layout/hierarchy1"/>
    <dgm:cxn modelId="{FC0FB49D-BE54-4E4C-B1CF-8C853602DD26}" type="presParOf" srcId="{50ABA11D-1409-4941-A826-6ECC1A5A0539}" destId="{8F27CB49-65EF-496D-B53D-A13CFB221271}" srcOrd="0" destOrd="0" presId="urn:microsoft.com/office/officeart/2005/8/layout/hierarchy1"/>
    <dgm:cxn modelId="{9E8BF523-5751-4847-AFF7-328C4C8DAB73}" type="presParOf" srcId="{50ABA11D-1409-4941-A826-6ECC1A5A0539}" destId="{128EA125-97C6-4004-93DD-2931A53D103D}" srcOrd="1" destOrd="0" presId="urn:microsoft.com/office/officeart/2005/8/layout/hierarchy1"/>
    <dgm:cxn modelId="{03D7C4C9-E6B8-4083-B199-03BCD2D59DB8}" type="presParOf" srcId="{128EA125-97C6-4004-93DD-2931A53D103D}" destId="{FCA7D5F2-AFC2-4A2A-94D8-FDA6DA06D0F2}" srcOrd="0" destOrd="0" presId="urn:microsoft.com/office/officeart/2005/8/layout/hierarchy1"/>
    <dgm:cxn modelId="{12B3A3E8-C0B1-4606-8398-2CD7DF6B00CE}" type="presParOf" srcId="{FCA7D5F2-AFC2-4A2A-94D8-FDA6DA06D0F2}" destId="{323CD501-B48A-4C7B-B155-4F707BC886BA}" srcOrd="0" destOrd="0" presId="urn:microsoft.com/office/officeart/2005/8/layout/hierarchy1"/>
    <dgm:cxn modelId="{BC7AC466-5CC7-4250-B145-EF2FD5005A8B}" type="presParOf" srcId="{FCA7D5F2-AFC2-4A2A-94D8-FDA6DA06D0F2}" destId="{D4B96B66-C86E-483D-B734-414F13792FBC}" srcOrd="1" destOrd="0" presId="urn:microsoft.com/office/officeart/2005/8/layout/hierarchy1"/>
    <dgm:cxn modelId="{CB8BD9DB-7071-467F-B195-7C95CCD6BE4D}" type="presParOf" srcId="{128EA125-97C6-4004-93DD-2931A53D103D}" destId="{1508F4EF-10FC-4117-833B-C6C13E00F908}" srcOrd="1" destOrd="0" presId="urn:microsoft.com/office/officeart/2005/8/layout/hierarchy1"/>
    <dgm:cxn modelId="{1AE8A770-FE46-4D21-9F5A-31842D4ABB38}" type="presParOf" srcId="{1508F4EF-10FC-4117-833B-C6C13E00F908}" destId="{6D35E842-26C8-450D-BE63-C55840FC8BB6}" srcOrd="0" destOrd="0" presId="urn:microsoft.com/office/officeart/2005/8/layout/hierarchy1"/>
    <dgm:cxn modelId="{F6C1CF82-8669-44FA-90F7-5AD688F99F25}" type="presParOf" srcId="{1508F4EF-10FC-4117-833B-C6C13E00F908}" destId="{D43E964D-CA61-4120-9728-8707BF591658}" srcOrd="1" destOrd="0" presId="urn:microsoft.com/office/officeart/2005/8/layout/hierarchy1"/>
    <dgm:cxn modelId="{BC93FB05-10B9-446D-9873-B6DCEB45D0A8}" type="presParOf" srcId="{D43E964D-CA61-4120-9728-8707BF591658}" destId="{904FADF4-9034-45A1-97FD-F0FD85DD519E}" srcOrd="0" destOrd="0" presId="urn:microsoft.com/office/officeart/2005/8/layout/hierarchy1"/>
    <dgm:cxn modelId="{3085A70F-E045-4850-9D84-738B208A624E}" type="presParOf" srcId="{904FADF4-9034-45A1-97FD-F0FD85DD519E}" destId="{A743DF5B-CF61-48BD-9C4C-77C9A7FC5B5F}" srcOrd="0" destOrd="0" presId="urn:microsoft.com/office/officeart/2005/8/layout/hierarchy1"/>
    <dgm:cxn modelId="{FAB8D84A-A6E5-4A7E-A3B4-3AE13AD31F7B}" type="presParOf" srcId="{904FADF4-9034-45A1-97FD-F0FD85DD519E}" destId="{D17C45A5-27B6-443D-B504-34CD2F0CD02C}" srcOrd="1" destOrd="0" presId="urn:microsoft.com/office/officeart/2005/8/layout/hierarchy1"/>
    <dgm:cxn modelId="{4FBF2559-9230-473F-9AAE-816C117125F7}" type="presParOf" srcId="{D43E964D-CA61-4120-9728-8707BF591658}" destId="{AC4EEBAD-C56D-4F0A-A68E-3EA576B48301}" srcOrd="1" destOrd="0" presId="urn:microsoft.com/office/officeart/2005/8/layout/hierarchy1"/>
    <dgm:cxn modelId="{22989B54-793B-4DC9-9A0D-4D0A64E3CC09}" type="presParOf" srcId="{AC4EEBAD-C56D-4F0A-A68E-3EA576B48301}" destId="{2896801D-A79A-4A65-8948-E437609FDF4F}" srcOrd="0" destOrd="0" presId="urn:microsoft.com/office/officeart/2005/8/layout/hierarchy1"/>
    <dgm:cxn modelId="{493F3104-C666-467D-B964-641ED1288BF5}" type="presParOf" srcId="{AC4EEBAD-C56D-4F0A-A68E-3EA576B48301}" destId="{B51F6158-E8F5-4DB5-8FB5-7F89061834F9}" srcOrd="1" destOrd="0" presId="urn:microsoft.com/office/officeart/2005/8/layout/hierarchy1"/>
    <dgm:cxn modelId="{030F6907-717A-4213-A15D-966D868F035E}" type="presParOf" srcId="{B51F6158-E8F5-4DB5-8FB5-7F89061834F9}" destId="{89BBD0F4-C28E-430E-8C66-2DD67155A44E}" srcOrd="0" destOrd="0" presId="urn:microsoft.com/office/officeart/2005/8/layout/hierarchy1"/>
    <dgm:cxn modelId="{453572CD-355A-4865-8161-F7A0F60751D8}" type="presParOf" srcId="{89BBD0F4-C28E-430E-8C66-2DD67155A44E}" destId="{62800D98-0969-444F-A3DD-2C000E0CB1B7}" srcOrd="0" destOrd="0" presId="urn:microsoft.com/office/officeart/2005/8/layout/hierarchy1"/>
    <dgm:cxn modelId="{CAFB346C-679A-4DB6-8DDF-8EECA0F3A2AD}" type="presParOf" srcId="{89BBD0F4-C28E-430E-8C66-2DD67155A44E}" destId="{D2B63BD6-7BD8-4055-A3CD-B7850F3F04ED}" srcOrd="1" destOrd="0" presId="urn:microsoft.com/office/officeart/2005/8/layout/hierarchy1"/>
    <dgm:cxn modelId="{C111FC13-7AF2-401C-B4F1-B6329DFC8C35}" type="presParOf" srcId="{B51F6158-E8F5-4DB5-8FB5-7F89061834F9}" destId="{882F6DA6-A39A-4C70-AA13-46BAEBCC3BB4}" srcOrd="1" destOrd="0" presId="urn:microsoft.com/office/officeart/2005/8/layout/hierarchy1"/>
    <dgm:cxn modelId="{05006818-29D7-4A4A-B303-3D88C3AAA9EA}" type="presParOf" srcId="{AC4EEBAD-C56D-4F0A-A68E-3EA576B48301}" destId="{5C60BE02-2652-4734-9AA4-D5F8502A64F0}" srcOrd="2" destOrd="0" presId="urn:microsoft.com/office/officeart/2005/8/layout/hierarchy1"/>
    <dgm:cxn modelId="{F12C3950-C0CA-41DB-828C-BDAE1E876352}" type="presParOf" srcId="{AC4EEBAD-C56D-4F0A-A68E-3EA576B48301}" destId="{A1925DEB-77E0-48A0-9509-0E919145A1EE}" srcOrd="3" destOrd="0" presId="urn:microsoft.com/office/officeart/2005/8/layout/hierarchy1"/>
    <dgm:cxn modelId="{377DC0F5-6CCD-4846-B88E-20D3A4341138}" type="presParOf" srcId="{A1925DEB-77E0-48A0-9509-0E919145A1EE}" destId="{BA3A76CC-44B5-4ADA-B714-402D46DC1D63}" srcOrd="0" destOrd="0" presId="urn:microsoft.com/office/officeart/2005/8/layout/hierarchy1"/>
    <dgm:cxn modelId="{765F9DEE-F36B-4865-A7ED-1573E3B30A73}" type="presParOf" srcId="{BA3A76CC-44B5-4ADA-B714-402D46DC1D63}" destId="{5789F33C-BCAD-4619-AA9A-D02F33FAF1E7}" srcOrd="0" destOrd="0" presId="urn:microsoft.com/office/officeart/2005/8/layout/hierarchy1"/>
    <dgm:cxn modelId="{AF95F207-62AA-4BDF-A507-052138B14754}" type="presParOf" srcId="{BA3A76CC-44B5-4ADA-B714-402D46DC1D63}" destId="{08D11EB3-9AE5-4B15-958E-F1655CABAC2D}" srcOrd="1" destOrd="0" presId="urn:microsoft.com/office/officeart/2005/8/layout/hierarchy1"/>
    <dgm:cxn modelId="{5CA20583-1C7F-4F96-BEF9-EF2A7E4BF7F9}" type="presParOf" srcId="{A1925DEB-77E0-48A0-9509-0E919145A1EE}" destId="{6DFBB977-AD78-497D-9C73-8957C29CE789}" srcOrd="1" destOrd="0" presId="urn:microsoft.com/office/officeart/2005/8/layout/hierarchy1"/>
    <dgm:cxn modelId="{C6EA7D92-DCC3-418B-BFA8-22CC4CD613A5}" type="presParOf" srcId="{1508F4EF-10FC-4117-833B-C6C13E00F908}" destId="{63D6B0A1-5117-490F-9E1A-9CBF048C72A6}" srcOrd="2" destOrd="0" presId="urn:microsoft.com/office/officeart/2005/8/layout/hierarchy1"/>
    <dgm:cxn modelId="{72881DA8-543D-4C75-969E-149989937192}" type="presParOf" srcId="{1508F4EF-10FC-4117-833B-C6C13E00F908}" destId="{AA955335-C7CD-4ED0-A23E-24B6FAFE0F12}" srcOrd="3" destOrd="0" presId="urn:microsoft.com/office/officeart/2005/8/layout/hierarchy1"/>
    <dgm:cxn modelId="{D97EAC7D-E6FD-4E5B-A230-70D0CC713ED0}" type="presParOf" srcId="{AA955335-C7CD-4ED0-A23E-24B6FAFE0F12}" destId="{BEBF4CF3-C2BC-420C-A5E5-C034507CBE6D}" srcOrd="0" destOrd="0" presId="urn:microsoft.com/office/officeart/2005/8/layout/hierarchy1"/>
    <dgm:cxn modelId="{0546F60E-D477-4CDC-B3B8-8A21CC5F1F2D}" type="presParOf" srcId="{BEBF4CF3-C2BC-420C-A5E5-C034507CBE6D}" destId="{41F419F6-88B5-4500-A265-8B551DF4E378}" srcOrd="0" destOrd="0" presId="urn:microsoft.com/office/officeart/2005/8/layout/hierarchy1"/>
    <dgm:cxn modelId="{6EEECFB9-C989-40CA-B260-28DC090175F0}" type="presParOf" srcId="{BEBF4CF3-C2BC-420C-A5E5-C034507CBE6D}" destId="{F079F1C6-742F-4291-8D7F-2F4F9467364C}" srcOrd="1" destOrd="0" presId="urn:microsoft.com/office/officeart/2005/8/layout/hierarchy1"/>
    <dgm:cxn modelId="{45D70A4C-C7D0-4F96-8592-C3421EDE4CEE}" type="presParOf" srcId="{AA955335-C7CD-4ED0-A23E-24B6FAFE0F12}" destId="{DC2F1487-317D-4FFF-9EAF-8096CAFB6EEA}" srcOrd="1" destOrd="0" presId="urn:microsoft.com/office/officeart/2005/8/layout/hierarchy1"/>
    <dgm:cxn modelId="{D0835F68-070B-4C0C-A59A-9436D254B8AA}" type="presParOf" srcId="{50ABA11D-1409-4941-A826-6ECC1A5A0539}" destId="{6E36F327-6118-42DC-A5A2-6F289CF979E9}" srcOrd="2" destOrd="0" presId="urn:microsoft.com/office/officeart/2005/8/layout/hierarchy1"/>
    <dgm:cxn modelId="{FF3718C9-910B-4139-9FDF-029AB708A92E}" type="presParOf" srcId="{50ABA11D-1409-4941-A826-6ECC1A5A0539}" destId="{F5429E51-4559-4F8D-804E-F0C686CA9998}" srcOrd="3" destOrd="0" presId="urn:microsoft.com/office/officeart/2005/8/layout/hierarchy1"/>
    <dgm:cxn modelId="{8D5A8EBF-F50F-4FE0-B8D3-E3DF98BDF5E5}" type="presParOf" srcId="{F5429E51-4559-4F8D-804E-F0C686CA9998}" destId="{9AC6C6FB-E045-4CB4-9135-EF897EF35796}" srcOrd="0" destOrd="0" presId="urn:microsoft.com/office/officeart/2005/8/layout/hierarchy1"/>
    <dgm:cxn modelId="{AA370F06-6E21-4F55-888E-8D50843E1515}" type="presParOf" srcId="{9AC6C6FB-E045-4CB4-9135-EF897EF35796}" destId="{D34152DB-F83F-41C1-8847-26FF8CAB3425}" srcOrd="0" destOrd="0" presId="urn:microsoft.com/office/officeart/2005/8/layout/hierarchy1"/>
    <dgm:cxn modelId="{8FF681B2-FF5F-4115-BC14-F094F7DAB9D7}" type="presParOf" srcId="{9AC6C6FB-E045-4CB4-9135-EF897EF35796}" destId="{1A8C2E11-F2E8-40BE-8DAC-6DDA6D7E0556}" srcOrd="1" destOrd="0" presId="urn:microsoft.com/office/officeart/2005/8/layout/hierarchy1"/>
    <dgm:cxn modelId="{53A5126F-47AE-47C9-A06A-25C2D8AB5751}" type="presParOf" srcId="{F5429E51-4559-4F8D-804E-F0C686CA9998}" destId="{DACD8E85-BC05-440D-81C7-71E720AD9D7D}"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8DA25-AB76-4047-B2F4-60C8CB4F2134}">
      <dsp:nvSpPr>
        <dsp:cNvPr id="0" name=""/>
        <dsp:cNvSpPr/>
      </dsp:nvSpPr>
      <dsp:spPr>
        <a:xfrm>
          <a:off x="3427049" y="3315724"/>
          <a:ext cx="1513474" cy="151347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n-US" sz="4100" kern="1200" dirty="0" smtClean="0"/>
            <a:t>APV</a:t>
          </a:r>
          <a:endParaRPr lang="en-US" sz="4100" kern="1200" dirty="0"/>
        </a:p>
      </dsp:txBody>
      <dsp:txXfrm>
        <a:off x="3648692" y="3537367"/>
        <a:ext cx="1070188" cy="1070188"/>
      </dsp:txXfrm>
    </dsp:sp>
    <dsp:sp modelId="{E2B2B2FA-5BD7-44C8-83BD-92B254E5E63C}">
      <dsp:nvSpPr>
        <dsp:cNvPr id="0" name=""/>
        <dsp:cNvSpPr/>
      </dsp:nvSpPr>
      <dsp:spPr>
        <a:xfrm rot="10800000">
          <a:off x="685789" y="4038601"/>
          <a:ext cx="2634051" cy="43134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B446B42-D819-4060-B6D6-2FD4ED08CB49}">
      <dsp:nvSpPr>
        <dsp:cNvPr id="0" name=""/>
        <dsp:cNvSpPr/>
      </dsp:nvSpPr>
      <dsp:spPr>
        <a:xfrm>
          <a:off x="-141939" y="3953919"/>
          <a:ext cx="1563266" cy="23708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kern="1200" dirty="0" err="1" smtClean="0"/>
            <a:t>i</a:t>
          </a:r>
          <a:endParaRPr lang="en-US" sz="2000" kern="1200" dirty="0"/>
        </a:p>
      </dsp:txBody>
      <dsp:txXfrm>
        <a:off x="-134995" y="3960863"/>
        <a:ext cx="1549378" cy="223196"/>
      </dsp:txXfrm>
    </dsp:sp>
    <dsp:sp modelId="{4E5F5CDC-41C8-46A9-B4C1-953B7029D5C8}">
      <dsp:nvSpPr>
        <dsp:cNvPr id="0" name=""/>
        <dsp:cNvSpPr/>
      </dsp:nvSpPr>
      <dsp:spPr>
        <a:xfrm rot="11845212">
          <a:off x="766427" y="3278255"/>
          <a:ext cx="2622429" cy="43134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0A6C55-C2F1-4A97-B9EB-888DD37696DA}">
      <dsp:nvSpPr>
        <dsp:cNvPr id="0" name=""/>
        <dsp:cNvSpPr/>
      </dsp:nvSpPr>
      <dsp:spPr>
        <a:xfrm>
          <a:off x="149724" y="2829844"/>
          <a:ext cx="1328507" cy="3705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u="none" kern="1200" dirty="0" smtClean="0"/>
            <a:t>h</a:t>
          </a:r>
          <a:endParaRPr lang="en-US" sz="1300" u="none" kern="1200" dirty="0"/>
        </a:p>
      </dsp:txBody>
      <dsp:txXfrm>
        <a:off x="160577" y="2840697"/>
        <a:ext cx="1306801" cy="348849"/>
      </dsp:txXfrm>
    </dsp:sp>
    <dsp:sp modelId="{44632152-AED9-4D7B-887E-C3864DBDC11A}">
      <dsp:nvSpPr>
        <dsp:cNvPr id="0" name=""/>
        <dsp:cNvSpPr/>
      </dsp:nvSpPr>
      <dsp:spPr>
        <a:xfrm rot="12861864">
          <a:off x="833655" y="2535849"/>
          <a:ext cx="2836742" cy="43134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4110BEF-ABB8-46D0-9695-31ECB5C466AC}">
      <dsp:nvSpPr>
        <dsp:cNvPr id="0" name=""/>
        <dsp:cNvSpPr/>
      </dsp:nvSpPr>
      <dsp:spPr>
        <a:xfrm>
          <a:off x="811724" y="1724000"/>
          <a:ext cx="538975" cy="4538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kern="1200" dirty="0" smtClean="0">
              <a:latin typeface="+mn-lt"/>
              <a:cs typeface="Times New Roman" pitchFamily="18" charset="0"/>
            </a:rPr>
            <a:t>g</a:t>
          </a:r>
          <a:endParaRPr lang="en-US" sz="2000" kern="1200" dirty="0">
            <a:latin typeface="+mn-lt"/>
          </a:endParaRPr>
        </a:p>
      </dsp:txBody>
      <dsp:txXfrm>
        <a:off x="825016" y="1737292"/>
        <a:ext cx="512391" cy="427242"/>
      </dsp:txXfrm>
    </dsp:sp>
    <dsp:sp modelId="{BB0A4BAA-8257-463B-8486-84818C765F0A}">
      <dsp:nvSpPr>
        <dsp:cNvPr id="0" name=""/>
        <dsp:cNvSpPr/>
      </dsp:nvSpPr>
      <dsp:spPr>
        <a:xfrm rot="14056992">
          <a:off x="1586695" y="1935767"/>
          <a:ext cx="2737071" cy="43134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6043A2-11DD-4DB4-8994-B5A40D11D74B}">
      <dsp:nvSpPr>
        <dsp:cNvPr id="0" name=""/>
        <dsp:cNvSpPr/>
      </dsp:nvSpPr>
      <dsp:spPr>
        <a:xfrm>
          <a:off x="1345124" y="885802"/>
          <a:ext cx="1412106" cy="4413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kern="1200" dirty="0" smtClean="0">
              <a:latin typeface="+mn-lt"/>
              <a:cs typeface="Times New Roman" pitchFamily="18" charset="0"/>
            </a:rPr>
            <a:t>f</a:t>
          </a:r>
          <a:endParaRPr lang="en-US" sz="2000" kern="1200" dirty="0">
            <a:latin typeface="+mn-lt"/>
          </a:endParaRPr>
        </a:p>
      </dsp:txBody>
      <dsp:txXfrm>
        <a:off x="1358049" y="898727"/>
        <a:ext cx="1386256" cy="415458"/>
      </dsp:txXfrm>
    </dsp:sp>
    <dsp:sp modelId="{45540475-3F6D-4432-8E74-8827484FBB8A}">
      <dsp:nvSpPr>
        <dsp:cNvPr id="0" name=""/>
        <dsp:cNvSpPr/>
      </dsp:nvSpPr>
      <dsp:spPr>
        <a:xfrm rot="16276152">
          <a:off x="2963992" y="1685089"/>
          <a:ext cx="2535820" cy="43134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2726316-9D86-44A7-A73D-525041452CF3}">
      <dsp:nvSpPr>
        <dsp:cNvPr id="0" name=""/>
        <dsp:cNvSpPr/>
      </dsp:nvSpPr>
      <dsp:spPr>
        <a:xfrm>
          <a:off x="3631123" y="380994"/>
          <a:ext cx="1257726" cy="5043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kern="1200" dirty="0" smtClean="0">
              <a:latin typeface="+mn-lt"/>
              <a:cs typeface="Times New Roman" pitchFamily="18" charset="0"/>
            </a:rPr>
            <a:t>e</a:t>
          </a:r>
          <a:endParaRPr lang="en-US" sz="2000" kern="1200" dirty="0">
            <a:latin typeface="+mn-lt"/>
          </a:endParaRPr>
        </a:p>
      </dsp:txBody>
      <dsp:txXfrm>
        <a:off x="3645894" y="395765"/>
        <a:ext cx="1228184" cy="474790"/>
      </dsp:txXfrm>
    </dsp:sp>
    <dsp:sp modelId="{B693E0C7-ADA3-4401-9169-8CCB720E73E8}">
      <dsp:nvSpPr>
        <dsp:cNvPr id="0" name=""/>
        <dsp:cNvSpPr/>
      </dsp:nvSpPr>
      <dsp:spPr>
        <a:xfrm rot="18371076">
          <a:off x="4159294" y="2000329"/>
          <a:ext cx="2764903" cy="43134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FD80E89-7BDD-41FE-9B76-8A2D59929D28}">
      <dsp:nvSpPr>
        <dsp:cNvPr id="0" name=""/>
        <dsp:cNvSpPr/>
      </dsp:nvSpPr>
      <dsp:spPr>
        <a:xfrm>
          <a:off x="6069526" y="980997"/>
          <a:ext cx="576807" cy="2383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kern="1200" dirty="0" smtClean="0">
              <a:latin typeface="+mn-lt"/>
              <a:cs typeface="Times New Roman" pitchFamily="18" charset="0"/>
            </a:rPr>
            <a:t>d</a:t>
          </a:r>
          <a:endParaRPr lang="en-US" sz="2000" kern="1200" dirty="0">
            <a:latin typeface="+mn-lt"/>
          </a:endParaRPr>
        </a:p>
      </dsp:txBody>
      <dsp:txXfrm>
        <a:off x="6076508" y="987979"/>
        <a:ext cx="562843" cy="224433"/>
      </dsp:txXfrm>
    </dsp:sp>
    <dsp:sp modelId="{5EBA81AA-76A3-4B3C-86B3-54A4EADD89E2}">
      <dsp:nvSpPr>
        <dsp:cNvPr id="0" name=""/>
        <dsp:cNvSpPr/>
      </dsp:nvSpPr>
      <dsp:spPr>
        <a:xfrm rot="19944324">
          <a:off x="4736715" y="2699764"/>
          <a:ext cx="2879444" cy="43134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0868E2-CF35-4F2D-ADB9-3BDDB15797CE}">
      <dsp:nvSpPr>
        <dsp:cNvPr id="0" name=""/>
        <dsp:cNvSpPr/>
      </dsp:nvSpPr>
      <dsp:spPr>
        <a:xfrm>
          <a:off x="7247833" y="2200199"/>
          <a:ext cx="614068" cy="2206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kern="1200" dirty="0" smtClean="0">
              <a:latin typeface="+mn-lt"/>
              <a:cs typeface="Times New Roman" pitchFamily="18" charset="0"/>
            </a:rPr>
            <a:t>c</a:t>
          </a:r>
          <a:endParaRPr lang="en-US" sz="2000" kern="1200" dirty="0">
            <a:latin typeface="+mn-lt"/>
          </a:endParaRPr>
        </a:p>
      </dsp:txBody>
      <dsp:txXfrm>
        <a:off x="7254295" y="2206661"/>
        <a:ext cx="601144" cy="207692"/>
      </dsp:txXfrm>
    </dsp:sp>
    <dsp:sp modelId="{C830077C-76E9-4AC4-8609-1E76695E35F3}">
      <dsp:nvSpPr>
        <dsp:cNvPr id="0" name=""/>
        <dsp:cNvSpPr/>
      </dsp:nvSpPr>
      <dsp:spPr>
        <a:xfrm rot="20970141">
          <a:off x="5055595" y="3453024"/>
          <a:ext cx="2614435" cy="43134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10842A-AE3E-4016-9502-7F2E1C7E9C19}">
      <dsp:nvSpPr>
        <dsp:cNvPr id="0" name=""/>
        <dsp:cNvSpPr/>
      </dsp:nvSpPr>
      <dsp:spPr>
        <a:xfrm>
          <a:off x="7142902" y="3223754"/>
          <a:ext cx="1010497" cy="4135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kern="1200" dirty="0" smtClean="0"/>
            <a:t>b</a:t>
          </a:r>
          <a:endParaRPr lang="en-US" sz="2000" kern="1200" dirty="0"/>
        </a:p>
      </dsp:txBody>
      <dsp:txXfrm>
        <a:off x="7155014" y="3235866"/>
        <a:ext cx="986273" cy="389319"/>
      </dsp:txXfrm>
    </dsp:sp>
    <dsp:sp modelId="{C82481B3-706F-471E-B9EF-DC2EEE32C5AE}">
      <dsp:nvSpPr>
        <dsp:cNvPr id="0" name=""/>
        <dsp:cNvSpPr/>
      </dsp:nvSpPr>
      <dsp:spPr>
        <a:xfrm rot="452954">
          <a:off x="5076088" y="4151526"/>
          <a:ext cx="2663334" cy="43134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8FD83B-AC42-4438-9F68-5CC5396409F1}">
      <dsp:nvSpPr>
        <dsp:cNvPr id="0" name=""/>
        <dsp:cNvSpPr/>
      </dsp:nvSpPr>
      <dsp:spPr>
        <a:xfrm>
          <a:off x="7160422" y="4401697"/>
          <a:ext cx="1134916" cy="2809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kern="1200" dirty="0" smtClean="0">
              <a:latin typeface="+mn-lt"/>
              <a:cs typeface="Times New Roman" pitchFamily="18" charset="0"/>
            </a:rPr>
            <a:t>a</a:t>
          </a:r>
          <a:endParaRPr lang="en-US" sz="2000" kern="1200" dirty="0">
            <a:latin typeface="+mn-lt"/>
          </a:endParaRPr>
        </a:p>
      </dsp:txBody>
      <dsp:txXfrm>
        <a:off x="7168649" y="4409924"/>
        <a:ext cx="1118462" cy="2644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08FBB-DDF0-4F9B-9A73-7F2AFDEB8C2F}">
      <dsp:nvSpPr>
        <dsp:cNvPr id="0" name=""/>
        <dsp:cNvSpPr/>
      </dsp:nvSpPr>
      <dsp:spPr>
        <a:xfrm>
          <a:off x="2438397" y="0"/>
          <a:ext cx="1024365" cy="1024365"/>
        </a:xfrm>
        <a:prstGeom prst="ellipse">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solidFill>
                <a:schemeClr val="accent1"/>
              </a:solidFill>
            </a:rPr>
            <a:t>Plan</a:t>
          </a:r>
          <a:endParaRPr lang="en-US" sz="1900" kern="1200" dirty="0">
            <a:solidFill>
              <a:schemeClr val="accent1"/>
            </a:solidFill>
          </a:endParaRPr>
        </a:p>
      </dsp:txBody>
      <dsp:txXfrm>
        <a:off x="2588412" y="150015"/>
        <a:ext cx="724335" cy="724335"/>
      </dsp:txXfrm>
    </dsp:sp>
    <dsp:sp modelId="{3254269C-3BBE-4200-A2BA-C32ACA4F5838}">
      <dsp:nvSpPr>
        <dsp:cNvPr id="0" name=""/>
        <dsp:cNvSpPr/>
      </dsp:nvSpPr>
      <dsp:spPr>
        <a:xfrm rot="1706569">
          <a:off x="3571354" y="827077"/>
          <a:ext cx="559407" cy="3457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577614" y="871523"/>
        <a:ext cx="455690" cy="207433"/>
      </dsp:txXfrm>
    </dsp:sp>
    <dsp:sp modelId="{DD6537BB-731D-4166-9CA0-08D261292428}">
      <dsp:nvSpPr>
        <dsp:cNvPr id="0" name=""/>
        <dsp:cNvSpPr/>
      </dsp:nvSpPr>
      <dsp:spPr>
        <a:xfrm>
          <a:off x="4267196" y="990595"/>
          <a:ext cx="1024365" cy="1024365"/>
        </a:xfrm>
        <a:prstGeom prst="ellipse">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solidFill>
                <a:schemeClr val="accent1"/>
              </a:solidFill>
            </a:rPr>
            <a:t>Do</a:t>
          </a:r>
          <a:endParaRPr lang="en-US" sz="1900" kern="1200" dirty="0">
            <a:solidFill>
              <a:schemeClr val="accent1"/>
            </a:solidFill>
          </a:endParaRPr>
        </a:p>
      </dsp:txBody>
      <dsp:txXfrm>
        <a:off x="4417211" y="1140610"/>
        <a:ext cx="724335" cy="724335"/>
      </dsp:txXfrm>
    </dsp:sp>
    <dsp:sp modelId="{606C7F7B-4244-482A-AC43-3CED25E0640B}">
      <dsp:nvSpPr>
        <dsp:cNvPr id="0" name=""/>
        <dsp:cNvSpPr/>
      </dsp:nvSpPr>
      <dsp:spPr>
        <a:xfrm rot="8822906">
          <a:off x="3573434" y="1913212"/>
          <a:ext cx="612166" cy="3457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0800000">
        <a:off x="3668809" y="1954150"/>
        <a:ext cx="508449" cy="207433"/>
      </dsp:txXfrm>
    </dsp:sp>
    <dsp:sp modelId="{C06F18FD-8C9D-449A-A1D0-9003C2FF3AB6}">
      <dsp:nvSpPr>
        <dsp:cNvPr id="0" name=""/>
        <dsp:cNvSpPr/>
      </dsp:nvSpPr>
      <dsp:spPr>
        <a:xfrm>
          <a:off x="2438397" y="2176034"/>
          <a:ext cx="1024365" cy="1024365"/>
        </a:xfrm>
        <a:prstGeom prst="ellipse">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solidFill>
                <a:schemeClr val="accent1"/>
              </a:solidFill>
            </a:rPr>
            <a:t>Check</a:t>
          </a:r>
          <a:endParaRPr lang="en-US" sz="1900" kern="1200" dirty="0">
            <a:solidFill>
              <a:schemeClr val="accent1"/>
            </a:solidFill>
          </a:endParaRPr>
        </a:p>
      </dsp:txBody>
      <dsp:txXfrm>
        <a:off x="2588412" y="2326049"/>
        <a:ext cx="724335" cy="724335"/>
      </dsp:txXfrm>
    </dsp:sp>
    <dsp:sp modelId="{278EA977-6838-4339-BF33-088E231BD31C}">
      <dsp:nvSpPr>
        <dsp:cNvPr id="0" name=""/>
        <dsp:cNvSpPr/>
      </dsp:nvSpPr>
      <dsp:spPr>
        <a:xfrm rot="12630999">
          <a:off x="1819678" y="2006528"/>
          <a:ext cx="535314" cy="3457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0800000">
        <a:off x="1916212" y="2102006"/>
        <a:ext cx="431597" cy="207433"/>
      </dsp:txXfrm>
    </dsp:sp>
    <dsp:sp modelId="{990596FB-6F2D-40D4-B11C-6C135E39A99E}">
      <dsp:nvSpPr>
        <dsp:cNvPr id="0" name=""/>
        <dsp:cNvSpPr/>
      </dsp:nvSpPr>
      <dsp:spPr>
        <a:xfrm>
          <a:off x="685805" y="1142993"/>
          <a:ext cx="1024365" cy="1024365"/>
        </a:xfrm>
        <a:prstGeom prst="ellipse">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solidFill>
                <a:schemeClr val="accent1"/>
              </a:solidFill>
            </a:rPr>
            <a:t>Act</a:t>
          </a:r>
          <a:endParaRPr lang="en-US" sz="1900" kern="1200" dirty="0">
            <a:solidFill>
              <a:schemeClr val="accent1"/>
            </a:solidFill>
          </a:endParaRPr>
        </a:p>
      </dsp:txBody>
      <dsp:txXfrm>
        <a:off x="835820" y="1293008"/>
        <a:ext cx="724335" cy="724335"/>
      </dsp:txXfrm>
    </dsp:sp>
    <dsp:sp modelId="{8ADFC285-7821-4035-9D03-3123C9416832}">
      <dsp:nvSpPr>
        <dsp:cNvPr id="0" name=""/>
        <dsp:cNvSpPr/>
      </dsp:nvSpPr>
      <dsp:spPr>
        <a:xfrm rot="19613322">
          <a:off x="1777843" y="919568"/>
          <a:ext cx="566042" cy="3457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786264" y="1017042"/>
        <a:ext cx="462325" cy="207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DD0534-26DD-41AA-AE7C-C27FEACD6C99}">
      <dsp:nvSpPr>
        <dsp:cNvPr id="0" name=""/>
        <dsp:cNvSpPr/>
      </dsp:nvSpPr>
      <dsp:spPr>
        <a:xfrm>
          <a:off x="0" y="694385"/>
          <a:ext cx="3237607" cy="906529"/>
        </a:xfrm>
        <a:prstGeom prst="roundRect">
          <a:avLst>
            <a:gd name="adj" fmla="val 10000"/>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r>
            <a:rPr lang="en-US" sz="4200" kern="1200" dirty="0" smtClean="0">
              <a:solidFill>
                <a:schemeClr val="accent1"/>
              </a:solidFill>
            </a:rPr>
            <a:t>Exceptions</a:t>
          </a:r>
          <a:endParaRPr lang="en-US" sz="4200" kern="1200" dirty="0">
            <a:solidFill>
              <a:schemeClr val="accent1"/>
            </a:solidFill>
          </a:endParaRPr>
        </a:p>
      </dsp:txBody>
      <dsp:txXfrm>
        <a:off x="26551" y="720936"/>
        <a:ext cx="3184505" cy="853427"/>
      </dsp:txXfrm>
    </dsp:sp>
    <dsp:sp modelId="{ECAEF88E-C46C-4426-8081-91BDE1837063}">
      <dsp:nvSpPr>
        <dsp:cNvPr id="0" name=""/>
        <dsp:cNvSpPr/>
      </dsp:nvSpPr>
      <dsp:spPr>
        <a:xfrm rot="19867511">
          <a:off x="3148302" y="762277"/>
          <a:ext cx="1436648" cy="76992"/>
        </a:xfrm>
        <a:custGeom>
          <a:avLst/>
          <a:gdLst/>
          <a:ahLst/>
          <a:cxnLst/>
          <a:rect l="0" t="0" r="0" b="0"/>
          <a:pathLst>
            <a:path>
              <a:moveTo>
                <a:pt x="0" y="38496"/>
              </a:moveTo>
              <a:lnTo>
                <a:pt x="1436648" y="384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830710" y="764857"/>
        <a:ext cx="71832" cy="71832"/>
      </dsp:txXfrm>
    </dsp:sp>
    <dsp:sp modelId="{C6C6D109-E5DE-41E9-A832-D30134792B9B}">
      <dsp:nvSpPr>
        <dsp:cNvPr id="0" name=""/>
        <dsp:cNvSpPr/>
      </dsp:nvSpPr>
      <dsp:spPr>
        <a:xfrm>
          <a:off x="4495647" y="0"/>
          <a:ext cx="3237607" cy="907792"/>
        </a:xfrm>
        <a:prstGeom prst="roundRect">
          <a:avLst>
            <a:gd name="adj" fmla="val 10000"/>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r>
            <a:rPr lang="en-US" sz="4200" kern="1200" dirty="0" smtClean="0">
              <a:solidFill>
                <a:schemeClr val="accent1"/>
              </a:solidFill>
            </a:rPr>
            <a:t>Unchecked</a:t>
          </a:r>
          <a:endParaRPr lang="en-US" sz="4200" kern="1200" dirty="0">
            <a:solidFill>
              <a:schemeClr val="accent1"/>
            </a:solidFill>
          </a:endParaRPr>
        </a:p>
      </dsp:txBody>
      <dsp:txXfrm>
        <a:off x="4522235" y="26588"/>
        <a:ext cx="3184431" cy="854616"/>
      </dsp:txXfrm>
    </dsp:sp>
    <dsp:sp modelId="{16F4BC48-57E1-42A5-B211-7372EEA11C34}">
      <dsp:nvSpPr>
        <dsp:cNvPr id="0" name=""/>
        <dsp:cNvSpPr/>
      </dsp:nvSpPr>
      <dsp:spPr>
        <a:xfrm rot="1894553">
          <a:off x="3128295" y="1495765"/>
          <a:ext cx="1476663" cy="76992"/>
        </a:xfrm>
        <a:custGeom>
          <a:avLst/>
          <a:gdLst/>
          <a:ahLst/>
          <a:cxnLst/>
          <a:rect l="0" t="0" r="0" b="0"/>
          <a:pathLst>
            <a:path>
              <a:moveTo>
                <a:pt x="0" y="38496"/>
              </a:moveTo>
              <a:lnTo>
                <a:pt x="1476663" y="384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829710" y="1497344"/>
        <a:ext cx="73833" cy="73833"/>
      </dsp:txXfrm>
    </dsp:sp>
    <dsp:sp modelId="{D39D7E9E-A059-4CFA-BC6A-91DE4B905F37}">
      <dsp:nvSpPr>
        <dsp:cNvPr id="0" name=""/>
        <dsp:cNvSpPr/>
      </dsp:nvSpPr>
      <dsp:spPr>
        <a:xfrm>
          <a:off x="4495647" y="1574804"/>
          <a:ext cx="3237607" cy="692135"/>
        </a:xfrm>
        <a:prstGeom prst="roundRect">
          <a:avLst>
            <a:gd name="adj" fmla="val 10000"/>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r>
            <a:rPr lang="en-US" sz="4200" kern="1200" dirty="0" smtClean="0">
              <a:solidFill>
                <a:schemeClr val="accent1"/>
              </a:solidFill>
            </a:rPr>
            <a:t>Checked</a:t>
          </a:r>
          <a:endParaRPr lang="en-US" sz="4200" kern="1200" dirty="0">
            <a:solidFill>
              <a:schemeClr val="accent1"/>
            </a:solidFill>
          </a:endParaRPr>
        </a:p>
      </dsp:txBody>
      <dsp:txXfrm>
        <a:off x="4515919" y="1595076"/>
        <a:ext cx="3197063" cy="6515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6F327-6118-42DC-A5A2-6F289CF979E9}">
      <dsp:nvSpPr>
        <dsp:cNvPr id="0" name=""/>
        <dsp:cNvSpPr/>
      </dsp:nvSpPr>
      <dsp:spPr>
        <a:xfrm>
          <a:off x="4395556" y="1021747"/>
          <a:ext cx="1714648" cy="627418"/>
        </a:xfrm>
        <a:custGeom>
          <a:avLst/>
          <a:gdLst/>
          <a:ahLst/>
          <a:cxnLst/>
          <a:rect l="0" t="0" r="0" b="0"/>
          <a:pathLst>
            <a:path>
              <a:moveTo>
                <a:pt x="0" y="0"/>
              </a:moveTo>
              <a:lnTo>
                <a:pt x="0" y="392245"/>
              </a:lnTo>
              <a:lnTo>
                <a:pt x="1714648" y="392245"/>
              </a:lnTo>
              <a:lnTo>
                <a:pt x="1714648" y="6274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D6B0A1-5117-490F-9E1A-9CBF048C72A6}">
      <dsp:nvSpPr>
        <dsp:cNvPr id="0" name=""/>
        <dsp:cNvSpPr/>
      </dsp:nvSpPr>
      <dsp:spPr>
        <a:xfrm>
          <a:off x="2193789" y="2150389"/>
          <a:ext cx="3480319" cy="848796"/>
        </a:xfrm>
        <a:custGeom>
          <a:avLst/>
          <a:gdLst/>
          <a:ahLst/>
          <a:cxnLst/>
          <a:rect l="0" t="0" r="0" b="0"/>
          <a:pathLst>
            <a:path>
              <a:moveTo>
                <a:pt x="0" y="0"/>
              </a:moveTo>
              <a:lnTo>
                <a:pt x="0" y="613623"/>
              </a:lnTo>
              <a:lnTo>
                <a:pt x="3480319" y="613623"/>
              </a:lnTo>
              <a:lnTo>
                <a:pt x="3480319" y="8487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60BE02-2652-4734-9AA4-D5F8502A64F0}">
      <dsp:nvSpPr>
        <dsp:cNvPr id="0" name=""/>
        <dsp:cNvSpPr/>
      </dsp:nvSpPr>
      <dsp:spPr>
        <a:xfrm>
          <a:off x="2172030" y="3701554"/>
          <a:ext cx="4546353" cy="1012931"/>
        </a:xfrm>
        <a:custGeom>
          <a:avLst/>
          <a:gdLst/>
          <a:ahLst/>
          <a:cxnLst/>
          <a:rect l="0" t="0" r="0" b="0"/>
          <a:pathLst>
            <a:path>
              <a:moveTo>
                <a:pt x="0" y="0"/>
              </a:moveTo>
              <a:lnTo>
                <a:pt x="0" y="777758"/>
              </a:lnTo>
              <a:lnTo>
                <a:pt x="4546353" y="777758"/>
              </a:lnTo>
              <a:lnTo>
                <a:pt x="4546353" y="101293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96801D-A79A-4A65-8948-E437609FDF4F}">
      <dsp:nvSpPr>
        <dsp:cNvPr id="0" name=""/>
        <dsp:cNvSpPr/>
      </dsp:nvSpPr>
      <dsp:spPr>
        <a:xfrm>
          <a:off x="2126310" y="3701554"/>
          <a:ext cx="91440" cy="996005"/>
        </a:xfrm>
        <a:custGeom>
          <a:avLst/>
          <a:gdLst/>
          <a:ahLst/>
          <a:cxnLst/>
          <a:rect l="0" t="0" r="0" b="0"/>
          <a:pathLst>
            <a:path>
              <a:moveTo>
                <a:pt x="45720" y="0"/>
              </a:moveTo>
              <a:lnTo>
                <a:pt x="45720" y="760832"/>
              </a:lnTo>
              <a:lnTo>
                <a:pt x="65695" y="760832"/>
              </a:lnTo>
              <a:lnTo>
                <a:pt x="65695" y="99600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5E842-26C8-450D-BE63-C55840FC8BB6}">
      <dsp:nvSpPr>
        <dsp:cNvPr id="0" name=""/>
        <dsp:cNvSpPr/>
      </dsp:nvSpPr>
      <dsp:spPr>
        <a:xfrm>
          <a:off x="2126310" y="2150389"/>
          <a:ext cx="91440" cy="848796"/>
        </a:xfrm>
        <a:custGeom>
          <a:avLst/>
          <a:gdLst/>
          <a:ahLst/>
          <a:cxnLst/>
          <a:rect l="0" t="0" r="0" b="0"/>
          <a:pathLst>
            <a:path>
              <a:moveTo>
                <a:pt x="67478" y="0"/>
              </a:moveTo>
              <a:lnTo>
                <a:pt x="67478" y="613623"/>
              </a:lnTo>
              <a:lnTo>
                <a:pt x="45720" y="613623"/>
              </a:lnTo>
              <a:lnTo>
                <a:pt x="45720" y="8487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27CB49-65EF-496D-B53D-A13CFB221271}">
      <dsp:nvSpPr>
        <dsp:cNvPr id="0" name=""/>
        <dsp:cNvSpPr/>
      </dsp:nvSpPr>
      <dsp:spPr>
        <a:xfrm>
          <a:off x="2193789" y="1021747"/>
          <a:ext cx="2201767" cy="627418"/>
        </a:xfrm>
        <a:custGeom>
          <a:avLst/>
          <a:gdLst/>
          <a:ahLst/>
          <a:cxnLst/>
          <a:rect l="0" t="0" r="0" b="0"/>
          <a:pathLst>
            <a:path>
              <a:moveTo>
                <a:pt x="2201767" y="0"/>
              </a:moveTo>
              <a:lnTo>
                <a:pt x="2201767" y="392245"/>
              </a:lnTo>
              <a:lnTo>
                <a:pt x="0" y="392245"/>
              </a:lnTo>
              <a:lnTo>
                <a:pt x="0" y="6274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6BEC92-9AB2-461A-B8FE-AA9404CFC76D}">
      <dsp:nvSpPr>
        <dsp:cNvPr id="0" name=""/>
        <dsp:cNvSpPr/>
      </dsp:nvSpPr>
      <dsp:spPr>
        <a:xfrm>
          <a:off x="3126257" y="366659"/>
          <a:ext cx="2538598" cy="6550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99A3E1-AE34-4BF1-AA08-0868580CF460}">
      <dsp:nvSpPr>
        <dsp:cNvPr id="0" name=""/>
        <dsp:cNvSpPr/>
      </dsp:nvSpPr>
      <dsp:spPr>
        <a:xfrm>
          <a:off x="3408324" y="634622"/>
          <a:ext cx="2538598" cy="65508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solidFill>
                <a:schemeClr val="accent1"/>
              </a:solidFill>
              <a:latin typeface="Times New Roman" pitchFamily="18" charset="0"/>
              <a:cs typeface="Times New Roman" pitchFamily="18" charset="0"/>
            </a:rPr>
            <a:t>Throwable</a:t>
          </a:r>
          <a:endParaRPr lang="en-US" sz="2400" kern="1200" dirty="0">
            <a:solidFill>
              <a:schemeClr val="accent1"/>
            </a:solidFill>
            <a:latin typeface="Times New Roman" pitchFamily="18" charset="0"/>
            <a:cs typeface="Times New Roman" pitchFamily="18" charset="0"/>
          </a:endParaRPr>
        </a:p>
      </dsp:txBody>
      <dsp:txXfrm>
        <a:off x="3427511" y="653809"/>
        <a:ext cx="2500224" cy="616714"/>
      </dsp:txXfrm>
    </dsp:sp>
    <dsp:sp modelId="{323CD501-B48A-4C7B-B155-4F707BC886BA}">
      <dsp:nvSpPr>
        <dsp:cNvPr id="0" name=""/>
        <dsp:cNvSpPr/>
      </dsp:nvSpPr>
      <dsp:spPr>
        <a:xfrm>
          <a:off x="1164768" y="1649166"/>
          <a:ext cx="2058041" cy="5012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B96B66-C86E-483D-B734-414F13792FBC}">
      <dsp:nvSpPr>
        <dsp:cNvPr id="0" name=""/>
        <dsp:cNvSpPr/>
      </dsp:nvSpPr>
      <dsp:spPr>
        <a:xfrm>
          <a:off x="1446835" y="1917130"/>
          <a:ext cx="2058041" cy="50122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accent1"/>
              </a:solidFill>
              <a:latin typeface="Times New Roman" pitchFamily="18" charset="0"/>
              <a:cs typeface="Times New Roman" pitchFamily="18" charset="0"/>
            </a:rPr>
            <a:t>Exception</a:t>
          </a:r>
          <a:endParaRPr lang="en-US" sz="2400" kern="1200" dirty="0">
            <a:solidFill>
              <a:schemeClr val="accent1"/>
            </a:solidFill>
            <a:latin typeface="Times New Roman" pitchFamily="18" charset="0"/>
            <a:cs typeface="Times New Roman" pitchFamily="18" charset="0"/>
          </a:endParaRPr>
        </a:p>
      </dsp:txBody>
      <dsp:txXfrm>
        <a:off x="1461515" y="1931810"/>
        <a:ext cx="2028681" cy="471862"/>
      </dsp:txXfrm>
    </dsp:sp>
    <dsp:sp modelId="{A743DF5B-CF61-48BD-9C4C-77C9A7FC5B5F}">
      <dsp:nvSpPr>
        <dsp:cNvPr id="0" name=""/>
        <dsp:cNvSpPr/>
      </dsp:nvSpPr>
      <dsp:spPr>
        <a:xfrm>
          <a:off x="902731" y="2999185"/>
          <a:ext cx="2538598" cy="7023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7C45A5-27B6-443D-B504-34CD2F0CD02C}">
      <dsp:nvSpPr>
        <dsp:cNvPr id="0" name=""/>
        <dsp:cNvSpPr/>
      </dsp:nvSpPr>
      <dsp:spPr>
        <a:xfrm>
          <a:off x="1184798" y="3267148"/>
          <a:ext cx="2538598" cy="70236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accent1"/>
              </a:solidFill>
              <a:latin typeface="Times New Roman" pitchFamily="18" charset="0"/>
              <a:cs typeface="Times New Roman" pitchFamily="18" charset="0"/>
            </a:rPr>
            <a:t>Runtime Exception</a:t>
          </a:r>
          <a:endParaRPr lang="en-US" sz="2400" kern="1200" dirty="0">
            <a:solidFill>
              <a:schemeClr val="accent1"/>
            </a:solidFill>
            <a:latin typeface="Times New Roman" pitchFamily="18" charset="0"/>
            <a:cs typeface="Times New Roman" pitchFamily="18" charset="0"/>
          </a:endParaRPr>
        </a:p>
      </dsp:txBody>
      <dsp:txXfrm>
        <a:off x="1205370" y="3287720"/>
        <a:ext cx="2497454" cy="661224"/>
      </dsp:txXfrm>
    </dsp:sp>
    <dsp:sp modelId="{62800D98-0969-444F-A3DD-2C000E0CB1B7}">
      <dsp:nvSpPr>
        <dsp:cNvPr id="0" name=""/>
        <dsp:cNvSpPr/>
      </dsp:nvSpPr>
      <dsp:spPr>
        <a:xfrm>
          <a:off x="378711" y="4697559"/>
          <a:ext cx="3626591" cy="6375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B63BD6-7BD8-4055-A3CD-B7850F3F04ED}">
      <dsp:nvSpPr>
        <dsp:cNvPr id="0" name=""/>
        <dsp:cNvSpPr/>
      </dsp:nvSpPr>
      <dsp:spPr>
        <a:xfrm>
          <a:off x="660777" y="4965522"/>
          <a:ext cx="3626591" cy="63758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solidFill>
                <a:schemeClr val="accent1"/>
              </a:solidFill>
              <a:latin typeface="Times New Roman" pitchFamily="18" charset="0"/>
              <a:cs typeface="Times New Roman" pitchFamily="18" charset="0"/>
            </a:rPr>
            <a:t>ArrayIndexOutOfBounds</a:t>
          </a:r>
          <a:r>
            <a:rPr lang="en-US" sz="2400" kern="1200" dirty="0" smtClean="0">
              <a:solidFill>
                <a:schemeClr val="accent1"/>
              </a:solidFill>
              <a:latin typeface="Times New Roman" pitchFamily="18" charset="0"/>
              <a:cs typeface="Times New Roman" pitchFamily="18" charset="0"/>
            </a:rPr>
            <a:t> Exception</a:t>
          </a:r>
          <a:endParaRPr lang="en-US" sz="2400" kern="1200" dirty="0">
            <a:solidFill>
              <a:schemeClr val="accent1"/>
            </a:solidFill>
            <a:latin typeface="Times New Roman" pitchFamily="18" charset="0"/>
            <a:cs typeface="Times New Roman" pitchFamily="18" charset="0"/>
          </a:endParaRPr>
        </a:p>
      </dsp:txBody>
      <dsp:txXfrm>
        <a:off x="679451" y="4984196"/>
        <a:ext cx="3589243" cy="600234"/>
      </dsp:txXfrm>
    </dsp:sp>
    <dsp:sp modelId="{5789F33C-BCAD-4619-AA9A-D02F33FAF1E7}">
      <dsp:nvSpPr>
        <dsp:cNvPr id="0" name=""/>
        <dsp:cNvSpPr/>
      </dsp:nvSpPr>
      <dsp:spPr>
        <a:xfrm>
          <a:off x="5449085" y="4714485"/>
          <a:ext cx="2538598" cy="6375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D11EB3-9AE5-4B15-958E-F1655CABAC2D}">
      <dsp:nvSpPr>
        <dsp:cNvPr id="0" name=""/>
        <dsp:cNvSpPr/>
      </dsp:nvSpPr>
      <dsp:spPr>
        <a:xfrm>
          <a:off x="5731151" y="4982448"/>
          <a:ext cx="2538598" cy="63758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accent1"/>
              </a:solidFill>
              <a:latin typeface="Times New Roman" pitchFamily="18" charset="0"/>
              <a:cs typeface="Times New Roman" pitchFamily="18" charset="0"/>
            </a:rPr>
            <a:t>Arithmetic Exceptions </a:t>
          </a:r>
          <a:endParaRPr lang="en-US" sz="2400" kern="1200" dirty="0">
            <a:solidFill>
              <a:schemeClr val="accent1"/>
            </a:solidFill>
            <a:latin typeface="Times New Roman" pitchFamily="18" charset="0"/>
            <a:cs typeface="Times New Roman" pitchFamily="18" charset="0"/>
          </a:endParaRPr>
        </a:p>
      </dsp:txBody>
      <dsp:txXfrm>
        <a:off x="5749825" y="5001122"/>
        <a:ext cx="2501250" cy="600234"/>
      </dsp:txXfrm>
    </dsp:sp>
    <dsp:sp modelId="{41F419F6-88B5-4500-A265-8B551DF4E378}">
      <dsp:nvSpPr>
        <dsp:cNvPr id="0" name=""/>
        <dsp:cNvSpPr/>
      </dsp:nvSpPr>
      <dsp:spPr>
        <a:xfrm>
          <a:off x="4404810" y="2999185"/>
          <a:ext cx="2538598" cy="72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79F1C6-742F-4291-8D7F-2F4F9467364C}">
      <dsp:nvSpPr>
        <dsp:cNvPr id="0" name=""/>
        <dsp:cNvSpPr/>
      </dsp:nvSpPr>
      <dsp:spPr>
        <a:xfrm>
          <a:off x="4686876" y="3267148"/>
          <a:ext cx="2538598" cy="72264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accent1"/>
              </a:solidFill>
              <a:latin typeface="Times New Roman" pitchFamily="18" charset="0"/>
              <a:cs typeface="Times New Roman" pitchFamily="18" charset="0"/>
            </a:rPr>
            <a:t>IO Exception</a:t>
          </a:r>
          <a:endParaRPr lang="en-US" sz="2400" kern="1200" dirty="0">
            <a:solidFill>
              <a:schemeClr val="accent1"/>
            </a:solidFill>
            <a:latin typeface="Times New Roman" pitchFamily="18" charset="0"/>
            <a:cs typeface="Times New Roman" pitchFamily="18" charset="0"/>
          </a:endParaRPr>
        </a:p>
      </dsp:txBody>
      <dsp:txXfrm>
        <a:off x="4708042" y="3288314"/>
        <a:ext cx="2496266" cy="680315"/>
      </dsp:txXfrm>
    </dsp:sp>
    <dsp:sp modelId="{D34152DB-F83F-41C1-8847-26FF8CAB3425}">
      <dsp:nvSpPr>
        <dsp:cNvPr id="0" name=""/>
        <dsp:cNvSpPr/>
      </dsp:nvSpPr>
      <dsp:spPr>
        <a:xfrm>
          <a:off x="5163193" y="1649166"/>
          <a:ext cx="1894022" cy="6361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8C2E11-F2E8-40BE-8DAC-6DDA6D7E0556}">
      <dsp:nvSpPr>
        <dsp:cNvPr id="0" name=""/>
        <dsp:cNvSpPr/>
      </dsp:nvSpPr>
      <dsp:spPr>
        <a:xfrm>
          <a:off x="5445260" y="1917130"/>
          <a:ext cx="1894022" cy="63614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accent1"/>
              </a:solidFill>
              <a:latin typeface="Times New Roman" pitchFamily="18" charset="0"/>
              <a:cs typeface="Times New Roman" pitchFamily="18" charset="0"/>
            </a:rPr>
            <a:t>Error</a:t>
          </a:r>
          <a:endParaRPr lang="en-US" sz="2400" kern="1200" dirty="0">
            <a:solidFill>
              <a:schemeClr val="accent1"/>
            </a:solidFill>
            <a:latin typeface="Times New Roman" pitchFamily="18" charset="0"/>
            <a:cs typeface="Times New Roman" pitchFamily="18" charset="0"/>
          </a:endParaRPr>
        </a:p>
      </dsp:txBody>
      <dsp:txXfrm>
        <a:off x="5463892" y="1935762"/>
        <a:ext cx="1856758" cy="598883"/>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76A825-1670-4550-B114-53309F909801}" type="datetimeFigureOut">
              <a:rPr lang="en-US" smtClean="0"/>
              <a:pPr/>
              <a:t>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E1695B-4A5F-4234-A89F-6C2110B46B2C}" type="slidenum">
              <a:rPr lang="en-US" smtClean="0"/>
              <a:pPr/>
              <a:t>‹#›</a:t>
            </a:fld>
            <a:endParaRPr lang="en-US"/>
          </a:p>
        </p:txBody>
      </p:sp>
    </p:spTree>
    <p:extLst>
      <p:ext uri="{BB962C8B-B14F-4D97-AF65-F5344CB8AC3E}">
        <p14:creationId xmlns:p14="http://schemas.microsoft.com/office/powerpoint/2010/main" xmlns="" val="281931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E1695B-4A5F-4234-A89F-6C2110B46B2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5F329D-6CCB-46F6-BD1D-831CE2E4F839}" type="slidenum">
              <a:rPr lang="en-US"/>
              <a:pPr/>
              <a:t>135</a:t>
            </a:fld>
            <a:endParaRPr lang="en-US"/>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BD4BEB-6588-4023-8E89-FAEA1795B8F3}" type="slidenum">
              <a:rPr lang="en-US"/>
              <a:pPr/>
              <a:t>164</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xfrm>
            <a:off x="914400" y="4343400"/>
            <a:ext cx="5029200" cy="4114800"/>
          </a:xfrm>
        </p:spPr>
        <p:txBody>
          <a:bodyPr/>
          <a:lstStyle/>
          <a:p>
            <a:r>
              <a:rPr lang="en-US">
                <a:solidFill>
                  <a:srgbClr val="000000"/>
                </a:solidFill>
                <a:latin typeface="Courier New" pitchFamily="49" charset="0"/>
              </a:rPr>
              <a:t>String</a:t>
            </a:r>
            <a:r>
              <a:rPr lang="en-US"/>
              <a:t> has four overloaded versions of </a:t>
            </a:r>
            <a:r>
              <a:rPr lang="en-US">
                <a:solidFill>
                  <a:srgbClr val="000000"/>
                </a:solidFill>
                <a:latin typeface="Courier New" pitchFamily="49" charset="0"/>
              </a:rPr>
              <a:t>indexOf</a:t>
            </a:r>
            <a:r>
              <a:rPr lang="en-US"/>
              <a:t> and four versions of </a:t>
            </a:r>
            <a:r>
              <a:rPr lang="en-US">
                <a:solidFill>
                  <a:srgbClr val="000000"/>
                </a:solidFill>
                <a:latin typeface="Courier New" pitchFamily="49" charset="0"/>
              </a:rPr>
              <a:t>lastIndexOf</a:t>
            </a:r>
            <a:r>
              <a:rPr lang="en-US"/>
              <a:t>.</a:t>
            </a:r>
          </a:p>
          <a:p>
            <a:endParaRPr lang="en-US"/>
          </a:p>
          <a:p>
            <a:r>
              <a:rPr lang="en-US">
                <a:solidFill>
                  <a:srgbClr val="000000"/>
                </a:solidFill>
                <a:latin typeface="Courier New" pitchFamily="49" charset="0"/>
              </a:rPr>
              <a:t>lastIndexOf(ch, fromPos)</a:t>
            </a:r>
            <a:r>
              <a:rPr lang="en-US"/>
              <a:t> starts looking at </a:t>
            </a:r>
            <a:r>
              <a:rPr lang="en-US">
                <a:solidFill>
                  <a:srgbClr val="000000"/>
                </a:solidFill>
                <a:latin typeface="Courier New" pitchFamily="49" charset="0"/>
              </a:rPr>
              <a:t>fromPos</a:t>
            </a:r>
            <a:r>
              <a:rPr lang="en-US"/>
              <a:t> and goes backward towards the beginning of the string.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219E6E-CC69-4D91-971A-FA99569121B4}" type="slidenum">
              <a:rPr lang="en-US"/>
              <a:pPr/>
              <a:t>165</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xfrm>
            <a:off x="914400" y="4343400"/>
            <a:ext cx="5029200" cy="4114800"/>
          </a:xfrm>
        </p:spPr>
        <p:txBody>
          <a:bodyPr/>
          <a:lstStyle/>
          <a:p>
            <a:r>
              <a:rPr lang="en-US" sz="1000"/>
              <a:t>You cannot use relational operators for comparing the contents of strings.</a:t>
            </a:r>
          </a:p>
          <a:p>
            <a:endParaRPr lang="en-US" sz="1000"/>
          </a:p>
          <a:p>
            <a:r>
              <a:rPr lang="en-US" sz="1000">
                <a:solidFill>
                  <a:srgbClr val="000000"/>
                </a:solidFill>
                <a:latin typeface="Courier New" pitchFamily="49" charset="0"/>
              </a:rPr>
              <a:t>word1.compareTo(word2)</a:t>
            </a:r>
            <a:r>
              <a:rPr lang="en-US" sz="1000"/>
              <a:t> returns an </a:t>
            </a:r>
            <a:r>
              <a:rPr lang="en-US" sz="1000">
                <a:solidFill>
                  <a:srgbClr val="000000"/>
                </a:solidFill>
                <a:latin typeface="Courier New" pitchFamily="49" charset="0"/>
              </a:rPr>
              <a:t>int</a:t>
            </a:r>
            <a:r>
              <a:rPr lang="en-US" sz="1000"/>
              <a:t>.  Basically if </a:t>
            </a:r>
            <a:r>
              <a:rPr lang="en-US" sz="1000">
                <a:solidFill>
                  <a:srgbClr val="000000"/>
                </a:solidFill>
                <a:latin typeface="Courier New" pitchFamily="49" charset="0"/>
              </a:rPr>
              <a:t>word1</a:t>
            </a:r>
            <a:r>
              <a:rPr lang="en-US" sz="1000"/>
              <a:t> is “smaller” than </a:t>
            </a:r>
            <a:r>
              <a:rPr lang="en-US" sz="1000">
                <a:solidFill>
                  <a:srgbClr val="000000"/>
                </a:solidFill>
                <a:latin typeface="Courier New" pitchFamily="49" charset="0"/>
              </a:rPr>
              <a:t>word2</a:t>
            </a:r>
            <a:r>
              <a:rPr lang="en-US" sz="1000"/>
              <a:t>, the result is negative, and if </a:t>
            </a:r>
            <a:r>
              <a:rPr lang="en-US" sz="1000">
                <a:solidFill>
                  <a:srgbClr val="000000"/>
                </a:solidFill>
                <a:latin typeface="Courier New" pitchFamily="49" charset="0"/>
              </a:rPr>
              <a:t>word1</a:t>
            </a:r>
            <a:r>
              <a:rPr lang="en-US" sz="1000"/>
              <a:t> is “larger” the result is positive.  </a:t>
            </a:r>
            <a:r>
              <a:rPr lang="en-US" sz="1000">
                <a:solidFill>
                  <a:srgbClr val="000000"/>
                </a:solidFill>
                <a:latin typeface="Courier New" pitchFamily="49" charset="0"/>
              </a:rPr>
              <a:t>compareTo</a:t>
            </a:r>
            <a:r>
              <a:rPr lang="en-US" sz="1000"/>
              <a:t> returns 0 whenever </a:t>
            </a:r>
            <a:r>
              <a:rPr lang="en-US" sz="1000">
                <a:solidFill>
                  <a:srgbClr val="000000"/>
                </a:solidFill>
                <a:latin typeface="Courier New" pitchFamily="49" charset="0"/>
              </a:rPr>
              <a:t>equals</a:t>
            </a:r>
            <a:r>
              <a:rPr lang="en-US" sz="1000"/>
              <a:t> returns </a:t>
            </a:r>
            <a:r>
              <a:rPr lang="en-US" sz="1000">
                <a:solidFill>
                  <a:srgbClr val="000000"/>
                </a:solidFill>
                <a:latin typeface="Courier New" pitchFamily="49" charset="0"/>
              </a:rPr>
              <a:t>true</a:t>
            </a:r>
            <a:r>
              <a:rPr lang="en-US" sz="1000"/>
              <a:t>.</a:t>
            </a:r>
          </a:p>
          <a:p>
            <a:endParaRPr lang="en-US" sz="1000"/>
          </a:p>
          <a:p>
            <a:r>
              <a:rPr lang="en-US" sz="1000"/>
              <a:t>Here is how Java docs describe </a:t>
            </a:r>
            <a:r>
              <a:rPr lang="en-US" sz="1000">
                <a:solidFill>
                  <a:srgbClr val="000000"/>
                </a:solidFill>
                <a:latin typeface="Courier New" pitchFamily="49" charset="0"/>
              </a:rPr>
              <a:t>compareTo</a:t>
            </a:r>
            <a:r>
              <a:rPr lang="en-US" sz="1000"/>
              <a:t>:</a:t>
            </a:r>
            <a:endParaRPr lang="en-US" sz="900"/>
          </a:p>
          <a:p>
            <a:endParaRPr lang="en-US" sz="900"/>
          </a:p>
          <a:p>
            <a:pPr lvl="2"/>
            <a:r>
              <a:rPr lang="en-US" sz="900"/>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a:endParaRPr lang="en-US" sz="900"/>
          </a:p>
          <a:p>
            <a:pPr lvl="2"/>
            <a:r>
              <a:rPr lang="en-US" sz="900"/>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a:endParaRPr lang="en-US" sz="900"/>
          </a:p>
          <a:p>
            <a:pPr lvl="2"/>
            <a:r>
              <a:rPr lang="en-US" sz="900"/>
              <a:t> t</a:t>
            </a:r>
            <a:r>
              <a:rPr lang="en-US" sz="900">
                <a:solidFill>
                  <a:srgbClr val="000000"/>
                </a:solidFill>
                <a:latin typeface="Courier New" pitchFamily="49" charset="0"/>
              </a:rPr>
              <a:t>his.charAt(k)-anotherString.charAt(k)</a:t>
            </a:r>
            <a:endParaRPr lang="en-US" sz="900"/>
          </a:p>
          <a:p>
            <a:pPr lvl="2"/>
            <a:r>
              <a:rPr lang="en-US" sz="900"/>
              <a:t> </a:t>
            </a:r>
          </a:p>
          <a:p>
            <a:pPr lvl="2"/>
            <a:r>
              <a:rPr lang="en-US" sz="900"/>
              <a:t>If there is no index position at which they differ, then the shorter string lexicographically precedes the longer string. In this case, compareTo returns the difference of the lengths of the strings — that is, the value: </a:t>
            </a:r>
          </a:p>
          <a:p>
            <a:pPr lvl="2"/>
            <a:endParaRPr lang="en-US" sz="900"/>
          </a:p>
          <a:p>
            <a:r>
              <a:rPr lang="en-US" sz="900">
                <a:solidFill>
                  <a:srgbClr val="000000"/>
                </a:solidFill>
                <a:latin typeface="Courier New" pitchFamily="49" charset="0"/>
              </a:rPr>
              <a:t>	this.length()-anotherString.length()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7067DC-AF4D-4C25-B558-EDFEDBE2D4F7}" type="slidenum">
              <a:rPr lang="en-US"/>
              <a:pPr/>
              <a:t>166</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xfrm>
            <a:off x="914400" y="4343400"/>
            <a:ext cx="5029200" cy="4114800"/>
          </a:xfrm>
        </p:spPr>
        <p:txBody>
          <a:bodyPr/>
          <a:lstStyle/>
          <a:p>
            <a:r>
              <a:rPr lang="en-US" sz="1000"/>
              <a:t>You cannot use relational operators for comparing the contents of strings.</a:t>
            </a:r>
          </a:p>
          <a:p>
            <a:endParaRPr lang="en-US" sz="1000"/>
          </a:p>
          <a:p>
            <a:r>
              <a:rPr lang="en-US" sz="1000">
                <a:solidFill>
                  <a:srgbClr val="000000"/>
                </a:solidFill>
                <a:latin typeface="Courier New" pitchFamily="49" charset="0"/>
              </a:rPr>
              <a:t>word1.compareTo(word2)</a:t>
            </a:r>
            <a:r>
              <a:rPr lang="en-US" sz="1000"/>
              <a:t> returns an </a:t>
            </a:r>
            <a:r>
              <a:rPr lang="en-US" sz="1000">
                <a:solidFill>
                  <a:srgbClr val="000000"/>
                </a:solidFill>
                <a:latin typeface="Courier New" pitchFamily="49" charset="0"/>
              </a:rPr>
              <a:t>int</a:t>
            </a:r>
            <a:r>
              <a:rPr lang="en-US" sz="1000"/>
              <a:t>.  Basically if </a:t>
            </a:r>
            <a:r>
              <a:rPr lang="en-US" sz="1000">
                <a:solidFill>
                  <a:srgbClr val="000000"/>
                </a:solidFill>
                <a:latin typeface="Courier New" pitchFamily="49" charset="0"/>
              </a:rPr>
              <a:t>word1</a:t>
            </a:r>
            <a:r>
              <a:rPr lang="en-US" sz="1000"/>
              <a:t> is “smaller” than </a:t>
            </a:r>
            <a:r>
              <a:rPr lang="en-US" sz="1000">
                <a:solidFill>
                  <a:srgbClr val="000000"/>
                </a:solidFill>
                <a:latin typeface="Courier New" pitchFamily="49" charset="0"/>
              </a:rPr>
              <a:t>word2</a:t>
            </a:r>
            <a:r>
              <a:rPr lang="en-US" sz="1000"/>
              <a:t>, the result is negative, and if </a:t>
            </a:r>
            <a:r>
              <a:rPr lang="en-US" sz="1000">
                <a:solidFill>
                  <a:srgbClr val="000000"/>
                </a:solidFill>
                <a:latin typeface="Courier New" pitchFamily="49" charset="0"/>
              </a:rPr>
              <a:t>word1</a:t>
            </a:r>
            <a:r>
              <a:rPr lang="en-US" sz="1000"/>
              <a:t> is “larger” the result is positive.  </a:t>
            </a:r>
            <a:r>
              <a:rPr lang="en-US" sz="1000">
                <a:solidFill>
                  <a:srgbClr val="000000"/>
                </a:solidFill>
                <a:latin typeface="Courier New" pitchFamily="49" charset="0"/>
              </a:rPr>
              <a:t>compareTo</a:t>
            </a:r>
            <a:r>
              <a:rPr lang="en-US" sz="1000"/>
              <a:t> returns 0 whenever </a:t>
            </a:r>
            <a:r>
              <a:rPr lang="en-US" sz="1000">
                <a:solidFill>
                  <a:srgbClr val="000000"/>
                </a:solidFill>
                <a:latin typeface="Courier New" pitchFamily="49" charset="0"/>
              </a:rPr>
              <a:t>equals</a:t>
            </a:r>
            <a:r>
              <a:rPr lang="en-US" sz="1000"/>
              <a:t> returns </a:t>
            </a:r>
            <a:r>
              <a:rPr lang="en-US" sz="1000">
                <a:solidFill>
                  <a:srgbClr val="000000"/>
                </a:solidFill>
                <a:latin typeface="Courier New" pitchFamily="49" charset="0"/>
              </a:rPr>
              <a:t>true</a:t>
            </a:r>
            <a:r>
              <a:rPr lang="en-US" sz="1000"/>
              <a:t>.</a:t>
            </a:r>
          </a:p>
          <a:p>
            <a:endParaRPr lang="en-US" sz="1000"/>
          </a:p>
          <a:p>
            <a:r>
              <a:rPr lang="en-US" sz="1000"/>
              <a:t>Here is how Java docs describe </a:t>
            </a:r>
            <a:r>
              <a:rPr lang="en-US" sz="1000">
                <a:solidFill>
                  <a:srgbClr val="000000"/>
                </a:solidFill>
                <a:latin typeface="Courier New" pitchFamily="49" charset="0"/>
              </a:rPr>
              <a:t>compareTo</a:t>
            </a:r>
            <a:r>
              <a:rPr lang="en-US" sz="1000"/>
              <a:t>:</a:t>
            </a:r>
            <a:endParaRPr lang="en-US" sz="900"/>
          </a:p>
          <a:p>
            <a:endParaRPr lang="en-US" sz="900"/>
          </a:p>
          <a:p>
            <a:pPr lvl="2"/>
            <a:r>
              <a:rPr lang="en-US" sz="900"/>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a:endParaRPr lang="en-US" sz="900"/>
          </a:p>
          <a:p>
            <a:pPr lvl="2"/>
            <a:r>
              <a:rPr lang="en-US" sz="900"/>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a:endParaRPr lang="en-US" sz="900"/>
          </a:p>
          <a:p>
            <a:pPr lvl="2"/>
            <a:r>
              <a:rPr lang="en-US" sz="900"/>
              <a:t> t</a:t>
            </a:r>
            <a:r>
              <a:rPr lang="en-US" sz="900">
                <a:solidFill>
                  <a:srgbClr val="000000"/>
                </a:solidFill>
                <a:latin typeface="Courier New" pitchFamily="49" charset="0"/>
              </a:rPr>
              <a:t>his.charAt(k)-anotherString.charAt(k)</a:t>
            </a:r>
            <a:endParaRPr lang="en-US" sz="900"/>
          </a:p>
          <a:p>
            <a:pPr lvl="2"/>
            <a:r>
              <a:rPr lang="en-US" sz="900"/>
              <a:t> </a:t>
            </a:r>
          </a:p>
          <a:p>
            <a:pPr lvl="2"/>
            <a:r>
              <a:rPr lang="en-US" sz="900"/>
              <a:t>If there is no index position at which they differ, then the shorter string lexicographically precedes the longer string. In this case, compareTo returns the difference of the lengths of the strings — that is, the value: </a:t>
            </a:r>
          </a:p>
          <a:p>
            <a:pPr lvl="2"/>
            <a:endParaRPr lang="en-US" sz="900"/>
          </a:p>
          <a:p>
            <a:r>
              <a:rPr lang="en-US" sz="900">
                <a:solidFill>
                  <a:srgbClr val="000000"/>
                </a:solidFill>
                <a:latin typeface="Courier New" pitchFamily="49" charset="0"/>
              </a:rPr>
              <a:t>	this.length()-anotherString.length()</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222507-0010-4C30-9305-BCB77EB11AAE}" type="slidenum">
              <a:rPr lang="en-US"/>
              <a:pPr/>
              <a:t>168</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914400" y="4343400"/>
            <a:ext cx="5029200" cy="4114800"/>
          </a:xfrm>
        </p:spPr>
        <p:txBody>
          <a:bodyPr/>
          <a:lstStyle/>
          <a:p>
            <a:r>
              <a:rPr lang="en-US"/>
              <a:t>Note that these methods do not change the string word1 but create and return a new string.</a:t>
            </a:r>
          </a:p>
          <a:p>
            <a:endParaRPr lang="en-US"/>
          </a:p>
          <a:p>
            <a:r>
              <a:rPr lang="en-US">
                <a:solidFill>
                  <a:srgbClr val="000000"/>
                </a:solidFill>
                <a:latin typeface="Courier New" pitchFamily="49" charset="0"/>
              </a:rPr>
              <a:t>trim()</a:t>
            </a:r>
            <a:r>
              <a:rPr lang="en-US"/>
              <a:t> only removes whitespace at the ends of the string, not in the middle.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57ADB6-89AD-4B5F-A8BC-BAE9CD5E74BE}" type="slidenum">
              <a:rPr lang="en-US"/>
              <a:pPr/>
              <a:t>169</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xfrm>
            <a:off x="914400" y="4343400"/>
            <a:ext cx="5029200" cy="4114800"/>
          </a:xfrm>
        </p:spPr>
        <p:txBody>
          <a:bodyPr/>
          <a:lstStyle/>
          <a:p>
            <a:r>
              <a:rPr lang="en-US"/>
              <a:t>Note that these methods do not change the string word1 but create and return a new string.</a:t>
            </a:r>
          </a:p>
          <a:p>
            <a:endParaRPr lang="en-US"/>
          </a:p>
          <a:p>
            <a:r>
              <a:rPr lang="en-US">
                <a:solidFill>
                  <a:srgbClr val="000000"/>
                </a:solidFill>
                <a:latin typeface="Courier New" pitchFamily="49" charset="0"/>
              </a:rPr>
              <a:t>trim()</a:t>
            </a:r>
            <a:r>
              <a:rPr lang="en-US"/>
              <a:t> only removes whitespace at the ends of the string, not in the middle.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254C0D-C344-4CD7-BCF9-BA8E2053776E}" type="slidenum">
              <a:rPr lang="en-US"/>
              <a:pPr/>
              <a:t>170</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914400" y="4343400"/>
            <a:ext cx="5029200" cy="4114800"/>
          </a:xfrm>
        </p:spPr>
        <p:txBody>
          <a:bodyPr/>
          <a:lstStyle/>
          <a:p>
            <a:r>
              <a:rPr lang="en-US"/>
              <a:t>Note that these methods do not change the string word1 but create and return a new string.</a:t>
            </a:r>
          </a:p>
          <a:p>
            <a:endParaRPr lang="en-US"/>
          </a:p>
          <a:p>
            <a:r>
              <a:rPr lang="en-US">
                <a:solidFill>
                  <a:srgbClr val="000000"/>
                </a:solidFill>
                <a:latin typeface="Courier New" pitchFamily="49" charset="0"/>
              </a:rPr>
              <a:t>trim()</a:t>
            </a:r>
            <a:r>
              <a:rPr lang="en-US"/>
              <a:t> only removes whitespace at the ends of the string, not in the middle.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2B2C37-D02C-42B8-91EC-62E03DBBA083}" type="slidenum">
              <a:rPr lang="en-US"/>
              <a:pPr/>
              <a:t>174</a:t>
            </a:fld>
            <a:endParaRPr lang="en-US"/>
          </a:p>
        </p:txBody>
      </p:sp>
      <p:sp>
        <p:nvSpPr>
          <p:cNvPr id="99330" name="Rectangle 1026"/>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9331" name="Rectangle 1027"/>
          <p:cNvSpPr>
            <a:spLocks noGrp="1" noChangeArrowheads="1"/>
          </p:cNvSpPr>
          <p:nvPr>
            <p:ph type="body" idx="1"/>
          </p:nvPr>
        </p:nvSpPr>
        <p:spPr bwMode="auto">
          <a:xfrm>
            <a:off x="684509" y="4342805"/>
            <a:ext cx="5488983" cy="4115098"/>
          </a:xfrm>
          <a:prstGeom prst="rect">
            <a:avLst/>
          </a:prstGeom>
          <a:solidFill>
            <a:srgbClr val="FFFFFF"/>
          </a:solidFill>
          <a:ln>
            <a:solidFill>
              <a:srgbClr val="000000"/>
            </a:solidFill>
            <a:miter lim="800000"/>
            <a:headEnd/>
            <a:tailEnd/>
          </a:ln>
        </p:spPr>
        <p:txBody>
          <a:bodyPr lIns="93415" tIns="46708" rIns="93415" bIns="46708"/>
          <a:lstStyle/>
          <a:p>
            <a:r>
              <a:rPr lang="en-US"/>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E1695B-4A5F-4234-A89F-6C2110B46B2C}" type="slidenum">
              <a:rPr lang="en-US" smtClean="0"/>
              <a:pPr/>
              <a:t>192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p:cNvSpPr>
            <a:spLocks noGrp="1" noRot="1" noChangeAspect="1" noChangeArrowheads="1" noTextEdit="1"/>
          </p:cNvSpPr>
          <p:nvPr>
            <p:ph type="sldImg"/>
          </p:nvPr>
        </p:nvSpPr>
        <p:spPr bwMode="auto">
          <a:xfrm>
            <a:off x="1362075" y="869950"/>
            <a:ext cx="4176713" cy="31337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2770" name="Text Box 2"/>
          <p:cNvSpPr txBox="1">
            <a:spLocks noChangeArrowheads="1"/>
          </p:cNvSpPr>
          <p:nvPr/>
        </p:nvSpPr>
        <p:spPr bwMode="auto">
          <a:xfrm>
            <a:off x="1067361" y="4307899"/>
            <a:ext cx="4770904" cy="3478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E1695B-4A5F-4234-A89F-6C2110B46B2C}"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E1695B-4A5F-4234-A89F-6C2110B46B2C}"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E1695B-4A5F-4234-A89F-6C2110B46B2C}" type="slidenum">
              <a:rPr lang="en-US" smtClean="0"/>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E1695B-4A5F-4234-A89F-6C2110B46B2C}" type="slidenum">
              <a:rPr lang="en-US" smtClean="0"/>
              <a:pPr/>
              <a:t>78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E1695B-4A5F-4234-A89F-6C2110B46B2C}" type="slidenum">
              <a:rPr lang="en-US" smtClean="0"/>
              <a:pPr/>
              <a:t>79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BE1695B-4A5F-4234-A89F-6C2110B46B2C}" type="slidenum">
              <a:rPr lang="en-US" smtClean="0"/>
              <a:pPr/>
              <a:t>100</a:t>
            </a:fld>
            <a:endParaRPr lang="en-US"/>
          </a:p>
        </p:txBody>
      </p:sp>
    </p:spTree>
    <p:extLst>
      <p:ext uri="{BB962C8B-B14F-4D97-AF65-F5344CB8AC3E}">
        <p14:creationId xmlns:p14="http://schemas.microsoft.com/office/powerpoint/2010/main" xmlns="" val="1597714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CE17AB-38C5-4B21-A2CF-3C8EE78E6313}" type="slidenum">
              <a:rPr lang="en-US"/>
              <a:pPr/>
              <a:t>131</a:t>
            </a:fld>
            <a:endParaRPr 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29299A-3E0E-4B12-8FA4-6B424AA7D1D1}" type="slidenum">
              <a:rPr lang="en-US"/>
              <a:pPr/>
              <a:t>133</a:t>
            </a:fld>
            <a:endParaRPr lang="en-US"/>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r>
              <a:rPr lang="en-US"/>
              <a:t>Tracing collector stops the world (although no necessarily for the entire duration of the collection) and start tracing objects, starting at the root set and following references until all reachable objects have been examined.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2/1/2016</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diamon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diamon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diamon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457200" y="1600200"/>
            <a:ext cx="8229600" cy="4530725"/>
          </a:xfrm>
        </p:spPr>
        <p:txBody>
          <a:bodyPr/>
          <a:lstStyle/>
          <a:p>
            <a:endParaRPr lang="en-IN"/>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5499F268-9561-4867-BB37-7EC1C964B13B}" type="slidenum">
              <a:rPr lang="zh-CN" altLang="en-US"/>
              <a:pPr/>
              <a:t>‹#›</a:t>
            </a:fld>
            <a:endParaRPr lang="en-US" altLang="zh-CN"/>
          </a:p>
        </p:txBody>
      </p:sp>
    </p:spTree>
    <p:extLst>
      <p:ext uri="{BB962C8B-B14F-4D97-AF65-F5344CB8AC3E}">
        <p14:creationId xmlns:p14="http://schemas.microsoft.com/office/powerpoint/2010/main" xmlns="" val="1033135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9F340753-5733-4546-BE3C-AF0A5D42FE87}" type="slidenum">
              <a:rPr lang="zh-CN" altLang="en-US"/>
              <a:pPr/>
              <a:t>‹#›</a:t>
            </a:fld>
            <a:endParaRPr lang="en-US" altLang="zh-CN"/>
          </a:p>
        </p:txBody>
      </p:sp>
    </p:spTree>
    <p:extLst>
      <p:ext uri="{BB962C8B-B14F-4D97-AF65-F5344CB8AC3E}">
        <p14:creationId xmlns:p14="http://schemas.microsoft.com/office/powerpoint/2010/main" xmlns="" val="22155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diamon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2/1/2016</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p:diamon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diamon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diamon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diamon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diamon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diamon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2/1/2016</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ransition>
    <p:diamon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2/1/2016</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transition>
    <p:diamond/>
  </p:transition>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hyperlink" Target="http://java.sun.com/javase/6/docs/api/java/util/Iterator.html" TargetMode="Externa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56.gif"/><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j2eereference.com/2012/06/java-versions/" TargetMode="Externa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en.wikipedia.org/wiki/Encapsulation_(object-oriented_programming)" TargetMode="External"/><Relationship Id="rId13" Type="http://schemas.openxmlformats.org/officeDocument/2006/relationships/hyperlink" Target="http://en.wikipedia.org/wiki/Programming_language" TargetMode="External"/><Relationship Id="rId3" Type="http://schemas.openxmlformats.org/officeDocument/2006/relationships/hyperlink" Target="http://en.wikipedia.org/wiki/Object_(computer_science)" TargetMode="External"/><Relationship Id="rId7" Type="http://schemas.openxmlformats.org/officeDocument/2006/relationships/hyperlink" Target="http://en.wikipedia.org/wiki/Data_abstraction" TargetMode="External"/><Relationship Id="rId12" Type="http://schemas.openxmlformats.org/officeDocument/2006/relationships/hyperlink" Target="http://en.wikipedia.org/wiki/Inheritance_(computer_science)" TargetMode="External"/><Relationship Id="rId2" Type="http://schemas.openxmlformats.org/officeDocument/2006/relationships/hyperlink" Target="http://en.wikipedia.org/wiki/Programming_paradigm" TargetMode="External"/><Relationship Id="rId1" Type="http://schemas.openxmlformats.org/officeDocument/2006/relationships/slideLayout" Target="../slideLayouts/slideLayout2.xml"/><Relationship Id="rId6" Type="http://schemas.openxmlformats.org/officeDocument/2006/relationships/hyperlink" Target="http://en.wikipedia.org/wiki/Method_(computer_science)" TargetMode="External"/><Relationship Id="rId11" Type="http://schemas.openxmlformats.org/officeDocument/2006/relationships/hyperlink" Target="http://en.wikipedia.org/wiki/Polymorphism_in_object-oriented_programming" TargetMode="External"/><Relationship Id="rId5" Type="http://schemas.openxmlformats.org/officeDocument/2006/relationships/hyperlink" Target="http://en.wikipedia.org/wiki/Field_(computer_science)" TargetMode="External"/><Relationship Id="rId10" Type="http://schemas.openxmlformats.org/officeDocument/2006/relationships/hyperlink" Target="http://en.wikipedia.org/wiki/Module_(programming)" TargetMode="External"/><Relationship Id="rId4" Type="http://schemas.openxmlformats.org/officeDocument/2006/relationships/hyperlink" Target="http://en.wikipedia.org/wiki/Data_structure" TargetMode="External"/><Relationship Id="rId9" Type="http://schemas.openxmlformats.org/officeDocument/2006/relationships/hyperlink" Target="http://en.wikipedia.org/wiki/Message_pass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8.jpeg"/><Relationship Id="rId3" Type="http://schemas.openxmlformats.org/officeDocument/2006/relationships/diagramData" Target="../diagrams/data1.xml"/><Relationship Id="rId7" Type="http://schemas.openxmlformats.org/officeDocument/2006/relationships/image" Target="../media/image2.jpeg"/><Relationship Id="rId12" Type="http://schemas.openxmlformats.org/officeDocument/2006/relationships/image" Target="../media/image7.jpeg"/><Relationship Id="rId17" Type="http://schemas.microsoft.com/office/2007/relationships/diagramDrawing" Target="../diagrams/drawing1.xml"/><Relationship Id="rId2" Type="http://schemas.openxmlformats.org/officeDocument/2006/relationships/notesSlide" Target="../notesSlides/notesSlide3.xml"/><Relationship Id="rId16"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jpeg"/><Relationship Id="rId5" Type="http://schemas.openxmlformats.org/officeDocument/2006/relationships/diagramQuickStyle" Target="../diagrams/quickStyle1.xml"/><Relationship Id="rId15" Type="http://schemas.openxmlformats.org/officeDocument/2006/relationships/image" Target="../media/image10.jpeg"/><Relationship Id="rId10" Type="http://schemas.openxmlformats.org/officeDocument/2006/relationships/image" Target="../media/image5.jpeg"/><Relationship Id="rId4" Type="http://schemas.openxmlformats.org/officeDocument/2006/relationships/diagramLayout" Target="../diagrams/layout1.xml"/><Relationship Id="rId9" Type="http://schemas.openxmlformats.org/officeDocument/2006/relationships/image" Target="../media/image4.jpeg"/><Relationship Id="rId14" Type="http://schemas.openxmlformats.org/officeDocument/2006/relationships/image" Target="../media/image9.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228536"/>
            <a:ext cx="7854696" cy="3629464"/>
          </a:xfrm>
        </p:spPr>
        <p:txBody>
          <a:bodyPr>
            <a:normAutofit/>
          </a:bodyPr>
          <a:lstStyle/>
          <a:p>
            <a:r>
              <a:rPr lang="en-US" dirty="0" smtClean="0"/>
              <a:t>                                  </a:t>
            </a:r>
          </a:p>
          <a:p>
            <a:endParaRPr lang="en-US" dirty="0" smtClean="0"/>
          </a:p>
          <a:p>
            <a:endParaRPr lang="en-US" dirty="0" smtClean="0"/>
          </a:p>
          <a:p>
            <a:r>
              <a:rPr lang="en-US" dirty="0" smtClean="0"/>
              <a:t>PRAVEEN KUMAR PATEL</a:t>
            </a:r>
          </a:p>
          <a:p>
            <a:endParaRPr lang="en-US" sz="3200" dirty="0" smtClean="0">
              <a:solidFill>
                <a:schemeClr val="tx2"/>
              </a:solidFill>
              <a:latin typeface="Arial" pitchFamily="34" charset="0"/>
              <a:cs typeface="Arial" pitchFamily="34" charset="0"/>
            </a:endParaRPr>
          </a:p>
        </p:txBody>
      </p:sp>
      <p:sp>
        <p:nvSpPr>
          <p:cNvPr id="2" name="Title 1"/>
          <p:cNvSpPr>
            <a:spLocks noGrp="1"/>
          </p:cNvSpPr>
          <p:nvPr>
            <p:ph type="ctrTitle"/>
          </p:nvPr>
        </p:nvSpPr>
        <p:spPr>
          <a:xfrm>
            <a:off x="762000" y="990600"/>
            <a:ext cx="7546848" cy="2590800"/>
          </a:xfrm>
        </p:spPr>
        <p:txBody>
          <a:bodyPr/>
          <a:lstStyle/>
          <a:p>
            <a:r>
              <a:rPr lang="en-US" sz="5400" dirty="0" smtClean="0">
                <a:latin typeface="Algerian" pitchFamily="82" charset="0"/>
                <a:cs typeface="Arial" pitchFamily="34" charset="0"/>
              </a:rPr>
              <a:t>Training Presentation</a:t>
            </a:r>
            <a:r>
              <a:rPr lang="en-US" dirty="0" smtClean="0"/>
              <a:t> </a:t>
            </a:r>
            <a:endParaRPr lang="en-US" sz="6000" dirty="0">
              <a:latin typeface="Algerian" pitchFamily="82" charset="0"/>
              <a:cs typeface="Arial" pitchFamily="34" charset="0"/>
            </a:endParaRPr>
          </a:p>
        </p:txBody>
      </p:sp>
    </p:spTree>
  </p:cSld>
  <p:clrMapOvr>
    <a:masterClrMapping/>
  </p:clrMapOvr>
  <p:transition>
    <p:diamon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		</a:t>
            </a:r>
            <a:r>
              <a:rPr lang="en-US" b="1" u="sng" dirty="0" smtClean="0">
                <a:solidFill>
                  <a:schemeClr val="accent1"/>
                </a:solidFill>
              </a:rPr>
              <a:t>Hydrocarbons</a:t>
            </a:r>
            <a:endParaRPr lang="en-US" b="1" u="sng" dirty="0">
              <a:solidFill>
                <a:schemeClr val="accent1"/>
              </a:solidFill>
            </a:endParaRPr>
          </a:p>
        </p:txBody>
      </p:sp>
      <p:sp>
        <p:nvSpPr>
          <p:cNvPr id="3" name="Content Placeholder 2"/>
          <p:cNvSpPr>
            <a:spLocks noGrp="1"/>
          </p:cNvSpPr>
          <p:nvPr>
            <p:ph sz="quarter" idx="1"/>
          </p:nvPr>
        </p:nvSpPr>
        <p:spPr>
          <a:xfrm>
            <a:off x="457200" y="1371600"/>
            <a:ext cx="8229600" cy="5486400"/>
          </a:xfrm>
        </p:spPr>
        <p:txBody>
          <a:bodyPr>
            <a:normAutofit/>
          </a:bodyPr>
          <a:lstStyle/>
          <a:p>
            <a:pPr>
              <a:buFont typeface="Wingdings" pitchFamily="2" charset="2"/>
              <a:buChar char="Ø"/>
            </a:pPr>
            <a:r>
              <a:rPr lang="en-US" sz="2400" dirty="0" smtClean="0">
                <a:solidFill>
                  <a:schemeClr val="accent2"/>
                </a:solidFill>
                <a:latin typeface="Times New Roman" pitchFamily="18" charset="0"/>
                <a:cs typeface="Times New Roman" pitchFamily="18" charset="0"/>
              </a:rPr>
              <a:t>Organic compounds which contain only carbon and hydrogen.</a:t>
            </a:r>
          </a:p>
          <a:p>
            <a:pPr>
              <a:buFont typeface="Wingdings" pitchFamily="2" charset="2"/>
              <a:buChar char="Ø"/>
            </a:pPr>
            <a:r>
              <a:rPr lang="en-US" sz="2400" dirty="0" smtClean="0">
                <a:solidFill>
                  <a:schemeClr val="accent2"/>
                </a:solidFill>
                <a:latin typeface="Times New Roman" pitchFamily="18" charset="0"/>
                <a:cs typeface="Times New Roman" pitchFamily="18" charset="0"/>
              </a:rPr>
              <a:t>They are the main components of fossil fuels, which include petroleum, coal, and natural gas.</a:t>
            </a:r>
          </a:p>
          <a:p>
            <a:pPr>
              <a:buNone/>
            </a:pPr>
            <a:endParaRPr lang="en-US" sz="2400" dirty="0" smtClean="0">
              <a:solidFill>
                <a:schemeClr val="accent2"/>
              </a:solidFill>
              <a:latin typeface="Times New Roman" pitchFamily="18" charset="0"/>
              <a:cs typeface="Times New Roman" pitchFamily="18" charset="0"/>
            </a:endParaRPr>
          </a:p>
          <a:p>
            <a:pPr>
              <a:buNone/>
            </a:pPr>
            <a:endParaRPr lang="en-US" sz="2400" dirty="0" smtClean="0">
              <a:solidFill>
                <a:schemeClr val="accent2"/>
              </a:solidFill>
              <a:latin typeface="Times New Roman" pitchFamily="18" charset="0"/>
              <a:cs typeface="Times New Roman" pitchFamily="18" charset="0"/>
            </a:endParaRPr>
          </a:p>
          <a:p>
            <a:pPr>
              <a:buNone/>
            </a:pPr>
            <a:endParaRPr lang="en-US" sz="2400" dirty="0" smtClean="0">
              <a:solidFill>
                <a:schemeClr val="accent2"/>
              </a:solidFill>
              <a:latin typeface="Times New Roman" pitchFamily="18" charset="0"/>
              <a:cs typeface="Times New Roman" pitchFamily="18" charset="0"/>
            </a:endParaRPr>
          </a:p>
          <a:p>
            <a:pPr>
              <a:buNone/>
            </a:pPr>
            <a:endParaRPr lang="en-US" sz="2400" dirty="0" smtClean="0">
              <a:solidFill>
                <a:schemeClr val="accent2"/>
              </a:solidFill>
              <a:latin typeface="Times New Roman" pitchFamily="18" charset="0"/>
              <a:cs typeface="Times New Roman" pitchFamily="18" charset="0"/>
            </a:endParaRPr>
          </a:p>
          <a:p>
            <a:pPr>
              <a:buFont typeface="Wingdings" pitchFamily="2" charset="2"/>
              <a:buChar char="Ø"/>
            </a:pPr>
            <a:r>
              <a:rPr lang="en-US" sz="2400" b="1" u="sng" dirty="0" smtClean="0">
                <a:solidFill>
                  <a:schemeClr val="accent2"/>
                </a:solidFill>
                <a:latin typeface="Times New Roman" pitchFamily="18" charset="0"/>
                <a:cs typeface="Times New Roman" pitchFamily="18" charset="0"/>
              </a:rPr>
              <a:t>Formation of Hydrocarbons:</a:t>
            </a:r>
          </a:p>
          <a:p>
            <a:pPr lvl="1">
              <a:lnSpc>
                <a:spcPct val="150000"/>
              </a:lnSpc>
            </a:pPr>
            <a:r>
              <a:rPr lang="en-US" dirty="0" smtClean="0">
                <a:solidFill>
                  <a:schemeClr val="accent2"/>
                </a:solidFill>
                <a:latin typeface="Times New Roman" pitchFamily="18" charset="0"/>
                <a:cs typeface="Times New Roman" pitchFamily="18" charset="0"/>
              </a:rPr>
              <a:t>Very long &amp;  slow natural process .</a:t>
            </a:r>
          </a:p>
          <a:p>
            <a:pPr lvl="1">
              <a:lnSpc>
                <a:spcPct val="150000"/>
              </a:lnSpc>
            </a:pPr>
            <a:r>
              <a:rPr lang="en-US" dirty="0" smtClean="0">
                <a:solidFill>
                  <a:schemeClr val="accent2"/>
                </a:solidFill>
                <a:latin typeface="Times New Roman" pitchFamily="18" charset="0"/>
                <a:cs typeface="Times New Roman" pitchFamily="18" charset="0"/>
              </a:rPr>
              <a:t>Formed when dead decaying organic matter in the presence of heat  and pressure, results in formation of fossil fuels</a:t>
            </a:r>
          </a:p>
          <a:p>
            <a:pPr>
              <a:buFont typeface="Wingdings" pitchFamily="2" charset="2"/>
              <a:buChar char="Ø"/>
            </a:pPr>
            <a:endParaRPr lang="en-US" dirty="0"/>
          </a:p>
        </p:txBody>
      </p:sp>
      <p:pic>
        <p:nvPicPr>
          <p:cNvPr id="7" name="Picture 2"/>
          <p:cNvPicPr>
            <a:picLocks noChangeAspect="1" noChangeArrowheads="1"/>
          </p:cNvPicPr>
          <p:nvPr/>
        </p:nvPicPr>
        <p:blipFill>
          <a:blip r:embed="rId2"/>
          <a:srcRect/>
          <a:stretch>
            <a:fillRect/>
          </a:stretch>
        </p:blipFill>
        <p:spPr bwMode="auto">
          <a:xfrm>
            <a:off x="1905000" y="2667000"/>
            <a:ext cx="5181600" cy="1600200"/>
          </a:xfrm>
          <a:prstGeom prst="rect">
            <a:avLst/>
          </a:prstGeom>
          <a:noFill/>
          <a:ln w="9525">
            <a:noFill/>
            <a:miter lim="800000"/>
            <a:headEnd/>
            <a:tailEnd/>
          </a:ln>
          <a:effectLst/>
        </p:spPr>
      </p:pic>
    </p:spTree>
    <p:extLst>
      <p:ext uri="{BB962C8B-B14F-4D97-AF65-F5344CB8AC3E}">
        <p14:creationId xmlns:p14="http://schemas.microsoft.com/office/powerpoint/2010/main" xmlns="" val="3429330060"/>
      </p:ext>
    </p:extLst>
  </p:cSld>
  <p:clrMapOvr>
    <a:masterClrMapping/>
  </p:clrMapOvr>
  <p:transition>
    <p:diamond/>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2613338406"/>
              </p:ext>
            </p:extLst>
          </p:nvPr>
        </p:nvGraphicFramePr>
        <p:xfrm>
          <a:off x="381000" y="304801"/>
          <a:ext cx="8229600" cy="6123210"/>
        </p:xfrm>
        <a:graphic>
          <a:graphicData uri="http://schemas.openxmlformats.org/drawingml/2006/table">
            <a:tbl>
              <a:tblPr firstRow="1" bandRow="1">
                <a:tableStyleId>{5C22544A-7EE6-4342-B048-85BDC9FD1C3A}</a:tableStyleId>
              </a:tblPr>
              <a:tblGrid>
                <a:gridCol w="1524000"/>
                <a:gridCol w="3352800"/>
                <a:gridCol w="3352800"/>
              </a:tblGrid>
              <a:tr h="709328">
                <a:tc>
                  <a:txBody>
                    <a:bodyPr/>
                    <a:lstStyle/>
                    <a:p>
                      <a:r>
                        <a:rPr kumimoji="0" lang="en-IN" sz="1800" b="1" i="0" u="none" strike="noStrike" kern="1200" baseline="0" dirty="0" smtClean="0">
                          <a:solidFill>
                            <a:schemeClr val="lt1"/>
                          </a:solidFill>
                          <a:latin typeface="+mn-lt"/>
                          <a:ea typeface="+mn-ea"/>
                          <a:cs typeface="+mn-cs"/>
                        </a:rPr>
                        <a:t>CONDITIN</a:t>
                      </a:r>
                      <a:endParaRPr lang="en-IN" dirty="0"/>
                    </a:p>
                  </a:txBody>
                  <a:tcPr/>
                </a:tc>
                <a:tc>
                  <a:txBody>
                    <a:bodyPr/>
                    <a:lstStyle/>
                    <a:p>
                      <a:r>
                        <a:rPr kumimoji="0" lang="en-IN" sz="1800" b="1" i="0" u="none" strike="noStrike" kern="1200" baseline="0" dirty="0" smtClean="0">
                          <a:solidFill>
                            <a:schemeClr val="lt1"/>
                          </a:solidFill>
                          <a:latin typeface="+mn-lt"/>
                          <a:ea typeface="+mn-ea"/>
                          <a:cs typeface="+mn-cs"/>
                        </a:rPr>
                        <a:t>Overloaded Method</a:t>
                      </a:r>
                      <a:endParaRPr lang="en-IN" dirty="0"/>
                    </a:p>
                  </a:txBody>
                  <a:tcPr/>
                </a:tc>
                <a:tc>
                  <a:txBody>
                    <a:bodyPr/>
                    <a:lstStyle/>
                    <a:p>
                      <a:r>
                        <a:rPr lang="en-US" dirty="0" smtClean="0"/>
                        <a:t>RESULT</a:t>
                      </a:r>
                      <a:endParaRPr lang="en-IN" dirty="0"/>
                    </a:p>
                  </a:txBody>
                  <a:tcPr/>
                </a:tc>
              </a:tr>
              <a:tr h="439107">
                <a:tc>
                  <a:txBody>
                    <a:bodyPr/>
                    <a:lstStyle/>
                    <a:p>
                      <a:r>
                        <a:rPr kumimoji="0" lang="en-IN" sz="1800" b="0" i="0" u="none" strike="noStrike" kern="1200" baseline="0" dirty="0" smtClean="0">
                          <a:solidFill>
                            <a:schemeClr val="dk1"/>
                          </a:solidFill>
                          <a:latin typeface="+mn-lt"/>
                          <a:ea typeface="+mn-ea"/>
                          <a:cs typeface="+mn-cs"/>
                        </a:rPr>
                        <a:t>Argument(s)</a:t>
                      </a:r>
                      <a:endParaRPr lang="en-IN" dirty="0"/>
                    </a:p>
                  </a:txBody>
                  <a:tcPr/>
                </a:tc>
                <a:tc>
                  <a:txBody>
                    <a:bodyPr/>
                    <a:lstStyle/>
                    <a:p>
                      <a:r>
                        <a:rPr kumimoji="0" lang="en-IN" sz="1800" b="0" i="0" u="none" strike="noStrike" kern="1200" baseline="0" dirty="0" smtClean="0">
                          <a:solidFill>
                            <a:schemeClr val="dk1"/>
                          </a:solidFill>
                          <a:latin typeface="+mn-lt"/>
                          <a:ea typeface="+mn-ea"/>
                          <a:cs typeface="+mn-cs"/>
                        </a:rPr>
                        <a:t>Must change.</a:t>
                      </a:r>
                      <a:endParaRPr lang="en-IN" dirty="0"/>
                    </a:p>
                  </a:txBody>
                  <a:tcPr/>
                </a:tc>
                <a:tc>
                  <a:txBody>
                    <a:bodyPr/>
                    <a:lstStyle/>
                    <a:p>
                      <a:r>
                        <a:rPr kumimoji="0" lang="en-IN" sz="1800" b="0" i="0" u="none" strike="noStrike" kern="1200" baseline="0" dirty="0" smtClean="0">
                          <a:solidFill>
                            <a:schemeClr val="dk1"/>
                          </a:solidFill>
                          <a:latin typeface="+mn-lt"/>
                          <a:ea typeface="+mn-ea"/>
                          <a:cs typeface="+mn-cs"/>
                        </a:rPr>
                        <a:t>Must not change.</a:t>
                      </a:r>
                      <a:endParaRPr lang="en-IN" dirty="0"/>
                    </a:p>
                  </a:txBody>
                  <a:tcPr/>
                </a:tc>
              </a:tr>
              <a:tr h="709328">
                <a:tc>
                  <a:txBody>
                    <a:bodyPr/>
                    <a:lstStyle/>
                    <a:p>
                      <a:r>
                        <a:rPr kumimoji="0" lang="en-IN" sz="1800" b="0" i="0" u="none" strike="noStrike" kern="1200" baseline="0" dirty="0" smtClean="0">
                          <a:solidFill>
                            <a:schemeClr val="dk1"/>
                          </a:solidFill>
                          <a:latin typeface="+mn-lt"/>
                          <a:ea typeface="+mn-ea"/>
                          <a:cs typeface="+mn-cs"/>
                        </a:rPr>
                        <a:t>Return type</a:t>
                      </a:r>
                      <a:endParaRPr lang="en-IN" dirty="0"/>
                    </a:p>
                  </a:txBody>
                  <a:tcPr/>
                </a:tc>
                <a:tc>
                  <a:txBody>
                    <a:bodyPr/>
                    <a:lstStyle/>
                    <a:p>
                      <a:r>
                        <a:rPr kumimoji="0" lang="en-IN" sz="1800" b="0" i="0" u="none" strike="noStrike" kern="1200" baseline="0" dirty="0" smtClean="0">
                          <a:solidFill>
                            <a:schemeClr val="dk1"/>
                          </a:solidFill>
                          <a:latin typeface="+mn-lt"/>
                          <a:ea typeface="+mn-ea"/>
                          <a:cs typeface="+mn-cs"/>
                        </a:rPr>
                        <a:t>Can change.</a:t>
                      </a:r>
                      <a:endParaRPr lang="en-IN" dirty="0"/>
                    </a:p>
                  </a:txBody>
                  <a:tcPr/>
                </a:tc>
                <a:tc>
                  <a:txBody>
                    <a:bodyPr/>
                    <a:lstStyle/>
                    <a:p>
                      <a:r>
                        <a:rPr kumimoji="0" lang="en-IN" sz="1800" b="0" i="0" u="none" strike="noStrike" kern="1200" baseline="0" dirty="0" smtClean="0">
                          <a:solidFill>
                            <a:schemeClr val="dk1"/>
                          </a:solidFill>
                          <a:latin typeface="+mn-lt"/>
                          <a:ea typeface="+mn-ea"/>
                          <a:cs typeface="+mn-cs"/>
                        </a:rPr>
                        <a:t>Can’t change except for</a:t>
                      </a:r>
                    </a:p>
                    <a:p>
                      <a:r>
                        <a:rPr kumimoji="0" lang="en-IN" sz="1800" b="0" i="0" u="none" strike="noStrike" kern="1200" baseline="0" dirty="0" smtClean="0">
                          <a:solidFill>
                            <a:schemeClr val="dk1"/>
                          </a:solidFill>
                          <a:latin typeface="+mn-lt"/>
                          <a:ea typeface="+mn-ea"/>
                          <a:cs typeface="+mn-cs"/>
                        </a:rPr>
                        <a:t>covariant returns.</a:t>
                      </a:r>
                      <a:endParaRPr lang="en-IN" dirty="0"/>
                    </a:p>
                  </a:txBody>
                  <a:tcPr/>
                </a:tc>
              </a:tr>
              <a:tr h="1240441">
                <a:tc>
                  <a:txBody>
                    <a:bodyPr/>
                    <a:lstStyle/>
                    <a:p>
                      <a:r>
                        <a:rPr kumimoji="0" lang="en-IN" sz="1800" b="0" i="0" u="none" strike="noStrike" kern="1200" baseline="0" dirty="0" smtClean="0">
                          <a:solidFill>
                            <a:schemeClr val="dk1"/>
                          </a:solidFill>
                          <a:latin typeface="+mn-lt"/>
                          <a:ea typeface="+mn-ea"/>
                          <a:cs typeface="+mn-cs"/>
                        </a:rPr>
                        <a:t>Exceptions</a:t>
                      </a:r>
                      <a:endParaRPr lang="en-IN" dirty="0"/>
                    </a:p>
                  </a:txBody>
                  <a:tcPr/>
                </a:tc>
                <a:tc>
                  <a:txBody>
                    <a:bodyPr/>
                    <a:lstStyle/>
                    <a:p>
                      <a:r>
                        <a:rPr kumimoji="0" lang="en-IN" sz="1800" b="0" i="0" u="none" strike="noStrike" kern="1200" baseline="0" dirty="0" smtClean="0">
                          <a:solidFill>
                            <a:schemeClr val="dk1"/>
                          </a:solidFill>
                          <a:latin typeface="+mn-lt"/>
                          <a:ea typeface="+mn-ea"/>
                          <a:cs typeface="+mn-cs"/>
                        </a:rPr>
                        <a:t>Can change.</a:t>
                      </a:r>
                      <a:endParaRPr lang="en-IN" dirty="0"/>
                    </a:p>
                  </a:txBody>
                  <a:tcPr/>
                </a:tc>
                <a:tc>
                  <a:txBody>
                    <a:bodyPr/>
                    <a:lstStyle/>
                    <a:p>
                      <a:r>
                        <a:rPr kumimoji="0" lang="en-IN" sz="1800" b="0" i="0" u="none" strike="noStrike" kern="1200" baseline="0" dirty="0" smtClean="0">
                          <a:solidFill>
                            <a:schemeClr val="dk1"/>
                          </a:solidFill>
                          <a:latin typeface="+mn-lt"/>
                          <a:ea typeface="+mn-ea"/>
                          <a:cs typeface="+mn-cs"/>
                        </a:rPr>
                        <a:t>Can reduce or eliminate.</a:t>
                      </a:r>
                    </a:p>
                    <a:p>
                      <a:r>
                        <a:rPr kumimoji="0" lang="en-IN" sz="1800" b="0" i="0" u="none" strike="noStrike" kern="1200" baseline="0" dirty="0" smtClean="0">
                          <a:solidFill>
                            <a:schemeClr val="dk1"/>
                          </a:solidFill>
                          <a:latin typeface="+mn-lt"/>
                          <a:ea typeface="+mn-ea"/>
                          <a:cs typeface="+mn-cs"/>
                        </a:rPr>
                        <a:t>Must not throw new</a:t>
                      </a:r>
                    </a:p>
                    <a:p>
                      <a:r>
                        <a:rPr kumimoji="0" lang="en-IN" sz="1800" b="0" i="0" u="none" strike="noStrike" kern="1200" baseline="0" dirty="0" smtClean="0">
                          <a:solidFill>
                            <a:schemeClr val="dk1"/>
                          </a:solidFill>
                          <a:latin typeface="+mn-lt"/>
                          <a:ea typeface="+mn-ea"/>
                          <a:cs typeface="+mn-cs"/>
                        </a:rPr>
                        <a:t>or broader </a:t>
                      </a:r>
                      <a:r>
                        <a:rPr kumimoji="0" lang="en-IN" sz="1800" b="0" i="0" u="none" strike="noStrike" kern="1200" baseline="0" dirty="0" err="1" smtClean="0">
                          <a:solidFill>
                            <a:schemeClr val="dk1"/>
                          </a:solidFill>
                          <a:latin typeface="+mn-lt"/>
                          <a:ea typeface="+mn-ea"/>
                          <a:cs typeface="+mn-cs"/>
                        </a:rPr>
                        <a:t>checkedexceptions</a:t>
                      </a:r>
                      <a:r>
                        <a:rPr kumimoji="0" lang="en-IN" sz="1800" b="0" i="0" u="none" strike="noStrike" kern="1200" baseline="0" dirty="0" smtClean="0">
                          <a:solidFill>
                            <a:schemeClr val="dk1"/>
                          </a:solidFill>
                          <a:latin typeface="+mn-lt"/>
                          <a:ea typeface="+mn-ea"/>
                          <a:cs typeface="+mn-cs"/>
                        </a:rPr>
                        <a:t>.</a:t>
                      </a:r>
                      <a:endParaRPr lang="en-IN" dirty="0"/>
                    </a:p>
                  </a:txBody>
                  <a:tcPr/>
                </a:tc>
              </a:tr>
              <a:tr h="1013326">
                <a:tc>
                  <a:txBody>
                    <a:bodyPr/>
                    <a:lstStyle/>
                    <a:p>
                      <a:r>
                        <a:rPr kumimoji="0" lang="en-IN" sz="1800" b="0" i="0" u="none" strike="noStrike" kern="1200" baseline="0" dirty="0" smtClean="0">
                          <a:solidFill>
                            <a:schemeClr val="dk1"/>
                          </a:solidFill>
                          <a:latin typeface="+mn-lt"/>
                          <a:ea typeface="+mn-ea"/>
                          <a:cs typeface="+mn-cs"/>
                        </a:rPr>
                        <a:t>Access</a:t>
                      </a:r>
                      <a:endParaRPr lang="en-IN" dirty="0"/>
                    </a:p>
                  </a:txBody>
                  <a:tcPr/>
                </a:tc>
                <a:tc>
                  <a:txBody>
                    <a:bodyPr/>
                    <a:lstStyle/>
                    <a:p>
                      <a:r>
                        <a:rPr kumimoji="0" lang="en-IN" sz="1800" b="0" i="0" u="none" strike="noStrike" kern="1200" baseline="0" dirty="0" smtClean="0">
                          <a:solidFill>
                            <a:schemeClr val="dk1"/>
                          </a:solidFill>
                          <a:latin typeface="+mn-lt"/>
                          <a:ea typeface="+mn-ea"/>
                          <a:cs typeface="+mn-cs"/>
                        </a:rPr>
                        <a:t>Can change.</a:t>
                      </a:r>
                      <a:endParaRPr lang="en-IN" dirty="0"/>
                    </a:p>
                  </a:txBody>
                  <a:tcPr/>
                </a:tc>
                <a:tc>
                  <a:txBody>
                    <a:bodyPr/>
                    <a:lstStyle/>
                    <a:p>
                      <a:r>
                        <a:rPr kumimoji="0" lang="en-IN" sz="1800" b="0" i="0" u="none" strike="noStrike" kern="1200" baseline="0" dirty="0" smtClean="0">
                          <a:solidFill>
                            <a:schemeClr val="dk1"/>
                          </a:solidFill>
                          <a:latin typeface="+mn-lt"/>
                          <a:ea typeface="+mn-ea"/>
                          <a:cs typeface="+mn-cs"/>
                        </a:rPr>
                        <a:t>Must not make more</a:t>
                      </a:r>
                    </a:p>
                    <a:p>
                      <a:r>
                        <a:rPr kumimoji="0" lang="en-IN" sz="1800" b="0" i="0" u="none" strike="noStrike" kern="1200" baseline="0" dirty="0" smtClean="0">
                          <a:solidFill>
                            <a:schemeClr val="dk1"/>
                          </a:solidFill>
                          <a:latin typeface="+mn-lt"/>
                          <a:ea typeface="+mn-ea"/>
                          <a:cs typeface="+mn-cs"/>
                        </a:rPr>
                        <a:t>restrictive (can be less</a:t>
                      </a:r>
                    </a:p>
                    <a:p>
                      <a:r>
                        <a:rPr kumimoji="0" lang="en-IN" sz="1800" b="0" i="0" u="none" strike="noStrike" kern="1200" baseline="0" dirty="0" smtClean="0">
                          <a:solidFill>
                            <a:schemeClr val="dk1"/>
                          </a:solidFill>
                          <a:latin typeface="+mn-lt"/>
                          <a:ea typeface="+mn-ea"/>
                          <a:cs typeface="+mn-cs"/>
                        </a:rPr>
                        <a:t>restrictive).</a:t>
                      </a:r>
                      <a:endParaRPr lang="en-IN" dirty="0"/>
                    </a:p>
                  </a:txBody>
                  <a:tcPr/>
                </a:tc>
              </a:tr>
              <a:tr h="1352223">
                <a:tc>
                  <a:txBody>
                    <a:bodyPr/>
                    <a:lstStyle/>
                    <a:p>
                      <a:r>
                        <a:rPr kumimoji="0" lang="en-IN" sz="1800" b="0" i="0" u="none" strike="noStrike" kern="1200" baseline="0" dirty="0" smtClean="0">
                          <a:solidFill>
                            <a:schemeClr val="dk1"/>
                          </a:solidFill>
                          <a:latin typeface="+mn-lt"/>
                          <a:ea typeface="+mn-ea"/>
                          <a:cs typeface="+mn-cs"/>
                        </a:rPr>
                        <a:t>Invocation</a:t>
                      </a:r>
                      <a:endParaRPr lang="en-IN" dirty="0"/>
                    </a:p>
                  </a:txBody>
                  <a:tcPr/>
                </a:tc>
                <a:tc>
                  <a:txBody>
                    <a:bodyPr/>
                    <a:lstStyle/>
                    <a:p>
                      <a:r>
                        <a:rPr kumimoji="0" lang="en-IN" sz="1800" b="0" i="1" u="none" strike="noStrike" kern="1200" baseline="0" dirty="0" smtClean="0">
                          <a:solidFill>
                            <a:schemeClr val="dk1"/>
                          </a:solidFill>
                          <a:latin typeface="+mn-lt"/>
                          <a:ea typeface="+mn-ea"/>
                          <a:cs typeface="+mn-cs"/>
                        </a:rPr>
                        <a:t>Reference </a:t>
                      </a:r>
                      <a:r>
                        <a:rPr kumimoji="0" lang="en-IN" sz="1800" b="0" i="0" u="none" strike="noStrike" kern="1200" baseline="0" dirty="0" smtClean="0">
                          <a:solidFill>
                            <a:schemeClr val="dk1"/>
                          </a:solidFill>
                          <a:latin typeface="+mn-lt"/>
                          <a:ea typeface="+mn-ea"/>
                          <a:cs typeface="+mn-cs"/>
                        </a:rPr>
                        <a:t>type determines which overloaded version  is selected. Happens at </a:t>
                      </a:r>
                      <a:r>
                        <a:rPr kumimoji="0" lang="en-IN" sz="1800" b="0" i="1" u="none" strike="noStrike" kern="1200" baseline="0" dirty="0" smtClean="0">
                          <a:solidFill>
                            <a:schemeClr val="dk1"/>
                          </a:solidFill>
                          <a:latin typeface="+mn-lt"/>
                          <a:ea typeface="+mn-ea"/>
                          <a:cs typeface="+mn-cs"/>
                        </a:rPr>
                        <a:t>compile</a:t>
                      </a:r>
                    </a:p>
                    <a:p>
                      <a:r>
                        <a:rPr kumimoji="0" lang="en-IN" sz="1800" b="0" i="0" u="none" strike="noStrike" kern="1200" baseline="0" dirty="0" smtClean="0">
                          <a:solidFill>
                            <a:schemeClr val="dk1"/>
                          </a:solidFill>
                          <a:latin typeface="+mn-lt"/>
                          <a:ea typeface="+mn-ea"/>
                          <a:cs typeface="+mn-cs"/>
                        </a:rPr>
                        <a:t>time. The actual </a:t>
                      </a:r>
                      <a:r>
                        <a:rPr kumimoji="0" lang="en-IN" sz="1800" b="0" i="1" u="none" strike="noStrike" kern="1200" baseline="0" dirty="0" smtClean="0">
                          <a:solidFill>
                            <a:schemeClr val="dk1"/>
                          </a:solidFill>
                          <a:latin typeface="+mn-lt"/>
                          <a:ea typeface="+mn-ea"/>
                          <a:cs typeface="+mn-cs"/>
                        </a:rPr>
                        <a:t>method </a:t>
                      </a:r>
                      <a:r>
                        <a:rPr kumimoji="0" lang="en-IN" sz="1800" b="0" i="0" u="none" strike="noStrike" kern="1200" baseline="0" dirty="0" smtClean="0">
                          <a:solidFill>
                            <a:schemeClr val="dk1"/>
                          </a:solidFill>
                          <a:latin typeface="+mn-lt"/>
                          <a:ea typeface="+mn-ea"/>
                          <a:cs typeface="+mn-cs"/>
                        </a:rPr>
                        <a:t>that’s invoked is still a virtual method</a:t>
                      </a:r>
                    </a:p>
                    <a:p>
                      <a:r>
                        <a:rPr kumimoji="0" lang="en-IN" sz="1800" b="0" i="0" u="none" strike="noStrike" kern="1200" baseline="0" dirty="0" smtClean="0">
                          <a:solidFill>
                            <a:schemeClr val="dk1"/>
                          </a:solidFill>
                          <a:latin typeface="+mn-lt"/>
                          <a:ea typeface="+mn-ea"/>
                          <a:cs typeface="+mn-cs"/>
                        </a:rPr>
                        <a:t>invocation that happens at runtime…</a:t>
                      </a:r>
                    </a:p>
                  </a:txBody>
                  <a:tcPr/>
                </a:tc>
                <a:tc>
                  <a:txBody>
                    <a:bodyPr/>
                    <a:lstStyle/>
                    <a:p>
                      <a:r>
                        <a:rPr kumimoji="0" lang="en-IN" sz="1800" b="0" i="1" u="none" strike="noStrike" kern="1200" baseline="0" dirty="0" smtClean="0">
                          <a:solidFill>
                            <a:schemeClr val="dk1"/>
                          </a:solidFill>
                          <a:latin typeface="+mn-lt"/>
                          <a:ea typeface="+mn-ea"/>
                          <a:cs typeface="+mn-cs"/>
                        </a:rPr>
                        <a:t>Object </a:t>
                      </a:r>
                      <a:r>
                        <a:rPr kumimoji="0" lang="en-IN" sz="1800" b="0" i="0" u="none" strike="noStrike" kern="1200" baseline="0" dirty="0" smtClean="0">
                          <a:solidFill>
                            <a:schemeClr val="dk1"/>
                          </a:solidFill>
                          <a:latin typeface="+mn-lt"/>
                          <a:ea typeface="+mn-ea"/>
                          <a:cs typeface="+mn-cs"/>
                        </a:rPr>
                        <a:t>type determines which</a:t>
                      </a:r>
                    </a:p>
                    <a:p>
                      <a:r>
                        <a:rPr kumimoji="0" lang="en-IN" sz="1800" b="0" i="0" u="none" strike="noStrike" kern="1200" baseline="0" dirty="0" smtClean="0">
                          <a:solidFill>
                            <a:schemeClr val="dk1"/>
                          </a:solidFill>
                          <a:latin typeface="+mn-lt"/>
                          <a:ea typeface="+mn-ea"/>
                          <a:cs typeface="+mn-cs"/>
                        </a:rPr>
                        <a:t>method is selected.</a:t>
                      </a:r>
                    </a:p>
                    <a:p>
                      <a:r>
                        <a:rPr kumimoji="0" lang="en-IN" sz="1800" b="0" i="0" u="none" strike="noStrike" kern="1200" baseline="0" dirty="0" smtClean="0">
                          <a:solidFill>
                            <a:schemeClr val="dk1"/>
                          </a:solidFill>
                          <a:latin typeface="+mn-lt"/>
                          <a:ea typeface="+mn-ea"/>
                          <a:cs typeface="+mn-cs"/>
                        </a:rPr>
                        <a:t>Happens at </a:t>
                      </a:r>
                      <a:r>
                        <a:rPr kumimoji="0" lang="en-IN" sz="1800" b="0" i="1" u="none" strike="noStrike" kern="1200" baseline="0" dirty="0" smtClean="0">
                          <a:solidFill>
                            <a:schemeClr val="dk1"/>
                          </a:solidFill>
                          <a:latin typeface="+mn-lt"/>
                          <a:ea typeface="+mn-ea"/>
                          <a:cs typeface="+mn-cs"/>
                        </a:rPr>
                        <a:t>runtime</a:t>
                      </a:r>
                      <a:r>
                        <a:rPr kumimoji="0" lang="en-IN" sz="1800" b="0" i="0" u="none" strike="noStrike" kern="1200" baseline="0" dirty="0" smtClean="0">
                          <a:solidFill>
                            <a:schemeClr val="dk1"/>
                          </a:solidFill>
                          <a:latin typeface="+mn-lt"/>
                          <a:ea typeface="+mn-ea"/>
                          <a:cs typeface="+mn-cs"/>
                        </a:rPr>
                        <a:t>.</a:t>
                      </a:r>
                      <a:endParaRPr lang="en-IN" dirty="0"/>
                    </a:p>
                  </a:txBody>
                  <a:tcPr/>
                </a:tc>
              </a:tr>
            </a:tbl>
          </a:graphicData>
        </a:graphic>
      </p:graphicFrame>
    </p:spTree>
    <p:extLst>
      <p:ext uri="{BB962C8B-B14F-4D97-AF65-F5344CB8AC3E}">
        <p14:creationId xmlns:p14="http://schemas.microsoft.com/office/powerpoint/2010/main" xmlns="" val="3130029400"/>
      </p:ext>
    </p:extLst>
  </p:cSld>
  <p:clrMapOvr>
    <a:masterClrMapping/>
  </p:clrMapOvr>
  <p:transition>
    <p:diamond/>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r>
              <a:rPr lang="en-US" dirty="0" smtClean="0"/>
              <a:t>			</a:t>
            </a:r>
            <a:r>
              <a:rPr lang="en-US" b="1" u="sng" dirty="0" smtClean="0">
                <a:solidFill>
                  <a:schemeClr val="accent1"/>
                </a:solidFill>
              </a:rPr>
              <a:t>Packages</a:t>
            </a:r>
            <a:endParaRPr lang="en-US" b="1" u="sng" dirty="0">
              <a:solidFill>
                <a:schemeClr val="accent1"/>
              </a:solidFill>
            </a:endParaRPr>
          </a:p>
        </p:txBody>
      </p:sp>
      <p:sp>
        <p:nvSpPr>
          <p:cNvPr id="3" name="Content Placeholder 2"/>
          <p:cNvSpPr>
            <a:spLocks noGrp="1"/>
          </p:cNvSpPr>
          <p:nvPr>
            <p:ph sz="quarter" idx="1"/>
          </p:nvPr>
        </p:nvSpPr>
        <p:spPr>
          <a:xfrm>
            <a:off x="457200" y="1447800"/>
            <a:ext cx="8229600" cy="5105400"/>
          </a:xfrm>
        </p:spPr>
        <p:txBody>
          <a:bodyPr/>
          <a:lstStyle/>
          <a:p>
            <a:pPr>
              <a:lnSpc>
                <a:spcPct val="150000"/>
              </a:lnSpc>
              <a:buFont typeface="Wingdings" pitchFamily="2" charset="2"/>
              <a:buChar char="Ø"/>
            </a:pPr>
            <a:r>
              <a:rPr lang="en-US" dirty="0" smtClean="0">
                <a:solidFill>
                  <a:schemeClr val="accent2"/>
                </a:solidFill>
                <a:latin typeface="Times New Roman" pitchFamily="18" charset="0"/>
                <a:cs typeface="Times New Roman" pitchFamily="18" charset="0"/>
              </a:rPr>
              <a:t>Package is a mechanism for organizing a group of related classes &amp; interface in the same directory.</a:t>
            </a:r>
          </a:p>
          <a:p>
            <a:pPr>
              <a:lnSpc>
                <a:spcPct val="150000"/>
              </a:lnSpc>
              <a:buFont typeface="Wingdings" pitchFamily="2" charset="2"/>
              <a:buChar char="Ø"/>
            </a:pPr>
            <a:r>
              <a:rPr lang="en-US" dirty="0" smtClean="0">
                <a:solidFill>
                  <a:schemeClr val="accent2"/>
                </a:solidFill>
                <a:latin typeface="Times New Roman" pitchFamily="18" charset="0"/>
                <a:cs typeface="Times New Roman" pitchFamily="18" charset="0"/>
              </a:rPr>
              <a:t>General form of package statement:</a:t>
            </a:r>
          </a:p>
          <a:p>
            <a:pPr>
              <a:lnSpc>
                <a:spcPct val="150000"/>
              </a:lnSpc>
              <a:buNone/>
            </a:pPr>
            <a:r>
              <a:rPr lang="en-US" dirty="0" smtClean="0">
                <a:solidFill>
                  <a:schemeClr val="accent2"/>
                </a:solidFill>
                <a:latin typeface="Times New Roman" pitchFamily="18" charset="0"/>
                <a:cs typeface="Times New Roman" pitchFamily="18" charset="0"/>
              </a:rPr>
              <a:t>			</a:t>
            </a:r>
            <a:r>
              <a:rPr lang="en-US" b="1"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package</a:t>
            </a:r>
            <a:r>
              <a:rPr lang="en-US" dirty="0" smtClean="0">
                <a:solidFill>
                  <a:schemeClr val="accent2"/>
                </a:solidFill>
                <a:latin typeface="Times New Roman" pitchFamily="18" charset="0"/>
                <a:cs typeface="Times New Roman" pitchFamily="18" charset="0"/>
              </a:rPr>
              <a:t>  [</a:t>
            </a:r>
            <a:r>
              <a:rPr lang="en-US" dirty="0" err="1" smtClean="0">
                <a:solidFill>
                  <a:schemeClr val="accent2"/>
                </a:solidFill>
                <a:latin typeface="Times New Roman" pitchFamily="18" charset="0"/>
                <a:cs typeface="Times New Roman" pitchFamily="18" charset="0"/>
              </a:rPr>
              <a:t>pkg_name</a:t>
            </a:r>
            <a:r>
              <a:rPr lang="en-US" dirty="0" smtClean="0">
                <a:solidFill>
                  <a:schemeClr val="accent2"/>
                </a:solidFill>
                <a:latin typeface="Times New Roman" pitchFamily="18" charset="0"/>
                <a:cs typeface="Times New Roman" pitchFamily="18" charset="0"/>
              </a:rPr>
              <a:t>];</a:t>
            </a:r>
          </a:p>
          <a:p>
            <a:pPr>
              <a:lnSpc>
                <a:spcPct val="150000"/>
              </a:lnSpc>
              <a:buFont typeface="Wingdings" pitchFamily="2" charset="2"/>
              <a:buChar char="Ø"/>
            </a:pPr>
            <a:r>
              <a:rPr lang="en-US" dirty="0" smtClean="0">
                <a:solidFill>
                  <a:schemeClr val="accent2"/>
                </a:solidFill>
                <a:latin typeface="Times New Roman" pitchFamily="18" charset="0"/>
                <a:cs typeface="Times New Roman" pitchFamily="18" charset="0"/>
              </a:rPr>
              <a:t>To bring certain class or entire package into visibility we use:</a:t>
            </a:r>
          </a:p>
          <a:p>
            <a:pPr>
              <a:lnSpc>
                <a:spcPct val="150000"/>
              </a:lnSpc>
              <a:buNone/>
            </a:pPr>
            <a:r>
              <a:rPr lang="en-US" dirty="0" smtClean="0">
                <a:solidFill>
                  <a:schemeClr val="accent2"/>
                </a:solidFill>
                <a:latin typeface="Times New Roman" pitchFamily="18" charset="0"/>
                <a:cs typeface="Times New Roman" pitchFamily="18" charset="0"/>
              </a:rPr>
              <a:t>			</a:t>
            </a:r>
            <a:r>
              <a:rPr lang="en-US" b="1" dirty="0" smtClean="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rPr>
              <a:t>import</a:t>
            </a:r>
            <a:r>
              <a:rPr lang="en-US" dirty="0" smtClean="0">
                <a:solidFill>
                  <a:schemeClr val="accent2"/>
                </a:solidFill>
                <a:latin typeface="Times New Roman" pitchFamily="18" charset="0"/>
                <a:cs typeface="Times New Roman" pitchFamily="18" charset="0"/>
              </a:rPr>
              <a:t> </a:t>
            </a:r>
            <a:r>
              <a:rPr lang="en-US" dirty="0" err="1" smtClean="0">
                <a:solidFill>
                  <a:schemeClr val="accent2"/>
                </a:solidFill>
                <a:latin typeface="Times New Roman" pitchFamily="18" charset="0"/>
                <a:cs typeface="Times New Roman" pitchFamily="18" charset="0"/>
              </a:rPr>
              <a:t>pkgn_name</a:t>
            </a:r>
            <a:r>
              <a:rPr lang="en-US" dirty="0" smtClean="0">
                <a:solidFill>
                  <a:schemeClr val="accent2"/>
                </a:solidFill>
                <a:latin typeface="Times New Roman" pitchFamily="18" charset="0"/>
                <a:cs typeface="Times New Roman" pitchFamily="18" charset="0"/>
              </a:rPr>
              <a:t>.(</a:t>
            </a:r>
            <a:r>
              <a:rPr lang="en-US" dirty="0" err="1" smtClean="0">
                <a:solidFill>
                  <a:schemeClr val="accent2"/>
                </a:solidFill>
                <a:latin typeface="Times New Roman" pitchFamily="18" charset="0"/>
                <a:cs typeface="Times New Roman" pitchFamily="18" charset="0"/>
              </a:rPr>
              <a:t>classname</a:t>
            </a:r>
            <a:r>
              <a:rPr lang="en-US" dirty="0" smtClean="0">
                <a:solidFill>
                  <a:schemeClr val="accent2"/>
                </a:solidFill>
                <a:latin typeface="Times New Roman" pitchFamily="18" charset="0"/>
                <a:cs typeface="Times New Roman" pitchFamily="18" charset="0"/>
              </a:rPr>
              <a:t>|*);</a:t>
            </a:r>
            <a:endParaRPr lang="en-US" dirty="0">
              <a:solidFill>
                <a:schemeClr val="accent2"/>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679353711"/>
      </p:ext>
    </p:extLst>
  </p:cSld>
  <p:clrMapOvr>
    <a:masterClrMapping/>
  </p:clrMapOvr>
  <p:transition>
    <p:wheel spokes="1"/>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a:bodyPr>
          <a:lstStyle/>
          <a:p>
            <a:r>
              <a:rPr lang="en-US" dirty="0" smtClean="0"/>
              <a:t>	</a:t>
            </a:r>
            <a:r>
              <a:rPr lang="en-US" b="1" u="sng" dirty="0" smtClean="0">
                <a:solidFill>
                  <a:schemeClr val="accent1"/>
                </a:solidFill>
              </a:rPr>
              <a:t>Data Types/Return Types</a:t>
            </a:r>
            <a:endParaRPr lang="en-US" dirty="0"/>
          </a:p>
        </p:txBody>
      </p:sp>
      <p:sp>
        <p:nvSpPr>
          <p:cNvPr id="3" name="Content Placeholder 2"/>
          <p:cNvSpPr>
            <a:spLocks noGrp="1"/>
          </p:cNvSpPr>
          <p:nvPr>
            <p:ph sz="quarter" idx="1"/>
          </p:nvPr>
        </p:nvSpPr>
        <p:spPr>
          <a:xfrm>
            <a:off x="533400" y="1143000"/>
            <a:ext cx="8229600" cy="5715000"/>
          </a:xfrm>
        </p:spPr>
        <p:txBody>
          <a:bodyPr/>
          <a:lstStyle/>
          <a:p>
            <a:pPr>
              <a:lnSpc>
                <a:spcPct val="200000"/>
              </a:lnSpc>
              <a:buFont typeface="Wingdings" pitchFamily="2" charset="2"/>
              <a:buChar char="Ø"/>
            </a:pPr>
            <a:r>
              <a:rPr lang="en-US" dirty="0" smtClean="0">
                <a:solidFill>
                  <a:schemeClr val="accent2"/>
                </a:solidFill>
                <a:latin typeface="Times New Roman" pitchFamily="18" charset="0"/>
                <a:cs typeface="Times New Roman" pitchFamily="18" charset="0"/>
              </a:rPr>
              <a:t>Java is a strongly typed language. This means that every variable must have a declared type.</a:t>
            </a:r>
          </a:p>
          <a:p>
            <a:pPr>
              <a:lnSpc>
                <a:spcPct val="200000"/>
              </a:lnSpc>
              <a:buFont typeface="Wingdings" pitchFamily="2" charset="2"/>
              <a:buChar char="Ø"/>
            </a:pPr>
            <a:r>
              <a:rPr lang="en-US" dirty="0" smtClean="0">
                <a:solidFill>
                  <a:schemeClr val="accent2"/>
                </a:solidFill>
                <a:latin typeface="Times New Roman" pitchFamily="18" charset="0"/>
                <a:cs typeface="Times New Roman" pitchFamily="18" charset="0"/>
              </a:rPr>
              <a:t> There are eight primitive types in Java. Four of them are integer types; two are floating-point number types; one is the character type char, and one is a </a:t>
            </a:r>
            <a:r>
              <a:rPr lang="en-US" dirty="0" err="1" smtClean="0">
                <a:solidFill>
                  <a:schemeClr val="accent2"/>
                </a:solidFill>
                <a:latin typeface="Times New Roman" pitchFamily="18" charset="0"/>
                <a:cs typeface="Times New Roman" pitchFamily="18" charset="0"/>
              </a:rPr>
              <a:t>boolean</a:t>
            </a:r>
            <a:r>
              <a:rPr lang="en-US" dirty="0" smtClean="0">
                <a:solidFill>
                  <a:schemeClr val="accent2"/>
                </a:solidFill>
                <a:latin typeface="Times New Roman" pitchFamily="18" charset="0"/>
                <a:cs typeface="Times New Roman" pitchFamily="18" charset="0"/>
              </a:rPr>
              <a:t> type for truth values.</a:t>
            </a:r>
          </a:p>
          <a:p>
            <a:pPr>
              <a:buNone/>
            </a:pPr>
            <a:endParaRPr lang="en-US" dirty="0"/>
          </a:p>
        </p:txBody>
      </p:sp>
    </p:spTree>
  </p:cSld>
  <p:clrMapOvr>
    <a:masterClrMapping/>
  </p:clrMapOvr>
  <p:transition>
    <p:wheel spokes="1"/>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a:t>Primitive types</a:t>
            </a:r>
          </a:p>
        </p:txBody>
      </p:sp>
      <p:graphicFrame>
        <p:nvGraphicFramePr>
          <p:cNvPr id="72014" name="Group 334"/>
          <p:cNvGraphicFramePr>
            <a:graphicFrameLocks noGrp="1"/>
          </p:cNvGraphicFramePr>
          <p:nvPr>
            <p:ph type="tbl" idx="1"/>
            <p:extLst>
              <p:ext uri="{D42A27DB-BD31-4B8C-83A1-F6EECF244321}">
                <p14:modId xmlns:p14="http://schemas.microsoft.com/office/powerpoint/2010/main" xmlns="" val="2322839652"/>
              </p:ext>
            </p:extLst>
          </p:nvPr>
        </p:nvGraphicFramePr>
        <p:xfrm>
          <a:off x="684213" y="1600200"/>
          <a:ext cx="6783387" cy="3776664"/>
        </p:xfrm>
        <a:graphic>
          <a:graphicData uri="http://schemas.openxmlformats.org/drawingml/2006/table">
            <a:tbl>
              <a:tblPr/>
              <a:tblGrid>
                <a:gridCol w="3506787"/>
                <a:gridCol w="3276600"/>
              </a:tblGrid>
              <a:tr h="630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Primitive type</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Size</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boolean</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1-bit</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char</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16-bit</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2068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byte </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8-bit</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short</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16-bit</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int</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32-bit</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long</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64-bit</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float</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32-bit</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double</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64-bit </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15924280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r>
              <a:rPr lang="en-US" altLang="zh-CN"/>
              <a:t>Default values for primitive members</a:t>
            </a:r>
          </a:p>
        </p:txBody>
      </p:sp>
      <p:sp>
        <p:nvSpPr>
          <p:cNvPr id="76803" name="Rectangle 3"/>
          <p:cNvSpPr>
            <a:spLocks noGrp="1" noChangeArrowheads="1"/>
          </p:cNvSpPr>
          <p:nvPr>
            <p:ph type="body" sz="half" idx="1"/>
          </p:nvPr>
        </p:nvSpPr>
        <p:spPr/>
        <p:txBody>
          <a:bodyPr/>
          <a:lstStyle/>
          <a:p>
            <a:pPr>
              <a:lnSpc>
                <a:spcPct val="90000"/>
              </a:lnSpc>
            </a:pPr>
            <a:r>
              <a:rPr lang="en-US" altLang="zh-CN" sz="2800"/>
              <a:t>When a primitive type data </a:t>
            </a:r>
            <a:r>
              <a:rPr lang="en-US" altLang="zh-CN" sz="2800" i="1"/>
              <a:t>is a member of a class</a:t>
            </a:r>
            <a:r>
              <a:rPr lang="en-US" altLang="zh-CN" sz="2800"/>
              <a:t>, it’s guaranteed to get a default value even if you don’t initialize it.</a:t>
            </a:r>
          </a:p>
          <a:p>
            <a:pPr>
              <a:lnSpc>
                <a:spcPct val="90000"/>
              </a:lnSpc>
            </a:pPr>
            <a:r>
              <a:rPr lang="en-US" altLang="zh-CN" sz="2800">
                <a:solidFill>
                  <a:srgbClr val="FF3300"/>
                </a:solidFill>
              </a:rPr>
              <a:t>Not true</a:t>
            </a:r>
            <a:r>
              <a:rPr lang="en-US" altLang="zh-CN" sz="2800"/>
              <a:t> for those local variables!!</a:t>
            </a:r>
          </a:p>
          <a:p>
            <a:pPr lvl="1">
              <a:lnSpc>
                <a:spcPct val="90000"/>
              </a:lnSpc>
            </a:pPr>
            <a:r>
              <a:rPr lang="en-US" altLang="zh-CN" sz="2300"/>
              <a:t>There will be compile error if you use it without initialization</a:t>
            </a:r>
          </a:p>
        </p:txBody>
      </p:sp>
      <p:graphicFrame>
        <p:nvGraphicFramePr>
          <p:cNvPr id="76913" name="Group 113"/>
          <p:cNvGraphicFramePr>
            <a:graphicFrameLocks noGrp="1"/>
          </p:cNvGraphicFramePr>
          <p:nvPr>
            <p:ph sz="half" idx="2"/>
          </p:nvPr>
        </p:nvGraphicFramePr>
        <p:xfrm>
          <a:off x="4787900" y="1600200"/>
          <a:ext cx="3898900" cy="4530729"/>
        </p:xfrm>
        <a:graphic>
          <a:graphicData uri="http://schemas.openxmlformats.org/drawingml/2006/table">
            <a:tbl>
              <a:tblPr/>
              <a:tblGrid>
                <a:gridCol w="1892300"/>
                <a:gridCol w="2006600"/>
              </a:tblGrid>
              <a:tr h="503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Primitive type</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Default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boolean</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false</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char</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\u0000</a:t>
                      </a:r>
                      <a:r>
                        <a:rPr kumimoji="0" lang="en-US" altLang="zh-CN" sz="2000" b="1" i="0" u="none" strike="noStrike" cap="none" normalizeH="0" baseline="0" smtClean="0">
                          <a:ln>
                            <a:noFill/>
                          </a:ln>
                          <a:solidFill>
                            <a:schemeClr val="tx1"/>
                          </a:solidFill>
                          <a:effectLst/>
                          <a:latin typeface="Arial"/>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(null)</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byte</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(byte)0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048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short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(short)0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int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long</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0L</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float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0.0f</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double</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0.0d</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405017916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704088"/>
            <a:ext cx="8305800" cy="819912"/>
          </a:xfrm>
        </p:spPr>
        <p:txBody>
          <a:bodyPr/>
          <a:lstStyle/>
          <a:p>
            <a:r>
              <a:rPr lang="en-US" altLang="zh-CN" dirty="0" smtClean="0"/>
              <a:t>When default value assigned??</a:t>
            </a:r>
            <a:endParaRPr lang="en-US" altLang="zh-CN" dirty="0"/>
          </a:p>
        </p:txBody>
      </p:sp>
      <p:sp>
        <p:nvSpPr>
          <p:cNvPr id="78852" name="Rectangle 4"/>
          <p:cNvSpPr>
            <a:spLocks noChangeArrowheads="1"/>
          </p:cNvSpPr>
          <p:nvPr/>
        </p:nvSpPr>
        <p:spPr bwMode="auto">
          <a:xfrm>
            <a:off x="539750" y="1628775"/>
            <a:ext cx="6246813" cy="2225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2000" dirty="0"/>
              <a:t>class Hello{</a:t>
            </a:r>
          </a:p>
          <a:p>
            <a:endParaRPr lang="en-US" altLang="zh-CN" sz="2000" dirty="0"/>
          </a:p>
          <a:p>
            <a:r>
              <a:rPr lang="en-US" altLang="zh-CN" sz="2000" dirty="0"/>
              <a:t>	public static void main ( String[] </a:t>
            </a:r>
            <a:r>
              <a:rPr lang="en-US" altLang="zh-CN" sz="2000" dirty="0" err="1"/>
              <a:t>args</a:t>
            </a:r>
            <a:r>
              <a:rPr lang="en-US" altLang="zh-CN" sz="2000" dirty="0"/>
              <a:t> ) {</a:t>
            </a:r>
          </a:p>
          <a:p>
            <a:r>
              <a:rPr lang="en-US" altLang="zh-CN" sz="2000" dirty="0"/>
              <a:t>		</a:t>
            </a:r>
            <a:r>
              <a:rPr lang="en-US" altLang="zh-CN" sz="2000" dirty="0" err="1"/>
              <a:t>int</a:t>
            </a:r>
            <a:r>
              <a:rPr lang="en-US" altLang="zh-CN" sz="2000" dirty="0"/>
              <a:t> x;</a:t>
            </a:r>
          </a:p>
          <a:p>
            <a:r>
              <a:rPr lang="en-US" altLang="zh-CN" sz="2000" dirty="0"/>
              <a:t>		</a:t>
            </a:r>
            <a:r>
              <a:rPr lang="en-US" altLang="zh-CN" sz="2000" dirty="0" err="1"/>
              <a:t>System.out.println</a:t>
            </a:r>
            <a:r>
              <a:rPr lang="en-US" altLang="zh-CN" sz="2000" dirty="0"/>
              <a:t>(x);</a:t>
            </a:r>
          </a:p>
          <a:p>
            <a:r>
              <a:rPr lang="en-US" altLang="zh-CN" sz="2000" dirty="0"/>
              <a:t>	} </a:t>
            </a:r>
          </a:p>
          <a:p>
            <a:r>
              <a:rPr lang="en-US" altLang="zh-CN" sz="2000" dirty="0"/>
              <a:t>} </a:t>
            </a:r>
            <a:endParaRPr lang="zh-CN" altLang="en-US" sz="2000" dirty="0"/>
          </a:p>
        </p:txBody>
      </p:sp>
      <p:sp>
        <p:nvSpPr>
          <p:cNvPr id="78853" name="Rectangle 5"/>
          <p:cNvSpPr>
            <a:spLocks noChangeArrowheads="1"/>
          </p:cNvSpPr>
          <p:nvPr/>
        </p:nvSpPr>
        <p:spPr bwMode="auto">
          <a:xfrm>
            <a:off x="539750" y="4581525"/>
            <a:ext cx="7488238" cy="1625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2000"/>
              <a:t>&gt;javac Hello.java</a:t>
            </a:r>
          </a:p>
          <a:p>
            <a:r>
              <a:rPr lang="en-US" altLang="zh-CN" sz="2000"/>
              <a:t>Hello.java:5: variable x might not have been initialized</a:t>
            </a:r>
          </a:p>
          <a:p>
            <a:r>
              <a:rPr lang="en-US" altLang="zh-CN" sz="2000"/>
              <a:t>                System.out.println(x);</a:t>
            </a:r>
          </a:p>
          <a:p>
            <a:r>
              <a:rPr lang="en-US" altLang="zh-CN" sz="2000"/>
              <a:t>                                   ^</a:t>
            </a:r>
          </a:p>
          <a:p>
            <a:r>
              <a:rPr lang="en-US" altLang="zh-CN" sz="2000"/>
              <a:t>1 error</a:t>
            </a:r>
            <a:endParaRPr lang="zh-CN" altLang="en-US" sz="2000"/>
          </a:p>
        </p:txBody>
      </p:sp>
    </p:spTree>
    <p:extLst>
      <p:ext uri="{BB962C8B-B14F-4D97-AF65-F5344CB8AC3E}">
        <p14:creationId xmlns:p14="http://schemas.microsoft.com/office/powerpoint/2010/main" xmlns="" val="866906579"/>
      </p:ext>
    </p:extLst>
  </p:cSld>
  <p:clrMapOvr>
    <a:masterClrMapping/>
  </p:clrMapOvr>
  <p:transition>
    <p:diamond/>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73163" y="457200"/>
            <a:ext cx="7772400" cy="762000"/>
          </a:xfrm>
        </p:spPr>
        <p:txBody>
          <a:bodyPr>
            <a:normAutofit/>
          </a:bodyPr>
          <a:lstStyle/>
          <a:p>
            <a:r>
              <a:rPr lang="en-GB" dirty="0"/>
              <a:t>Arrays</a:t>
            </a:r>
          </a:p>
        </p:txBody>
      </p:sp>
      <p:sp>
        <p:nvSpPr>
          <p:cNvPr id="5" name="Rectangle 3"/>
          <p:cNvSpPr txBox="1">
            <a:spLocks noChangeArrowheads="1"/>
          </p:cNvSpPr>
          <p:nvPr/>
        </p:nvSpPr>
        <p:spPr>
          <a:xfrm>
            <a:off x="609600" y="914400"/>
            <a:ext cx="7772400" cy="5791200"/>
          </a:xfrm>
          <a:prstGeom prst="rect">
            <a:avLst/>
          </a:prstGeom>
        </p:spPr>
        <p:txBody>
          <a:bodyPr vert="horz">
            <a:normAutofit fontScale="92500"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GB" sz="2400" dirty="0" smtClean="0"/>
              <a:t>In java arrays are objects.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GB" sz="2400" dirty="0" smtClean="0"/>
              <a:t>Every array object has a instance field </a:t>
            </a:r>
            <a:r>
              <a:rPr lang="en-GB" sz="2400" dirty="0" smtClean="0">
                <a:solidFill>
                  <a:srgbClr val="FF0000"/>
                </a:solidFill>
              </a:rPr>
              <a:t>length</a:t>
            </a:r>
            <a:r>
              <a:rPr lang="en-GB" sz="2400" dirty="0" smtClean="0"/>
              <a:t> , that contains the size or array.</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GB" sz="2400" dirty="0" smtClean="0"/>
              <a:t>Elements of the array are its members.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GB" sz="2400" dirty="0" smtClean="0"/>
              <a:t>Elements are accessed with using index starting with zero.</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GB" sz="2400" dirty="0" smtClean="0"/>
              <a:t>If we use an invalid index, we will get exception.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GB" sz="2400" dirty="0" smtClean="0"/>
              <a:t>We can have zero length arrays.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An array is a list of similar things.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An array has a fixed:</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name</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type</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length</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These must be declared when the array is created.</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Arrays sizes cannot be changed during the execution of the code</a:t>
            </a: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1549670513"/>
      </p:ext>
    </p:extLst>
  </p:cSld>
  <p:clrMapOvr>
    <a:masterClrMapping/>
  </p:clrMapOvr>
  <p:transition>
    <p:diamond/>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73163" y="457200"/>
            <a:ext cx="7772400" cy="914400"/>
          </a:xfrm>
        </p:spPr>
        <p:txBody>
          <a:bodyPr/>
          <a:lstStyle/>
          <a:p>
            <a:r>
              <a:rPr lang="en-GB" dirty="0"/>
              <a:t>Declaring </a:t>
            </a:r>
            <a:r>
              <a:rPr lang="en-GB" dirty="0" smtClean="0"/>
              <a:t>Array Reference</a:t>
            </a:r>
            <a:endParaRPr lang="en-GB" dirty="0"/>
          </a:p>
        </p:txBody>
      </p:sp>
      <p:sp>
        <p:nvSpPr>
          <p:cNvPr id="5" name="Rectangle 3"/>
          <p:cNvSpPr txBox="1">
            <a:spLocks noChangeArrowheads="1"/>
          </p:cNvSpPr>
          <p:nvPr/>
        </p:nvSpPr>
        <p:spPr>
          <a:xfrm>
            <a:off x="1173163" y="1981200"/>
            <a:ext cx="7772400" cy="4114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800" b="1" i="0" u="sng" strike="noStrike" kern="1200" cap="none" spc="0" normalizeH="0" baseline="0" noProof="0" dirty="0" smtClean="0">
                <a:ln>
                  <a:noFill/>
                </a:ln>
                <a:solidFill>
                  <a:schemeClr val="tx1"/>
                </a:solidFill>
                <a:effectLst/>
                <a:uLnTx/>
                <a:uFillTx/>
                <a:latin typeface="+mn-lt"/>
                <a:ea typeface="+mn-ea"/>
                <a:cs typeface="+mn-cs"/>
              </a:rPr>
              <a:t>Syntax:</a:t>
            </a:r>
          </a:p>
          <a:p>
            <a:pPr marL="1645920" lvl="3" indent="-274320">
              <a:spcBef>
                <a:spcPct val="20000"/>
              </a:spcBef>
              <a:buClr>
                <a:schemeClr val="accent3"/>
              </a:buClr>
              <a:buSzPct val="95000"/>
              <a:buFont typeface="Wingdings 2"/>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&lt;type&gt;  &lt;</a:t>
            </a:r>
            <a:r>
              <a:rPr kumimoji="0" lang="en-GB" sz="2800" b="0" i="0" u="none" strike="noStrike" kern="1200" cap="none" spc="0" normalizeH="0" baseline="0" noProof="0" dirty="0" err="1" smtClean="0">
                <a:ln>
                  <a:noFill/>
                </a:ln>
                <a:solidFill>
                  <a:schemeClr val="tx1"/>
                </a:solidFill>
                <a:effectLst/>
                <a:uLnTx/>
                <a:uFillTx/>
                <a:latin typeface="+mn-lt"/>
                <a:ea typeface="+mn-ea"/>
                <a:cs typeface="+mn-cs"/>
              </a:rPr>
              <a:t>var</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&gt; []</a:t>
            </a:r>
          </a:p>
          <a:p>
            <a:pPr marL="1645920" lvl="3" indent="-274320">
              <a:spcBef>
                <a:spcPct val="20000"/>
              </a:spcBef>
              <a:buClr>
                <a:schemeClr val="accent3"/>
              </a:buClr>
              <a:buSzPct val="95000"/>
              <a:buFont typeface="Wingdings 2"/>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&lt;type&gt; [] &lt;</a:t>
            </a:r>
            <a:r>
              <a:rPr kumimoji="0" lang="en-GB" sz="2800" b="0" i="0" u="none" strike="noStrike" kern="1200" cap="none" spc="0" normalizeH="0" baseline="0" noProof="0" dirty="0" err="1" smtClean="0">
                <a:ln>
                  <a:noFill/>
                </a:ln>
                <a:solidFill>
                  <a:schemeClr val="tx1"/>
                </a:solidFill>
                <a:effectLst/>
                <a:uLnTx/>
                <a:uFillTx/>
                <a:latin typeface="+mn-lt"/>
                <a:ea typeface="+mn-ea"/>
                <a:cs typeface="+mn-cs"/>
              </a:rPr>
              <a:t>var</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&gt;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GB" sz="2800" b="1" u="sng" dirty="0" smtClean="0"/>
              <a:t>Example:</a:t>
            </a:r>
          </a:p>
          <a:p>
            <a:pPr marL="1645920" lvl="3" indent="-274320">
              <a:spcBef>
                <a:spcPct val="20000"/>
              </a:spcBef>
              <a:buClr>
                <a:schemeClr val="accent3"/>
              </a:buClr>
              <a:buSzPct val="95000"/>
              <a:buFont typeface="Wingdings 2"/>
              <a:buChar char=""/>
              <a:defRPr/>
            </a:pPr>
            <a:r>
              <a:rPr kumimoji="0" lang="en-GB" sz="28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a[] </a:t>
            </a:r>
          </a:p>
          <a:p>
            <a:pPr marL="1645920" lvl="3" indent="-274320">
              <a:spcBef>
                <a:spcPct val="20000"/>
              </a:spcBef>
              <a:buClr>
                <a:schemeClr val="accent3"/>
              </a:buClr>
              <a:buSzPct val="95000"/>
              <a:buFont typeface="Wingdings 2"/>
              <a:buChar char=""/>
              <a:defRPr/>
            </a:pPr>
            <a:r>
              <a:rPr lang="en-GB" sz="2800" dirty="0" smtClean="0"/>
              <a:t>float []x</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1608116566"/>
      </p:ext>
    </p:extLst>
  </p:cSld>
  <p:clrMapOvr>
    <a:masterClrMapping/>
  </p:clrMapOvr>
  <p:transition>
    <p:diamond/>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rmAutofit/>
          </a:bodyPr>
          <a:lstStyle/>
          <a:p>
            <a:r>
              <a:rPr lang="en-US" dirty="0" smtClean="0"/>
              <a:t>Constructing Variables</a:t>
            </a:r>
            <a:endParaRPr lang="en-US" dirty="0"/>
          </a:p>
        </p:txBody>
      </p:sp>
      <p:sp>
        <p:nvSpPr>
          <p:cNvPr id="3" name="Content Placeholder 2"/>
          <p:cNvSpPr>
            <a:spLocks noGrp="1"/>
          </p:cNvSpPr>
          <p:nvPr>
            <p:ph sz="quarter" idx="1"/>
          </p:nvPr>
        </p:nvSpPr>
        <p:spPr>
          <a:xfrm>
            <a:off x="457200" y="1676400"/>
            <a:ext cx="8229600" cy="4648200"/>
          </a:xfrm>
        </p:spPr>
        <p:txBody>
          <a:bodyPr/>
          <a:lstStyle/>
          <a:p>
            <a:r>
              <a:rPr lang="en-US" b="1" u="sng" dirty="0" smtClean="0"/>
              <a:t>Syntax:</a:t>
            </a:r>
          </a:p>
          <a:p>
            <a:pPr>
              <a:buNone/>
            </a:pPr>
            <a:r>
              <a:rPr lang="en-US" dirty="0" smtClean="0"/>
              <a:t> 			(a)   new &lt; type&gt; [&lt;Size&gt;]</a:t>
            </a:r>
          </a:p>
          <a:p>
            <a:pPr>
              <a:buNone/>
            </a:pPr>
            <a:r>
              <a:rPr lang="en-US" dirty="0" smtClean="0"/>
              <a:t>			(b)  &lt;</a:t>
            </a:r>
            <a:r>
              <a:rPr lang="en-US" dirty="0" err="1" smtClean="0"/>
              <a:t>var</a:t>
            </a:r>
            <a:r>
              <a:rPr lang="en-US" dirty="0" smtClean="0"/>
              <a:t>&gt;={&lt;values&gt;}</a:t>
            </a:r>
          </a:p>
          <a:p>
            <a:endParaRPr lang="en-US" dirty="0" smtClean="0"/>
          </a:p>
          <a:p>
            <a:r>
              <a:rPr lang="en-US" b="1" u="sng" dirty="0" smtClean="0"/>
              <a:t>Example:</a:t>
            </a:r>
          </a:p>
          <a:p>
            <a:pPr>
              <a:buNone/>
            </a:pPr>
            <a:r>
              <a:rPr lang="en-US" dirty="0" smtClean="0"/>
              <a:t>			     </a:t>
            </a:r>
            <a:r>
              <a:rPr lang="en-US" dirty="0" err="1" smtClean="0"/>
              <a:t>int</a:t>
            </a:r>
            <a:r>
              <a:rPr lang="en-US" dirty="0" smtClean="0"/>
              <a:t>	</a:t>
            </a:r>
            <a:r>
              <a:rPr lang="en-US" dirty="0" smtClean="0">
                <a:solidFill>
                  <a:srgbClr val="C00000"/>
                </a:solidFill>
              </a:rPr>
              <a:t>a[]= new </a:t>
            </a:r>
            <a:r>
              <a:rPr lang="en-US" dirty="0" err="1" smtClean="0">
                <a:solidFill>
                  <a:srgbClr val="C00000"/>
                </a:solidFill>
              </a:rPr>
              <a:t>int</a:t>
            </a:r>
            <a:r>
              <a:rPr lang="en-US" dirty="0" smtClean="0">
                <a:solidFill>
                  <a:srgbClr val="C00000"/>
                </a:solidFill>
              </a:rPr>
              <a:t>[5];</a:t>
            </a:r>
          </a:p>
          <a:p>
            <a:pPr>
              <a:buNone/>
            </a:pPr>
            <a:r>
              <a:rPr lang="en-US" dirty="0" smtClean="0">
                <a:solidFill>
                  <a:srgbClr val="C00000"/>
                </a:solidFill>
              </a:rPr>
              <a:t>			</a:t>
            </a:r>
            <a:r>
              <a:rPr lang="en-US" dirty="0" err="1" smtClean="0">
                <a:solidFill>
                  <a:srgbClr val="C00000"/>
                </a:solidFill>
              </a:rPr>
              <a:t>int</a:t>
            </a:r>
            <a:r>
              <a:rPr lang="en-US" dirty="0" smtClean="0">
                <a:solidFill>
                  <a:srgbClr val="C00000"/>
                </a:solidFill>
              </a:rPr>
              <a:t> b[]= {10,20,30};</a:t>
            </a:r>
          </a:p>
          <a:p>
            <a:pPr lvl="5">
              <a:buNone/>
            </a:pPr>
            <a:endParaRPr lang="en-US" dirty="0" smtClean="0"/>
          </a:p>
          <a:p>
            <a:pPr lvl="5">
              <a:buNone/>
            </a:pPr>
            <a:endParaRPr lang="en-US" dirty="0"/>
          </a:p>
        </p:txBody>
      </p:sp>
    </p:spTree>
    <p:extLst>
      <p:ext uri="{BB962C8B-B14F-4D97-AF65-F5344CB8AC3E}">
        <p14:creationId xmlns:p14="http://schemas.microsoft.com/office/powerpoint/2010/main" xmlns="" val="3716822582"/>
      </p:ext>
    </p:extLst>
  </p:cSld>
  <p:clrMapOvr>
    <a:masterClrMapping/>
  </p:clrMapOvr>
  <p:transition>
    <p:diamond/>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IN" dirty="0" err="1"/>
              <a:t>int</a:t>
            </a:r>
            <a:r>
              <a:rPr lang="en-IN" dirty="0"/>
              <a:t>[] </a:t>
            </a:r>
            <a:r>
              <a:rPr lang="en-IN" dirty="0" err="1"/>
              <a:t>testScores</a:t>
            </a:r>
            <a:r>
              <a:rPr lang="en-IN" dirty="0"/>
              <a:t> = new </a:t>
            </a:r>
            <a:r>
              <a:rPr lang="en-IN" dirty="0" err="1"/>
              <a:t>int</a:t>
            </a:r>
            <a:r>
              <a:rPr lang="en-IN" dirty="0"/>
              <a:t>[4];</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1" y="1924050"/>
            <a:ext cx="8610600" cy="4324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71125047"/>
      </p:ext>
    </p:extLst>
  </p:cSld>
  <p:clrMapOvr>
    <a:masterClrMapping/>
  </p:clrMapOvr>
  <p:transition>
    <p:diamon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praveen.srivastava\Desktop\nlc011167-v6.jpg"/>
          <p:cNvPicPr>
            <a:picLocks noGrp="1" noChangeAspect="1" noChangeArrowheads="1"/>
          </p:cNvPicPr>
          <p:nvPr>
            <p:ph sz="quarter" idx="1"/>
          </p:nvPr>
        </p:nvPicPr>
        <p:blipFill>
          <a:blip r:embed="rId2"/>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xmlns="" val="4283623736"/>
      </p:ext>
    </p:extLst>
  </p:cSld>
  <p:clrMapOvr>
    <a:masterClrMapping/>
  </p:clrMapOvr>
  <p:transition>
    <p:diamond/>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Definitions Using Array Literals</a:t>
            </a:r>
          </a:p>
        </p:txBody>
      </p:sp>
      <p:sp>
        <p:nvSpPr>
          <p:cNvPr id="12291" name="Rectangle 3"/>
          <p:cNvSpPr>
            <a:spLocks noGrp="1" noChangeArrowheads="1"/>
          </p:cNvSpPr>
          <p:nvPr>
            <p:ph sz="quarter" idx="1"/>
          </p:nvPr>
        </p:nvSpPr>
        <p:spPr/>
        <p:txBody>
          <a:bodyPr/>
          <a:lstStyle/>
          <a:p>
            <a:r>
              <a:rPr lang="en-US" smtClean="0"/>
              <a:t>Used when exact size and initial values of an array are known in advance</a:t>
            </a:r>
          </a:p>
          <a:p>
            <a:pPr lvl="1"/>
            <a:r>
              <a:rPr lang="en-US" smtClean="0"/>
              <a:t>used to initialize the array handle</a:t>
            </a:r>
          </a:p>
          <a:p>
            <a:pPr>
              <a:buFont typeface="Monotype Sorts" pitchFamily="2" charset="2"/>
              <a:buNone/>
            </a:pPr>
            <a:r>
              <a:rPr lang="en-US" b="1" smtClean="0">
                <a:solidFill>
                  <a:srgbClr val="CC3399"/>
                </a:solidFill>
                <a:latin typeface="Courier New" pitchFamily="49" charset="0"/>
              </a:rPr>
              <a:t>int [] count = { 0,0,0,0}</a:t>
            </a:r>
            <a:br>
              <a:rPr lang="en-US" b="1" smtClean="0">
                <a:solidFill>
                  <a:srgbClr val="CC3399"/>
                </a:solidFill>
                <a:latin typeface="Courier New" pitchFamily="49" charset="0"/>
              </a:rPr>
            </a:br>
            <a:r>
              <a:rPr lang="en-US" smtClean="0"/>
              <a:t>Visualize the results of the above command</a:t>
            </a:r>
          </a:p>
        </p:txBody>
      </p:sp>
      <p:grpSp>
        <p:nvGrpSpPr>
          <p:cNvPr id="14340" name="Group 4"/>
          <p:cNvGrpSpPr>
            <a:grpSpLocks/>
          </p:cNvGrpSpPr>
          <p:nvPr/>
        </p:nvGrpSpPr>
        <p:grpSpPr bwMode="auto">
          <a:xfrm>
            <a:off x="2133600" y="5562600"/>
            <a:ext cx="5486400" cy="990600"/>
            <a:chOff x="1344" y="3504"/>
            <a:chExt cx="3456" cy="624"/>
          </a:xfrm>
        </p:grpSpPr>
        <p:sp>
          <p:nvSpPr>
            <p:cNvPr id="12293" name="Rectangle 5"/>
            <p:cNvSpPr>
              <a:spLocks noChangeArrowheads="1"/>
            </p:cNvSpPr>
            <p:nvPr/>
          </p:nvSpPr>
          <p:spPr bwMode="auto">
            <a:xfrm>
              <a:off x="1536" y="3840"/>
              <a:ext cx="52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2294" name="Rectangle 6"/>
            <p:cNvSpPr>
              <a:spLocks noChangeArrowheads="1"/>
            </p:cNvSpPr>
            <p:nvPr/>
          </p:nvSpPr>
          <p:spPr bwMode="auto">
            <a:xfrm>
              <a:off x="2448" y="3840"/>
              <a:ext cx="52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2295" name="Rectangle 7"/>
            <p:cNvSpPr>
              <a:spLocks noChangeArrowheads="1"/>
            </p:cNvSpPr>
            <p:nvPr/>
          </p:nvSpPr>
          <p:spPr bwMode="auto">
            <a:xfrm>
              <a:off x="2976" y="3840"/>
              <a:ext cx="52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2296" name="Rectangle 8"/>
            <p:cNvSpPr>
              <a:spLocks noChangeArrowheads="1"/>
            </p:cNvSpPr>
            <p:nvPr/>
          </p:nvSpPr>
          <p:spPr bwMode="auto">
            <a:xfrm>
              <a:off x="3504" y="3840"/>
              <a:ext cx="52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2297" name="Rectangle 9"/>
            <p:cNvSpPr>
              <a:spLocks noChangeArrowheads="1"/>
            </p:cNvSpPr>
            <p:nvPr/>
          </p:nvSpPr>
          <p:spPr bwMode="auto">
            <a:xfrm>
              <a:off x="4032" y="3840"/>
              <a:ext cx="52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2298" name="Text Box 10"/>
            <p:cNvSpPr txBox="1">
              <a:spLocks noChangeArrowheads="1"/>
            </p:cNvSpPr>
            <p:nvPr/>
          </p:nvSpPr>
          <p:spPr bwMode="auto">
            <a:xfrm>
              <a:off x="1344" y="3504"/>
              <a:ext cx="110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solidFill>
                    <a:srgbClr val="CC3399"/>
                  </a:solidFill>
                  <a:latin typeface="Courier New" pitchFamily="49" charset="0"/>
                </a:rPr>
                <a:t>count</a:t>
              </a:r>
            </a:p>
          </p:txBody>
        </p:sp>
        <p:sp>
          <p:nvSpPr>
            <p:cNvPr id="12299" name="Text Box 11"/>
            <p:cNvSpPr txBox="1">
              <a:spLocks noChangeArrowheads="1"/>
            </p:cNvSpPr>
            <p:nvPr/>
          </p:nvSpPr>
          <p:spPr bwMode="auto">
            <a:xfrm>
              <a:off x="2352" y="3504"/>
              <a:ext cx="2448"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solidFill>
                    <a:srgbClr val="CC3399"/>
                  </a:solidFill>
                  <a:latin typeface="Courier New" pitchFamily="49" charset="0"/>
                </a:rPr>
                <a:t>[0]  [1]  [2]  [3]</a:t>
              </a:r>
            </a:p>
          </p:txBody>
        </p:sp>
        <p:sp>
          <p:nvSpPr>
            <p:cNvPr id="12300" name="Line 12"/>
            <p:cNvSpPr>
              <a:spLocks noChangeShapeType="1"/>
            </p:cNvSpPr>
            <p:nvPr/>
          </p:nvSpPr>
          <p:spPr bwMode="auto">
            <a:xfrm>
              <a:off x="1824" y="3984"/>
              <a:ext cx="624"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2301" name="Text Box 13"/>
            <p:cNvSpPr txBox="1">
              <a:spLocks noChangeArrowheads="1"/>
            </p:cNvSpPr>
            <p:nvPr/>
          </p:nvSpPr>
          <p:spPr bwMode="auto">
            <a:xfrm>
              <a:off x="2592" y="3840"/>
              <a:ext cx="206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t>0          0         0         0</a:t>
              </a:r>
            </a:p>
          </p:txBody>
        </p:sp>
      </p:grpSp>
    </p:spTree>
    <p:extLst>
      <p:ext uri="{BB962C8B-B14F-4D97-AF65-F5344CB8AC3E}">
        <p14:creationId xmlns:p14="http://schemas.microsoft.com/office/powerpoint/2010/main" xmlns="" val="3849329682"/>
      </p:ext>
    </p:ext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wipe(left)">
                                      <p:cBhvr>
                                        <p:cTn id="7"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Definitions Using Array Literals</a:t>
            </a:r>
          </a:p>
        </p:txBody>
      </p:sp>
      <p:sp>
        <p:nvSpPr>
          <p:cNvPr id="13315" name="Rectangle 3"/>
          <p:cNvSpPr>
            <a:spLocks noGrp="1" noChangeArrowheads="1"/>
          </p:cNvSpPr>
          <p:nvPr>
            <p:ph sz="quarter" idx="1"/>
          </p:nvPr>
        </p:nvSpPr>
        <p:spPr/>
        <p:txBody>
          <a:bodyPr/>
          <a:lstStyle/>
          <a:p>
            <a:r>
              <a:rPr lang="en-US" dirty="0" smtClean="0"/>
              <a:t>Consider student names in Section 9.1</a:t>
            </a:r>
          </a:p>
          <a:p>
            <a:endParaRPr lang="en-US" dirty="0" smtClean="0"/>
          </a:p>
          <a:p>
            <a:endParaRPr lang="en-US" dirty="0" smtClean="0"/>
          </a:p>
          <a:p>
            <a:r>
              <a:rPr lang="en-US" dirty="0" smtClean="0"/>
              <a:t>Note results:</a:t>
            </a:r>
          </a:p>
        </p:txBody>
      </p:sp>
      <p:sp>
        <p:nvSpPr>
          <p:cNvPr id="13316" name="Text Box 4"/>
          <p:cNvSpPr txBox="1">
            <a:spLocks noChangeArrowheads="1"/>
          </p:cNvSpPr>
          <p:nvPr/>
        </p:nvSpPr>
        <p:spPr bwMode="auto">
          <a:xfrm>
            <a:off x="1143000" y="2819400"/>
            <a:ext cx="80010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000" b="1" dirty="0">
                <a:solidFill>
                  <a:srgbClr val="CC3399"/>
                </a:solidFill>
                <a:latin typeface="Courier New" pitchFamily="49" charset="0"/>
              </a:rPr>
              <a:t>final String [] STUDENTS = { </a:t>
            </a:r>
            <a:r>
              <a:rPr lang="en-US" sz="2000" b="1" dirty="0" smtClean="0">
                <a:solidFill>
                  <a:srgbClr val="CC3399"/>
                </a:solidFill>
                <a:latin typeface="Courier New" pitchFamily="49" charset="0"/>
              </a:rPr>
              <a:t>“john", </a:t>
            </a:r>
            <a:r>
              <a:rPr lang="en-US" sz="2000" b="1" dirty="0">
                <a:solidFill>
                  <a:srgbClr val="CC3399"/>
                </a:solidFill>
                <a:latin typeface="Courier New" pitchFamily="49" charset="0"/>
              </a:rPr>
              <a:t>"Doc" …</a:t>
            </a:r>
            <a:br>
              <a:rPr lang="en-US" sz="2000" b="1" dirty="0">
                <a:solidFill>
                  <a:srgbClr val="CC3399"/>
                </a:solidFill>
                <a:latin typeface="Courier New" pitchFamily="49" charset="0"/>
              </a:rPr>
            </a:br>
            <a:r>
              <a:rPr lang="en-US" sz="2000" b="1" dirty="0">
                <a:solidFill>
                  <a:srgbClr val="CC3399"/>
                </a:solidFill>
                <a:latin typeface="Courier New" pitchFamily="49" charset="0"/>
              </a:rPr>
              <a:t>                                 "</a:t>
            </a:r>
            <a:r>
              <a:rPr lang="en-US" sz="2000" b="1" dirty="0" err="1">
                <a:solidFill>
                  <a:srgbClr val="CC3399"/>
                </a:solidFill>
                <a:latin typeface="Courier New" pitchFamily="49" charset="0"/>
              </a:rPr>
              <a:t>Sneezy</a:t>
            </a:r>
            <a:r>
              <a:rPr lang="en-US" sz="2000" b="1" dirty="0">
                <a:solidFill>
                  <a:srgbClr val="CC3399"/>
                </a:solidFill>
                <a:latin typeface="Courier New" pitchFamily="49" charset="0"/>
              </a:rPr>
              <a:t>"};</a:t>
            </a:r>
          </a:p>
        </p:txBody>
      </p:sp>
      <p:grpSp>
        <p:nvGrpSpPr>
          <p:cNvPr id="13317" name="Group 5"/>
          <p:cNvGrpSpPr>
            <a:grpSpLocks/>
          </p:cNvGrpSpPr>
          <p:nvPr/>
        </p:nvGrpSpPr>
        <p:grpSpPr bwMode="auto">
          <a:xfrm>
            <a:off x="1905000" y="4572000"/>
            <a:ext cx="6248400" cy="1600200"/>
            <a:chOff x="1200" y="2880"/>
            <a:chExt cx="3936" cy="1008"/>
          </a:xfrm>
        </p:grpSpPr>
        <p:sp>
          <p:nvSpPr>
            <p:cNvPr id="13318" name="Rectangle 6"/>
            <p:cNvSpPr>
              <a:spLocks noChangeArrowheads="1"/>
            </p:cNvSpPr>
            <p:nvPr/>
          </p:nvSpPr>
          <p:spPr bwMode="auto">
            <a:xfrm>
              <a:off x="1392" y="3216"/>
              <a:ext cx="52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3319" name="Rectangle 7"/>
            <p:cNvSpPr>
              <a:spLocks noChangeArrowheads="1"/>
            </p:cNvSpPr>
            <p:nvPr/>
          </p:nvSpPr>
          <p:spPr bwMode="auto">
            <a:xfrm>
              <a:off x="2304" y="3216"/>
              <a:ext cx="52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3320" name="Rectangle 8"/>
            <p:cNvSpPr>
              <a:spLocks noChangeArrowheads="1"/>
            </p:cNvSpPr>
            <p:nvPr/>
          </p:nvSpPr>
          <p:spPr bwMode="auto">
            <a:xfrm>
              <a:off x="2832" y="3216"/>
              <a:ext cx="52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3321" name="Rectangle 9"/>
            <p:cNvSpPr>
              <a:spLocks noChangeArrowheads="1"/>
            </p:cNvSpPr>
            <p:nvPr/>
          </p:nvSpPr>
          <p:spPr bwMode="auto">
            <a:xfrm>
              <a:off x="3360" y="3216"/>
              <a:ext cx="52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3322" name="Rectangle 10"/>
            <p:cNvSpPr>
              <a:spLocks noChangeArrowheads="1"/>
            </p:cNvSpPr>
            <p:nvPr/>
          </p:nvSpPr>
          <p:spPr bwMode="auto">
            <a:xfrm>
              <a:off x="4464" y="3216"/>
              <a:ext cx="52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3323" name="Text Box 11"/>
            <p:cNvSpPr txBox="1">
              <a:spLocks noChangeArrowheads="1"/>
            </p:cNvSpPr>
            <p:nvPr/>
          </p:nvSpPr>
          <p:spPr bwMode="auto">
            <a:xfrm>
              <a:off x="1200" y="2880"/>
              <a:ext cx="110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solidFill>
                    <a:srgbClr val="CC3399"/>
                  </a:solidFill>
                  <a:latin typeface="Courier New" pitchFamily="49" charset="0"/>
                </a:rPr>
                <a:t>STUDENTS</a:t>
              </a:r>
            </a:p>
          </p:txBody>
        </p:sp>
        <p:sp>
          <p:nvSpPr>
            <p:cNvPr id="13324" name="Text Box 12"/>
            <p:cNvSpPr txBox="1">
              <a:spLocks noChangeArrowheads="1"/>
            </p:cNvSpPr>
            <p:nvPr/>
          </p:nvSpPr>
          <p:spPr bwMode="auto">
            <a:xfrm>
              <a:off x="2208" y="2880"/>
              <a:ext cx="2928"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solidFill>
                    <a:srgbClr val="CC3399"/>
                  </a:solidFill>
                  <a:latin typeface="Courier New" pitchFamily="49" charset="0"/>
                </a:rPr>
                <a:t>[0]  [1]  [2]       [6]</a:t>
              </a:r>
            </a:p>
          </p:txBody>
        </p:sp>
        <p:sp>
          <p:nvSpPr>
            <p:cNvPr id="13325" name="Line 13"/>
            <p:cNvSpPr>
              <a:spLocks noChangeShapeType="1"/>
            </p:cNvSpPr>
            <p:nvPr/>
          </p:nvSpPr>
          <p:spPr bwMode="auto">
            <a:xfrm>
              <a:off x="1680" y="3360"/>
              <a:ext cx="624"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3326" name="Text Box 14"/>
            <p:cNvSpPr txBox="1">
              <a:spLocks noChangeArrowheads="1"/>
            </p:cNvSpPr>
            <p:nvPr/>
          </p:nvSpPr>
          <p:spPr bwMode="auto">
            <a:xfrm>
              <a:off x="2256" y="3600"/>
              <a:ext cx="28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dirty="0" smtClean="0"/>
                <a:t>john    </a:t>
              </a:r>
              <a:r>
                <a:rPr lang="en-US" dirty="0"/>
                <a:t>Doc       . . .         </a:t>
              </a:r>
              <a:r>
                <a:rPr lang="en-US" dirty="0" err="1"/>
                <a:t>Sneezy</a:t>
              </a:r>
              <a:endParaRPr lang="en-US" dirty="0"/>
            </a:p>
          </p:txBody>
        </p:sp>
        <p:sp>
          <p:nvSpPr>
            <p:cNvPr id="13327" name="Line 15"/>
            <p:cNvSpPr>
              <a:spLocks noChangeShapeType="1"/>
            </p:cNvSpPr>
            <p:nvPr/>
          </p:nvSpPr>
          <p:spPr bwMode="auto">
            <a:xfrm>
              <a:off x="2592" y="3312"/>
              <a:ext cx="0" cy="288"/>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3328" name="Line 16"/>
            <p:cNvSpPr>
              <a:spLocks noChangeShapeType="1"/>
            </p:cNvSpPr>
            <p:nvPr/>
          </p:nvSpPr>
          <p:spPr bwMode="auto">
            <a:xfrm>
              <a:off x="3120" y="3312"/>
              <a:ext cx="48" cy="336"/>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3329" name="Line 17"/>
            <p:cNvSpPr>
              <a:spLocks noChangeShapeType="1"/>
            </p:cNvSpPr>
            <p:nvPr/>
          </p:nvSpPr>
          <p:spPr bwMode="auto">
            <a:xfrm flipH="1">
              <a:off x="4704" y="3360"/>
              <a:ext cx="48" cy="288"/>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xmlns="" val="1861347562"/>
      </p:ext>
    </p:extLst>
  </p:cSld>
  <p:clrMapOvr>
    <a:masterClrMapping/>
  </p:clrMapOvr>
  <p:transition>
    <p:diamond/>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IN" sz="4400" b="1" dirty="0"/>
              <a:t>Constructing Multidimensional Arrays</a:t>
            </a:r>
            <a:endParaRPr lang="en-US" sz="4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295400"/>
            <a:ext cx="9525000" cy="525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54118267"/>
      </p:ext>
    </p:extLst>
  </p:cSld>
  <p:clrMapOvr>
    <a:masterClrMapping/>
  </p:clrMapOvr>
  <p:transition>
    <p:diamond/>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		</a:t>
            </a:r>
            <a:r>
              <a:rPr lang="en-US" b="1" u="sng" dirty="0" smtClean="0">
                <a:solidFill>
                  <a:schemeClr val="accent1"/>
                </a:solidFill>
              </a:rPr>
              <a:t>Exceptional Handling</a:t>
            </a:r>
            <a:endParaRPr lang="en-US" dirty="0"/>
          </a:p>
        </p:txBody>
      </p:sp>
      <p:sp>
        <p:nvSpPr>
          <p:cNvPr id="3" name="Content Placeholder 2"/>
          <p:cNvSpPr>
            <a:spLocks noGrp="1"/>
          </p:cNvSpPr>
          <p:nvPr>
            <p:ph sz="quarter" idx="1"/>
          </p:nvPr>
        </p:nvSpPr>
        <p:spPr>
          <a:xfrm>
            <a:off x="457200" y="1295400"/>
            <a:ext cx="8229600" cy="5562600"/>
          </a:xfrm>
        </p:spPr>
        <p:txBody>
          <a:bodyPr>
            <a:normAutofit/>
          </a:bodyPr>
          <a:lstStyle/>
          <a:p>
            <a:pPr>
              <a:buFont typeface="Wingdings" pitchFamily="2" charset="2"/>
              <a:buChar char="Ø"/>
            </a:pPr>
            <a:r>
              <a:rPr lang="en-US" dirty="0" smtClean="0">
                <a:solidFill>
                  <a:schemeClr val="accent2"/>
                </a:solidFill>
                <a:latin typeface="Times New Roman" pitchFamily="18" charset="0"/>
                <a:cs typeface="Times New Roman" pitchFamily="18" charset="0"/>
              </a:rPr>
              <a:t>What is Exception?</a:t>
            </a:r>
          </a:p>
          <a:p>
            <a:pPr>
              <a:buNone/>
            </a:pPr>
            <a:r>
              <a:rPr lang="en-US" dirty="0" smtClean="0">
                <a:solidFill>
                  <a:schemeClr val="accent2"/>
                </a:solidFill>
                <a:latin typeface="Times New Roman" pitchFamily="18" charset="0"/>
                <a:cs typeface="Times New Roman" pitchFamily="18" charset="0"/>
              </a:rPr>
              <a:t>		 An exception is a runtime error. It is an indication of a problem that occurs during a program's execution. 	</a:t>
            </a:r>
          </a:p>
          <a:p>
            <a:pPr>
              <a:buFont typeface="Wingdings" pitchFamily="2" charset="2"/>
              <a:buChar char="Ø"/>
            </a:pPr>
            <a:r>
              <a:rPr lang="en-US" dirty="0" smtClean="0">
                <a:solidFill>
                  <a:schemeClr val="accent2"/>
                </a:solidFill>
                <a:latin typeface="Times New Roman" pitchFamily="18" charset="0"/>
                <a:cs typeface="Times New Roman" pitchFamily="18" charset="0"/>
              </a:rPr>
              <a:t>Exception handling helps improve a program's fault tolerance.</a:t>
            </a:r>
          </a:p>
          <a:p>
            <a:pPr>
              <a:buFont typeface="Wingdings" pitchFamily="2" charset="2"/>
              <a:buChar char="Ø"/>
            </a:pPr>
            <a:r>
              <a:rPr lang="en-US" dirty="0" smtClean="0">
                <a:solidFill>
                  <a:schemeClr val="accent2"/>
                </a:solidFill>
                <a:latin typeface="Times New Roman" pitchFamily="18" charset="0"/>
                <a:cs typeface="Times New Roman" pitchFamily="18" charset="0"/>
              </a:rPr>
              <a:t>Java exception handling is managed via five keywords :</a:t>
            </a:r>
          </a:p>
          <a:p>
            <a:pPr lvl="1">
              <a:buFont typeface="Wingdings" pitchFamily="2" charset="2"/>
              <a:buChar char="§"/>
            </a:pPr>
            <a:r>
              <a:rPr lang="en-US" sz="2600" dirty="0" smtClean="0">
                <a:solidFill>
                  <a:schemeClr val="accent2"/>
                </a:solidFill>
                <a:latin typeface="Times New Roman" pitchFamily="18" charset="0"/>
                <a:cs typeface="Times New Roman" pitchFamily="18" charset="0"/>
              </a:rPr>
              <a:t>try</a:t>
            </a:r>
          </a:p>
          <a:p>
            <a:pPr lvl="1">
              <a:buFont typeface="Wingdings" pitchFamily="2" charset="2"/>
              <a:buChar char="§"/>
            </a:pPr>
            <a:r>
              <a:rPr lang="en-US" sz="2600" dirty="0" smtClean="0">
                <a:solidFill>
                  <a:schemeClr val="accent2"/>
                </a:solidFill>
                <a:latin typeface="Times New Roman" pitchFamily="18" charset="0"/>
                <a:cs typeface="Times New Roman" pitchFamily="18" charset="0"/>
              </a:rPr>
              <a:t>catch</a:t>
            </a:r>
          </a:p>
          <a:p>
            <a:pPr lvl="1">
              <a:buFont typeface="Wingdings" pitchFamily="2" charset="2"/>
              <a:buChar char="§"/>
            </a:pPr>
            <a:r>
              <a:rPr lang="en-US" sz="2600" dirty="0" smtClean="0">
                <a:solidFill>
                  <a:schemeClr val="accent2"/>
                </a:solidFill>
                <a:latin typeface="Times New Roman" pitchFamily="18" charset="0"/>
                <a:cs typeface="Times New Roman" pitchFamily="18" charset="0"/>
              </a:rPr>
              <a:t>throw</a:t>
            </a:r>
          </a:p>
          <a:p>
            <a:pPr lvl="1">
              <a:buFont typeface="Wingdings" pitchFamily="2" charset="2"/>
              <a:buChar char="§"/>
            </a:pPr>
            <a:r>
              <a:rPr lang="en-US" sz="2600" dirty="0" smtClean="0">
                <a:solidFill>
                  <a:schemeClr val="accent2"/>
                </a:solidFill>
                <a:latin typeface="Times New Roman" pitchFamily="18" charset="0"/>
                <a:cs typeface="Times New Roman" pitchFamily="18" charset="0"/>
              </a:rPr>
              <a:t>throws</a:t>
            </a:r>
          </a:p>
          <a:p>
            <a:pPr lvl="1">
              <a:buFont typeface="Wingdings" pitchFamily="2" charset="2"/>
              <a:buChar char="§"/>
            </a:pPr>
            <a:r>
              <a:rPr lang="en-US" sz="2600" dirty="0" smtClean="0">
                <a:solidFill>
                  <a:schemeClr val="accent2"/>
                </a:solidFill>
                <a:latin typeface="Times New Roman" pitchFamily="18" charset="0"/>
                <a:cs typeface="Times New Roman" pitchFamily="18" charset="0"/>
              </a:rPr>
              <a:t>finally		</a:t>
            </a:r>
            <a:r>
              <a:rPr lang="en-US" dirty="0" smtClean="0">
                <a:solidFill>
                  <a:schemeClr val="accent2"/>
                </a:solidFill>
              </a:rPr>
              <a:t>			</a:t>
            </a:r>
          </a:p>
        </p:txBody>
      </p:sp>
    </p:spTree>
  </p:cSld>
  <p:clrMapOvr>
    <a:masterClrMapping/>
  </p:clrMapOvr>
  <p:transition>
    <p:plus/>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	    </a:t>
            </a:r>
            <a:r>
              <a:rPr lang="en-US" b="1" u="sng" dirty="0" smtClean="0">
                <a:solidFill>
                  <a:schemeClr val="accent1"/>
                </a:solidFill>
              </a:rPr>
              <a:t>Types of Exceptions</a:t>
            </a:r>
            <a:endParaRPr lang="en-US" b="1" u="sng" dirty="0">
              <a:solidFill>
                <a:schemeClr val="accent1"/>
              </a:solidFill>
            </a:endParaRPr>
          </a:p>
        </p:txBody>
      </p:sp>
      <p:sp>
        <p:nvSpPr>
          <p:cNvPr id="3" name="Content Placeholder 2"/>
          <p:cNvSpPr>
            <a:spLocks noGrp="1"/>
          </p:cNvSpPr>
          <p:nvPr>
            <p:ph sz="quarter" idx="1"/>
          </p:nvPr>
        </p:nvSpPr>
        <p:spPr>
          <a:xfrm>
            <a:off x="457200" y="990600"/>
            <a:ext cx="8229600" cy="5867400"/>
          </a:xfrm>
        </p:spPr>
        <p:txBody>
          <a:bodyPr>
            <a:normAutofit lnSpcReduction="10000"/>
          </a:bodyPr>
          <a:lstStyle/>
          <a:p>
            <a:pPr>
              <a:buFont typeface="Wingdings" pitchFamily="2" charset="2"/>
              <a:buChar char="Ø"/>
            </a:pPr>
            <a:r>
              <a:rPr lang="en-US" dirty="0" smtClean="0">
                <a:solidFill>
                  <a:schemeClr val="accent2"/>
                </a:solidFill>
                <a:latin typeface="Times New Roman" pitchFamily="18" charset="0"/>
                <a:cs typeface="Times New Roman" pitchFamily="18" charset="0"/>
              </a:rPr>
              <a:t>Two types:</a:t>
            </a:r>
          </a:p>
          <a:p>
            <a:pPr>
              <a:buNone/>
            </a:pPr>
            <a:endParaRPr lang="en-US" dirty="0" smtClean="0">
              <a:solidFill>
                <a:schemeClr val="accent2"/>
              </a:solidFill>
              <a:latin typeface="Times New Roman" pitchFamily="18" charset="0"/>
              <a:cs typeface="Times New Roman" pitchFamily="18" charset="0"/>
            </a:endParaRPr>
          </a:p>
          <a:p>
            <a:pPr>
              <a:buFont typeface="Wingdings" pitchFamily="2" charset="2"/>
              <a:buChar char="Ø"/>
            </a:pPr>
            <a:endParaRPr lang="en-US" dirty="0" smtClean="0">
              <a:solidFill>
                <a:schemeClr val="accent2"/>
              </a:solidFill>
              <a:latin typeface="Times New Roman" pitchFamily="18" charset="0"/>
              <a:cs typeface="Times New Roman" pitchFamily="18" charset="0"/>
            </a:endParaRPr>
          </a:p>
          <a:p>
            <a:pPr>
              <a:buFont typeface="Wingdings" pitchFamily="2" charset="2"/>
              <a:buChar char="Ø"/>
            </a:pPr>
            <a:endParaRPr lang="en-US" dirty="0" smtClean="0">
              <a:solidFill>
                <a:schemeClr val="accent2"/>
              </a:solidFill>
              <a:latin typeface="Times New Roman" pitchFamily="18" charset="0"/>
              <a:cs typeface="Times New Roman" pitchFamily="18" charset="0"/>
            </a:endParaRPr>
          </a:p>
          <a:p>
            <a:pPr>
              <a:buNone/>
            </a:pPr>
            <a:endParaRPr lang="en-US" dirty="0" smtClean="0">
              <a:solidFill>
                <a:schemeClr val="accent2"/>
              </a:solidFill>
              <a:latin typeface="Times New Roman" pitchFamily="18" charset="0"/>
              <a:cs typeface="Times New Roman" pitchFamily="18" charset="0"/>
            </a:endParaRPr>
          </a:p>
          <a:p>
            <a:pPr>
              <a:buNone/>
            </a:pPr>
            <a:endParaRPr lang="en-US" dirty="0" smtClean="0">
              <a:solidFill>
                <a:schemeClr val="accent2"/>
              </a:solidFill>
              <a:latin typeface="Times New Roman" pitchFamily="18" charset="0"/>
              <a:cs typeface="Times New Roman" pitchFamily="18" charset="0"/>
            </a:endParaRPr>
          </a:p>
          <a:p>
            <a:r>
              <a:rPr lang="en-US" b="1" dirty="0" smtClean="0">
                <a:solidFill>
                  <a:schemeClr val="accent2"/>
                </a:solidFill>
                <a:latin typeface="Times New Roman" pitchFamily="18" charset="0"/>
                <a:cs typeface="Times New Roman" pitchFamily="18" charset="0"/>
              </a:rPr>
              <a:t>Unchecked  exceptions:</a:t>
            </a:r>
          </a:p>
          <a:p>
            <a:pPr lvl="1">
              <a:buFont typeface="Wingdings" pitchFamily="2" charset="2"/>
              <a:buChar char="§"/>
            </a:pPr>
            <a:r>
              <a:rPr lang="en-US" b="1" dirty="0" smtClean="0">
                <a:solidFill>
                  <a:schemeClr val="accent2"/>
                </a:solidFill>
                <a:latin typeface="Times New Roman" pitchFamily="18" charset="0"/>
                <a:cs typeface="Times New Roman" pitchFamily="18" charset="0"/>
              </a:rPr>
              <a:t> </a:t>
            </a:r>
            <a:r>
              <a:rPr lang="en-US" dirty="0" smtClean="0">
                <a:solidFill>
                  <a:schemeClr val="accent2"/>
                </a:solidFill>
                <a:latin typeface="Times New Roman" pitchFamily="18" charset="0"/>
                <a:cs typeface="Times New Roman" pitchFamily="18" charset="0"/>
              </a:rPr>
              <a:t>Runtime Exceptions </a:t>
            </a:r>
          </a:p>
          <a:p>
            <a:pPr lvl="1">
              <a:buFont typeface="Wingdings" pitchFamily="2" charset="2"/>
              <a:buChar char="§"/>
            </a:pPr>
            <a:r>
              <a:rPr lang="en-US" dirty="0" smtClean="0">
                <a:solidFill>
                  <a:schemeClr val="accent2"/>
                </a:solidFill>
                <a:latin typeface="Times New Roman" pitchFamily="18" charset="0"/>
                <a:cs typeface="Times New Roman" pitchFamily="18" charset="0"/>
              </a:rPr>
              <a:t>The compiler will not check whether the programmer has handled them or not.</a:t>
            </a:r>
          </a:p>
          <a:p>
            <a:r>
              <a:rPr lang="en-US" b="1" dirty="0" smtClean="0">
                <a:solidFill>
                  <a:schemeClr val="accent2"/>
                </a:solidFill>
                <a:latin typeface="Times New Roman" pitchFamily="18" charset="0"/>
                <a:cs typeface="Times New Roman" pitchFamily="18" charset="0"/>
              </a:rPr>
              <a:t>Checked exceptions: </a:t>
            </a:r>
          </a:p>
          <a:p>
            <a:pPr lvl="1">
              <a:buFont typeface="Wingdings" pitchFamily="2" charset="2"/>
              <a:buChar char="§"/>
            </a:pPr>
            <a:r>
              <a:rPr lang="en-US" dirty="0" smtClean="0">
                <a:solidFill>
                  <a:schemeClr val="accent2"/>
                </a:solidFill>
                <a:latin typeface="Times New Roman" pitchFamily="18" charset="0"/>
                <a:cs typeface="Times New Roman" pitchFamily="18" charset="0"/>
              </a:rPr>
              <a:t>Exceptions except Runtime Exceptions </a:t>
            </a:r>
          </a:p>
          <a:p>
            <a:pPr lvl="1">
              <a:buFont typeface="Wingdings" pitchFamily="2" charset="2"/>
              <a:buChar char="§"/>
            </a:pPr>
            <a:r>
              <a:rPr lang="en-US" dirty="0" smtClean="0">
                <a:solidFill>
                  <a:schemeClr val="accent2"/>
                </a:solidFill>
                <a:latin typeface="Times New Roman" pitchFamily="18" charset="0"/>
                <a:cs typeface="Times New Roman" pitchFamily="18" charset="0"/>
              </a:rPr>
              <a:t>The compiler will check whether the programmer has handled them or else generate a compilation error.</a:t>
            </a:r>
          </a:p>
          <a:p>
            <a:endParaRPr lang="en-US" dirty="0"/>
          </a:p>
        </p:txBody>
      </p:sp>
      <p:graphicFrame>
        <p:nvGraphicFramePr>
          <p:cNvPr id="4" name="Diagram 3"/>
          <p:cNvGraphicFramePr/>
          <p:nvPr/>
        </p:nvGraphicFramePr>
        <p:xfrm>
          <a:off x="838200" y="1397000"/>
          <a:ext cx="7772400" cy="378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lus/>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solidFill>
                  <a:schemeClr val="accent1"/>
                </a:solidFill>
              </a:rPr>
              <a:t>	   </a:t>
            </a:r>
            <a:r>
              <a:rPr lang="en-US" b="1" u="sng" dirty="0" smtClean="0">
                <a:solidFill>
                  <a:schemeClr val="accent1"/>
                </a:solidFill>
              </a:rPr>
              <a:t>Java Exception Hierarchy</a:t>
            </a:r>
            <a:endParaRPr lang="en-US" b="1" u="sng" dirty="0">
              <a:solidFill>
                <a:schemeClr val="accent1"/>
              </a:solidFill>
            </a:endParaRPr>
          </a:p>
        </p:txBody>
      </p:sp>
      <p:graphicFrame>
        <p:nvGraphicFramePr>
          <p:cNvPr id="4" name="Content Placeholder 3"/>
          <p:cNvGraphicFramePr>
            <a:graphicFrameLocks noGrp="1"/>
          </p:cNvGraphicFramePr>
          <p:nvPr>
            <p:ph sz="quarter" idx="1"/>
          </p:nvPr>
        </p:nvGraphicFramePr>
        <p:xfrm>
          <a:off x="0" y="609600"/>
          <a:ext cx="8686800" cy="624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lus/>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867400"/>
          </a:xfrm>
        </p:spPr>
        <p:txBody>
          <a:bodyPr>
            <a:normAutofit/>
          </a:bodyPr>
          <a:lstStyle/>
          <a:p>
            <a:endParaRPr lang="en-US" dirty="0" smtClean="0"/>
          </a:p>
          <a:p>
            <a:endParaRPr lang="en-US" dirty="0"/>
          </a:p>
          <a:p>
            <a:pPr marL="0" indent="0">
              <a:buNone/>
            </a:pPr>
            <a:r>
              <a:rPr lang="en-US" sz="6000" dirty="0"/>
              <a:t> </a:t>
            </a:r>
            <a:r>
              <a:rPr lang="en-US" sz="6000" dirty="0" smtClean="0"/>
              <a:t>   HANDLING      EXCEPTION </a:t>
            </a:r>
            <a:r>
              <a:rPr lang="en-US" sz="6000" dirty="0"/>
              <a:t>USING TRY,CATCH AND FINALLY?????????</a:t>
            </a:r>
            <a:endParaRPr lang="en-IN" sz="6000" dirty="0"/>
          </a:p>
          <a:p>
            <a:endParaRPr lang="en-IN" dirty="0"/>
          </a:p>
        </p:txBody>
      </p:sp>
    </p:spTree>
    <p:extLst>
      <p:ext uri="{BB962C8B-B14F-4D97-AF65-F5344CB8AC3E}">
        <p14:creationId xmlns:p14="http://schemas.microsoft.com/office/powerpoint/2010/main" xmlns="" val="2973387978"/>
      </p:ext>
    </p:extLst>
  </p:cSld>
  <p:clrMapOvr>
    <a:masterClrMapping/>
  </p:clrMapOvr>
  <p:transition>
    <p:diamond/>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
            <a:ext cx="8229600" cy="6172200"/>
          </a:xfrm>
        </p:spPr>
        <p:txBody>
          <a:bodyPr>
            <a:noAutofit/>
          </a:bodyPr>
          <a:lstStyle/>
          <a:p>
            <a:pPr marL="0" indent="0">
              <a:buNone/>
            </a:pPr>
            <a:r>
              <a:rPr lang="en-IN" sz="1600" dirty="0"/>
              <a:t>1: try {</a:t>
            </a:r>
          </a:p>
          <a:p>
            <a:pPr marL="0" indent="0">
              <a:buNone/>
            </a:pPr>
            <a:r>
              <a:rPr lang="en-IN" sz="1600" dirty="0"/>
              <a:t>2: // This is the first line of the "guarded region</a:t>
            </a:r>
            <a:r>
              <a:rPr lang="en-IN" sz="1600" dirty="0" smtClean="0"/>
              <a:t>".</a:t>
            </a:r>
          </a:p>
          <a:p>
            <a:pPr marL="0" indent="0">
              <a:buNone/>
            </a:pPr>
            <a:r>
              <a:rPr lang="en-US" sz="1600" dirty="0" smtClean="0"/>
              <a:t>//…………………………………………………</a:t>
            </a:r>
            <a:endParaRPr lang="en-US" sz="1600" dirty="0"/>
          </a:p>
          <a:p>
            <a:pPr marL="0" indent="0">
              <a:buNone/>
            </a:pPr>
            <a:r>
              <a:rPr lang="en-US" sz="1600" dirty="0" smtClean="0"/>
              <a:t>//……………………………………………..</a:t>
            </a:r>
            <a:endParaRPr lang="en-IN" sz="1600" dirty="0"/>
          </a:p>
          <a:p>
            <a:pPr marL="0" indent="0">
              <a:buNone/>
            </a:pPr>
            <a:r>
              <a:rPr lang="en-IN" sz="1600" dirty="0"/>
              <a:t>3: }</a:t>
            </a:r>
          </a:p>
          <a:p>
            <a:pPr marL="0" indent="0">
              <a:buNone/>
            </a:pPr>
            <a:r>
              <a:rPr lang="en-IN" sz="1600" dirty="0"/>
              <a:t>4: catch(</a:t>
            </a:r>
            <a:r>
              <a:rPr lang="en-IN" sz="1600" dirty="0" err="1"/>
              <a:t>MyFirstException</a:t>
            </a:r>
            <a:r>
              <a:rPr lang="en-IN" sz="1600" dirty="0"/>
              <a:t>) </a:t>
            </a:r>
            <a:r>
              <a:rPr lang="en-IN" sz="1600" dirty="0" smtClean="0"/>
              <a:t>{</a:t>
            </a:r>
          </a:p>
          <a:p>
            <a:pPr marL="0" indent="0">
              <a:buNone/>
            </a:pPr>
            <a:r>
              <a:rPr lang="en-IN" sz="1600" dirty="0"/>
              <a:t>5: // Put code here that handles this exception</a:t>
            </a:r>
          </a:p>
          <a:p>
            <a:pPr marL="0" indent="0">
              <a:buNone/>
            </a:pPr>
            <a:r>
              <a:rPr lang="en-IN" sz="1600" dirty="0"/>
              <a:t>6: }</a:t>
            </a:r>
          </a:p>
          <a:p>
            <a:pPr marL="0" indent="0">
              <a:buNone/>
            </a:pPr>
            <a:r>
              <a:rPr lang="en-IN" sz="1600" dirty="0"/>
              <a:t>7: catch(</a:t>
            </a:r>
            <a:r>
              <a:rPr lang="en-IN" sz="1600" dirty="0" err="1"/>
              <a:t>MySecondException</a:t>
            </a:r>
            <a:r>
              <a:rPr lang="en-IN" sz="1600" dirty="0"/>
              <a:t>) {</a:t>
            </a:r>
          </a:p>
          <a:p>
            <a:pPr marL="0" indent="0">
              <a:buNone/>
            </a:pPr>
            <a:r>
              <a:rPr lang="en-IN" sz="1600" dirty="0"/>
              <a:t>8: // Put code here that handles this exception</a:t>
            </a:r>
          </a:p>
          <a:p>
            <a:pPr marL="0" indent="0">
              <a:buNone/>
            </a:pPr>
            <a:r>
              <a:rPr lang="en-IN" sz="1600" dirty="0"/>
              <a:t>9: }</a:t>
            </a:r>
          </a:p>
          <a:p>
            <a:pPr marL="0" indent="0">
              <a:buNone/>
            </a:pPr>
            <a:r>
              <a:rPr lang="en-IN" sz="1600" dirty="0"/>
              <a:t>10: finally {</a:t>
            </a:r>
          </a:p>
          <a:p>
            <a:pPr marL="0" indent="0">
              <a:buNone/>
            </a:pPr>
            <a:r>
              <a:rPr lang="en-IN" sz="1600" dirty="0"/>
              <a:t>11: // Put code here to release any resource we</a:t>
            </a:r>
          </a:p>
          <a:p>
            <a:pPr marL="0" indent="0">
              <a:buNone/>
            </a:pPr>
            <a:r>
              <a:rPr lang="en-IN" sz="1600" dirty="0"/>
              <a:t>12: // allocated in the try clause.</a:t>
            </a:r>
          </a:p>
          <a:p>
            <a:pPr marL="0" indent="0">
              <a:buNone/>
            </a:pPr>
            <a:r>
              <a:rPr lang="en-IN" sz="1600" dirty="0"/>
              <a:t>13: }</a:t>
            </a:r>
          </a:p>
          <a:p>
            <a:pPr marL="0" indent="0">
              <a:buNone/>
            </a:pPr>
            <a:r>
              <a:rPr lang="en-IN" sz="1600" dirty="0"/>
              <a:t>14:</a:t>
            </a:r>
          </a:p>
          <a:p>
            <a:pPr marL="0" indent="0">
              <a:buNone/>
            </a:pPr>
            <a:r>
              <a:rPr lang="en-IN" sz="1600" dirty="0"/>
              <a:t>15: // More code here</a:t>
            </a:r>
          </a:p>
        </p:txBody>
      </p:sp>
    </p:spTree>
    <p:extLst>
      <p:ext uri="{BB962C8B-B14F-4D97-AF65-F5344CB8AC3E}">
        <p14:creationId xmlns:p14="http://schemas.microsoft.com/office/powerpoint/2010/main" xmlns="" val="3828223884"/>
      </p:ext>
    </p:extLst>
  </p:cSld>
  <p:clrMapOvr>
    <a:masterClrMapping/>
  </p:clrMapOvr>
  <p:transition>
    <p:diamon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867400"/>
          </a:xfrm>
        </p:spPr>
        <p:txBody>
          <a:bodyPr>
            <a:normAutofit/>
          </a:bodyPr>
          <a:lstStyle/>
          <a:p>
            <a:pPr marL="0" indent="0">
              <a:buNone/>
            </a:pPr>
            <a:r>
              <a:rPr lang="en-IN" sz="1800" dirty="0"/>
              <a:t>The following legal code demonstrates a try with a finally but no catch:</a:t>
            </a:r>
          </a:p>
          <a:p>
            <a:pPr marL="0" indent="0">
              <a:buNone/>
            </a:pPr>
            <a:r>
              <a:rPr lang="en-IN" sz="1800" dirty="0"/>
              <a:t>try {</a:t>
            </a:r>
          </a:p>
          <a:p>
            <a:pPr marL="0" indent="0">
              <a:buNone/>
            </a:pPr>
            <a:r>
              <a:rPr lang="en-IN" sz="1800" dirty="0"/>
              <a:t>// do stuff</a:t>
            </a:r>
          </a:p>
          <a:p>
            <a:pPr marL="0" indent="0">
              <a:buNone/>
            </a:pPr>
            <a:r>
              <a:rPr lang="en-IN" sz="1800" dirty="0"/>
              <a:t>} finally {</a:t>
            </a:r>
          </a:p>
          <a:p>
            <a:pPr marL="0" indent="0">
              <a:buNone/>
            </a:pPr>
            <a:r>
              <a:rPr lang="en-IN" sz="1800" dirty="0"/>
              <a:t>//clean up</a:t>
            </a:r>
          </a:p>
          <a:p>
            <a:pPr marL="0" indent="0">
              <a:buNone/>
            </a:pPr>
            <a:r>
              <a:rPr lang="en-IN" sz="1800" dirty="0" smtClean="0"/>
              <a:t>}</a:t>
            </a:r>
          </a:p>
          <a:p>
            <a:pPr marL="0" indent="0">
              <a:buNone/>
            </a:pPr>
            <a:endParaRPr lang="en-US" sz="1800" dirty="0"/>
          </a:p>
          <a:p>
            <a:pPr marL="0" indent="0">
              <a:buNone/>
            </a:pPr>
            <a:endParaRPr lang="en-US" sz="1800" dirty="0" smtClean="0"/>
          </a:p>
          <a:p>
            <a:pPr marL="0" indent="0">
              <a:buNone/>
            </a:pPr>
            <a:r>
              <a:rPr lang="en-IN" sz="1800" dirty="0"/>
              <a:t>The following legal code demonstrates a try, catch, and finally:</a:t>
            </a:r>
          </a:p>
          <a:p>
            <a:pPr marL="0" indent="0">
              <a:buNone/>
            </a:pPr>
            <a:r>
              <a:rPr lang="en-IN" sz="1800" dirty="0"/>
              <a:t>try {</a:t>
            </a:r>
          </a:p>
          <a:p>
            <a:pPr marL="0" indent="0">
              <a:buNone/>
            </a:pPr>
            <a:r>
              <a:rPr lang="en-IN" sz="1800" dirty="0"/>
              <a:t>// do stuff</a:t>
            </a:r>
          </a:p>
          <a:p>
            <a:pPr marL="0" indent="0">
              <a:buNone/>
            </a:pPr>
            <a:r>
              <a:rPr lang="en-IN" sz="1800" dirty="0"/>
              <a:t>} catch (</a:t>
            </a:r>
            <a:r>
              <a:rPr lang="en-IN" sz="1800" dirty="0" err="1"/>
              <a:t>SomeException</a:t>
            </a:r>
            <a:r>
              <a:rPr lang="en-IN" sz="1800" dirty="0"/>
              <a:t> ex) {</a:t>
            </a:r>
          </a:p>
          <a:p>
            <a:pPr marL="0" indent="0">
              <a:buNone/>
            </a:pPr>
            <a:r>
              <a:rPr lang="en-IN" sz="1800" dirty="0"/>
              <a:t>// do exception handling</a:t>
            </a:r>
          </a:p>
          <a:p>
            <a:pPr marL="0" indent="0">
              <a:buNone/>
            </a:pPr>
            <a:r>
              <a:rPr lang="en-IN" sz="1800" dirty="0"/>
              <a:t>} finally {</a:t>
            </a:r>
          </a:p>
          <a:p>
            <a:pPr marL="0" indent="0">
              <a:buNone/>
            </a:pPr>
            <a:r>
              <a:rPr lang="en-IN" sz="1800" dirty="0"/>
              <a:t>// clean up</a:t>
            </a:r>
          </a:p>
          <a:p>
            <a:pPr marL="0" indent="0">
              <a:buNone/>
            </a:pPr>
            <a:r>
              <a:rPr lang="en-IN" sz="1800" dirty="0"/>
              <a:t>}</a:t>
            </a:r>
          </a:p>
          <a:p>
            <a:pPr marL="0" indent="0">
              <a:buNone/>
            </a:pPr>
            <a:endParaRPr lang="en-IN" sz="1800" dirty="0"/>
          </a:p>
        </p:txBody>
      </p:sp>
    </p:spTree>
    <p:extLst>
      <p:ext uri="{BB962C8B-B14F-4D97-AF65-F5344CB8AC3E}">
        <p14:creationId xmlns:p14="http://schemas.microsoft.com/office/powerpoint/2010/main" xmlns="" val="673386163"/>
      </p:ext>
    </p:extLst>
  </p:cSld>
  <p:clrMapOvr>
    <a:masterClrMapping/>
  </p:clrMapOvr>
  <p:transition>
    <p:diamond/>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6096000"/>
          </a:xfrm>
        </p:spPr>
        <p:txBody>
          <a:bodyPr>
            <a:normAutofit/>
          </a:bodyPr>
          <a:lstStyle/>
          <a:p>
            <a:r>
              <a:rPr lang="en-IN" sz="1800" dirty="0" smtClean="0"/>
              <a:t>The </a:t>
            </a:r>
            <a:r>
              <a:rPr lang="en-IN" sz="1800" dirty="0"/>
              <a:t>following ILLEGAL code demonstrates a try without a catch or finally:</a:t>
            </a:r>
          </a:p>
          <a:p>
            <a:r>
              <a:rPr lang="en-IN" sz="1800" dirty="0"/>
              <a:t>try {</a:t>
            </a:r>
          </a:p>
          <a:p>
            <a:r>
              <a:rPr lang="en-IN" sz="1800" dirty="0"/>
              <a:t>// do stuff</a:t>
            </a:r>
          </a:p>
          <a:p>
            <a:r>
              <a:rPr lang="en-IN" sz="1800" dirty="0"/>
              <a:t>}</a:t>
            </a:r>
          </a:p>
          <a:p>
            <a:r>
              <a:rPr lang="en-IN" sz="1800" dirty="0"/>
              <a:t>// </a:t>
            </a:r>
            <a:r>
              <a:rPr lang="en-IN" sz="1800" dirty="0">
                <a:solidFill>
                  <a:srgbClr val="FF0000"/>
                </a:solidFill>
              </a:rPr>
              <a:t>need a catch or finally here</a:t>
            </a:r>
          </a:p>
          <a:p>
            <a:r>
              <a:rPr lang="en-IN" sz="1800" dirty="0" err="1"/>
              <a:t>System.out.println</a:t>
            </a:r>
            <a:r>
              <a:rPr lang="en-IN" sz="1800" dirty="0"/>
              <a:t>("out of try block</a:t>
            </a:r>
            <a:r>
              <a:rPr lang="en-IN" sz="1800" dirty="0" smtClean="0"/>
              <a:t>");</a:t>
            </a:r>
          </a:p>
          <a:p>
            <a:endParaRPr lang="en-US" sz="1800" dirty="0"/>
          </a:p>
          <a:p>
            <a:endParaRPr lang="en-US" sz="1800" dirty="0" smtClean="0"/>
          </a:p>
          <a:p>
            <a:endParaRPr lang="en-IN" sz="1800" dirty="0"/>
          </a:p>
          <a:p>
            <a:r>
              <a:rPr lang="en-IN" sz="1800" dirty="0"/>
              <a:t>The following ILLEGAL code demonstrates a misplaced catch block:</a:t>
            </a:r>
          </a:p>
          <a:p>
            <a:r>
              <a:rPr lang="en-IN" sz="1800" dirty="0"/>
              <a:t>try {</a:t>
            </a:r>
          </a:p>
          <a:p>
            <a:r>
              <a:rPr lang="en-IN" sz="1800" dirty="0"/>
              <a:t>// do stuff</a:t>
            </a:r>
          </a:p>
          <a:p>
            <a:r>
              <a:rPr lang="en-IN" sz="1800" dirty="0"/>
              <a:t>}</a:t>
            </a:r>
          </a:p>
          <a:p>
            <a:r>
              <a:rPr lang="en-IN" sz="1800" dirty="0"/>
              <a:t>// </a:t>
            </a:r>
            <a:r>
              <a:rPr lang="en-IN" sz="1800" dirty="0">
                <a:solidFill>
                  <a:srgbClr val="FF0000"/>
                </a:solidFill>
              </a:rPr>
              <a:t>can't have code between try/catch</a:t>
            </a:r>
          </a:p>
          <a:p>
            <a:r>
              <a:rPr lang="en-IN" sz="1800" dirty="0" err="1"/>
              <a:t>System.out.println</a:t>
            </a:r>
            <a:r>
              <a:rPr lang="en-IN" sz="1800" dirty="0"/>
              <a:t>("out of try block");</a:t>
            </a:r>
          </a:p>
          <a:p>
            <a:r>
              <a:rPr lang="en-IN" sz="1800" dirty="0"/>
              <a:t>catch(Exception ex) { </a:t>
            </a:r>
            <a:r>
              <a:rPr lang="en-IN" sz="1800" dirty="0" smtClean="0"/>
              <a:t>}</a:t>
            </a:r>
            <a:endParaRPr lang="en-IN" sz="1800" dirty="0"/>
          </a:p>
        </p:txBody>
      </p:sp>
    </p:spTree>
    <p:extLst>
      <p:ext uri="{BB962C8B-B14F-4D97-AF65-F5344CB8AC3E}">
        <p14:creationId xmlns:p14="http://schemas.microsoft.com/office/powerpoint/2010/main" xmlns="" val="737888709"/>
      </p:ext>
    </p:extLst>
  </p:cSld>
  <p:clrMapOvr>
    <a:masterClrMapping/>
  </p:clrMapOvr>
  <p:transition>
    <p:diamon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600" b="1" u="sng" dirty="0" smtClean="0">
                <a:solidFill>
                  <a:schemeClr val="accent1"/>
                </a:solidFill>
              </a:rPr>
              <a:t>Faults :</a:t>
            </a:r>
            <a:endParaRPr lang="en-US" sz="3600" b="1" u="sng" dirty="0">
              <a:solidFill>
                <a:schemeClr val="accent1"/>
              </a:solidFill>
            </a:endParaRPr>
          </a:p>
        </p:txBody>
      </p:sp>
      <p:sp>
        <p:nvSpPr>
          <p:cNvPr id="3" name="Content Placeholder 2"/>
          <p:cNvSpPr>
            <a:spLocks noGrp="1"/>
          </p:cNvSpPr>
          <p:nvPr>
            <p:ph sz="quarter" idx="1"/>
          </p:nvPr>
        </p:nvSpPr>
        <p:spPr>
          <a:xfrm>
            <a:off x="457200" y="685800"/>
            <a:ext cx="8229600" cy="5638800"/>
          </a:xfrm>
        </p:spPr>
        <p:txBody>
          <a:bodyPr/>
          <a:lstStyle/>
          <a:p>
            <a:pPr>
              <a:buFont typeface="Wingdings" pitchFamily="2" charset="2"/>
              <a:buChar char="Ø"/>
            </a:pPr>
            <a:r>
              <a:rPr lang="en-US" sz="2400" dirty="0" smtClean="0">
                <a:solidFill>
                  <a:schemeClr val="accent2"/>
                </a:solidFill>
                <a:latin typeface="Times New Roman" pitchFamily="18" charset="0"/>
                <a:cs typeface="Times New Roman" pitchFamily="18" charset="0"/>
              </a:rPr>
              <a:t>A fracture in the Earth along which one</a:t>
            </a:r>
          </a:p>
          <a:p>
            <a:pPr>
              <a:buNone/>
            </a:pPr>
            <a:r>
              <a:rPr lang="en-US" sz="2400" dirty="0" smtClean="0">
                <a:solidFill>
                  <a:schemeClr val="accent2"/>
                </a:solidFill>
                <a:latin typeface="Times New Roman" pitchFamily="18" charset="0"/>
                <a:cs typeface="Times New Roman" pitchFamily="18" charset="0"/>
              </a:rPr>
              <a:t>    side has moved in relative to the other.</a:t>
            </a:r>
          </a:p>
          <a:p>
            <a:pPr>
              <a:buFont typeface="Wingdings" pitchFamily="2" charset="2"/>
              <a:buChar char="Ø"/>
            </a:pPr>
            <a:r>
              <a:rPr lang="en-US" sz="2400" dirty="0" smtClean="0">
                <a:solidFill>
                  <a:schemeClr val="accent2"/>
                </a:solidFill>
                <a:latin typeface="Times New Roman" pitchFamily="18" charset="0"/>
                <a:cs typeface="Times New Roman" pitchFamily="18" charset="0"/>
              </a:rPr>
              <a:t>Large faults within the Earth's crust</a:t>
            </a:r>
          </a:p>
          <a:p>
            <a:pPr>
              <a:buNone/>
            </a:pPr>
            <a:r>
              <a:rPr lang="en-US" sz="2400" dirty="0" smtClean="0">
                <a:solidFill>
                  <a:schemeClr val="accent2"/>
                </a:solidFill>
                <a:latin typeface="Times New Roman" pitchFamily="18" charset="0"/>
                <a:cs typeface="Times New Roman" pitchFamily="18" charset="0"/>
              </a:rPr>
              <a:t>	 result from the action of tectonic forces</a:t>
            </a:r>
            <a:r>
              <a:rPr lang="en-US" dirty="0" smtClean="0">
                <a:solidFill>
                  <a:schemeClr val="accent2"/>
                </a:solidFill>
              </a:rPr>
              <a:t>.</a:t>
            </a:r>
          </a:p>
          <a:p>
            <a:pPr>
              <a:buNone/>
            </a:pPr>
            <a:endParaRPr lang="en-US" dirty="0" smtClean="0">
              <a:solidFill>
                <a:schemeClr val="accent2"/>
              </a:solidFill>
            </a:endParaRPr>
          </a:p>
          <a:p>
            <a:pPr>
              <a:buNone/>
            </a:pPr>
            <a:endParaRPr lang="en-US" dirty="0" smtClean="0">
              <a:solidFill>
                <a:schemeClr val="accent2"/>
              </a:solidFill>
            </a:endParaRPr>
          </a:p>
          <a:p>
            <a:pPr>
              <a:buNone/>
            </a:pPr>
            <a:endParaRPr lang="en-US" dirty="0" smtClean="0">
              <a:solidFill>
                <a:schemeClr val="accent2"/>
              </a:solidFill>
            </a:endParaRPr>
          </a:p>
          <a:p>
            <a:pPr>
              <a:buNone/>
            </a:pPr>
            <a:endParaRPr lang="en-US" dirty="0" smtClean="0">
              <a:solidFill>
                <a:schemeClr val="accent2"/>
              </a:solidFill>
            </a:endParaRPr>
          </a:p>
          <a:p>
            <a:pPr>
              <a:buFont typeface="Wingdings" pitchFamily="2" charset="2"/>
              <a:buChar char="Ø"/>
            </a:pPr>
            <a:r>
              <a:rPr lang="en-US" sz="2400" dirty="0" smtClean="0">
                <a:solidFill>
                  <a:schemeClr val="accent2"/>
                </a:solidFill>
                <a:latin typeface="Times New Roman" pitchFamily="18" charset="0"/>
                <a:cs typeface="Times New Roman" pitchFamily="18" charset="0"/>
              </a:rPr>
              <a:t>The place where temperature and </a:t>
            </a:r>
          </a:p>
          <a:p>
            <a:pPr>
              <a:buNone/>
            </a:pPr>
            <a:r>
              <a:rPr lang="en-US" sz="2400" dirty="0" smtClean="0">
                <a:solidFill>
                  <a:schemeClr val="accent2"/>
                </a:solidFill>
                <a:latin typeface="Times New Roman" pitchFamily="18" charset="0"/>
                <a:cs typeface="Times New Roman" pitchFamily="18" charset="0"/>
              </a:rPr>
              <a:t>	pressure are optimum for the </a:t>
            </a:r>
          </a:p>
          <a:p>
            <a:pPr>
              <a:buNone/>
            </a:pPr>
            <a:r>
              <a:rPr lang="en-US" sz="2400" dirty="0" smtClean="0">
                <a:solidFill>
                  <a:schemeClr val="accent2"/>
                </a:solidFill>
                <a:latin typeface="Times New Roman" pitchFamily="18" charset="0"/>
                <a:cs typeface="Times New Roman" pitchFamily="18" charset="0"/>
              </a:rPr>
              <a:t>	generation of oil or gas.</a:t>
            </a:r>
          </a:p>
          <a:p>
            <a:pPr>
              <a:buFont typeface="Wingdings" pitchFamily="2" charset="2"/>
              <a:buChar char="Ø"/>
            </a:pPr>
            <a:endParaRPr lang="en-US" dirty="0">
              <a:solidFill>
                <a:schemeClr val="accent2"/>
              </a:solidFill>
            </a:endParaRPr>
          </a:p>
        </p:txBody>
      </p:sp>
      <p:pic>
        <p:nvPicPr>
          <p:cNvPr id="7" name="Picture 2"/>
          <p:cNvPicPr>
            <a:picLocks noChangeAspect="1" noChangeArrowheads="1"/>
          </p:cNvPicPr>
          <p:nvPr/>
        </p:nvPicPr>
        <p:blipFill>
          <a:blip r:embed="rId2"/>
          <a:srcRect/>
          <a:stretch>
            <a:fillRect/>
          </a:stretch>
        </p:blipFill>
        <p:spPr bwMode="auto">
          <a:xfrm>
            <a:off x="5791200" y="457200"/>
            <a:ext cx="3352800" cy="1981200"/>
          </a:xfrm>
          <a:prstGeom prst="rect">
            <a:avLst/>
          </a:prstGeom>
          <a:noFill/>
          <a:ln w="9525">
            <a:noFill/>
            <a:miter lim="800000"/>
            <a:headEnd/>
            <a:tailEnd/>
          </a:ln>
          <a:effectLst/>
        </p:spPr>
      </p:pic>
      <p:sp>
        <p:nvSpPr>
          <p:cNvPr id="9" name="Down Arrow 8"/>
          <p:cNvSpPr/>
          <p:nvPr/>
        </p:nvSpPr>
        <p:spPr>
          <a:xfrm>
            <a:off x="7772400" y="1752600"/>
            <a:ext cx="1524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62800" y="2667000"/>
            <a:ext cx="14478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Fault</a:t>
            </a:r>
            <a:endParaRPr lang="en-US" b="1" dirty="0"/>
          </a:p>
        </p:txBody>
      </p:sp>
      <p:sp>
        <p:nvSpPr>
          <p:cNvPr id="11" name="Title 1"/>
          <p:cNvSpPr txBox="1">
            <a:spLocks/>
          </p:cNvSpPr>
          <p:nvPr/>
        </p:nvSpPr>
        <p:spPr>
          <a:xfrm>
            <a:off x="381000" y="3505200"/>
            <a:ext cx="8229600" cy="6858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sng" strike="noStrike" kern="1200" cap="none" spc="0" normalizeH="0" baseline="0" noProof="0" dirty="0" smtClean="0">
                <a:ln>
                  <a:noFill/>
                </a:ln>
                <a:solidFill>
                  <a:schemeClr val="accent1"/>
                </a:solidFill>
                <a:effectLst/>
                <a:uLnTx/>
                <a:uFillTx/>
                <a:latin typeface="+mj-lt"/>
                <a:ea typeface="+mj-ea"/>
                <a:cs typeface="+mj-cs"/>
              </a:rPr>
              <a:t>Kitchen :</a:t>
            </a:r>
            <a:endParaRPr kumimoji="0" lang="en-US" sz="3600" b="1" i="0" u="sng" strike="noStrike" kern="1200" cap="none" spc="0" normalizeH="0" baseline="0" noProof="0" dirty="0">
              <a:ln>
                <a:noFill/>
              </a:ln>
              <a:solidFill>
                <a:schemeClr val="accent1"/>
              </a:solidFill>
              <a:effectLst/>
              <a:uLnTx/>
              <a:uFillTx/>
              <a:latin typeface="+mj-lt"/>
              <a:ea typeface="+mj-ea"/>
              <a:cs typeface="+mj-cs"/>
            </a:endParaRPr>
          </a:p>
        </p:txBody>
      </p:sp>
      <p:pic>
        <p:nvPicPr>
          <p:cNvPr id="12" name="Picture 11"/>
          <p:cNvPicPr>
            <a:picLocks noChangeAspect="1" noChangeArrowheads="1"/>
          </p:cNvPicPr>
          <p:nvPr/>
        </p:nvPicPr>
        <p:blipFill>
          <a:blip r:embed="rId3"/>
          <a:srcRect t="22222"/>
          <a:stretch>
            <a:fillRect/>
          </a:stretch>
        </p:blipFill>
        <p:spPr bwMode="auto">
          <a:xfrm>
            <a:off x="4953000" y="4191000"/>
            <a:ext cx="4191000" cy="2667000"/>
          </a:xfrm>
          <a:prstGeom prst="rect">
            <a:avLst/>
          </a:prstGeom>
          <a:noFill/>
          <a:ln w="9525">
            <a:noFill/>
            <a:miter lim="800000"/>
            <a:headEnd/>
            <a:tailEnd/>
          </a:ln>
          <a:effectLst/>
        </p:spPr>
      </p:pic>
      <p:sp>
        <p:nvSpPr>
          <p:cNvPr id="13" name="Left Arrow 12"/>
          <p:cNvSpPr/>
          <p:nvPr/>
        </p:nvSpPr>
        <p:spPr>
          <a:xfrm>
            <a:off x="4191000" y="6324600"/>
            <a:ext cx="22860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362200" y="6172200"/>
            <a:ext cx="18288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Kitchen</a:t>
            </a:r>
            <a:endParaRPr lang="en-US" b="1" dirty="0"/>
          </a:p>
        </p:txBody>
      </p:sp>
    </p:spTree>
    <p:extLst>
      <p:ext uri="{BB962C8B-B14F-4D97-AF65-F5344CB8AC3E}">
        <p14:creationId xmlns:p14="http://schemas.microsoft.com/office/powerpoint/2010/main" xmlns="" val="3311895716"/>
      </p:ext>
    </p:extLst>
  </p:cSld>
  <p:clrMapOvr>
    <a:masterClrMapping/>
  </p:clrMapOvr>
  <p:transition>
    <p:diamond/>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IN" b="1" dirty="0"/>
              <a:t>Propagating Uncaught Exceptions</a:t>
            </a:r>
            <a:endParaRPr lang="en-IN" dirty="0"/>
          </a:p>
        </p:txBody>
      </p:sp>
      <p:sp>
        <p:nvSpPr>
          <p:cNvPr id="3" name="Content Placeholder 2"/>
          <p:cNvSpPr>
            <a:spLocks noGrp="1"/>
          </p:cNvSpPr>
          <p:nvPr>
            <p:ph sz="quarter" idx="1"/>
          </p:nvPr>
        </p:nvSpPr>
        <p:spPr>
          <a:xfrm>
            <a:off x="457200" y="1143000"/>
            <a:ext cx="8229600" cy="5181600"/>
          </a:xfrm>
        </p:spPr>
        <p:txBody>
          <a:bodyPr>
            <a:normAutofit/>
          </a:bodyPr>
          <a:lstStyle/>
          <a:p>
            <a:r>
              <a:rPr lang="en-IN" dirty="0"/>
              <a:t>Why aren't catch clauses required? What happens to an exception that's </a:t>
            </a:r>
            <a:r>
              <a:rPr lang="en-IN" dirty="0" smtClean="0"/>
              <a:t>thrown in </a:t>
            </a:r>
            <a:r>
              <a:rPr lang="en-IN" dirty="0"/>
              <a:t>a try block when there is no catch clause waiting for it</a:t>
            </a:r>
            <a:r>
              <a:rPr lang="en-IN" dirty="0" smtClean="0"/>
              <a:t>?</a:t>
            </a:r>
          </a:p>
          <a:p>
            <a:r>
              <a:rPr lang="en-IN" dirty="0" smtClean="0"/>
              <a:t> </a:t>
            </a:r>
            <a:r>
              <a:rPr lang="en-IN" dirty="0"/>
              <a:t>Actually, there's </a:t>
            </a:r>
            <a:r>
              <a:rPr lang="en-IN" dirty="0" smtClean="0"/>
              <a:t>no requirement </a:t>
            </a:r>
            <a:r>
              <a:rPr lang="en-IN" dirty="0"/>
              <a:t>that you code a catch clause for every possible exception that </a:t>
            </a:r>
            <a:r>
              <a:rPr lang="en-IN" dirty="0" smtClean="0"/>
              <a:t>could be </a:t>
            </a:r>
            <a:r>
              <a:rPr lang="en-IN" dirty="0"/>
              <a:t>thrown from the corresponding try block. </a:t>
            </a:r>
            <a:endParaRPr lang="en-IN" dirty="0" smtClean="0"/>
          </a:p>
          <a:p>
            <a:r>
              <a:rPr lang="en-IN" dirty="0" smtClean="0"/>
              <a:t>In </a:t>
            </a:r>
            <a:r>
              <a:rPr lang="en-IN" dirty="0"/>
              <a:t>fact, it's doubtful that you </a:t>
            </a:r>
            <a:r>
              <a:rPr lang="en-IN" dirty="0" smtClean="0"/>
              <a:t>could accomplish </a:t>
            </a:r>
            <a:r>
              <a:rPr lang="en-IN" dirty="0"/>
              <a:t>such a feat! If a method doesn't provide a catch clause for a </a:t>
            </a:r>
            <a:r>
              <a:rPr lang="en-IN" dirty="0" smtClean="0"/>
              <a:t>particular exception</a:t>
            </a:r>
            <a:r>
              <a:rPr lang="en-IN" dirty="0"/>
              <a:t>, that method is said to be </a:t>
            </a:r>
            <a:r>
              <a:rPr lang="en-IN" dirty="0">
                <a:solidFill>
                  <a:srgbClr val="FF0000"/>
                </a:solidFill>
              </a:rPr>
              <a:t>"ducking" the exception (or "passing the buck").</a:t>
            </a:r>
          </a:p>
        </p:txBody>
      </p:sp>
    </p:spTree>
    <p:extLst>
      <p:ext uri="{BB962C8B-B14F-4D97-AF65-F5344CB8AC3E}">
        <p14:creationId xmlns:p14="http://schemas.microsoft.com/office/powerpoint/2010/main" xmlns="" val="169789921"/>
      </p:ext>
    </p:extLst>
  </p:cSld>
  <p:clrMapOvr>
    <a:masterClrMapping/>
  </p:clrMapOvr>
  <p:transition>
    <p:diamond/>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normAutofit/>
          </a:bodyPr>
          <a:lstStyle/>
          <a:p>
            <a:r>
              <a:rPr lang="en-IN" dirty="0"/>
              <a:t>The Java </a:t>
            </a:r>
            <a:r>
              <a:rPr lang="en-IN" dirty="0" smtClean="0"/>
              <a:t>method call </a:t>
            </a:r>
            <a:r>
              <a:rPr lang="en-IN" dirty="0"/>
              <a:t>stack</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1295400"/>
            <a:ext cx="8991600" cy="533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90461996"/>
      </p:ext>
    </p:extLst>
  </p:cSld>
  <p:clrMapOvr>
    <a:masterClrMapping/>
  </p:clrMapOvr>
  <p:transition>
    <p:diamond/>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943600"/>
          </a:xfrm>
        </p:spPr>
        <p:txBody>
          <a:bodyPr>
            <a:normAutofit fontScale="70000" lnSpcReduction="20000"/>
          </a:bodyPr>
          <a:lstStyle/>
          <a:p>
            <a:r>
              <a:rPr lang="en-IN" b="1" i="1" dirty="0"/>
              <a:t>The following code throws an exception,</a:t>
            </a:r>
          </a:p>
          <a:p>
            <a:r>
              <a:rPr lang="en-IN" dirty="0"/>
              <a:t>class </a:t>
            </a:r>
            <a:r>
              <a:rPr lang="en-IN" dirty="0" err="1"/>
              <a:t>TestEx</a:t>
            </a:r>
            <a:r>
              <a:rPr lang="en-IN" dirty="0"/>
              <a:t> {</a:t>
            </a:r>
          </a:p>
          <a:p>
            <a:r>
              <a:rPr lang="en-IN" dirty="0"/>
              <a:t>public static void main (String [] </a:t>
            </a:r>
            <a:r>
              <a:rPr lang="en-IN" dirty="0" err="1"/>
              <a:t>args</a:t>
            </a:r>
            <a:r>
              <a:rPr lang="en-IN" dirty="0"/>
              <a:t>) {</a:t>
            </a:r>
          </a:p>
          <a:p>
            <a:r>
              <a:rPr lang="en-IN" dirty="0" err="1"/>
              <a:t>doStuff</a:t>
            </a:r>
            <a:r>
              <a:rPr lang="en-IN" dirty="0"/>
              <a:t>();</a:t>
            </a:r>
          </a:p>
          <a:p>
            <a:r>
              <a:rPr lang="en-IN" dirty="0"/>
              <a:t>}</a:t>
            </a:r>
          </a:p>
          <a:p>
            <a:r>
              <a:rPr lang="en-IN" dirty="0"/>
              <a:t>static void </a:t>
            </a:r>
            <a:r>
              <a:rPr lang="en-IN" dirty="0" err="1"/>
              <a:t>doStuff</a:t>
            </a:r>
            <a:r>
              <a:rPr lang="en-IN" dirty="0"/>
              <a:t>() {</a:t>
            </a:r>
          </a:p>
          <a:p>
            <a:r>
              <a:rPr lang="en-IN" dirty="0" err="1"/>
              <a:t>doMoreStuff</a:t>
            </a:r>
            <a:r>
              <a:rPr lang="en-IN" dirty="0"/>
              <a:t>();</a:t>
            </a:r>
          </a:p>
          <a:p>
            <a:r>
              <a:rPr lang="en-IN" dirty="0"/>
              <a:t>}</a:t>
            </a:r>
          </a:p>
          <a:p>
            <a:r>
              <a:rPr lang="en-IN" dirty="0"/>
              <a:t>static void </a:t>
            </a:r>
            <a:r>
              <a:rPr lang="en-IN" dirty="0" err="1"/>
              <a:t>doMoreStuff</a:t>
            </a:r>
            <a:r>
              <a:rPr lang="en-IN" dirty="0"/>
              <a:t>() {</a:t>
            </a:r>
          </a:p>
          <a:p>
            <a:r>
              <a:rPr lang="en-IN" dirty="0" err="1"/>
              <a:t>int</a:t>
            </a:r>
            <a:r>
              <a:rPr lang="en-IN" dirty="0"/>
              <a:t> x = 5/0; // Can't divide by zero!</a:t>
            </a:r>
          </a:p>
          <a:p>
            <a:r>
              <a:rPr lang="en-IN" dirty="0"/>
              <a:t>// </a:t>
            </a:r>
            <a:r>
              <a:rPr lang="en-IN" dirty="0" err="1"/>
              <a:t>ArithmeticException</a:t>
            </a:r>
            <a:r>
              <a:rPr lang="en-IN" dirty="0"/>
              <a:t> is thrown here</a:t>
            </a:r>
          </a:p>
          <a:p>
            <a:r>
              <a:rPr lang="en-IN" dirty="0"/>
              <a:t>}</a:t>
            </a:r>
          </a:p>
          <a:p>
            <a:r>
              <a:rPr lang="en-IN" dirty="0"/>
              <a:t>}</a:t>
            </a:r>
          </a:p>
          <a:p>
            <a:r>
              <a:rPr lang="en-IN" b="1" i="1" dirty="0"/>
              <a:t>which prints out a stack trace something like,</a:t>
            </a:r>
          </a:p>
          <a:p>
            <a:r>
              <a:rPr lang="en-IN" dirty="0"/>
              <a:t>%java </a:t>
            </a:r>
            <a:r>
              <a:rPr lang="en-IN" dirty="0" err="1"/>
              <a:t>TestEx</a:t>
            </a:r>
            <a:endParaRPr lang="en-IN" dirty="0"/>
          </a:p>
          <a:p>
            <a:r>
              <a:rPr lang="en-IN" dirty="0"/>
              <a:t>Exception in thread "main" </a:t>
            </a:r>
            <a:r>
              <a:rPr lang="en-IN" dirty="0" err="1"/>
              <a:t>java.lang.ArithmeticException</a:t>
            </a:r>
            <a:r>
              <a:rPr lang="en-IN" dirty="0"/>
              <a:t>: /</a:t>
            </a:r>
          </a:p>
          <a:p>
            <a:r>
              <a:rPr lang="en-IN" dirty="0"/>
              <a:t>by zero</a:t>
            </a:r>
          </a:p>
          <a:p>
            <a:r>
              <a:rPr lang="en-IN" dirty="0"/>
              <a:t>at </a:t>
            </a:r>
            <a:r>
              <a:rPr lang="en-IN" dirty="0" err="1"/>
              <a:t>TestEx.doMoreStuff</a:t>
            </a:r>
            <a:r>
              <a:rPr lang="en-IN" dirty="0"/>
              <a:t>(TestEx.java:10)</a:t>
            </a:r>
          </a:p>
          <a:p>
            <a:r>
              <a:rPr lang="en-IN" dirty="0"/>
              <a:t>at </a:t>
            </a:r>
            <a:r>
              <a:rPr lang="en-IN" dirty="0" err="1"/>
              <a:t>TestEx.doStuff</a:t>
            </a:r>
            <a:r>
              <a:rPr lang="en-IN" dirty="0"/>
              <a:t>(TestEx.java:7)</a:t>
            </a:r>
          </a:p>
          <a:p>
            <a:r>
              <a:rPr lang="en-IN" dirty="0"/>
              <a:t>at </a:t>
            </a:r>
            <a:r>
              <a:rPr lang="en-IN" dirty="0" err="1"/>
              <a:t>TestEx.main</a:t>
            </a:r>
            <a:r>
              <a:rPr lang="en-IN" dirty="0"/>
              <a:t>(TestEx.java:3)</a:t>
            </a:r>
          </a:p>
        </p:txBody>
      </p:sp>
    </p:spTree>
    <p:extLst>
      <p:ext uri="{BB962C8B-B14F-4D97-AF65-F5344CB8AC3E}">
        <p14:creationId xmlns:p14="http://schemas.microsoft.com/office/powerpoint/2010/main" xmlns="" val="872781816"/>
      </p:ext>
    </p:extLst>
  </p:cSld>
  <p:clrMapOvr>
    <a:masterClrMapping/>
  </p:clrMapOvr>
  <p:transition>
    <p:diamond/>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r>
              <a:rPr lang="en-IN" b="1" dirty="0" smtClean="0"/>
              <a:t>      Exception </a:t>
            </a:r>
            <a:r>
              <a:rPr lang="en-IN" b="1" dirty="0"/>
              <a:t>Matching</a:t>
            </a:r>
            <a:endParaRPr lang="en-IN" dirty="0"/>
          </a:p>
        </p:txBody>
      </p:sp>
      <p:sp>
        <p:nvSpPr>
          <p:cNvPr id="3" name="Content Placeholder 2"/>
          <p:cNvSpPr>
            <a:spLocks noGrp="1"/>
          </p:cNvSpPr>
          <p:nvPr>
            <p:ph sz="quarter" idx="1"/>
          </p:nvPr>
        </p:nvSpPr>
        <p:spPr>
          <a:xfrm>
            <a:off x="457200" y="1066800"/>
            <a:ext cx="8229600" cy="5257800"/>
          </a:xfrm>
        </p:spPr>
        <p:txBody>
          <a:bodyPr>
            <a:normAutofit/>
          </a:bodyPr>
          <a:lstStyle/>
          <a:p>
            <a:r>
              <a:rPr lang="en-IN" sz="2000" dirty="0"/>
              <a:t>try {</a:t>
            </a:r>
          </a:p>
          <a:p>
            <a:r>
              <a:rPr lang="en-IN" sz="2000" dirty="0"/>
              <a:t>// do risky IO things</a:t>
            </a:r>
          </a:p>
          <a:p>
            <a:r>
              <a:rPr lang="en-IN" sz="2000" dirty="0"/>
              <a:t>} catch (</a:t>
            </a:r>
            <a:r>
              <a:rPr lang="en-IN" sz="2000" dirty="0" err="1"/>
              <a:t>IOException</a:t>
            </a:r>
            <a:r>
              <a:rPr lang="en-IN" sz="2000" dirty="0"/>
              <a:t> e) {</a:t>
            </a:r>
          </a:p>
          <a:p>
            <a:r>
              <a:rPr lang="en-IN" sz="2000" dirty="0"/>
              <a:t>// handle general </a:t>
            </a:r>
            <a:r>
              <a:rPr lang="en-IN" sz="2000" dirty="0" err="1"/>
              <a:t>IOExceptions</a:t>
            </a:r>
            <a:endParaRPr lang="en-IN" sz="2000" dirty="0"/>
          </a:p>
          <a:p>
            <a:r>
              <a:rPr lang="en-IN" sz="2000" dirty="0"/>
              <a:t>} catch (</a:t>
            </a:r>
            <a:r>
              <a:rPr lang="en-IN" sz="2000" dirty="0" err="1"/>
              <a:t>FileNotFoundException</a:t>
            </a:r>
            <a:r>
              <a:rPr lang="en-IN" sz="2000" dirty="0"/>
              <a:t> ex) {</a:t>
            </a:r>
          </a:p>
          <a:p>
            <a:r>
              <a:rPr lang="en-IN" sz="2000" dirty="0"/>
              <a:t>// handle just </a:t>
            </a:r>
            <a:r>
              <a:rPr lang="en-IN" sz="2000" dirty="0" err="1"/>
              <a:t>FileNotFoundException</a:t>
            </a:r>
            <a:endParaRPr lang="en-IN" sz="2000" dirty="0"/>
          </a:p>
          <a:p>
            <a:r>
              <a:rPr lang="en-IN" sz="2000" dirty="0"/>
              <a:t>}</a:t>
            </a:r>
          </a:p>
          <a:p>
            <a:r>
              <a:rPr lang="en-IN" sz="2000" dirty="0"/>
              <a:t>You'll get a compiler error something like this:</a:t>
            </a:r>
          </a:p>
          <a:p>
            <a:r>
              <a:rPr lang="en-IN" sz="2000" dirty="0"/>
              <a:t>TestEx.java:15: exception </a:t>
            </a:r>
            <a:r>
              <a:rPr lang="en-IN" sz="2000" dirty="0" err="1"/>
              <a:t>java.io.FileNotFoundException</a:t>
            </a:r>
            <a:r>
              <a:rPr lang="en-IN" sz="2000" dirty="0"/>
              <a:t> has</a:t>
            </a:r>
          </a:p>
          <a:p>
            <a:r>
              <a:rPr lang="en-IN" sz="2000" dirty="0"/>
              <a:t>already been caught</a:t>
            </a:r>
          </a:p>
          <a:p>
            <a:r>
              <a:rPr lang="en-IN" sz="2000" dirty="0"/>
              <a:t>} catch (</a:t>
            </a:r>
            <a:r>
              <a:rPr lang="en-IN" sz="2000" dirty="0" err="1"/>
              <a:t>FileNotFoundException</a:t>
            </a:r>
            <a:r>
              <a:rPr lang="en-IN" sz="2000" dirty="0"/>
              <a:t> ex) {</a:t>
            </a:r>
          </a:p>
        </p:txBody>
      </p:sp>
    </p:spTree>
    <p:extLst>
      <p:ext uri="{BB962C8B-B14F-4D97-AF65-F5344CB8AC3E}">
        <p14:creationId xmlns:p14="http://schemas.microsoft.com/office/powerpoint/2010/main" xmlns="" val="3501745135"/>
      </p:ext>
    </p:extLst>
  </p:cSld>
  <p:clrMapOvr>
    <a:masterClrMapping/>
  </p:clrMapOvr>
  <p:transition>
    <p:diamond/>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Autofit/>
          </a:bodyPr>
          <a:lstStyle/>
          <a:p>
            <a:r>
              <a:rPr lang="en-US" sz="7200" dirty="0" smtClean="0"/>
              <a:t>Garbage Collection in </a:t>
            </a:r>
            <a:r>
              <a:rPr lang="en-US" sz="7200" dirty="0"/>
              <a:t>Java</a:t>
            </a:r>
          </a:p>
        </p:txBody>
      </p:sp>
    </p:spTree>
    <p:extLst>
      <p:ext uri="{BB962C8B-B14F-4D97-AF65-F5344CB8AC3E}">
        <p14:creationId xmlns:p14="http://schemas.microsoft.com/office/powerpoint/2010/main" xmlns="" val="2277044405"/>
      </p:ext>
    </p:extLst>
  </p:cSld>
  <p:clrMapOvr>
    <a:masterClrMapping/>
  </p:clrMapOvr>
  <p:transition>
    <p:diamond/>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What is a JVM?</a:t>
            </a:r>
          </a:p>
        </p:txBody>
      </p:sp>
      <p:sp>
        <p:nvSpPr>
          <p:cNvPr id="6147" name="Rectangle 3"/>
          <p:cNvSpPr>
            <a:spLocks noGrp="1" noChangeArrowheads="1"/>
          </p:cNvSpPr>
          <p:nvPr>
            <p:ph sz="quarter" idx="1"/>
          </p:nvPr>
        </p:nvSpPr>
        <p:spPr/>
        <p:txBody>
          <a:bodyPr/>
          <a:lstStyle/>
          <a:p>
            <a:r>
              <a:rPr lang="en-US" dirty="0"/>
              <a:t>The Java Virtual Machine has 2 primary jobs:</a:t>
            </a:r>
          </a:p>
          <a:p>
            <a:pPr lvl="1"/>
            <a:endParaRPr lang="en-US" dirty="0" smtClean="0"/>
          </a:p>
          <a:p>
            <a:pPr lvl="1"/>
            <a:r>
              <a:rPr lang="en-US" dirty="0" smtClean="0"/>
              <a:t>Execute </a:t>
            </a:r>
            <a:r>
              <a:rPr lang="en-US" dirty="0"/>
              <a:t>Code</a:t>
            </a:r>
          </a:p>
          <a:p>
            <a:pPr lvl="1"/>
            <a:r>
              <a:rPr lang="en-US" dirty="0"/>
              <a:t>Manage Memory</a:t>
            </a:r>
          </a:p>
          <a:p>
            <a:endParaRPr lang="en-US" dirty="0" smtClean="0"/>
          </a:p>
          <a:p>
            <a:r>
              <a:rPr lang="en-US" dirty="0" smtClean="0"/>
              <a:t>It </a:t>
            </a:r>
            <a:r>
              <a:rPr lang="en-US" dirty="0"/>
              <a:t>also does stuff like managing </a:t>
            </a:r>
            <a:r>
              <a:rPr lang="en-US" dirty="0" smtClean="0"/>
              <a:t>locks</a:t>
            </a:r>
            <a:endParaRPr lang="en-US" dirty="0"/>
          </a:p>
        </p:txBody>
      </p:sp>
    </p:spTree>
    <p:extLst>
      <p:ext uri="{BB962C8B-B14F-4D97-AF65-F5344CB8AC3E}">
        <p14:creationId xmlns:p14="http://schemas.microsoft.com/office/powerpoint/2010/main" xmlns="" val="406238150"/>
      </p:ext>
    </p:extLst>
  </p:cSld>
  <p:clrMapOvr>
    <a:masterClrMapping/>
  </p:clrMapOvr>
  <p:transition>
    <p:diamond/>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ChangeArrowheads="1"/>
          </p:cNvSpPr>
          <p:nvPr/>
        </p:nvSpPr>
        <p:spPr bwMode="auto">
          <a:xfrm>
            <a:off x="0" y="5334000"/>
            <a:ext cx="2667000" cy="15240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1266" name="Rectangle 2"/>
          <p:cNvSpPr>
            <a:spLocks noGrp="1" noChangeArrowheads="1"/>
          </p:cNvSpPr>
          <p:nvPr>
            <p:ph type="title"/>
          </p:nvPr>
        </p:nvSpPr>
        <p:spPr/>
        <p:txBody>
          <a:bodyPr/>
          <a:lstStyle/>
          <a:p>
            <a:r>
              <a:rPr lang="en-US"/>
              <a:t>What is Garbage Anyhow?</a:t>
            </a:r>
          </a:p>
        </p:txBody>
      </p:sp>
      <p:sp>
        <p:nvSpPr>
          <p:cNvPr id="11267" name="Rectangle 3"/>
          <p:cNvSpPr>
            <a:spLocks noGrp="1" noChangeArrowheads="1"/>
          </p:cNvSpPr>
          <p:nvPr>
            <p:ph sz="quarter" idx="1"/>
          </p:nvPr>
        </p:nvSpPr>
        <p:spPr/>
        <p:txBody>
          <a:bodyPr/>
          <a:lstStyle/>
          <a:p>
            <a:pPr lvl="1">
              <a:buFontTx/>
              <a:buNone/>
              <a:tabLst>
                <a:tab pos="855663" algn="l"/>
              </a:tabLst>
            </a:pPr>
            <a:r>
              <a:rPr lang="en-US" dirty="0"/>
              <a:t>	</a:t>
            </a:r>
            <a:r>
              <a:rPr lang="en-US" sz="2800" dirty="0"/>
              <a:t>“An object is created in the heap and is garbage-collected after there are no more references to it. Objects cannot be reclaimed or freed by explicit language directives.”</a:t>
            </a:r>
          </a:p>
          <a:p>
            <a:pPr>
              <a:tabLst>
                <a:tab pos="855663" algn="l"/>
              </a:tabLst>
            </a:pPr>
            <a:endParaRPr lang="en-US" dirty="0" smtClean="0"/>
          </a:p>
          <a:p>
            <a:pPr>
              <a:tabLst>
                <a:tab pos="855663" algn="l"/>
              </a:tabLst>
            </a:pPr>
            <a:r>
              <a:rPr lang="en-US" dirty="0" smtClean="0"/>
              <a:t>Objects </a:t>
            </a:r>
            <a:r>
              <a:rPr lang="en-US" dirty="0"/>
              <a:t>become garbage when there are no more references to the </a:t>
            </a:r>
            <a:r>
              <a:rPr lang="en-US" dirty="0" smtClean="0"/>
              <a:t>object</a:t>
            </a:r>
            <a:endParaRPr lang="en-US" dirty="0"/>
          </a:p>
        </p:txBody>
      </p:sp>
    </p:spTree>
    <p:extLst>
      <p:ext uri="{BB962C8B-B14F-4D97-AF65-F5344CB8AC3E}">
        <p14:creationId xmlns:p14="http://schemas.microsoft.com/office/powerpoint/2010/main" xmlns="" val="2484626899"/>
      </p:ext>
    </p:extLst>
  </p:cSld>
  <p:clrMapOvr>
    <a:masterClrMapping/>
  </p:clrMapOvr>
  <p:transition>
    <p:diamond/>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685800" y="304800"/>
            <a:ext cx="8001000" cy="1216025"/>
          </a:xfrm>
        </p:spPr>
        <p:txBody>
          <a:bodyPr/>
          <a:lstStyle/>
          <a:p>
            <a:r>
              <a:rPr lang="en-US"/>
              <a:t>GC History</a:t>
            </a:r>
          </a:p>
        </p:txBody>
      </p:sp>
      <p:sp>
        <p:nvSpPr>
          <p:cNvPr id="4" name="Date Placeholder 3"/>
          <p:cNvSpPr>
            <a:spLocks noGrp="1"/>
          </p:cNvSpPr>
          <p:nvPr>
            <p:ph type="dt" sz="half" idx="10"/>
          </p:nvPr>
        </p:nvSpPr>
        <p:spPr/>
        <p:txBody>
          <a:bodyPr/>
          <a:lstStyle/>
          <a:p>
            <a:fld id="{D355E206-6402-42EC-B39D-46672C44EDF3}" type="datetime1">
              <a:rPr lang="en-US"/>
              <a:pPr/>
              <a:t>2/1/2016</a:t>
            </a:fld>
            <a:endParaRPr lang="en-US"/>
          </a:p>
        </p:txBody>
      </p:sp>
      <p:sp>
        <p:nvSpPr>
          <p:cNvPr id="5" name="Slide Number Placeholder 4"/>
          <p:cNvSpPr>
            <a:spLocks noGrp="1"/>
          </p:cNvSpPr>
          <p:nvPr>
            <p:ph type="sldNum" sz="quarter" idx="12"/>
          </p:nvPr>
        </p:nvSpPr>
        <p:spPr/>
        <p:txBody>
          <a:bodyPr/>
          <a:lstStyle/>
          <a:p>
            <a:fld id="{DECEC4F4-815F-45D0-BAD0-99C9436B88B9}" type="slidenum">
              <a:rPr lang="en-US"/>
              <a:pPr/>
              <a:t>127</a:t>
            </a:fld>
            <a:endParaRPr lang="en-US"/>
          </a:p>
        </p:txBody>
      </p:sp>
      <p:sp>
        <p:nvSpPr>
          <p:cNvPr id="104451" name="Rectangle 3"/>
          <p:cNvSpPr>
            <a:spLocks noGrp="1" noChangeArrowheads="1"/>
          </p:cNvSpPr>
          <p:nvPr>
            <p:ph sz="quarter" idx="1"/>
          </p:nvPr>
        </p:nvSpPr>
        <p:spPr/>
        <p:txBody>
          <a:bodyPr/>
          <a:lstStyle/>
          <a:p>
            <a:r>
              <a:rPr lang="en-US" sz="2800"/>
              <a:t>Garbage Collection (GC) has been around for a while (1960’s LISP, Smalltalk, Eiffel, Haskell, ML, Scheme and Modula-3)</a:t>
            </a:r>
          </a:p>
          <a:p>
            <a:r>
              <a:rPr lang="en-US" sz="2800"/>
              <a:t>Went mainstream in the 1990’s with Java (then C#)</a:t>
            </a:r>
            <a:endParaRPr lang="en-US" sz="2700"/>
          </a:p>
          <a:p>
            <a:r>
              <a:rPr lang="en-US" sz="2800"/>
              <a:t>JVM implementations have improved on GC algorithms/speed over the past decade</a:t>
            </a:r>
          </a:p>
          <a:p>
            <a:pPr>
              <a:buFont typeface="Wingdings" pitchFamily="2" charset="2"/>
              <a:buNone/>
            </a:pPr>
            <a:endParaRPr lang="en-US" sz="2800"/>
          </a:p>
        </p:txBody>
      </p:sp>
    </p:spTree>
    <p:extLst>
      <p:ext uri="{BB962C8B-B14F-4D97-AF65-F5344CB8AC3E}">
        <p14:creationId xmlns:p14="http://schemas.microsoft.com/office/powerpoint/2010/main" xmlns="" val="2963290679"/>
      </p:ext>
    </p:extLst>
  </p:cSld>
  <p:clrMapOvr>
    <a:masterClrMapping/>
  </p:clrMapOvr>
  <p:transition>
    <p:diamond/>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dirty="0" smtClean="0"/>
              <a:t>            GC Benefits</a:t>
            </a:r>
            <a:endParaRPr lang="en-IN" dirty="0"/>
          </a:p>
        </p:txBody>
      </p:sp>
      <p:sp>
        <p:nvSpPr>
          <p:cNvPr id="3" name="Content Placeholder 2"/>
          <p:cNvSpPr>
            <a:spLocks noGrp="1"/>
          </p:cNvSpPr>
          <p:nvPr>
            <p:ph sz="quarter" idx="1"/>
          </p:nvPr>
        </p:nvSpPr>
        <p:spPr>
          <a:xfrm>
            <a:off x="457200" y="1295400"/>
            <a:ext cx="8229600" cy="5029200"/>
          </a:xfrm>
        </p:spPr>
        <p:txBody>
          <a:bodyPr/>
          <a:lstStyle/>
          <a:p>
            <a:r>
              <a:rPr lang="en-US" sz="2800" dirty="0"/>
              <a:t>Benefits</a:t>
            </a:r>
          </a:p>
          <a:p>
            <a:pPr lvl="1"/>
            <a:r>
              <a:rPr lang="en-US" sz="2800" dirty="0"/>
              <a:t>Increased reliability</a:t>
            </a:r>
          </a:p>
          <a:p>
            <a:pPr lvl="1"/>
            <a:r>
              <a:rPr lang="en-US" sz="2800" dirty="0"/>
              <a:t>Decoupling of memory </a:t>
            </a:r>
            <a:r>
              <a:rPr lang="en-US" sz="2800" dirty="0" err="1"/>
              <a:t>mgmt</a:t>
            </a:r>
            <a:r>
              <a:rPr lang="en-US" sz="2800" dirty="0"/>
              <a:t> from program design</a:t>
            </a:r>
          </a:p>
          <a:p>
            <a:pPr lvl="1"/>
            <a:r>
              <a:rPr lang="en-US" sz="2800" dirty="0"/>
              <a:t>Less time spent debugging memory errors</a:t>
            </a:r>
          </a:p>
          <a:p>
            <a:pPr lvl="1"/>
            <a:r>
              <a:rPr lang="en-US" sz="2800" dirty="0" smtClean="0"/>
              <a:t>memory </a:t>
            </a:r>
            <a:r>
              <a:rPr lang="en-US" sz="2800" dirty="0"/>
              <a:t>leaks do not occur (Note: Java programs do NOT have memory </a:t>
            </a:r>
            <a:r>
              <a:rPr lang="en-US" sz="2800" dirty="0" smtClean="0"/>
              <a:t>leaks………)</a:t>
            </a:r>
            <a:endParaRPr lang="en-US" sz="2800" dirty="0"/>
          </a:p>
          <a:p>
            <a:endParaRPr lang="en-IN" dirty="0"/>
          </a:p>
        </p:txBody>
      </p:sp>
    </p:spTree>
    <p:extLst>
      <p:ext uri="{BB962C8B-B14F-4D97-AF65-F5344CB8AC3E}">
        <p14:creationId xmlns:p14="http://schemas.microsoft.com/office/powerpoint/2010/main" xmlns="" val="3977787385"/>
      </p:ext>
    </p:extLst>
  </p:cSld>
  <p:clrMapOvr>
    <a:masterClrMapping/>
  </p:clrMapOvr>
  <p:transition>
    <p:diamond/>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dirty="0"/>
              <a:t>Reachability</a:t>
            </a:r>
          </a:p>
        </p:txBody>
      </p:sp>
      <p:sp>
        <p:nvSpPr>
          <p:cNvPr id="4" name="Date Placeholder 3"/>
          <p:cNvSpPr>
            <a:spLocks noGrp="1"/>
          </p:cNvSpPr>
          <p:nvPr>
            <p:ph type="dt" sz="half" idx="10"/>
          </p:nvPr>
        </p:nvSpPr>
        <p:spPr/>
        <p:txBody>
          <a:bodyPr/>
          <a:lstStyle/>
          <a:p>
            <a:fld id="{D355E206-6402-42EC-B39D-46672C44EDF3}" type="datetime1">
              <a:rPr lang="en-US"/>
              <a:pPr/>
              <a:t>2/1/2016</a:t>
            </a:fld>
            <a:endParaRPr lang="en-US"/>
          </a:p>
        </p:txBody>
      </p:sp>
      <p:sp>
        <p:nvSpPr>
          <p:cNvPr id="5" name="Slide Number Placeholder 4"/>
          <p:cNvSpPr>
            <a:spLocks noGrp="1"/>
          </p:cNvSpPr>
          <p:nvPr>
            <p:ph type="sldNum" sz="quarter" idx="12"/>
          </p:nvPr>
        </p:nvSpPr>
        <p:spPr/>
        <p:txBody>
          <a:bodyPr/>
          <a:lstStyle/>
          <a:p>
            <a:fld id="{3FB2799D-C319-40F1-8785-6A850017D10F}" type="slidenum">
              <a:rPr lang="en-US"/>
              <a:pPr/>
              <a:t>129</a:t>
            </a:fld>
            <a:endParaRPr lang="en-US"/>
          </a:p>
        </p:txBody>
      </p:sp>
      <p:sp>
        <p:nvSpPr>
          <p:cNvPr id="142339" name="Rectangle 3"/>
          <p:cNvSpPr>
            <a:spLocks noGrp="1" noChangeArrowheads="1"/>
          </p:cNvSpPr>
          <p:nvPr>
            <p:ph sz="quarter" idx="1"/>
          </p:nvPr>
        </p:nvSpPr>
        <p:spPr>
          <a:xfrm>
            <a:off x="304800" y="1752600"/>
            <a:ext cx="8382000" cy="4572000"/>
          </a:xfrm>
        </p:spPr>
        <p:txBody>
          <a:bodyPr/>
          <a:lstStyle/>
          <a:p>
            <a:r>
              <a:rPr lang="en-US" dirty="0"/>
              <a:t>Roots – reference to object in a static variable or local variable on an active stack frame</a:t>
            </a:r>
          </a:p>
          <a:p>
            <a:r>
              <a:rPr lang="en-US" dirty="0"/>
              <a:t>Root Objects – directly reachable from roots</a:t>
            </a:r>
          </a:p>
          <a:p>
            <a:r>
              <a:rPr lang="en-US" dirty="0"/>
              <a:t>Live Objects – all objects transitively reachable from roots</a:t>
            </a:r>
          </a:p>
          <a:p>
            <a:r>
              <a:rPr lang="en-US" dirty="0"/>
              <a:t>Garbage Objects – all other objects</a:t>
            </a:r>
          </a:p>
        </p:txBody>
      </p:sp>
    </p:spTree>
    <p:extLst>
      <p:ext uri="{BB962C8B-B14F-4D97-AF65-F5344CB8AC3E}">
        <p14:creationId xmlns:p14="http://schemas.microsoft.com/office/powerpoint/2010/main" xmlns="" val="1894744040"/>
      </p:ext>
    </p:extLst>
  </p:cSld>
  <p:clrMapOvr>
    <a:masterClrMapping/>
  </p:clrMapOvr>
  <p:transition>
    <p:diamon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sz="3600" b="1" u="sng" dirty="0" smtClean="0">
                <a:solidFill>
                  <a:schemeClr val="accent1"/>
                </a:solidFill>
              </a:rPr>
              <a:t>Horizons:</a:t>
            </a:r>
            <a:endParaRPr lang="en-US" sz="3600" b="1" u="sng" dirty="0">
              <a:solidFill>
                <a:schemeClr val="accent1"/>
              </a:solidFill>
            </a:endParaRPr>
          </a:p>
        </p:txBody>
      </p:sp>
      <p:sp>
        <p:nvSpPr>
          <p:cNvPr id="3" name="Content Placeholder 2"/>
          <p:cNvSpPr>
            <a:spLocks noGrp="1"/>
          </p:cNvSpPr>
          <p:nvPr>
            <p:ph sz="quarter" idx="1"/>
          </p:nvPr>
        </p:nvSpPr>
        <p:spPr>
          <a:xfrm>
            <a:off x="457200" y="685800"/>
            <a:ext cx="8229600" cy="5638800"/>
          </a:xfrm>
        </p:spPr>
        <p:txBody>
          <a:bodyPr/>
          <a:lstStyle/>
          <a:p>
            <a:pPr>
              <a:buFont typeface="Wingdings" pitchFamily="2" charset="2"/>
              <a:buChar char="Ø"/>
            </a:pPr>
            <a:r>
              <a:rPr lang="en-US" sz="2800" dirty="0" smtClean="0">
                <a:solidFill>
                  <a:schemeClr val="accent2"/>
                </a:solidFill>
                <a:latin typeface="Times New Roman" pitchFamily="18" charset="0"/>
                <a:cs typeface="Times New Roman" pitchFamily="18" charset="0"/>
              </a:rPr>
              <a:t>The apparent line that separates one generation of  layer with another.</a:t>
            </a:r>
          </a:p>
          <a:p>
            <a:pPr>
              <a:buFont typeface="Wingdings" pitchFamily="2" charset="2"/>
              <a:buChar char="Ø"/>
            </a:pPr>
            <a:endParaRPr lang="en-US" sz="2800" dirty="0" smtClean="0">
              <a:latin typeface="Verdana" pitchFamily="34" charset="0"/>
            </a:endParaRPr>
          </a:p>
          <a:p>
            <a:pPr>
              <a:buNone/>
            </a:pPr>
            <a:endParaRPr lang="en-US" sz="2800" dirty="0" smtClean="0">
              <a:latin typeface="Verdana" pitchFamily="34" charset="0"/>
            </a:endParaRPr>
          </a:p>
          <a:p>
            <a:pPr>
              <a:buNone/>
            </a:pPr>
            <a:endParaRPr lang="en-US" sz="2800" dirty="0" smtClean="0">
              <a:latin typeface="Verdana" pitchFamily="34" charset="0"/>
            </a:endParaRPr>
          </a:p>
          <a:p>
            <a:pPr>
              <a:buNone/>
            </a:pPr>
            <a:endParaRPr lang="en-US" sz="2800" dirty="0" smtClean="0">
              <a:latin typeface="Verdana" pitchFamily="34" charset="0"/>
            </a:endParaRPr>
          </a:p>
          <a:p>
            <a:pPr>
              <a:lnSpc>
                <a:spcPct val="150000"/>
              </a:lnSpc>
              <a:buNone/>
            </a:pPr>
            <a:r>
              <a:rPr lang="en-US" sz="3600" b="1" u="sng" dirty="0" smtClean="0">
                <a:solidFill>
                  <a:schemeClr val="accent1"/>
                </a:solidFill>
                <a:latin typeface="+mj-lt"/>
              </a:rPr>
              <a:t>Marker:</a:t>
            </a:r>
          </a:p>
          <a:p>
            <a:pPr>
              <a:lnSpc>
                <a:spcPct val="150000"/>
              </a:lnSpc>
            </a:pPr>
            <a:r>
              <a:rPr lang="en-US" sz="2800" dirty="0" smtClean="0">
                <a:solidFill>
                  <a:schemeClr val="accent2"/>
                </a:solidFill>
                <a:latin typeface="Times New Roman" pitchFamily="18" charset="0"/>
                <a:cs typeface="Times New Roman" pitchFamily="18" charset="0"/>
              </a:rPr>
              <a:t>When a well is drilled, the point at which the drilled well intersects a horizon is called marker</a:t>
            </a:r>
          </a:p>
          <a:p>
            <a:pPr>
              <a:buNone/>
            </a:pPr>
            <a:endParaRPr lang="en-US" dirty="0"/>
          </a:p>
        </p:txBody>
      </p:sp>
      <p:pic>
        <p:nvPicPr>
          <p:cNvPr id="4" name="Picture 2" descr="C:\Documents and Settings\praveen.srivastava\My Documents\OMessenger\Received files\Marker.bmp"/>
          <p:cNvPicPr>
            <a:picLocks noChangeAspect="1" noChangeArrowheads="1"/>
          </p:cNvPicPr>
          <p:nvPr/>
        </p:nvPicPr>
        <p:blipFill>
          <a:blip r:embed="rId2"/>
          <a:srcRect l="4167" r="9722" b="7369"/>
          <a:stretch>
            <a:fillRect/>
          </a:stretch>
        </p:blipFill>
        <p:spPr bwMode="auto">
          <a:xfrm>
            <a:off x="2895600" y="1676400"/>
            <a:ext cx="5867400" cy="2895600"/>
          </a:xfrm>
          <a:prstGeom prst="rect">
            <a:avLst/>
          </a:prstGeom>
          <a:noFill/>
        </p:spPr>
      </p:pic>
    </p:spTree>
    <p:extLst>
      <p:ext uri="{BB962C8B-B14F-4D97-AF65-F5344CB8AC3E}">
        <p14:creationId xmlns:p14="http://schemas.microsoft.com/office/powerpoint/2010/main" xmlns="" val="26306353"/>
      </p:ext>
    </p:extLst>
  </p:cSld>
  <p:clrMapOvr>
    <a:masterClrMapping/>
  </p:clrMapOvr>
  <p:transition>
    <p:diamond/>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Reachability Example</a:t>
            </a:r>
          </a:p>
        </p:txBody>
      </p:sp>
      <p:sp>
        <p:nvSpPr>
          <p:cNvPr id="26" name="Date Placeholder 25"/>
          <p:cNvSpPr>
            <a:spLocks noGrp="1"/>
          </p:cNvSpPr>
          <p:nvPr>
            <p:ph type="dt" sz="half" idx="10"/>
          </p:nvPr>
        </p:nvSpPr>
        <p:spPr/>
        <p:txBody>
          <a:bodyPr/>
          <a:lstStyle/>
          <a:p>
            <a:fld id="{D355E206-6402-42EC-B39D-46672C44EDF3}" type="datetime1">
              <a:rPr lang="en-US"/>
              <a:pPr/>
              <a:t>2/1/2016</a:t>
            </a:fld>
            <a:endParaRPr lang="en-US"/>
          </a:p>
        </p:txBody>
      </p:sp>
      <p:sp>
        <p:nvSpPr>
          <p:cNvPr id="27" name="Slide Number Placeholder 26"/>
          <p:cNvSpPr>
            <a:spLocks noGrp="1"/>
          </p:cNvSpPr>
          <p:nvPr>
            <p:ph type="sldNum" sz="quarter" idx="12"/>
          </p:nvPr>
        </p:nvSpPr>
        <p:spPr/>
        <p:txBody>
          <a:bodyPr/>
          <a:lstStyle/>
          <a:p>
            <a:fld id="{1B565081-7C9E-4231-BD99-A07F29EA00B8}" type="slidenum">
              <a:rPr lang="en-US"/>
              <a:pPr/>
              <a:t>130</a:t>
            </a:fld>
            <a:endParaRPr lang="en-US"/>
          </a:p>
        </p:txBody>
      </p:sp>
      <p:sp>
        <p:nvSpPr>
          <p:cNvPr id="143365" name="Rectangle 5"/>
          <p:cNvSpPr>
            <a:spLocks noChangeArrowheads="1"/>
          </p:cNvSpPr>
          <p:nvPr/>
        </p:nvSpPr>
        <p:spPr bwMode="auto">
          <a:xfrm>
            <a:off x="1066800" y="2209800"/>
            <a:ext cx="1371600" cy="167640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IN"/>
          </a:p>
        </p:txBody>
      </p:sp>
      <p:sp>
        <p:nvSpPr>
          <p:cNvPr id="143366" name="Rectangle 6"/>
          <p:cNvSpPr>
            <a:spLocks noChangeArrowheads="1"/>
          </p:cNvSpPr>
          <p:nvPr/>
        </p:nvSpPr>
        <p:spPr bwMode="auto">
          <a:xfrm>
            <a:off x="1066800" y="3962400"/>
            <a:ext cx="1371600" cy="22860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IN"/>
          </a:p>
        </p:txBody>
      </p:sp>
      <p:sp>
        <p:nvSpPr>
          <p:cNvPr id="143368" name="Rectangle 8"/>
          <p:cNvSpPr>
            <a:spLocks noChangeArrowheads="1"/>
          </p:cNvSpPr>
          <p:nvPr/>
        </p:nvSpPr>
        <p:spPr bwMode="auto">
          <a:xfrm>
            <a:off x="1066800" y="4267200"/>
            <a:ext cx="1371600" cy="22860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IN"/>
          </a:p>
        </p:txBody>
      </p:sp>
      <p:sp>
        <p:nvSpPr>
          <p:cNvPr id="143369" name="Rectangle 9"/>
          <p:cNvSpPr>
            <a:spLocks noChangeArrowheads="1"/>
          </p:cNvSpPr>
          <p:nvPr/>
        </p:nvSpPr>
        <p:spPr bwMode="auto">
          <a:xfrm>
            <a:off x="1066800" y="4572000"/>
            <a:ext cx="1371600" cy="22860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IN"/>
          </a:p>
        </p:txBody>
      </p:sp>
      <p:sp>
        <p:nvSpPr>
          <p:cNvPr id="143370" name="Text Box 10"/>
          <p:cNvSpPr txBox="1">
            <a:spLocks noChangeArrowheads="1"/>
          </p:cNvSpPr>
          <p:nvPr/>
        </p:nvSpPr>
        <p:spPr bwMode="auto">
          <a:xfrm>
            <a:off x="989013" y="1600200"/>
            <a:ext cx="1144587"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Runtime</a:t>
            </a:r>
          </a:p>
          <a:p>
            <a:r>
              <a:rPr lang="en-US"/>
              <a:t>Stack</a:t>
            </a:r>
          </a:p>
        </p:txBody>
      </p:sp>
      <p:sp>
        <p:nvSpPr>
          <p:cNvPr id="143371" name="Rectangle 11"/>
          <p:cNvSpPr>
            <a:spLocks noChangeArrowheads="1"/>
          </p:cNvSpPr>
          <p:nvPr/>
        </p:nvSpPr>
        <p:spPr bwMode="auto">
          <a:xfrm>
            <a:off x="1066800" y="2514600"/>
            <a:ext cx="1371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chemeClr val="bg2">
                      <a:alpha val="50000"/>
                    </a:schemeClr>
                  </a:outerShdw>
                </a:effectLst>
              </a14:hiddenEffects>
            </a:ext>
          </a:extLst>
        </p:spPr>
        <p:txBody>
          <a:bodyPr wrap="none" anchor="ctr"/>
          <a:lstStyle/>
          <a:p>
            <a:pPr algn="ctr"/>
            <a:r>
              <a:rPr lang="en-US"/>
              <a:t>ref</a:t>
            </a:r>
          </a:p>
        </p:txBody>
      </p:sp>
      <p:sp>
        <p:nvSpPr>
          <p:cNvPr id="143372" name="Rectangle 12"/>
          <p:cNvSpPr>
            <a:spLocks noChangeArrowheads="1"/>
          </p:cNvSpPr>
          <p:nvPr/>
        </p:nvSpPr>
        <p:spPr bwMode="auto">
          <a:xfrm>
            <a:off x="1066800" y="3352800"/>
            <a:ext cx="1371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chemeClr val="bg2">
                      <a:alpha val="50000"/>
                    </a:schemeClr>
                  </a:outerShdw>
                </a:effectLst>
              </a14:hiddenEffects>
            </a:ext>
          </a:extLst>
        </p:spPr>
        <p:txBody>
          <a:bodyPr wrap="none" anchor="ctr"/>
          <a:lstStyle/>
          <a:p>
            <a:pPr algn="ctr"/>
            <a:r>
              <a:rPr lang="en-US"/>
              <a:t>ref</a:t>
            </a:r>
          </a:p>
        </p:txBody>
      </p:sp>
      <p:sp>
        <p:nvSpPr>
          <p:cNvPr id="143375" name="Rectangle 15"/>
          <p:cNvSpPr>
            <a:spLocks noChangeArrowheads="1"/>
          </p:cNvSpPr>
          <p:nvPr/>
        </p:nvSpPr>
        <p:spPr bwMode="auto">
          <a:xfrm>
            <a:off x="2667000" y="2209800"/>
            <a:ext cx="5791200" cy="365760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IN"/>
          </a:p>
        </p:txBody>
      </p:sp>
      <p:sp>
        <p:nvSpPr>
          <p:cNvPr id="143376" name="Text Box 16"/>
          <p:cNvSpPr txBox="1">
            <a:spLocks noChangeArrowheads="1"/>
          </p:cNvSpPr>
          <p:nvPr/>
        </p:nvSpPr>
        <p:spPr bwMode="auto">
          <a:xfrm>
            <a:off x="7620000" y="1752600"/>
            <a:ext cx="7715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Heap</a:t>
            </a:r>
          </a:p>
        </p:txBody>
      </p:sp>
      <p:sp>
        <p:nvSpPr>
          <p:cNvPr id="143377" name="AutoShape 17"/>
          <p:cNvSpPr>
            <a:spLocks noChangeArrowheads="1"/>
          </p:cNvSpPr>
          <p:nvPr/>
        </p:nvSpPr>
        <p:spPr bwMode="auto">
          <a:xfrm>
            <a:off x="3429000" y="3581400"/>
            <a:ext cx="533400" cy="3048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43378" name="AutoShape 18"/>
          <p:cNvSpPr>
            <a:spLocks noChangeArrowheads="1"/>
          </p:cNvSpPr>
          <p:nvPr/>
        </p:nvSpPr>
        <p:spPr bwMode="auto">
          <a:xfrm>
            <a:off x="3810000" y="5105400"/>
            <a:ext cx="533400" cy="3048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43380" name="AutoShape 20"/>
          <p:cNvSpPr>
            <a:spLocks noChangeArrowheads="1"/>
          </p:cNvSpPr>
          <p:nvPr/>
        </p:nvSpPr>
        <p:spPr bwMode="auto">
          <a:xfrm>
            <a:off x="5181600" y="2667000"/>
            <a:ext cx="533400" cy="3048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43381" name="AutoShape 21"/>
          <p:cNvSpPr>
            <a:spLocks noChangeArrowheads="1"/>
          </p:cNvSpPr>
          <p:nvPr/>
        </p:nvSpPr>
        <p:spPr bwMode="auto">
          <a:xfrm>
            <a:off x="6400800" y="3581400"/>
            <a:ext cx="533400" cy="3048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43383" name="AutoShape 23"/>
          <p:cNvSpPr>
            <a:spLocks noChangeArrowheads="1"/>
          </p:cNvSpPr>
          <p:nvPr/>
        </p:nvSpPr>
        <p:spPr bwMode="auto">
          <a:xfrm>
            <a:off x="7239000" y="5105400"/>
            <a:ext cx="533400" cy="3048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x</a:t>
            </a:r>
          </a:p>
        </p:txBody>
      </p:sp>
      <p:sp>
        <p:nvSpPr>
          <p:cNvPr id="143385" name="AutoShape 25"/>
          <p:cNvSpPr>
            <a:spLocks noChangeArrowheads="1"/>
          </p:cNvSpPr>
          <p:nvPr/>
        </p:nvSpPr>
        <p:spPr bwMode="auto">
          <a:xfrm>
            <a:off x="5029200" y="4343400"/>
            <a:ext cx="533400" cy="3048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x</a:t>
            </a:r>
          </a:p>
        </p:txBody>
      </p:sp>
      <p:sp>
        <p:nvSpPr>
          <p:cNvPr id="143386" name="AutoShape 26"/>
          <p:cNvSpPr>
            <a:spLocks noChangeArrowheads="1"/>
          </p:cNvSpPr>
          <p:nvPr/>
        </p:nvSpPr>
        <p:spPr bwMode="auto">
          <a:xfrm>
            <a:off x="5867400" y="5257800"/>
            <a:ext cx="533400" cy="3048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x</a:t>
            </a:r>
          </a:p>
        </p:txBody>
      </p:sp>
      <p:cxnSp>
        <p:nvCxnSpPr>
          <p:cNvPr id="143387" name="AutoShape 27"/>
          <p:cNvCxnSpPr>
            <a:cxnSpLocks noChangeShapeType="1"/>
            <a:stCxn id="143386" idx="0"/>
            <a:endCxn id="143383" idx="0"/>
          </p:cNvCxnSpPr>
          <p:nvPr/>
        </p:nvCxnSpPr>
        <p:spPr bwMode="auto">
          <a:xfrm rot="16200000">
            <a:off x="6743700" y="4495800"/>
            <a:ext cx="152400" cy="1371600"/>
          </a:xfrm>
          <a:prstGeom prst="curvedConnector3">
            <a:avLst>
              <a:gd name="adj1" fmla="val 25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3388" name="AutoShape 28"/>
          <p:cNvCxnSpPr>
            <a:cxnSpLocks noChangeShapeType="1"/>
            <a:stCxn id="143386" idx="2"/>
            <a:endCxn id="143383" idx="2"/>
          </p:cNvCxnSpPr>
          <p:nvPr/>
        </p:nvCxnSpPr>
        <p:spPr bwMode="auto">
          <a:xfrm rot="5400000" flipH="1" flipV="1">
            <a:off x="6743700" y="4800600"/>
            <a:ext cx="152400" cy="1371600"/>
          </a:xfrm>
          <a:prstGeom prst="curvedConnector3">
            <a:avLst>
              <a:gd name="adj1" fmla="val -15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3389" name="AutoShape 29"/>
          <p:cNvCxnSpPr>
            <a:cxnSpLocks noChangeShapeType="1"/>
            <a:stCxn id="143371" idx="3"/>
            <a:endCxn id="143377" idx="1"/>
          </p:cNvCxnSpPr>
          <p:nvPr/>
        </p:nvCxnSpPr>
        <p:spPr bwMode="auto">
          <a:xfrm>
            <a:off x="2438400" y="2628900"/>
            <a:ext cx="990600" cy="11049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3390" name="AutoShape 30"/>
          <p:cNvCxnSpPr>
            <a:cxnSpLocks noChangeShapeType="1"/>
            <a:stCxn id="143377" idx="0"/>
            <a:endCxn id="143380" idx="1"/>
          </p:cNvCxnSpPr>
          <p:nvPr/>
        </p:nvCxnSpPr>
        <p:spPr bwMode="auto">
          <a:xfrm rot="16200000">
            <a:off x="4057650" y="2457450"/>
            <a:ext cx="762000" cy="14859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3391" name="AutoShape 31"/>
          <p:cNvCxnSpPr>
            <a:cxnSpLocks noChangeShapeType="1"/>
            <a:stCxn id="143377" idx="2"/>
            <a:endCxn id="143381" idx="1"/>
          </p:cNvCxnSpPr>
          <p:nvPr/>
        </p:nvCxnSpPr>
        <p:spPr bwMode="auto">
          <a:xfrm rot="5400000" flipH="1" flipV="1">
            <a:off x="4972050" y="2457450"/>
            <a:ext cx="152400" cy="2705100"/>
          </a:xfrm>
          <a:prstGeom prst="curvedConnector4">
            <a:avLst>
              <a:gd name="adj1" fmla="val -150000"/>
              <a:gd name="adj2" fmla="val 5493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3392" name="AutoShape 32"/>
          <p:cNvCxnSpPr>
            <a:cxnSpLocks noChangeShapeType="1"/>
            <a:stCxn id="143372" idx="3"/>
            <a:endCxn id="143378" idx="1"/>
          </p:cNvCxnSpPr>
          <p:nvPr/>
        </p:nvCxnSpPr>
        <p:spPr bwMode="auto">
          <a:xfrm>
            <a:off x="2438400" y="3467100"/>
            <a:ext cx="1371600" cy="17907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3393" name="AutoShape 33"/>
          <p:cNvCxnSpPr>
            <a:cxnSpLocks noChangeShapeType="1"/>
            <a:stCxn id="143378" idx="3"/>
            <a:endCxn id="143381" idx="2"/>
          </p:cNvCxnSpPr>
          <p:nvPr/>
        </p:nvCxnSpPr>
        <p:spPr bwMode="auto">
          <a:xfrm flipV="1">
            <a:off x="4343400" y="3886200"/>
            <a:ext cx="2324100" cy="13716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3011331201"/>
      </p:ext>
    </p:extLst>
  </p:cSld>
  <p:clrMapOvr>
    <a:masterClrMapping/>
  </p:clrMapOvr>
  <p:transition>
    <p:diamond/>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GC Algorithms</a:t>
            </a:r>
          </a:p>
        </p:txBody>
      </p:sp>
      <p:sp>
        <p:nvSpPr>
          <p:cNvPr id="4" name="Date Placeholder 3"/>
          <p:cNvSpPr>
            <a:spLocks noGrp="1"/>
          </p:cNvSpPr>
          <p:nvPr>
            <p:ph type="dt" sz="half" idx="10"/>
          </p:nvPr>
        </p:nvSpPr>
        <p:spPr/>
        <p:txBody>
          <a:bodyPr/>
          <a:lstStyle/>
          <a:p>
            <a:fld id="{D355E206-6402-42EC-B39D-46672C44EDF3}" type="datetime1">
              <a:rPr lang="en-US"/>
              <a:pPr/>
              <a:t>2/1/2016</a:t>
            </a:fld>
            <a:endParaRPr lang="en-US"/>
          </a:p>
        </p:txBody>
      </p:sp>
      <p:sp>
        <p:nvSpPr>
          <p:cNvPr id="5" name="Slide Number Placeholder 4"/>
          <p:cNvSpPr>
            <a:spLocks noGrp="1"/>
          </p:cNvSpPr>
          <p:nvPr>
            <p:ph type="sldNum" sz="quarter" idx="12"/>
          </p:nvPr>
        </p:nvSpPr>
        <p:spPr/>
        <p:txBody>
          <a:bodyPr/>
          <a:lstStyle/>
          <a:p>
            <a:fld id="{D5EB3FD3-B18A-4A22-8E3D-CB97A910829E}" type="slidenum">
              <a:rPr lang="en-US"/>
              <a:pPr/>
              <a:t>131</a:t>
            </a:fld>
            <a:endParaRPr lang="en-US"/>
          </a:p>
        </p:txBody>
      </p:sp>
      <p:sp>
        <p:nvSpPr>
          <p:cNvPr id="141315" name="Rectangle 3"/>
          <p:cNvSpPr>
            <a:spLocks noGrp="1" noChangeArrowheads="1"/>
          </p:cNvSpPr>
          <p:nvPr>
            <p:ph sz="quarter" idx="1"/>
          </p:nvPr>
        </p:nvSpPr>
        <p:spPr/>
        <p:txBody>
          <a:bodyPr/>
          <a:lstStyle/>
          <a:p>
            <a:r>
              <a:rPr lang="en-US" dirty="0"/>
              <a:t>Two basic approaches:</a:t>
            </a:r>
          </a:p>
          <a:p>
            <a:pPr lvl="1"/>
            <a:r>
              <a:rPr lang="en-US" dirty="0"/>
              <a:t>Reference Counting – keep a count of references to an object; when a count of zero, object is garbage </a:t>
            </a:r>
          </a:p>
          <a:p>
            <a:pPr lvl="1"/>
            <a:endParaRPr lang="en-US" dirty="0"/>
          </a:p>
          <a:p>
            <a:pPr lvl="1"/>
            <a:r>
              <a:rPr lang="en-US" dirty="0"/>
              <a:t>Tracing – trace out the graph of objects starting from roots and mark; when complete, unmarked objects are garbage</a:t>
            </a:r>
          </a:p>
        </p:txBody>
      </p:sp>
    </p:spTree>
    <p:extLst>
      <p:ext uri="{BB962C8B-B14F-4D97-AF65-F5344CB8AC3E}">
        <p14:creationId xmlns:p14="http://schemas.microsoft.com/office/powerpoint/2010/main" xmlns="" val="3259345555"/>
      </p:ext>
    </p:extLst>
  </p:cSld>
  <p:clrMapOvr>
    <a:masterClrMapping/>
  </p:clrMapOvr>
  <p:transition>
    <p:diamond/>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t>Reference Counting</a:t>
            </a:r>
          </a:p>
        </p:txBody>
      </p:sp>
      <p:sp>
        <p:nvSpPr>
          <p:cNvPr id="4" name="Date Placeholder 3"/>
          <p:cNvSpPr>
            <a:spLocks noGrp="1"/>
          </p:cNvSpPr>
          <p:nvPr>
            <p:ph type="dt" sz="half" idx="10"/>
          </p:nvPr>
        </p:nvSpPr>
        <p:spPr/>
        <p:txBody>
          <a:bodyPr/>
          <a:lstStyle/>
          <a:p>
            <a:fld id="{D355E206-6402-42EC-B39D-46672C44EDF3}" type="datetime1">
              <a:rPr lang="en-US"/>
              <a:pPr/>
              <a:t>2/1/2016</a:t>
            </a:fld>
            <a:endParaRPr lang="en-US"/>
          </a:p>
        </p:txBody>
      </p:sp>
      <p:sp>
        <p:nvSpPr>
          <p:cNvPr id="5" name="Slide Number Placeholder 4"/>
          <p:cNvSpPr>
            <a:spLocks noGrp="1"/>
          </p:cNvSpPr>
          <p:nvPr>
            <p:ph type="sldNum" sz="quarter" idx="12"/>
          </p:nvPr>
        </p:nvSpPr>
        <p:spPr/>
        <p:txBody>
          <a:bodyPr/>
          <a:lstStyle/>
          <a:p>
            <a:fld id="{3181A47E-7281-43B5-9ADE-511738487F5A}" type="slidenum">
              <a:rPr lang="en-US"/>
              <a:pPr/>
              <a:t>132</a:t>
            </a:fld>
            <a:endParaRPr lang="en-US"/>
          </a:p>
        </p:txBody>
      </p:sp>
      <p:sp>
        <p:nvSpPr>
          <p:cNvPr id="145411" name="Rectangle 3"/>
          <p:cNvSpPr>
            <a:spLocks noGrp="1" noChangeArrowheads="1"/>
          </p:cNvSpPr>
          <p:nvPr>
            <p:ph sz="quarter" idx="1"/>
          </p:nvPr>
        </p:nvSpPr>
        <p:spPr/>
        <p:txBody>
          <a:bodyPr/>
          <a:lstStyle/>
          <a:p>
            <a:r>
              <a:rPr lang="en-US" dirty="0"/>
              <a:t>An early GC strategy</a:t>
            </a:r>
          </a:p>
          <a:p>
            <a:r>
              <a:rPr lang="en-US" dirty="0" smtClean="0"/>
              <a:t>Disadvantages</a:t>
            </a:r>
            <a:r>
              <a:rPr lang="en-US" dirty="0"/>
              <a:t>:</a:t>
            </a:r>
          </a:p>
          <a:p>
            <a:pPr lvl="1"/>
            <a:r>
              <a:rPr lang="en-US" dirty="0"/>
              <a:t>does not detect cycles</a:t>
            </a:r>
          </a:p>
          <a:p>
            <a:pPr lvl="1"/>
            <a:r>
              <a:rPr lang="en-US" dirty="0"/>
              <a:t>overhead in incrementing/decrementing counters</a:t>
            </a:r>
          </a:p>
          <a:p>
            <a:r>
              <a:rPr lang="en-US" dirty="0"/>
              <a:t>Reference Counting is currently out-of </a:t>
            </a:r>
            <a:r>
              <a:rPr lang="en-US" dirty="0" smtClean="0"/>
              <a:t>favor….</a:t>
            </a:r>
            <a:endParaRPr lang="en-US" dirty="0"/>
          </a:p>
        </p:txBody>
      </p:sp>
    </p:spTree>
    <p:extLst>
      <p:ext uri="{BB962C8B-B14F-4D97-AF65-F5344CB8AC3E}">
        <p14:creationId xmlns:p14="http://schemas.microsoft.com/office/powerpoint/2010/main" xmlns="" val="400036842"/>
      </p:ext>
    </p:extLst>
  </p:cSld>
  <p:clrMapOvr>
    <a:masterClrMapping/>
  </p:clrMapOvr>
  <p:transition>
    <p:diamond/>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Tracing</a:t>
            </a:r>
          </a:p>
        </p:txBody>
      </p:sp>
      <p:sp>
        <p:nvSpPr>
          <p:cNvPr id="4" name="Date Placeholder 3"/>
          <p:cNvSpPr>
            <a:spLocks noGrp="1"/>
          </p:cNvSpPr>
          <p:nvPr>
            <p:ph type="dt" sz="half" idx="10"/>
          </p:nvPr>
        </p:nvSpPr>
        <p:spPr/>
        <p:txBody>
          <a:bodyPr/>
          <a:lstStyle/>
          <a:p>
            <a:fld id="{D355E206-6402-42EC-B39D-46672C44EDF3}" type="datetime1">
              <a:rPr lang="en-US"/>
              <a:pPr/>
              <a:t>2/1/2016</a:t>
            </a:fld>
            <a:endParaRPr lang="en-US"/>
          </a:p>
        </p:txBody>
      </p:sp>
      <p:sp>
        <p:nvSpPr>
          <p:cNvPr id="5" name="Slide Number Placeholder 4"/>
          <p:cNvSpPr>
            <a:spLocks noGrp="1"/>
          </p:cNvSpPr>
          <p:nvPr>
            <p:ph type="sldNum" sz="quarter" idx="12"/>
          </p:nvPr>
        </p:nvSpPr>
        <p:spPr/>
        <p:txBody>
          <a:bodyPr/>
          <a:lstStyle/>
          <a:p>
            <a:fld id="{ABA545D5-382A-4E89-A1A7-48A52BEEAB5D}" type="slidenum">
              <a:rPr lang="en-US"/>
              <a:pPr/>
              <a:t>133</a:t>
            </a:fld>
            <a:endParaRPr lang="en-US"/>
          </a:p>
        </p:txBody>
      </p:sp>
      <p:sp>
        <p:nvSpPr>
          <p:cNvPr id="146435" name="Rectangle 3"/>
          <p:cNvSpPr>
            <a:spLocks noGrp="1" noChangeArrowheads="1"/>
          </p:cNvSpPr>
          <p:nvPr>
            <p:ph sz="quarter" idx="1"/>
          </p:nvPr>
        </p:nvSpPr>
        <p:spPr/>
        <p:txBody>
          <a:bodyPr/>
          <a:lstStyle/>
          <a:p>
            <a:r>
              <a:rPr lang="en-US"/>
              <a:t>Basic tracing algorithm is known as </a:t>
            </a:r>
            <a:r>
              <a:rPr lang="en-US" i="1"/>
              <a:t>mark and sweep</a:t>
            </a:r>
          </a:p>
          <a:p>
            <a:pPr lvl="1"/>
            <a:r>
              <a:rPr lang="en-US" i="1"/>
              <a:t>mark phase – </a:t>
            </a:r>
            <a:r>
              <a:rPr lang="en-US"/>
              <a:t>GC traverses reference tree, marking objects</a:t>
            </a:r>
          </a:p>
          <a:p>
            <a:pPr lvl="1"/>
            <a:r>
              <a:rPr lang="en-US" i="1"/>
              <a:t>sweep phase</a:t>
            </a:r>
            <a:r>
              <a:rPr lang="en-US"/>
              <a:t> – umarked objects are finalized/freed</a:t>
            </a:r>
          </a:p>
          <a:p>
            <a:endParaRPr lang="en-US" i="1"/>
          </a:p>
        </p:txBody>
      </p:sp>
    </p:spTree>
    <p:extLst>
      <p:ext uri="{BB962C8B-B14F-4D97-AF65-F5344CB8AC3E}">
        <p14:creationId xmlns:p14="http://schemas.microsoft.com/office/powerpoint/2010/main" xmlns="" val="2391283240"/>
      </p:ext>
    </p:extLst>
  </p:cSld>
  <p:clrMapOvr>
    <a:masterClrMapping/>
  </p:clrMapOvr>
  <p:transition>
    <p:diamond/>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457200" y="381000"/>
            <a:ext cx="8229600" cy="609600"/>
          </a:xfrm>
        </p:spPr>
        <p:txBody>
          <a:bodyPr>
            <a:normAutofit fontScale="90000"/>
          </a:bodyPr>
          <a:lstStyle/>
          <a:p>
            <a:r>
              <a:rPr lang="en-US" dirty="0" smtClean="0"/>
              <a:t>       Mark-Sweep </a:t>
            </a:r>
            <a:r>
              <a:rPr lang="en-US" dirty="0"/>
              <a:t>Example</a:t>
            </a:r>
          </a:p>
        </p:txBody>
      </p:sp>
      <p:sp>
        <p:nvSpPr>
          <p:cNvPr id="51" name="Date Placeholder 50"/>
          <p:cNvSpPr>
            <a:spLocks noGrp="1"/>
          </p:cNvSpPr>
          <p:nvPr>
            <p:ph type="dt" sz="half" idx="10"/>
          </p:nvPr>
        </p:nvSpPr>
        <p:spPr/>
        <p:txBody>
          <a:bodyPr/>
          <a:lstStyle/>
          <a:p>
            <a:fld id="{D355E206-6402-42EC-B39D-46672C44EDF3}" type="datetime1">
              <a:rPr lang="en-US"/>
              <a:pPr/>
              <a:t>2/1/2016</a:t>
            </a:fld>
            <a:endParaRPr lang="en-US"/>
          </a:p>
        </p:txBody>
      </p:sp>
      <p:sp>
        <p:nvSpPr>
          <p:cNvPr id="52" name="Slide Number Placeholder 51"/>
          <p:cNvSpPr>
            <a:spLocks noGrp="1"/>
          </p:cNvSpPr>
          <p:nvPr>
            <p:ph type="sldNum" sz="quarter" idx="12"/>
          </p:nvPr>
        </p:nvSpPr>
        <p:spPr/>
        <p:txBody>
          <a:bodyPr/>
          <a:lstStyle/>
          <a:p>
            <a:fld id="{DB11A994-9D3F-47AF-B282-ED58780DA43F}" type="slidenum">
              <a:rPr lang="en-US"/>
              <a:pPr/>
              <a:t>134</a:t>
            </a:fld>
            <a:endParaRPr lang="en-US"/>
          </a:p>
        </p:txBody>
      </p:sp>
      <p:grpSp>
        <p:nvGrpSpPr>
          <p:cNvPr id="147509" name="Group 53"/>
          <p:cNvGrpSpPr>
            <a:grpSpLocks/>
          </p:cNvGrpSpPr>
          <p:nvPr/>
        </p:nvGrpSpPr>
        <p:grpSpPr bwMode="auto">
          <a:xfrm>
            <a:off x="595313" y="1250950"/>
            <a:ext cx="7900987" cy="1035050"/>
            <a:chOff x="374" y="788"/>
            <a:chExt cx="4977" cy="652"/>
          </a:xfrm>
        </p:grpSpPr>
        <p:sp>
          <p:nvSpPr>
            <p:cNvPr id="147460" name="Rectangle 4"/>
            <p:cNvSpPr>
              <a:spLocks noChangeArrowheads="1"/>
            </p:cNvSpPr>
            <p:nvPr/>
          </p:nvSpPr>
          <p:spPr bwMode="auto">
            <a:xfrm>
              <a:off x="407" y="1060"/>
              <a:ext cx="4944" cy="38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IN"/>
            </a:p>
          </p:txBody>
        </p:sp>
        <p:sp>
          <p:nvSpPr>
            <p:cNvPr id="147461" name="AutoShape 5"/>
            <p:cNvSpPr>
              <a:spLocks noChangeArrowheads="1"/>
            </p:cNvSpPr>
            <p:nvPr/>
          </p:nvSpPr>
          <p:spPr bwMode="auto">
            <a:xfrm>
              <a:off x="1026" y="1152"/>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Root</a:t>
              </a:r>
            </a:p>
          </p:txBody>
        </p:sp>
        <p:sp>
          <p:nvSpPr>
            <p:cNvPr id="147462" name="AutoShape 6"/>
            <p:cNvSpPr>
              <a:spLocks noChangeArrowheads="1"/>
            </p:cNvSpPr>
            <p:nvPr/>
          </p:nvSpPr>
          <p:spPr bwMode="auto">
            <a:xfrm>
              <a:off x="480" y="1152"/>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x</a:t>
              </a:r>
            </a:p>
          </p:txBody>
        </p:sp>
        <p:sp>
          <p:nvSpPr>
            <p:cNvPr id="147463" name="AutoShape 7"/>
            <p:cNvSpPr>
              <a:spLocks noChangeArrowheads="1"/>
            </p:cNvSpPr>
            <p:nvPr/>
          </p:nvSpPr>
          <p:spPr bwMode="auto">
            <a:xfrm>
              <a:off x="1572" y="1152"/>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x</a:t>
              </a:r>
            </a:p>
          </p:txBody>
        </p:sp>
        <p:sp>
          <p:nvSpPr>
            <p:cNvPr id="147464" name="AutoShape 8"/>
            <p:cNvSpPr>
              <a:spLocks noChangeArrowheads="1"/>
            </p:cNvSpPr>
            <p:nvPr/>
          </p:nvSpPr>
          <p:spPr bwMode="auto">
            <a:xfrm>
              <a:off x="2664" y="1152"/>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x</a:t>
              </a:r>
            </a:p>
          </p:txBody>
        </p:sp>
        <p:sp>
          <p:nvSpPr>
            <p:cNvPr id="147465" name="AutoShape 9"/>
            <p:cNvSpPr>
              <a:spLocks noChangeArrowheads="1"/>
            </p:cNvSpPr>
            <p:nvPr/>
          </p:nvSpPr>
          <p:spPr bwMode="auto">
            <a:xfrm>
              <a:off x="3210" y="1152"/>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x</a:t>
              </a:r>
            </a:p>
          </p:txBody>
        </p:sp>
        <p:sp>
          <p:nvSpPr>
            <p:cNvPr id="147466" name="AutoShape 10"/>
            <p:cNvSpPr>
              <a:spLocks noChangeArrowheads="1"/>
            </p:cNvSpPr>
            <p:nvPr/>
          </p:nvSpPr>
          <p:spPr bwMode="auto">
            <a:xfrm>
              <a:off x="4848" y="1152"/>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x</a:t>
              </a:r>
            </a:p>
          </p:txBody>
        </p:sp>
        <p:sp>
          <p:nvSpPr>
            <p:cNvPr id="147467" name="AutoShape 11"/>
            <p:cNvSpPr>
              <a:spLocks noChangeArrowheads="1"/>
            </p:cNvSpPr>
            <p:nvPr/>
          </p:nvSpPr>
          <p:spPr bwMode="auto">
            <a:xfrm>
              <a:off x="2118" y="1152"/>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47468" name="AutoShape 12"/>
            <p:cNvSpPr>
              <a:spLocks noChangeArrowheads="1"/>
            </p:cNvSpPr>
            <p:nvPr/>
          </p:nvSpPr>
          <p:spPr bwMode="auto">
            <a:xfrm>
              <a:off x="3756" y="1152"/>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47469" name="AutoShape 13"/>
            <p:cNvSpPr>
              <a:spLocks noChangeArrowheads="1"/>
            </p:cNvSpPr>
            <p:nvPr/>
          </p:nvSpPr>
          <p:spPr bwMode="auto">
            <a:xfrm>
              <a:off x="4302" y="1152"/>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47470" name="Text Box 14"/>
            <p:cNvSpPr txBox="1">
              <a:spLocks noChangeArrowheads="1"/>
            </p:cNvSpPr>
            <p:nvPr/>
          </p:nvSpPr>
          <p:spPr bwMode="auto">
            <a:xfrm>
              <a:off x="374" y="788"/>
              <a:ext cx="159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1. mark-sweep start</a:t>
              </a:r>
            </a:p>
          </p:txBody>
        </p:sp>
        <p:cxnSp>
          <p:nvCxnSpPr>
            <p:cNvPr id="147472" name="AutoShape 16"/>
            <p:cNvCxnSpPr>
              <a:cxnSpLocks noChangeShapeType="1"/>
              <a:stCxn id="147461" idx="2"/>
              <a:endCxn id="147467" idx="2"/>
            </p:cNvCxnSpPr>
            <p:nvPr/>
          </p:nvCxnSpPr>
          <p:spPr bwMode="auto">
            <a:xfrm rot="16200000" flipH="1">
              <a:off x="1799" y="803"/>
              <a:ext cx="1" cy="1092"/>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7473" name="AutoShape 17"/>
            <p:cNvCxnSpPr>
              <a:cxnSpLocks noChangeShapeType="1"/>
              <a:stCxn id="147467" idx="0"/>
              <a:endCxn id="147468" idx="0"/>
            </p:cNvCxnSpPr>
            <p:nvPr/>
          </p:nvCxnSpPr>
          <p:spPr bwMode="auto">
            <a:xfrm rot="5400000" flipV="1">
              <a:off x="3164" y="334"/>
              <a:ext cx="1" cy="1638"/>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7474" name="AutoShape 18"/>
            <p:cNvCxnSpPr>
              <a:cxnSpLocks noChangeShapeType="1"/>
              <a:stCxn id="147468" idx="2"/>
              <a:endCxn id="147469" idx="2"/>
            </p:cNvCxnSpPr>
            <p:nvPr/>
          </p:nvCxnSpPr>
          <p:spPr bwMode="auto">
            <a:xfrm rot="16200000" flipH="1">
              <a:off x="4256" y="1076"/>
              <a:ext cx="1" cy="546"/>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7475" name="AutoShape 19"/>
            <p:cNvCxnSpPr>
              <a:cxnSpLocks noChangeShapeType="1"/>
              <a:stCxn id="147469" idx="0"/>
              <a:endCxn id="147468" idx="3"/>
            </p:cNvCxnSpPr>
            <p:nvPr/>
          </p:nvCxnSpPr>
          <p:spPr bwMode="auto">
            <a:xfrm rot="16200000" flipH="1" flipV="1">
              <a:off x="4322" y="1041"/>
              <a:ext cx="98" cy="319"/>
            </a:xfrm>
            <a:prstGeom prst="curvedConnector4">
              <a:avLst>
                <a:gd name="adj1" fmla="val -146940"/>
                <a:gd name="adj2" fmla="val 85894"/>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147508" name="Group 52"/>
          <p:cNvGrpSpPr>
            <a:grpSpLocks/>
          </p:cNvGrpSpPr>
          <p:nvPr/>
        </p:nvGrpSpPr>
        <p:grpSpPr bwMode="auto">
          <a:xfrm>
            <a:off x="595313" y="2844800"/>
            <a:ext cx="7900987" cy="1035050"/>
            <a:chOff x="399" y="1792"/>
            <a:chExt cx="4977" cy="652"/>
          </a:xfrm>
        </p:grpSpPr>
        <p:sp>
          <p:nvSpPr>
            <p:cNvPr id="147477" name="Rectangle 21"/>
            <p:cNvSpPr>
              <a:spLocks noChangeArrowheads="1"/>
            </p:cNvSpPr>
            <p:nvPr/>
          </p:nvSpPr>
          <p:spPr bwMode="auto">
            <a:xfrm>
              <a:off x="432" y="2064"/>
              <a:ext cx="4944" cy="38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IN"/>
            </a:p>
          </p:txBody>
        </p:sp>
        <p:sp>
          <p:nvSpPr>
            <p:cNvPr id="147478" name="AutoShape 22"/>
            <p:cNvSpPr>
              <a:spLocks noChangeArrowheads="1"/>
            </p:cNvSpPr>
            <p:nvPr/>
          </p:nvSpPr>
          <p:spPr bwMode="auto">
            <a:xfrm>
              <a:off x="1051" y="2156"/>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a</a:t>
              </a:r>
              <a:r>
                <a:rPr lang="en-US"/>
                <a:t>Root</a:t>
              </a:r>
            </a:p>
          </p:txBody>
        </p:sp>
        <p:sp>
          <p:nvSpPr>
            <p:cNvPr id="147479" name="AutoShape 23"/>
            <p:cNvSpPr>
              <a:spLocks noChangeArrowheads="1"/>
            </p:cNvSpPr>
            <p:nvPr/>
          </p:nvSpPr>
          <p:spPr bwMode="auto">
            <a:xfrm>
              <a:off x="505" y="2156"/>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x</a:t>
              </a:r>
            </a:p>
          </p:txBody>
        </p:sp>
        <p:sp>
          <p:nvSpPr>
            <p:cNvPr id="147480" name="AutoShape 24"/>
            <p:cNvSpPr>
              <a:spLocks noChangeArrowheads="1"/>
            </p:cNvSpPr>
            <p:nvPr/>
          </p:nvSpPr>
          <p:spPr bwMode="auto">
            <a:xfrm>
              <a:off x="1597" y="2156"/>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x</a:t>
              </a:r>
            </a:p>
          </p:txBody>
        </p:sp>
        <p:sp>
          <p:nvSpPr>
            <p:cNvPr id="147481" name="AutoShape 25"/>
            <p:cNvSpPr>
              <a:spLocks noChangeArrowheads="1"/>
            </p:cNvSpPr>
            <p:nvPr/>
          </p:nvSpPr>
          <p:spPr bwMode="auto">
            <a:xfrm>
              <a:off x="2689" y="2156"/>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x</a:t>
              </a:r>
            </a:p>
          </p:txBody>
        </p:sp>
        <p:sp>
          <p:nvSpPr>
            <p:cNvPr id="147482" name="AutoShape 26"/>
            <p:cNvSpPr>
              <a:spLocks noChangeArrowheads="1"/>
            </p:cNvSpPr>
            <p:nvPr/>
          </p:nvSpPr>
          <p:spPr bwMode="auto">
            <a:xfrm>
              <a:off x="3235" y="2156"/>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x</a:t>
              </a:r>
            </a:p>
          </p:txBody>
        </p:sp>
        <p:sp>
          <p:nvSpPr>
            <p:cNvPr id="147483" name="AutoShape 27"/>
            <p:cNvSpPr>
              <a:spLocks noChangeArrowheads="1"/>
            </p:cNvSpPr>
            <p:nvPr/>
          </p:nvSpPr>
          <p:spPr bwMode="auto">
            <a:xfrm>
              <a:off x="4873" y="2156"/>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x</a:t>
              </a:r>
            </a:p>
          </p:txBody>
        </p:sp>
        <p:sp>
          <p:nvSpPr>
            <p:cNvPr id="147484" name="AutoShape 28"/>
            <p:cNvSpPr>
              <a:spLocks noChangeArrowheads="1"/>
            </p:cNvSpPr>
            <p:nvPr/>
          </p:nvSpPr>
          <p:spPr bwMode="auto">
            <a:xfrm>
              <a:off x="2143" y="2156"/>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a</a:t>
              </a:r>
            </a:p>
          </p:txBody>
        </p:sp>
        <p:sp>
          <p:nvSpPr>
            <p:cNvPr id="147485" name="AutoShape 29"/>
            <p:cNvSpPr>
              <a:spLocks noChangeArrowheads="1"/>
            </p:cNvSpPr>
            <p:nvPr/>
          </p:nvSpPr>
          <p:spPr bwMode="auto">
            <a:xfrm>
              <a:off x="3781" y="2156"/>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a</a:t>
              </a:r>
            </a:p>
          </p:txBody>
        </p:sp>
        <p:sp>
          <p:nvSpPr>
            <p:cNvPr id="147486" name="AutoShape 30"/>
            <p:cNvSpPr>
              <a:spLocks noChangeArrowheads="1"/>
            </p:cNvSpPr>
            <p:nvPr/>
          </p:nvSpPr>
          <p:spPr bwMode="auto">
            <a:xfrm>
              <a:off x="4327" y="2156"/>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a</a:t>
              </a:r>
            </a:p>
          </p:txBody>
        </p:sp>
        <p:sp>
          <p:nvSpPr>
            <p:cNvPr id="147487" name="Text Box 31"/>
            <p:cNvSpPr txBox="1">
              <a:spLocks noChangeArrowheads="1"/>
            </p:cNvSpPr>
            <p:nvPr/>
          </p:nvSpPr>
          <p:spPr bwMode="auto">
            <a:xfrm>
              <a:off x="399" y="1792"/>
              <a:ext cx="141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2. end of marking</a:t>
              </a:r>
            </a:p>
          </p:txBody>
        </p:sp>
        <p:cxnSp>
          <p:nvCxnSpPr>
            <p:cNvPr id="147488" name="AutoShape 32"/>
            <p:cNvCxnSpPr>
              <a:cxnSpLocks noChangeShapeType="1"/>
              <a:stCxn id="147478" idx="2"/>
              <a:endCxn id="147484" idx="2"/>
            </p:cNvCxnSpPr>
            <p:nvPr/>
          </p:nvCxnSpPr>
          <p:spPr bwMode="auto">
            <a:xfrm rot="16200000" flipH="1">
              <a:off x="1824" y="1807"/>
              <a:ext cx="1" cy="1092"/>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7489" name="AutoShape 33"/>
            <p:cNvCxnSpPr>
              <a:cxnSpLocks noChangeShapeType="1"/>
              <a:stCxn id="147484" idx="0"/>
              <a:endCxn id="147485" idx="0"/>
            </p:cNvCxnSpPr>
            <p:nvPr/>
          </p:nvCxnSpPr>
          <p:spPr bwMode="auto">
            <a:xfrm rot="5400000" flipV="1">
              <a:off x="3189" y="1338"/>
              <a:ext cx="1" cy="1638"/>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7490" name="AutoShape 34"/>
            <p:cNvCxnSpPr>
              <a:cxnSpLocks noChangeShapeType="1"/>
              <a:stCxn id="147485" idx="2"/>
              <a:endCxn id="147486" idx="2"/>
            </p:cNvCxnSpPr>
            <p:nvPr/>
          </p:nvCxnSpPr>
          <p:spPr bwMode="auto">
            <a:xfrm rot="16200000" flipH="1">
              <a:off x="4281" y="2080"/>
              <a:ext cx="1" cy="546"/>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7491" name="AutoShape 35"/>
            <p:cNvCxnSpPr>
              <a:cxnSpLocks noChangeShapeType="1"/>
              <a:stCxn id="147486" idx="0"/>
              <a:endCxn id="147485" idx="3"/>
            </p:cNvCxnSpPr>
            <p:nvPr/>
          </p:nvCxnSpPr>
          <p:spPr bwMode="auto">
            <a:xfrm rot="16200000" flipH="1" flipV="1">
              <a:off x="4347" y="2045"/>
              <a:ext cx="98" cy="319"/>
            </a:xfrm>
            <a:prstGeom prst="curvedConnector4">
              <a:avLst>
                <a:gd name="adj1" fmla="val -146940"/>
                <a:gd name="adj2" fmla="val 85894"/>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147507" name="Group 51"/>
          <p:cNvGrpSpPr>
            <a:grpSpLocks/>
          </p:cNvGrpSpPr>
          <p:nvPr/>
        </p:nvGrpSpPr>
        <p:grpSpPr bwMode="auto">
          <a:xfrm>
            <a:off x="595313" y="4521200"/>
            <a:ext cx="7900987" cy="1035050"/>
            <a:chOff x="351" y="2848"/>
            <a:chExt cx="4977" cy="652"/>
          </a:xfrm>
        </p:grpSpPr>
        <p:sp>
          <p:nvSpPr>
            <p:cNvPr id="147492" name="Rectangle 36"/>
            <p:cNvSpPr>
              <a:spLocks noChangeArrowheads="1"/>
            </p:cNvSpPr>
            <p:nvPr/>
          </p:nvSpPr>
          <p:spPr bwMode="auto">
            <a:xfrm>
              <a:off x="384" y="3120"/>
              <a:ext cx="4944" cy="38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IN"/>
            </a:p>
          </p:txBody>
        </p:sp>
        <p:sp>
          <p:nvSpPr>
            <p:cNvPr id="147493" name="AutoShape 37"/>
            <p:cNvSpPr>
              <a:spLocks noChangeArrowheads="1"/>
            </p:cNvSpPr>
            <p:nvPr/>
          </p:nvSpPr>
          <p:spPr bwMode="auto">
            <a:xfrm>
              <a:off x="1003" y="3212"/>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Root</a:t>
              </a:r>
            </a:p>
          </p:txBody>
        </p:sp>
        <p:sp>
          <p:nvSpPr>
            <p:cNvPr id="147494" name="AutoShape 38" descr="50%"/>
            <p:cNvSpPr>
              <a:spLocks noChangeArrowheads="1"/>
            </p:cNvSpPr>
            <p:nvPr/>
          </p:nvSpPr>
          <p:spPr bwMode="auto">
            <a:xfrm>
              <a:off x="457" y="3212"/>
              <a:ext cx="455" cy="196"/>
            </a:xfrm>
            <a:prstGeom prst="roundRect">
              <a:avLst>
                <a:gd name="adj" fmla="val 16667"/>
              </a:avLst>
            </a:prstGeom>
            <a:pattFill prst="pct50">
              <a:fgClr>
                <a:schemeClr val="accent1"/>
              </a:fgClr>
              <a:bgClr>
                <a:srgbClr val="FFFFFF"/>
              </a:bgClr>
            </a:patt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atin typeface="Webdings" pitchFamily="18" charset="2"/>
              </a:endParaRPr>
            </a:p>
          </p:txBody>
        </p:sp>
        <p:sp>
          <p:nvSpPr>
            <p:cNvPr id="147495" name="AutoShape 39" descr="50%"/>
            <p:cNvSpPr>
              <a:spLocks noChangeArrowheads="1"/>
            </p:cNvSpPr>
            <p:nvPr/>
          </p:nvSpPr>
          <p:spPr bwMode="auto">
            <a:xfrm>
              <a:off x="1549" y="3212"/>
              <a:ext cx="455" cy="196"/>
            </a:xfrm>
            <a:prstGeom prst="roundRect">
              <a:avLst>
                <a:gd name="adj" fmla="val 16667"/>
              </a:avLst>
            </a:prstGeom>
            <a:pattFill prst="pct50">
              <a:fgClr>
                <a:schemeClr val="accent1"/>
              </a:fgClr>
              <a:bgClr>
                <a:srgbClr val="FFFFFF"/>
              </a:bgClr>
            </a:patt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atin typeface="Webdings" pitchFamily="18" charset="2"/>
              </a:endParaRPr>
            </a:p>
          </p:txBody>
        </p:sp>
        <p:sp>
          <p:nvSpPr>
            <p:cNvPr id="147496" name="AutoShape 40" descr="50%"/>
            <p:cNvSpPr>
              <a:spLocks noChangeArrowheads="1"/>
            </p:cNvSpPr>
            <p:nvPr/>
          </p:nvSpPr>
          <p:spPr bwMode="auto">
            <a:xfrm>
              <a:off x="2641" y="3212"/>
              <a:ext cx="455" cy="196"/>
            </a:xfrm>
            <a:prstGeom prst="roundRect">
              <a:avLst>
                <a:gd name="adj" fmla="val 16667"/>
              </a:avLst>
            </a:prstGeom>
            <a:pattFill prst="pct50">
              <a:fgClr>
                <a:schemeClr val="accent1"/>
              </a:fgClr>
              <a:bgClr>
                <a:srgbClr val="FFFFFF"/>
              </a:bgClr>
            </a:patt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atin typeface="Webdings" pitchFamily="18" charset="2"/>
              </a:endParaRPr>
            </a:p>
          </p:txBody>
        </p:sp>
        <p:sp>
          <p:nvSpPr>
            <p:cNvPr id="147497" name="AutoShape 41" descr="50%"/>
            <p:cNvSpPr>
              <a:spLocks noChangeArrowheads="1"/>
            </p:cNvSpPr>
            <p:nvPr/>
          </p:nvSpPr>
          <p:spPr bwMode="auto">
            <a:xfrm>
              <a:off x="3187" y="3212"/>
              <a:ext cx="455" cy="196"/>
            </a:xfrm>
            <a:prstGeom prst="roundRect">
              <a:avLst>
                <a:gd name="adj" fmla="val 16667"/>
              </a:avLst>
            </a:prstGeom>
            <a:pattFill prst="pct50">
              <a:fgClr>
                <a:schemeClr val="accent1"/>
              </a:fgClr>
              <a:bgClr>
                <a:srgbClr val="FFFFFF"/>
              </a:bgClr>
            </a:patt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atin typeface="Webdings" pitchFamily="18" charset="2"/>
              </a:endParaRPr>
            </a:p>
          </p:txBody>
        </p:sp>
        <p:sp>
          <p:nvSpPr>
            <p:cNvPr id="147498" name="AutoShape 42" descr="50%"/>
            <p:cNvSpPr>
              <a:spLocks noChangeArrowheads="1"/>
            </p:cNvSpPr>
            <p:nvPr/>
          </p:nvSpPr>
          <p:spPr bwMode="auto">
            <a:xfrm>
              <a:off x="4825" y="3212"/>
              <a:ext cx="455" cy="196"/>
            </a:xfrm>
            <a:prstGeom prst="roundRect">
              <a:avLst>
                <a:gd name="adj" fmla="val 16667"/>
              </a:avLst>
            </a:prstGeom>
            <a:pattFill prst="pct50">
              <a:fgClr>
                <a:schemeClr val="accent1"/>
              </a:fgClr>
              <a:bgClr>
                <a:srgbClr val="FFFFFF"/>
              </a:bgClr>
            </a:patt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atin typeface="Webdings" pitchFamily="18" charset="2"/>
              </a:endParaRPr>
            </a:p>
          </p:txBody>
        </p:sp>
        <p:sp>
          <p:nvSpPr>
            <p:cNvPr id="147499" name="AutoShape 43"/>
            <p:cNvSpPr>
              <a:spLocks noChangeArrowheads="1"/>
            </p:cNvSpPr>
            <p:nvPr/>
          </p:nvSpPr>
          <p:spPr bwMode="auto">
            <a:xfrm>
              <a:off x="2095" y="3212"/>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47500" name="AutoShape 44"/>
            <p:cNvSpPr>
              <a:spLocks noChangeArrowheads="1"/>
            </p:cNvSpPr>
            <p:nvPr/>
          </p:nvSpPr>
          <p:spPr bwMode="auto">
            <a:xfrm>
              <a:off x="3733" y="3212"/>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47501" name="AutoShape 45"/>
            <p:cNvSpPr>
              <a:spLocks noChangeArrowheads="1"/>
            </p:cNvSpPr>
            <p:nvPr/>
          </p:nvSpPr>
          <p:spPr bwMode="auto">
            <a:xfrm>
              <a:off x="4279" y="3212"/>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47502" name="Text Box 46"/>
            <p:cNvSpPr txBox="1">
              <a:spLocks noChangeArrowheads="1"/>
            </p:cNvSpPr>
            <p:nvPr/>
          </p:nvSpPr>
          <p:spPr bwMode="auto">
            <a:xfrm>
              <a:off x="351" y="2848"/>
              <a:ext cx="149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3. end of sweeping</a:t>
              </a:r>
            </a:p>
          </p:txBody>
        </p:sp>
        <p:cxnSp>
          <p:nvCxnSpPr>
            <p:cNvPr id="147503" name="AutoShape 47"/>
            <p:cNvCxnSpPr>
              <a:cxnSpLocks noChangeShapeType="1"/>
              <a:stCxn id="147493" idx="2"/>
              <a:endCxn id="147499" idx="2"/>
            </p:cNvCxnSpPr>
            <p:nvPr/>
          </p:nvCxnSpPr>
          <p:spPr bwMode="auto">
            <a:xfrm rot="16200000" flipH="1">
              <a:off x="1776" y="2863"/>
              <a:ext cx="1" cy="1092"/>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7504" name="AutoShape 48"/>
            <p:cNvCxnSpPr>
              <a:cxnSpLocks noChangeShapeType="1"/>
              <a:stCxn id="147499" idx="0"/>
              <a:endCxn id="147500" idx="0"/>
            </p:cNvCxnSpPr>
            <p:nvPr/>
          </p:nvCxnSpPr>
          <p:spPr bwMode="auto">
            <a:xfrm rot="5400000" flipV="1">
              <a:off x="3141" y="2394"/>
              <a:ext cx="1" cy="1638"/>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7505" name="AutoShape 49"/>
            <p:cNvCxnSpPr>
              <a:cxnSpLocks noChangeShapeType="1"/>
              <a:stCxn id="147500" idx="2"/>
              <a:endCxn id="147501" idx="2"/>
            </p:cNvCxnSpPr>
            <p:nvPr/>
          </p:nvCxnSpPr>
          <p:spPr bwMode="auto">
            <a:xfrm rot="16200000" flipH="1">
              <a:off x="4233" y="3136"/>
              <a:ext cx="1" cy="546"/>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7506" name="AutoShape 50"/>
            <p:cNvCxnSpPr>
              <a:cxnSpLocks noChangeShapeType="1"/>
              <a:stCxn id="147501" idx="0"/>
              <a:endCxn id="147500" idx="3"/>
            </p:cNvCxnSpPr>
            <p:nvPr/>
          </p:nvCxnSpPr>
          <p:spPr bwMode="auto">
            <a:xfrm rot="16200000" flipH="1" flipV="1">
              <a:off x="4299" y="3101"/>
              <a:ext cx="98" cy="319"/>
            </a:xfrm>
            <a:prstGeom prst="curvedConnector4">
              <a:avLst>
                <a:gd name="adj1" fmla="val -146940"/>
                <a:gd name="adj2" fmla="val 85894"/>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xmlns="" val="1546403475"/>
      </p:ext>
    </p:extLst>
  </p:cSld>
  <p:clrMapOvr>
    <a:masterClrMapping/>
  </p:clrMapOvr>
  <p:transition>
    <p:diamond/>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t>Mark-Sweep</a:t>
            </a:r>
          </a:p>
        </p:txBody>
      </p:sp>
      <p:sp>
        <p:nvSpPr>
          <p:cNvPr id="4" name="Date Placeholder 3"/>
          <p:cNvSpPr>
            <a:spLocks noGrp="1"/>
          </p:cNvSpPr>
          <p:nvPr>
            <p:ph type="dt" sz="half" idx="10"/>
          </p:nvPr>
        </p:nvSpPr>
        <p:spPr/>
        <p:txBody>
          <a:bodyPr/>
          <a:lstStyle/>
          <a:p>
            <a:fld id="{D355E206-6402-42EC-B39D-46672C44EDF3}" type="datetime1">
              <a:rPr lang="en-US"/>
              <a:pPr/>
              <a:t>2/1/2016</a:t>
            </a:fld>
            <a:endParaRPr lang="en-US"/>
          </a:p>
        </p:txBody>
      </p:sp>
      <p:sp>
        <p:nvSpPr>
          <p:cNvPr id="5" name="Slide Number Placeholder 4"/>
          <p:cNvSpPr>
            <a:spLocks noGrp="1"/>
          </p:cNvSpPr>
          <p:nvPr>
            <p:ph type="sldNum" sz="quarter" idx="12"/>
          </p:nvPr>
        </p:nvSpPr>
        <p:spPr/>
        <p:txBody>
          <a:bodyPr/>
          <a:lstStyle/>
          <a:p>
            <a:fld id="{71C4C922-5266-481C-A8F9-289311B529C2}" type="slidenum">
              <a:rPr lang="en-US"/>
              <a:pPr/>
              <a:t>135</a:t>
            </a:fld>
            <a:endParaRPr lang="en-US"/>
          </a:p>
        </p:txBody>
      </p:sp>
      <p:sp>
        <p:nvSpPr>
          <p:cNvPr id="148483" name="Rectangle 3"/>
          <p:cNvSpPr>
            <a:spLocks noGrp="1" noChangeArrowheads="1"/>
          </p:cNvSpPr>
          <p:nvPr>
            <p:ph sz="quarter" idx="1"/>
          </p:nvPr>
        </p:nvSpPr>
        <p:spPr/>
        <p:txBody>
          <a:bodyPr/>
          <a:lstStyle/>
          <a:p>
            <a:r>
              <a:rPr lang="en-US"/>
              <a:t>Problem is fragmentation of memory</a:t>
            </a:r>
          </a:p>
          <a:p>
            <a:r>
              <a:rPr lang="en-US"/>
              <a:t>Two strategies include:</a:t>
            </a:r>
          </a:p>
          <a:p>
            <a:pPr lvl="1"/>
            <a:r>
              <a:rPr lang="en-US"/>
              <a:t>Mark-Compact Collector – After mark, moves live objects to a contiguous area in the heap</a:t>
            </a:r>
          </a:p>
          <a:p>
            <a:pPr lvl="1"/>
            <a:r>
              <a:rPr lang="en-US"/>
              <a:t>Copy Collector – moves live objects to a new area</a:t>
            </a:r>
          </a:p>
          <a:p>
            <a:endParaRPr lang="en-US"/>
          </a:p>
        </p:txBody>
      </p:sp>
    </p:spTree>
    <p:extLst>
      <p:ext uri="{BB962C8B-B14F-4D97-AF65-F5344CB8AC3E}">
        <p14:creationId xmlns:p14="http://schemas.microsoft.com/office/powerpoint/2010/main" xmlns="" val="605448457"/>
      </p:ext>
    </p:extLst>
  </p:cSld>
  <p:clrMapOvr>
    <a:masterClrMapping/>
  </p:clrMapOvr>
  <p:transition>
    <p:diamond/>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sz="3400"/>
              <a:t>Mark-Compact Collector Example</a:t>
            </a:r>
          </a:p>
        </p:txBody>
      </p:sp>
      <p:sp>
        <p:nvSpPr>
          <p:cNvPr id="31" name="Date Placeholder 30"/>
          <p:cNvSpPr>
            <a:spLocks noGrp="1"/>
          </p:cNvSpPr>
          <p:nvPr>
            <p:ph type="dt" sz="half" idx="10"/>
          </p:nvPr>
        </p:nvSpPr>
        <p:spPr/>
        <p:txBody>
          <a:bodyPr/>
          <a:lstStyle/>
          <a:p>
            <a:fld id="{D355E206-6402-42EC-B39D-46672C44EDF3}" type="datetime1">
              <a:rPr lang="en-US"/>
              <a:pPr/>
              <a:t>2/1/2016</a:t>
            </a:fld>
            <a:endParaRPr lang="en-US"/>
          </a:p>
        </p:txBody>
      </p:sp>
      <p:sp>
        <p:nvSpPr>
          <p:cNvPr id="32" name="Slide Number Placeholder 31"/>
          <p:cNvSpPr>
            <a:spLocks noGrp="1"/>
          </p:cNvSpPr>
          <p:nvPr>
            <p:ph type="sldNum" sz="quarter" idx="12"/>
          </p:nvPr>
        </p:nvSpPr>
        <p:spPr/>
        <p:txBody>
          <a:bodyPr/>
          <a:lstStyle/>
          <a:p>
            <a:fld id="{DC1F0744-8BDC-4E70-889D-98DBD2B37543}" type="slidenum">
              <a:rPr lang="en-US"/>
              <a:pPr/>
              <a:t>136</a:t>
            </a:fld>
            <a:endParaRPr lang="en-US"/>
          </a:p>
        </p:txBody>
      </p:sp>
      <p:grpSp>
        <p:nvGrpSpPr>
          <p:cNvPr id="149508" name="Group 4"/>
          <p:cNvGrpSpPr>
            <a:grpSpLocks/>
          </p:cNvGrpSpPr>
          <p:nvPr/>
        </p:nvGrpSpPr>
        <p:grpSpPr bwMode="auto">
          <a:xfrm>
            <a:off x="595313" y="1676400"/>
            <a:ext cx="7900987" cy="1035050"/>
            <a:chOff x="399" y="1792"/>
            <a:chExt cx="4977" cy="652"/>
          </a:xfrm>
        </p:grpSpPr>
        <p:sp>
          <p:nvSpPr>
            <p:cNvPr id="149509" name="Rectangle 5"/>
            <p:cNvSpPr>
              <a:spLocks noChangeArrowheads="1"/>
            </p:cNvSpPr>
            <p:nvPr/>
          </p:nvSpPr>
          <p:spPr bwMode="auto">
            <a:xfrm>
              <a:off x="432" y="2064"/>
              <a:ext cx="4944" cy="38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IN"/>
            </a:p>
          </p:txBody>
        </p:sp>
        <p:sp>
          <p:nvSpPr>
            <p:cNvPr id="149510" name="AutoShape 6"/>
            <p:cNvSpPr>
              <a:spLocks noChangeArrowheads="1"/>
            </p:cNvSpPr>
            <p:nvPr/>
          </p:nvSpPr>
          <p:spPr bwMode="auto">
            <a:xfrm>
              <a:off x="1051" y="2156"/>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a</a:t>
              </a:r>
              <a:r>
                <a:rPr lang="en-US"/>
                <a:t>Root</a:t>
              </a:r>
            </a:p>
          </p:txBody>
        </p:sp>
        <p:sp>
          <p:nvSpPr>
            <p:cNvPr id="149511" name="AutoShape 7"/>
            <p:cNvSpPr>
              <a:spLocks noChangeArrowheads="1"/>
            </p:cNvSpPr>
            <p:nvPr/>
          </p:nvSpPr>
          <p:spPr bwMode="auto">
            <a:xfrm>
              <a:off x="505" y="2156"/>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x</a:t>
              </a:r>
            </a:p>
          </p:txBody>
        </p:sp>
        <p:sp>
          <p:nvSpPr>
            <p:cNvPr id="149512" name="AutoShape 8"/>
            <p:cNvSpPr>
              <a:spLocks noChangeArrowheads="1"/>
            </p:cNvSpPr>
            <p:nvPr/>
          </p:nvSpPr>
          <p:spPr bwMode="auto">
            <a:xfrm>
              <a:off x="1597" y="2156"/>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x</a:t>
              </a:r>
            </a:p>
          </p:txBody>
        </p:sp>
        <p:sp>
          <p:nvSpPr>
            <p:cNvPr id="149513" name="AutoShape 9"/>
            <p:cNvSpPr>
              <a:spLocks noChangeArrowheads="1"/>
            </p:cNvSpPr>
            <p:nvPr/>
          </p:nvSpPr>
          <p:spPr bwMode="auto">
            <a:xfrm>
              <a:off x="2689" y="2156"/>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x</a:t>
              </a:r>
            </a:p>
          </p:txBody>
        </p:sp>
        <p:sp>
          <p:nvSpPr>
            <p:cNvPr id="149514" name="AutoShape 10"/>
            <p:cNvSpPr>
              <a:spLocks noChangeArrowheads="1"/>
            </p:cNvSpPr>
            <p:nvPr/>
          </p:nvSpPr>
          <p:spPr bwMode="auto">
            <a:xfrm>
              <a:off x="3235" y="2156"/>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x</a:t>
              </a:r>
            </a:p>
          </p:txBody>
        </p:sp>
        <p:sp>
          <p:nvSpPr>
            <p:cNvPr id="149515" name="AutoShape 11"/>
            <p:cNvSpPr>
              <a:spLocks noChangeArrowheads="1"/>
            </p:cNvSpPr>
            <p:nvPr/>
          </p:nvSpPr>
          <p:spPr bwMode="auto">
            <a:xfrm>
              <a:off x="4873" y="2156"/>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x</a:t>
              </a:r>
            </a:p>
          </p:txBody>
        </p:sp>
        <p:sp>
          <p:nvSpPr>
            <p:cNvPr id="149516" name="AutoShape 12"/>
            <p:cNvSpPr>
              <a:spLocks noChangeArrowheads="1"/>
            </p:cNvSpPr>
            <p:nvPr/>
          </p:nvSpPr>
          <p:spPr bwMode="auto">
            <a:xfrm>
              <a:off x="2143" y="2156"/>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a</a:t>
              </a:r>
            </a:p>
          </p:txBody>
        </p:sp>
        <p:sp>
          <p:nvSpPr>
            <p:cNvPr id="149517" name="AutoShape 13"/>
            <p:cNvSpPr>
              <a:spLocks noChangeArrowheads="1"/>
            </p:cNvSpPr>
            <p:nvPr/>
          </p:nvSpPr>
          <p:spPr bwMode="auto">
            <a:xfrm>
              <a:off x="3781" y="2156"/>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a</a:t>
              </a:r>
            </a:p>
          </p:txBody>
        </p:sp>
        <p:sp>
          <p:nvSpPr>
            <p:cNvPr id="149518" name="AutoShape 14"/>
            <p:cNvSpPr>
              <a:spLocks noChangeArrowheads="1"/>
            </p:cNvSpPr>
            <p:nvPr/>
          </p:nvSpPr>
          <p:spPr bwMode="auto">
            <a:xfrm>
              <a:off x="4327" y="2156"/>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a</a:t>
              </a:r>
            </a:p>
          </p:txBody>
        </p:sp>
        <p:sp>
          <p:nvSpPr>
            <p:cNvPr id="149519" name="Text Box 15"/>
            <p:cNvSpPr txBox="1">
              <a:spLocks noChangeArrowheads="1"/>
            </p:cNvSpPr>
            <p:nvPr/>
          </p:nvSpPr>
          <p:spPr bwMode="auto">
            <a:xfrm>
              <a:off x="399" y="1792"/>
              <a:ext cx="141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1. end of marking</a:t>
              </a:r>
            </a:p>
          </p:txBody>
        </p:sp>
        <p:cxnSp>
          <p:nvCxnSpPr>
            <p:cNvPr id="149520" name="AutoShape 16"/>
            <p:cNvCxnSpPr>
              <a:cxnSpLocks noChangeShapeType="1"/>
              <a:stCxn id="149510" idx="2"/>
              <a:endCxn id="149516" idx="2"/>
            </p:cNvCxnSpPr>
            <p:nvPr/>
          </p:nvCxnSpPr>
          <p:spPr bwMode="auto">
            <a:xfrm rot="16200000" flipH="1">
              <a:off x="1824" y="1807"/>
              <a:ext cx="1" cy="1092"/>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9521" name="AutoShape 17"/>
            <p:cNvCxnSpPr>
              <a:cxnSpLocks noChangeShapeType="1"/>
              <a:stCxn id="149516" idx="0"/>
              <a:endCxn id="149517" idx="0"/>
            </p:cNvCxnSpPr>
            <p:nvPr/>
          </p:nvCxnSpPr>
          <p:spPr bwMode="auto">
            <a:xfrm rot="5400000" flipV="1">
              <a:off x="3189" y="1338"/>
              <a:ext cx="1" cy="1638"/>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9522" name="AutoShape 18"/>
            <p:cNvCxnSpPr>
              <a:cxnSpLocks noChangeShapeType="1"/>
              <a:stCxn id="149517" idx="2"/>
              <a:endCxn id="149518" idx="2"/>
            </p:cNvCxnSpPr>
            <p:nvPr/>
          </p:nvCxnSpPr>
          <p:spPr bwMode="auto">
            <a:xfrm rot="16200000" flipH="1">
              <a:off x="4281" y="2080"/>
              <a:ext cx="1" cy="546"/>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9523" name="AutoShape 19"/>
            <p:cNvCxnSpPr>
              <a:cxnSpLocks noChangeShapeType="1"/>
              <a:stCxn id="149518" idx="0"/>
              <a:endCxn id="149517" idx="3"/>
            </p:cNvCxnSpPr>
            <p:nvPr/>
          </p:nvCxnSpPr>
          <p:spPr bwMode="auto">
            <a:xfrm rot="16200000" flipH="1" flipV="1">
              <a:off x="4347" y="2045"/>
              <a:ext cx="98" cy="319"/>
            </a:xfrm>
            <a:prstGeom prst="curvedConnector4">
              <a:avLst>
                <a:gd name="adj1" fmla="val -146940"/>
                <a:gd name="adj2" fmla="val 85894"/>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149540" name="Group 36"/>
          <p:cNvGrpSpPr>
            <a:grpSpLocks/>
          </p:cNvGrpSpPr>
          <p:nvPr/>
        </p:nvGrpSpPr>
        <p:grpSpPr bwMode="auto">
          <a:xfrm>
            <a:off x="595313" y="3352800"/>
            <a:ext cx="7900987" cy="1035050"/>
            <a:chOff x="375" y="2112"/>
            <a:chExt cx="4977" cy="652"/>
          </a:xfrm>
        </p:grpSpPr>
        <p:sp>
          <p:nvSpPr>
            <p:cNvPr id="149525" name="Rectangle 21"/>
            <p:cNvSpPr>
              <a:spLocks noChangeArrowheads="1"/>
            </p:cNvSpPr>
            <p:nvPr/>
          </p:nvSpPr>
          <p:spPr bwMode="auto">
            <a:xfrm>
              <a:off x="408" y="2384"/>
              <a:ext cx="4944" cy="38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IN"/>
            </a:p>
          </p:txBody>
        </p:sp>
        <p:sp>
          <p:nvSpPr>
            <p:cNvPr id="149526" name="AutoShape 22"/>
            <p:cNvSpPr>
              <a:spLocks noChangeArrowheads="1"/>
            </p:cNvSpPr>
            <p:nvPr/>
          </p:nvSpPr>
          <p:spPr bwMode="auto">
            <a:xfrm>
              <a:off x="480" y="2480"/>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Root</a:t>
              </a:r>
            </a:p>
          </p:txBody>
        </p:sp>
        <p:sp>
          <p:nvSpPr>
            <p:cNvPr id="149531" name="AutoShape 27" descr="50%"/>
            <p:cNvSpPr>
              <a:spLocks noChangeArrowheads="1"/>
            </p:cNvSpPr>
            <p:nvPr/>
          </p:nvSpPr>
          <p:spPr bwMode="auto">
            <a:xfrm>
              <a:off x="2784" y="2476"/>
              <a:ext cx="2520" cy="196"/>
            </a:xfrm>
            <a:prstGeom prst="roundRect">
              <a:avLst>
                <a:gd name="adj" fmla="val 16667"/>
              </a:avLst>
            </a:prstGeom>
            <a:pattFill prst="pct50">
              <a:fgClr>
                <a:schemeClr val="accent1"/>
              </a:fgClr>
              <a:bgClr>
                <a:srgbClr val="FFFFFF"/>
              </a:bgClr>
            </a:patt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atin typeface="Webdings" pitchFamily="18" charset="2"/>
              </a:endParaRPr>
            </a:p>
          </p:txBody>
        </p:sp>
        <p:sp>
          <p:nvSpPr>
            <p:cNvPr id="149532" name="AutoShape 28"/>
            <p:cNvSpPr>
              <a:spLocks noChangeArrowheads="1"/>
            </p:cNvSpPr>
            <p:nvPr/>
          </p:nvSpPr>
          <p:spPr bwMode="auto">
            <a:xfrm>
              <a:off x="1056" y="2480"/>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49533" name="AutoShape 29"/>
            <p:cNvSpPr>
              <a:spLocks noChangeArrowheads="1"/>
            </p:cNvSpPr>
            <p:nvPr/>
          </p:nvSpPr>
          <p:spPr bwMode="auto">
            <a:xfrm>
              <a:off x="1632" y="2480"/>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49534" name="AutoShape 30"/>
            <p:cNvSpPr>
              <a:spLocks noChangeArrowheads="1"/>
            </p:cNvSpPr>
            <p:nvPr/>
          </p:nvSpPr>
          <p:spPr bwMode="auto">
            <a:xfrm>
              <a:off x="2208" y="2480"/>
              <a:ext cx="455" cy="1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49535" name="Text Box 31"/>
            <p:cNvSpPr txBox="1">
              <a:spLocks noChangeArrowheads="1"/>
            </p:cNvSpPr>
            <p:nvPr/>
          </p:nvSpPr>
          <p:spPr bwMode="auto">
            <a:xfrm>
              <a:off x="375" y="2112"/>
              <a:ext cx="1649"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2. end of compacting</a:t>
              </a:r>
            </a:p>
          </p:txBody>
        </p:sp>
        <p:cxnSp>
          <p:nvCxnSpPr>
            <p:cNvPr id="149536" name="AutoShape 32"/>
            <p:cNvCxnSpPr>
              <a:cxnSpLocks noChangeShapeType="1"/>
              <a:stCxn id="149526" idx="2"/>
              <a:endCxn id="149532" idx="2"/>
            </p:cNvCxnSpPr>
            <p:nvPr/>
          </p:nvCxnSpPr>
          <p:spPr bwMode="auto">
            <a:xfrm rot="16200000" flipH="1">
              <a:off x="995" y="2389"/>
              <a:ext cx="1" cy="576"/>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9537" name="AutoShape 33"/>
            <p:cNvCxnSpPr>
              <a:cxnSpLocks noChangeShapeType="1"/>
              <a:stCxn id="149532" idx="0"/>
              <a:endCxn id="149533" idx="0"/>
            </p:cNvCxnSpPr>
            <p:nvPr/>
          </p:nvCxnSpPr>
          <p:spPr bwMode="auto">
            <a:xfrm rot="5400000" flipV="1">
              <a:off x="1571" y="2193"/>
              <a:ext cx="1" cy="576"/>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9538" name="AutoShape 34"/>
            <p:cNvCxnSpPr>
              <a:cxnSpLocks noChangeShapeType="1"/>
              <a:stCxn id="149533" idx="2"/>
              <a:endCxn id="149534" idx="2"/>
            </p:cNvCxnSpPr>
            <p:nvPr/>
          </p:nvCxnSpPr>
          <p:spPr bwMode="auto">
            <a:xfrm rot="16200000" flipH="1">
              <a:off x="2147" y="2389"/>
              <a:ext cx="1" cy="576"/>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9539" name="AutoShape 35"/>
            <p:cNvCxnSpPr>
              <a:cxnSpLocks noChangeShapeType="1"/>
              <a:stCxn id="149534" idx="0"/>
              <a:endCxn id="149533" idx="3"/>
            </p:cNvCxnSpPr>
            <p:nvPr/>
          </p:nvCxnSpPr>
          <p:spPr bwMode="auto">
            <a:xfrm rot="16200000" flipH="1" flipV="1">
              <a:off x="2213" y="2354"/>
              <a:ext cx="98" cy="349"/>
            </a:xfrm>
            <a:prstGeom prst="curvedConnector4">
              <a:avLst>
                <a:gd name="adj1" fmla="val -146940"/>
                <a:gd name="adj2" fmla="val 8281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xmlns="" val="705061385"/>
      </p:ext>
    </p:extLst>
  </p:cSld>
  <p:clrMapOvr>
    <a:masterClrMapping/>
  </p:clrMapOvr>
  <p:transition>
    <p:diamond/>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t>Copy Collector Example</a:t>
            </a:r>
          </a:p>
        </p:txBody>
      </p:sp>
      <p:sp>
        <p:nvSpPr>
          <p:cNvPr id="35" name="Date Placeholder 34"/>
          <p:cNvSpPr>
            <a:spLocks noGrp="1"/>
          </p:cNvSpPr>
          <p:nvPr>
            <p:ph type="dt" sz="half" idx="10"/>
          </p:nvPr>
        </p:nvSpPr>
        <p:spPr/>
        <p:txBody>
          <a:bodyPr/>
          <a:lstStyle/>
          <a:p>
            <a:fld id="{D355E206-6402-42EC-B39D-46672C44EDF3}" type="datetime1">
              <a:rPr lang="en-US"/>
              <a:pPr/>
              <a:t>2/1/2016</a:t>
            </a:fld>
            <a:endParaRPr lang="en-US"/>
          </a:p>
        </p:txBody>
      </p:sp>
      <p:sp>
        <p:nvSpPr>
          <p:cNvPr id="36" name="Slide Number Placeholder 35"/>
          <p:cNvSpPr>
            <a:spLocks noGrp="1"/>
          </p:cNvSpPr>
          <p:nvPr>
            <p:ph type="sldNum" sz="quarter" idx="12"/>
          </p:nvPr>
        </p:nvSpPr>
        <p:spPr/>
        <p:txBody>
          <a:bodyPr/>
          <a:lstStyle/>
          <a:p>
            <a:fld id="{FE62B425-50F0-40F1-9B14-41FF54327C80}" type="slidenum">
              <a:rPr lang="en-US"/>
              <a:pPr/>
              <a:t>137</a:t>
            </a:fld>
            <a:endParaRPr lang="en-US"/>
          </a:p>
        </p:txBody>
      </p:sp>
      <p:sp>
        <p:nvSpPr>
          <p:cNvPr id="150533" name="Rectangle 5"/>
          <p:cNvSpPr>
            <a:spLocks noChangeArrowheads="1"/>
          </p:cNvSpPr>
          <p:nvPr/>
        </p:nvSpPr>
        <p:spPr bwMode="auto">
          <a:xfrm>
            <a:off x="647700" y="2108200"/>
            <a:ext cx="7848600" cy="60325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IN"/>
          </a:p>
        </p:txBody>
      </p:sp>
      <p:sp>
        <p:nvSpPr>
          <p:cNvPr id="150534" name="AutoShape 6"/>
          <p:cNvSpPr>
            <a:spLocks noChangeArrowheads="1"/>
          </p:cNvSpPr>
          <p:nvPr/>
        </p:nvSpPr>
        <p:spPr bwMode="auto">
          <a:xfrm>
            <a:off x="1630363" y="2254250"/>
            <a:ext cx="722312" cy="3111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dirty="0"/>
              <a:t>Root</a:t>
            </a:r>
          </a:p>
        </p:txBody>
      </p:sp>
      <p:sp>
        <p:nvSpPr>
          <p:cNvPr id="150535" name="AutoShape 7"/>
          <p:cNvSpPr>
            <a:spLocks noChangeArrowheads="1"/>
          </p:cNvSpPr>
          <p:nvPr/>
        </p:nvSpPr>
        <p:spPr bwMode="auto">
          <a:xfrm>
            <a:off x="763588" y="2254250"/>
            <a:ext cx="722312" cy="3111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x</a:t>
            </a:r>
          </a:p>
        </p:txBody>
      </p:sp>
      <p:sp>
        <p:nvSpPr>
          <p:cNvPr id="150536" name="AutoShape 8"/>
          <p:cNvSpPr>
            <a:spLocks noChangeArrowheads="1"/>
          </p:cNvSpPr>
          <p:nvPr/>
        </p:nvSpPr>
        <p:spPr bwMode="auto">
          <a:xfrm>
            <a:off x="2497138" y="2254250"/>
            <a:ext cx="722312" cy="3111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dirty="0">
                <a:latin typeface="Webdings" pitchFamily="18" charset="2"/>
              </a:rPr>
              <a:t>x</a:t>
            </a:r>
          </a:p>
        </p:txBody>
      </p:sp>
      <p:sp>
        <p:nvSpPr>
          <p:cNvPr id="150537" name="AutoShape 9"/>
          <p:cNvSpPr>
            <a:spLocks noChangeArrowheads="1"/>
          </p:cNvSpPr>
          <p:nvPr/>
        </p:nvSpPr>
        <p:spPr bwMode="auto">
          <a:xfrm>
            <a:off x="4230688" y="2254250"/>
            <a:ext cx="722312" cy="3111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dirty="0">
                <a:latin typeface="Webdings" pitchFamily="18" charset="2"/>
              </a:rPr>
              <a:t>x</a:t>
            </a:r>
          </a:p>
        </p:txBody>
      </p:sp>
      <p:sp>
        <p:nvSpPr>
          <p:cNvPr id="150538" name="AutoShape 10"/>
          <p:cNvSpPr>
            <a:spLocks noChangeArrowheads="1"/>
          </p:cNvSpPr>
          <p:nvPr/>
        </p:nvSpPr>
        <p:spPr bwMode="auto">
          <a:xfrm>
            <a:off x="5097463" y="2254250"/>
            <a:ext cx="722312" cy="3111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dirty="0">
                <a:latin typeface="Webdings" pitchFamily="18" charset="2"/>
              </a:rPr>
              <a:t>x</a:t>
            </a:r>
          </a:p>
        </p:txBody>
      </p:sp>
      <p:sp>
        <p:nvSpPr>
          <p:cNvPr id="150539" name="AutoShape 11"/>
          <p:cNvSpPr>
            <a:spLocks noChangeArrowheads="1"/>
          </p:cNvSpPr>
          <p:nvPr/>
        </p:nvSpPr>
        <p:spPr bwMode="auto">
          <a:xfrm>
            <a:off x="7697788" y="2254250"/>
            <a:ext cx="722312" cy="3111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atin typeface="Webdings" pitchFamily="18" charset="2"/>
              </a:rPr>
              <a:t>x</a:t>
            </a:r>
          </a:p>
        </p:txBody>
      </p:sp>
      <p:sp>
        <p:nvSpPr>
          <p:cNvPr id="150540" name="AutoShape 12"/>
          <p:cNvSpPr>
            <a:spLocks noChangeArrowheads="1"/>
          </p:cNvSpPr>
          <p:nvPr/>
        </p:nvSpPr>
        <p:spPr bwMode="auto">
          <a:xfrm>
            <a:off x="3363913" y="2254250"/>
            <a:ext cx="722312" cy="3111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atin typeface="Webdings" pitchFamily="18" charset="2"/>
            </a:endParaRPr>
          </a:p>
        </p:txBody>
      </p:sp>
      <p:sp>
        <p:nvSpPr>
          <p:cNvPr id="150541" name="AutoShape 13"/>
          <p:cNvSpPr>
            <a:spLocks noChangeArrowheads="1"/>
          </p:cNvSpPr>
          <p:nvPr/>
        </p:nvSpPr>
        <p:spPr bwMode="auto">
          <a:xfrm>
            <a:off x="5964238" y="2254250"/>
            <a:ext cx="722312" cy="3111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atin typeface="Webdings" pitchFamily="18" charset="2"/>
            </a:endParaRPr>
          </a:p>
        </p:txBody>
      </p:sp>
      <p:sp>
        <p:nvSpPr>
          <p:cNvPr id="150542" name="AutoShape 14"/>
          <p:cNvSpPr>
            <a:spLocks noChangeArrowheads="1"/>
          </p:cNvSpPr>
          <p:nvPr/>
        </p:nvSpPr>
        <p:spPr bwMode="auto">
          <a:xfrm>
            <a:off x="6831013" y="2254250"/>
            <a:ext cx="722312" cy="3111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atin typeface="Webdings" pitchFamily="18" charset="2"/>
            </a:endParaRPr>
          </a:p>
        </p:txBody>
      </p:sp>
      <p:sp>
        <p:nvSpPr>
          <p:cNvPr id="150543" name="Text Box 15"/>
          <p:cNvSpPr txBox="1">
            <a:spLocks noChangeArrowheads="1"/>
          </p:cNvSpPr>
          <p:nvPr/>
        </p:nvSpPr>
        <p:spPr bwMode="auto">
          <a:xfrm>
            <a:off x="595313" y="1676400"/>
            <a:ext cx="19939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1. copying start</a:t>
            </a:r>
          </a:p>
        </p:txBody>
      </p:sp>
      <p:cxnSp>
        <p:nvCxnSpPr>
          <p:cNvPr id="150544" name="AutoShape 16"/>
          <p:cNvCxnSpPr>
            <a:cxnSpLocks noChangeShapeType="1"/>
            <a:stCxn id="150534" idx="2"/>
            <a:endCxn id="150540" idx="2"/>
          </p:cNvCxnSpPr>
          <p:nvPr/>
        </p:nvCxnSpPr>
        <p:spPr bwMode="auto">
          <a:xfrm rot="16200000" flipH="1">
            <a:off x="2858294" y="1699419"/>
            <a:ext cx="1588" cy="1733550"/>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545" name="AutoShape 17"/>
          <p:cNvCxnSpPr>
            <a:cxnSpLocks noChangeShapeType="1"/>
            <a:stCxn id="150540" idx="0"/>
            <a:endCxn id="150541" idx="0"/>
          </p:cNvCxnSpPr>
          <p:nvPr/>
        </p:nvCxnSpPr>
        <p:spPr bwMode="auto">
          <a:xfrm rot="5400000" flipV="1">
            <a:off x="5025232" y="954881"/>
            <a:ext cx="1588" cy="2600325"/>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546" name="AutoShape 18"/>
          <p:cNvCxnSpPr>
            <a:cxnSpLocks noChangeShapeType="1"/>
            <a:stCxn id="150541" idx="2"/>
            <a:endCxn id="150542" idx="2"/>
          </p:cNvCxnSpPr>
          <p:nvPr/>
        </p:nvCxnSpPr>
        <p:spPr bwMode="auto">
          <a:xfrm rot="16200000" flipH="1">
            <a:off x="6758782" y="2132806"/>
            <a:ext cx="1588" cy="866775"/>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547" name="AutoShape 19"/>
          <p:cNvCxnSpPr>
            <a:cxnSpLocks noChangeShapeType="1"/>
            <a:stCxn id="150542" idx="0"/>
            <a:endCxn id="150541" idx="3"/>
          </p:cNvCxnSpPr>
          <p:nvPr/>
        </p:nvCxnSpPr>
        <p:spPr bwMode="auto">
          <a:xfrm rot="16200000" flipH="1" flipV="1">
            <a:off x="6861969" y="2078831"/>
            <a:ext cx="155575" cy="506413"/>
          </a:xfrm>
          <a:prstGeom prst="curvedConnector4">
            <a:avLst>
              <a:gd name="adj1" fmla="val -146940"/>
              <a:gd name="adj2" fmla="val 85894"/>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0549" name="Rectangle 21"/>
          <p:cNvSpPr>
            <a:spLocks noChangeArrowheads="1"/>
          </p:cNvSpPr>
          <p:nvPr/>
        </p:nvSpPr>
        <p:spPr bwMode="auto">
          <a:xfrm>
            <a:off x="661988" y="5003800"/>
            <a:ext cx="7848600" cy="60325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IN"/>
          </a:p>
        </p:txBody>
      </p:sp>
      <p:sp>
        <p:nvSpPr>
          <p:cNvPr id="150550" name="AutoShape 22"/>
          <p:cNvSpPr>
            <a:spLocks noChangeArrowheads="1"/>
          </p:cNvSpPr>
          <p:nvPr/>
        </p:nvSpPr>
        <p:spPr bwMode="auto">
          <a:xfrm>
            <a:off x="776288" y="5156200"/>
            <a:ext cx="722312" cy="3111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dirty="0"/>
              <a:t>Root</a:t>
            </a:r>
          </a:p>
        </p:txBody>
      </p:sp>
      <p:sp>
        <p:nvSpPr>
          <p:cNvPr id="150551" name="AutoShape 23" descr="50%"/>
          <p:cNvSpPr>
            <a:spLocks noChangeArrowheads="1"/>
          </p:cNvSpPr>
          <p:nvPr/>
        </p:nvSpPr>
        <p:spPr bwMode="auto">
          <a:xfrm>
            <a:off x="4433888" y="5149850"/>
            <a:ext cx="4000500" cy="311150"/>
          </a:xfrm>
          <a:prstGeom prst="roundRect">
            <a:avLst>
              <a:gd name="adj" fmla="val 16667"/>
            </a:avLst>
          </a:prstGeom>
          <a:pattFill prst="pct50">
            <a:fgClr>
              <a:schemeClr val="accent1"/>
            </a:fgClr>
            <a:bgClr>
              <a:srgbClr val="FFFFFF"/>
            </a:bgClr>
          </a:patt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atin typeface="Webdings" pitchFamily="18" charset="2"/>
            </a:endParaRPr>
          </a:p>
        </p:txBody>
      </p:sp>
      <p:sp>
        <p:nvSpPr>
          <p:cNvPr id="150552" name="AutoShape 24"/>
          <p:cNvSpPr>
            <a:spLocks noChangeArrowheads="1"/>
          </p:cNvSpPr>
          <p:nvPr/>
        </p:nvSpPr>
        <p:spPr bwMode="auto">
          <a:xfrm>
            <a:off x="1690688" y="5156200"/>
            <a:ext cx="722312" cy="3111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50553" name="AutoShape 25"/>
          <p:cNvSpPr>
            <a:spLocks noChangeArrowheads="1"/>
          </p:cNvSpPr>
          <p:nvPr/>
        </p:nvSpPr>
        <p:spPr bwMode="auto">
          <a:xfrm>
            <a:off x="2605088" y="5156200"/>
            <a:ext cx="722312" cy="3111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50554" name="AutoShape 26"/>
          <p:cNvSpPr>
            <a:spLocks noChangeArrowheads="1"/>
          </p:cNvSpPr>
          <p:nvPr/>
        </p:nvSpPr>
        <p:spPr bwMode="auto">
          <a:xfrm>
            <a:off x="3519488" y="5156200"/>
            <a:ext cx="722312" cy="3111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50555" name="Text Box 27"/>
          <p:cNvSpPr txBox="1">
            <a:spLocks noChangeArrowheads="1"/>
          </p:cNvSpPr>
          <p:nvPr/>
        </p:nvSpPr>
        <p:spPr bwMode="auto">
          <a:xfrm>
            <a:off x="595313" y="3886200"/>
            <a:ext cx="2184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dirty="0"/>
              <a:t>2. end of copying</a:t>
            </a:r>
          </a:p>
        </p:txBody>
      </p:sp>
      <p:cxnSp>
        <p:nvCxnSpPr>
          <p:cNvPr id="150556" name="AutoShape 28"/>
          <p:cNvCxnSpPr>
            <a:cxnSpLocks noChangeShapeType="1"/>
            <a:stCxn id="150550" idx="2"/>
            <a:endCxn id="150552" idx="2"/>
          </p:cNvCxnSpPr>
          <p:nvPr/>
        </p:nvCxnSpPr>
        <p:spPr bwMode="auto">
          <a:xfrm rot="16200000" flipH="1">
            <a:off x="1594644" y="5010944"/>
            <a:ext cx="1588" cy="914400"/>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557" name="AutoShape 29"/>
          <p:cNvCxnSpPr>
            <a:cxnSpLocks noChangeShapeType="1"/>
            <a:stCxn id="150552" idx="0"/>
            <a:endCxn id="150553" idx="0"/>
          </p:cNvCxnSpPr>
          <p:nvPr/>
        </p:nvCxnSpPr>
        <p:spPr bwMode="auto">
          <a:xfrm rot="5400000" flipV="1">
            <a:off x="2509044" y="4699794"/>
            <a:ext cx="1588" cy="914400"/>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558" name="AutoShape 30"/>
          <p:cNvCxnSpPr>
            <a:cxnSpLocks noChangeShapeType="1"/>
            <a:stCxn id="150553" idx="2"/>
            <a:endCxn id="150554" idx="2"/>
          </p:cNvCxnSpPr>
          <p:nvPr/>
        </p:nvCxnSpPr>
        <p:spPr bwMode="auto">
          <a:xfrm rot="16200000" flipH="1">
            <a:off x="3423444" y="5010944"/>
            <a:ext cx="1588" cy="914400"/>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559" name="AutoShape 31"/>
          <p:cNvCxnSpPr>
            <a:cxnSpLocks noChangeShapeType="1"/>
            <a:stCxn id="150554" idx="0"/>
            <a:endCxn id="150553" idx="3"/>
          </p:cNvCxnSpPr>
          <p:nvPr/>
        </p:nvCxnSpPr>
        <p:spPr bwMode="auto">
          <a:xfrm rot="16200000" flipH="1" flipV="1">
            <a:off x="3526631" y="4956969"/>
            <a:ext cx="155575" cy="554038"/>
          </a:xfrm>
          <a:prstGeom prst="curvedConnector4">
            <a:avLst>
              <a:gd name="adj1" fmla="val -146940"/>
              <a:gd name="adj2" fmla="val 8281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0560" name="Rectangle 32"/>
          <p:cNvSpPr>
            <a:spLocks noChangeArrowheads="1"/>
          </p:cNvSpPr>
          <p:nvPr/>
        </p:nvSpPr>
        <p:spPr bwMode="auto">
          <a:xfrm>
            <a:off x="635000" y="2819400"/>
            <a:ext cx="7848600" cy="60325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dirty="0">
                <a:solidFill>
                  <a:srgbClr val="DDDDDD"/>
                </a:solidFill>
              </a:rPr>
              <a:t>Unused</a:t>
            </a:r>
          </a:p>
        </p:txBody>
      </p:sp>
      <p:sp>
        <p:nvSpPr>
          <p:cNvPr id="150561" name="Rectangle 33"/>
          <p:cNvSpPr>
            <a:spLocks noChangeArrowheads="1"/>
          </p:cNvSpPr>
          <p:nvPr/>
        </p:nvSpPr>
        <p:spPr bwMode="auto">
          <a:xfrm>
            <a:off x="660400" y="4267200"/>
            <a:ext cx="7848600" cy="60325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dirty="0">
                <a:solidFill>
                  <a:srgbClr val="DDDDDD"/>
                </a:solidFill>
              </a:rPr>
              <a:t>Unused</a:t>
            </a:r>
          </a:p>
        </p:txBody>
      </p:sp>
      <p:sp>
        <p:nvSpPr>
          <p:cNvPr id="150562" name="Text Box 34"/>
          <p:cNvSpPr txBox="1">
            <a:spLocks noChangeArrowheads="1"/>
          </p:cNvSpPr>
          <p:nvPr/>
        </p:nvSpPr>
        <p:spPr bwMode="auto">
          <a:xfrm rot="16200000">
            <a:off x="60325" y="2184400"/>
            <a:ext cx="77311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From</a:t>
            </a:r>
          </a:p>
        </p:txBody>
      </p:sp>
      <p:sp>
        <p:nvSpPr>
          <p:cNvPr id="150564" name="Text Box 36"/>
          <p:cNvSpPr txBox="1">
            <a:spLocks noChangeArrowheads="1"/>
          </p:cNvSpPr>
          <p:nvPr/>
        </p:nvSpPr>
        <p:spPr bwMode="auto">
          <a:xfrm rot="16200000">
            <a:off x="60325" y="5105400"/>
            <a:ext cx="77311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t>From</a:t>
            </a:r>
          </a:p>
        </p:txBody>
      </p:sp>
      <p:sp>
        <p:nvSpPr>
          <p:cNvPr id="150565" name="Text Box 37"/>
          <p:cNvSpPr txBox="1">
            <a:spLocks noChangeArrowheads="1"/>
          </p:cNvSpPr>
          <p:nvPr/>
        </p:nvSpPr>
        <p:spPr bwMode="auto">
          <a:xfrm rot="16200000">
            <a:off x="215107" y="2937668"/>
            <a:ext cx="4635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t>To</a:t>
            </a:r>
          </a:p>
        </p:txBody>
      </p:sp>
      <p:sp>
        <p:nvSpPr>
          <p:cNvPr id="150566" name="Text Box 38"/>
          <p:cNvSpPr txBox="1">
            <a:spLocks noChangeArrowheads="1"/>
          </p:cNvSpPr>
          <p:nvPr/>
        </p:nvSpPr>
        <p:spPr bwMode="auto">
          <a:xfrm rot="16200000">
            <a:off x="215107" y="4420393"/>
            <a:ext cx="4635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To</a:t>
            </a:r>
          </a:p>
        </p:txBody>
      </p:sp>
    </p:spTree>
    <p:extLst>
      <p:ext uri="{BB962C8B-B14F-4D97-AF65-F5344CB8AC3E}">
        <p14:creationId xmlns:p14="http://schemas.microsoft.com/office/powerpoint/2010/main" xmlns="" val="188695199"/>
      </p:ext>
    </p:extLst>
  </p:cSld>
  <p:clrMapOvr>
    <a:masterClrMapping/>
  </p:clrMapOvr>
  <p:transition>
    <p:diamond/>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t>Performance Characteristics</a:t>
            </a:r>
          </a:p>
        </p:txBody>
      </p:sp>
      <p:sp>
        <p:nvSpPr>
          <p:cNvPr id="4" name="Date Placeholder 3"/>
          <p:cNvSpPr>
            <a:spLocks noGrp="1"/>
          </p:cNvSpPr>
          <p:nvPr>
            <p:ph type="dt" sz="half" idx="10"/>
          </p:nvPr>
        </p:nvSpPr>
        <p:spPr/>
        <p:txBody>
          <a:bodyPr/>
          <a:lstStyle/>
          <a:p>
            <a:fld id="{D355E206-6402-42EC-B39D-46672C44EDF3}" type="datetime1">
              <a:rPr lang="en-US"/>
              <a:pPr/>
              <a:t>2/1/2016</a:t>
            </a:fld>
            <a:endParaRPr lang="en-US"/>
          </a:p>
        </p:txBody>
      </p:sp>
      <p:sp>
        <p:nvSpPr>
          <p:cNvPr id="5" name="Slide Number Placeholder 4"/>
          <p:cNvSpPr>
            <a:spLocks noGrp="1"/>
          </p:cNvSpPr>
          <p:nvPr>
            <p:ph type="sldNum" sz="quarter" idx="12"/>
          </p:nvPr>
        </p:nvSpPr>
        <p:spPr/>
        <p:txBody>
          <a:bodyPr/>
          <a:lstStyle/>
          <a:p>
            <a:fld id="{ECF085AF-D725-4220-8D34-D9742A9BF928}" type="slidenum">
              <a:rPr lang="en-US"/>
              <a:pPr/>
              <a:t>138</a:t>
            </a:fld>
            <a:endParaRPr lang="en-US"/>
          </a:p>
        </p:txBody>
      </p:sp>
      <p:sp>
        <p:nvSpPr>
          <p:cNvPr id="169987" name="Rectangle 3"/>
          <p:cNvSpPr>
            <a:spLocks noGrp="1" noChangeArrowheads="1"/>
          </p:cNvSpPr>
          <p:nvPr>
            <p:ph sz="quarter" idx="1"/>
          </p:nvPr>
        </p:nvSpPr>
        <p:spPr/>
        <p:txBody>
          <a:bodyPr/>
          <a:lstStyle/>
          <a:p>
            <a:r>
              <a:rPr lang="en-US" dirty="0"/>
              <a:t>Mark-Compact collection </a:t>
            </a:r>
            <a:r>
              <a:rPr lang="en-US" dirty="0" smtClean="0"/>
              <a:t>time is </a:t>
            </a:r>
            <a:r>
              <a:rPr lang="en-US" dirty="0"/>
              <a:t>roughly proportional to the size of the heap </a:t>
            </a:r>
          </a:p>
          <a:p>
            <a:r>
              <a:rPr lang="en-US" dirty="0"/>
              <a:t>Copy collection time is roughly proportional to the number of live objects </a:t>
            </a:r>
          </a:p>
        </p:txBody>
      </p:sp>
    </p:spTree>
    <p:extLst>
      <p:ext uri="{BB962C8B-B14F-4D97-AF65-F5344CB8AC3E}">
        <p14:creationId xmlns:p14="http://schemas.microsoft.com/office/powerpoint/2010/main" xmlns="" val="887459426"/>
      </p:ext>
    </p:extLst>
  </p:cSld>
  <p:clrMapOvr>
    <a:masterClrMapping/>
  </p:clrMapOvr>
  <p:transition>
    <p:diamond/>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t>Copying</a:t>
            </a:r>
          </a:p>
        </p:txBody>
      </p:sp>
      <p:sp>
        <p:nvSpPr>
          <p:cNvPr id="4" name="Date Placeholder 3"/>
          <p:cNvSpPr>
            <a:spLocks noGrp="1"/>
          </p:cNvSpPr>
          <p:nvPr>
            <p:ph type="dt" sz="half" idx="10"/>
          </p:nvPr>
        </p:nvSpPr>
        <p:spPr/>
        <p:txBody>
          <a:bodyPr/>
          <a:lstStyle/>
          <a:p>
            <a:fld id="{D355E206-6402-42EC-B39D-46672C44EDF3}" type="datetime1">
              <a:rPr lang="en-US"/>
              <a:pPr/>
              <a:t>2/1/2016</a:t>
            </a:fld>
            <a:endParaRPr lang="en-US"/>
          </a:p>
        </p:txBody>
      </p:sp>
      <p:sp>
        <p:nvSpPr>
          <p:cNvPr id="5" name="Slide Number Placeholder 4"/>
          <p:cNvSpPr>
            <a:spLocks noGrp="1"/>
          </p:cNvSpPr>
          <p:nvPr>
            <p:ph type="sldNum" sz="quarter" idx="12"/>
          </p:nvPr>
        </p:nvSpPr>
        <p:spPr/>
        <p:txBody>
          <a:bodyPr/>
          <a:lstStyle/>
          <a:p>
            <a:fld id="{4564F210-1774-48E2-A62F-DC074D3D13C3}" type="slidenum">
              <a:rPr lang="en-US"/>
              <a:pPr/>
              <a:t>139</a:t>
            </a:fld>
            <a:endParaRPr lang="en-US"/>
          </a:p>
        </p:txBody>
      </p:sp>
      <p:sp>
        <p:nvSpPr>
          <p:cNvPr id="151555" name="Rectangle 3"/>
          <p:cNvSpPr>
            <a:spLocks noGrp="1" noChangeArrowheads="1"/>
          </p:cNvSpPr>
          <p:nvPr>
            <p:ph sz="quarter" idx="1"/>
          </p:nvPr>
        </p:nvSpPr>
        <p:spPr/>
        <p:txBody>
          <a:bodyPr/>
          <a:lstStyle/>
          <a:p>
            <a:r>
              <a:rPr lang="en-US" dirty="0"/>
              <a:t>Advantages:</a:t>
            </a:r>
          </a:p>
          <a:p>
            <a:pPr lvl="1"/>
            <a:r>
              <a:rPr lang="en-US" dirty="0"/>
              <a:t>Very fast…if live object count is low</a:t>
            </a:r>
          </a:p>
          <a:p>
            <a:pPr lvl="1"/>
            <a:r>
              <a:rPr lang="en-US" dirty="0"/>
              <a:t>No </a:t>
            </a:r>
            <a:r>
              <a:rPr lang="en-US" dirty="0" smtClean="0"/>
              <a:t>fragmentation</a:t>
            </a:r>
            <a:endParaRPr lang="en-US" dirty="0"/>
          </a:p>
          <a:p>
            <a:r>
              <a:rPr lang="en-US" dirty="0"/>
              <a:t>Disadvantages:</a:t>
            </a:r>
          </a:p>
          <a:p>
            <a:pPr lvl="1"/>
            <a:r>
              <a:rPr lang="en-US" dirty="0"/>
              <a:t>Doubles space requirements – not practical for large heaps</a:t>
            </a:r>
          </a:p>
        </p:txBody>
      </p:sp>
    </p:spTree>
    <p:extLst>
      <p:ext uri="{BB962C8B-B14F-4D97-AF65-F5344CB8AC3E}">
        <p14:creationId xmlns:p14="http://schemas.microsoft.com/office/powerpoint/2010/main" xmlns="" val="3860567966"/>
      </p:ext>
    </p:extLst>
  </p:cSld>
  <p:clrMapOvr>
    <a:masterClrMapping/>
  </p:clrMapOvr>
  <p:transition>
    <p:diamon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US" sz="4000" b="1" u="sng" dirty="0" smtClean="0">
                <a:solidFill>
                  <a:schemeClr val="accent1"/>
                </a:solidFill>
              </a:rPr>
              <a:t>Reservoir </a:t>
            </a:r>
            <a:r>
              <a:rPr lang="en-US" dirty="0" smtClean="0"/>
              <a:t>:</a:t>
            </a:r>
            <a:endParaRPr lang="en-US" dirty="0"/>
          </a:p>
        </p:txBody>
      </p:sp>
      <p:sp>
        <p:nvSpPr>
          <p:cNvPr id="3" name="Content Placeholder 2"/>
          <p:cNvSpPr>
            <a:spLocks noGrp="1"/>
          </p:cNvSpPr>
          <p:nvPr>
            <p:ph sz="quarter" idx="1"/>
          </p:nvPr>
        </p:nvSpPr>
        <p:spPr>
          <a:xfrm>
            <a:off x="457200" y="762000"/>
            <a:ext cx="8229600" cy="5562600"/>
          </a:xfrm>
        </p:spPr>
        <p:txBody>
          <a:bodyPr/>
          <a:lstStyle/>
          <a:p>
            <a:pPr>
              <a:buFont typeface="Wingdings" pitchFamily="2" charset="2"/>
              <a:buChar char="Ø"/>
            </a:pPr>
            <a:r>
              <a:rPr lang="en-US" dirty="0" smtClean="0">
                <a:solidFill>
                  <a:schemeClr val="accent2"/>
                </a:solidFill>
              </a:rPr>
              <a:t>Subsurface pool of hydrocarbons.</a:t>
            </a:r>
          </a:p>
          <a:p>
            <a:pPr>
              <a:buFont typeface="Wingdings" pitchFamily="2" charset="2"/>
              <a:buChar char="Ø"/>
            </a:pPr>
            <a:r>
              <a:rPr lang="en-US" dirty="0" smtClean="0">
                <a:solidFill>
                  <a:schemeClr val="accent2"/>
                </a:solidFill>
              </a:rPr>
              <a:t>The naturally occurring hydrocarbons, such as crude oil or natural gas, are trapped by overlying rock formations with lower permeability.</a:t>
            </a:r>
          </a:p>
          <a:p>
            <a:pPr>
              <a:buFont typeface="Wingdings" pitchFamily="2" charset="2"/>
              <a:buChar char="Ø"/>
            </a:pPr>
            <a:r>
              <a:rPr lang="en-US" dirty="0" smtClean="0">
                <a:solidFill>
                  <a:schemeClr val="accent2"/>
                </a:solidFill>
              </a:rPr>
              <a:t>Sedimentary rocks are the most common </a:t>
            </a:r>
            <a:r>
              <a:rPr lang="en-US" i="1" dirty="0" smtClean="0">
                <a:solidFill>
                  <a:schemeClr val="accent2"/>
                </a:solidFill>
              </a:rPr>
              <a:t>reservoir</a:t>
            </a:r>
            <a:r>
              <a:rPr lang="en-US" dirty="0" smtClean="0">
                <a:solidFill>
                  <a:schemeClr val="accent2"/>
                </a:solidFill>
              </a:rPr>
              <a:t> rocks because of high porosity.</a:t>
            </a:r>
            <a:endParaRPr lang="en-US" dirty="0">
              <a:solidFill>
                <a:schemeClr val="accent2"/>
              </a:solidFill>
            </a:endParaRPr>
          </a:p>
        </p:txBody>
      </p:sp>
      <p:pic>
        <p:nvPicPr>
          <p:cNvPr id="6" name="Picture 2"/>
          <p:cNvPicPr>
            <a:picLocks noChangeAspect="1" noChangeArrowheads="1"/>
          </p:cNvPicPr>
          <p:nvPr/>
        </p:nvPicPr>
        <p:blipFill>
          <a:blip r:embed="rId2"/>
          <a:srcRect/>
          <a:stretch>
            <a:fillRect/>
          </a:stretch>
        </p:blipFill>
        <p:spPr bwMode="auto">
          <a:xfrm>
            <a:off x="1905000" y="3352800"/>
            <a:ext cx="4914900" cy="3124200"/>
          </a:xfrm>
          <a:prstGeom prst="rect">
            <a:avLst/>
          </a:prstGeom>
          <a:noFill/>
          <a:ln w="9525">
            <a:noFill/>
            <a:miter lim="800000"/>
            <a:headEnd/>
            <a:tailEnd/>
          </a:ln>
          <a:effectLst/>
        </p:spPr>
      </p:pic>
      <p:sp>
        <p:nvSpPr>
          <p:cNvPr id="8" name="Minus 7"/>
          <p:cNvSpPr/>
          <p:nvPr/>
        </p:nvSpPr>
        <p:spPr>
          <a:xfrm>
            <a:off x="4876800" y="4648200"/>
            <a:ext cx="2743200" cy="2286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endCxn id="8" idx="0"/>
          </p:cNvCxnSpPr>
          <p:nvPr/>
        </p:nvCxnSpPr>
        <p:spPr>
          <a:xfrm flipV="1">
            <a:off x="5715000" y="4762500"/>
            <a:ext cx="1541389" cy="495300"/>
          </a:xfrm>
          <a:prstGeom prst="line">
            <a:avLst/>
          </a:prstGeom>
          <a:ln w="38100" cmpd="sng"/>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a:off x="7010400" y="46482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467600" y="4495800"/>
            <a:ext cx="14478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Reservoir</a:t>
            </a:r>
            <a:endParaRPr lang="en-US" b="1" dirty="0"/>
          </a:p>
        </p:txBody>
      </p:sp>
    </p:spTree>
    <p:extLst>
      <p:ext uri="{BB962C8B-B14F-4D97-AF65-F5344CB8AC3E}">
        <p14:creationId xmlns:p14="http://schemas.microsoft.com/office/powerpoint/2010/main" xmlns="" val="617238402"/>
      </p:ext>
    </p:extLst>
  </p:cSld>
  <p:clrMapOvr>
    <a:masterClrMapping/>
  </p:clrMapOvr>
  <p:transition>
    <p:diamond/>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dirty="0" smtClean="0"/>
              <a:t>     USING FINALIZE METHOD </a:t>
            </a:r>
            <a:endParaRPr lang="en-IN" dirty="0"/>
          </a:p>
        </p:txBody>
      </p:sp>
      <p:sp>
        <p:nvSpPr>
          <p:cNvPr id="3" name="Content Placeholder 2"/>
          <p:cNvSpPr>
            <a:spLocks noGrp="1"/>
          </p:cNvSpPr>
          <p:nvPr>
            <p:ph sz="quarter" idx="1"/>
          </p:nvPr>
        </p:nvSpPr>
        <p:spPr>
          <a:xfrm>
            <a:off x="457200" y="1524000"/>
            <a:ext cx="8229600" cy="4800600"/>
          </a:xfrm>
        </p:spPr>
        <p:txBody>
          <a:bodyPr>
            <a:normAutofit/>
          </a:bodyPr>
          <a:lstStyle/>
          <a:p>
            <a:r>
              <a:rPr lang="en-IN" dirty="0"/>
              <a:t>The </a:t>
            </a:r>
            <a:r>
              <a:rPr lang="en-IN" dirty="0" smtClean="0"/>
              <a:t>following program </a:t>
            </a:r>
            <a:r>
              <a:rPr lang="en-IN" dirty="0"/>
              <a:t>lets us know how much total memory the JVM has available to it and </a:t>
            </a:r>
            <a:r>
              <a:rPr lang="en-IN" dirty="0" smtClean="0"/>
              <a:t>how much </a:t>
            </a:r>
            <a:r>
              <a:rPr lang="en-IN" dirty="0"/>
              <a:t>free memory it has. It then creates 10,000 Date objects. </a:t>
            </a:r>
            <a:endParaRPr lang="en-IN" dirty="0" smtClean="0"/>
          </a:p>
          <a:p>
            <a:r>
              <a:rPr lang="en-IN" dirty="0" smtClean="0"/>
              <a:t>After </a:t>
            </a:r>
            <a:r>
              <a:rPr lang="en-IN" dirty="0"/>
              <a:t>this, it tells </a:t>
            </a:r>
            <a:r>
              <a:rPr lang="en-IN" dirty="0" smtClean="0"/>
              <a:t>us how </a:t>
            </a:r>
            <a:r>
              <a:rPr lang="en-IN" dirty="0"/>
              <a:t>much memory is left and then calls the garbage collector </a:t>
            </a:r>
            <a:r>
              <a:rPr lang="en-IN" dirty="0" smtClean="0"/>
              <a:t>…..</a:t>
            </a:r>
          </a:p>
          <a:p>
            <a:r>
              <a:rPr lang="en-IN" dirty="0" smtClean="0"/>
              <a:t>The </a:t>
            </a:r>
            <a:r>
              <a:rPr lang="en-IN" dirty="0"/>
              <a:t>final </a:t>
            </a:r>
            <a:r>
              <a:rPr lang="en-IN" dirty="0" smtClean="0"/>
              <a:t>free memory </a:t>
            </a:r>
            <a:r>
              <a:rPr lang="en-IN" dirty="0"/>
              <a:t>result should indicate whether it has run. Let's look at the program:</a:t>
            </a:r>
          </a:p>
        </p:txBody>
      </p:sp>
    </p:spTree>
    <p:extLst>
      <p:ext uri="{BB962C8B-B14F-4D97-AF65-F5344CB8AC3E}">
        <p14:creationId xmlns:p14="http://schemas.microsoft.com/office/powerpoint/2010/main" xmlns="" val="1918004670"/>
      </p:ext>
    </p:extLst>
  </p:cSld>
  <p:clrMapOvr>
    <a:masterClrMapping/>
  </p:clrMapOvr>
  <p:transition>
    <p:diamond/>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6096000"/>
          </a:xfrm>
        </p:spPr>
        <p:txBody>
          <a:bodyPr>
            <a:normAutofit fontScale="92500" lnSpcReduction="20000"/>
          </a:bodyPr>
          <a:lstStyle/>
          <a:p>
            <a:r>
              <a:rPr lang="en-IN" sz="1200" dirty="0"/>
              <a:t>1. import </a:t>
            </a:r>
            <a:r>
              <a:rPr lang="en-IN" sz="1200" dirty="0" err="1"/>
              <a:t>java.util.Date</a:t>
            </a:r>
            <a:r>
              <a:rPr lang="en-IN" sz="1200" dirty="0"/>
              <a:t>;</a:t>
            </a:r>
          </a:p>
          <a:p>
            <a:r>
              <a:rPr lang="en-IN" sz="1200" dirty="0"/>
              <a:t>2. public class </a:t>
            </a:r>
            <a:r>
              <a:rPr lang="en-IN" sz="1200" dirty="0" err="1"/>
              <a:t>CheckGC</a:t>
            </a:r>
            <a:r>
              <a:rPr lang="en-IN" sz="1200" dirty="0"/>
              <a:t> {</a:t>
            </a:r>
          </a:p>
          <a:p>
            <a:r>
              <a:rPr lang="en-IN" sz="1200" dirty="0"/>
              <a:t>3. public static void main(String [] </a:t>
            </a:r>
            <a:r>
              <a:rPr lang="en-IN" sz="1200" dirty="0" err="1"/>
              <a:t>args</a:t>
            </a:r>
            <a:r>
              <a:rPr lang="en-IN" sz="1200" dirty="0"/>
              <a:t>) {</a:t>
            </a:r>
          </a:p>
          <a:p>
            <a:r>
              <a:rPr lang="en-IN" sz="1200" dirty="0"/>
              <a:t>4. Runtime </a:t>
            </a:r>
            <a:r>
              <a:rPr lang="en-IN" sz="1200" dirty="0" err="1"/>
              <a:t>rt</a:t>
            </a:r>
            <a:r>
              <a:rPr lang="en-IN" sz="1200" dirty="0"/>
              <a:t> = </a:t>
            </a:r>
            <a:r>
              <a:rPr lang="en-IN" sz="1200" dirty="0" err="1"/>
              <a:t>Runtime.getRuntime</a:t>
            </a:r>
            <a:r>
              <a:rPr lang="en-IN" sz="1200" dirty="0"/>
              <a:t>();</a:t>
            </a:r>
          </a:p>
          <a:p>
            <a:r>
              <a:rPr lang="en-IN" sz="1200" dirty="0"/>
              <a:t>5. </a:t>
            </a:r>
            <a:r>
              <a:rPr lang="en-IN" sz="1200" dirty="0" err="1"/>
              <a:t>System.out.println</a:t>
            </a:r>
            <a:r>
              <a:rPr lang="en-IN" sz="1200" dirty="0"/>
              <a:t>("Total JVM memory: "</a:t>
            </a:r>
          </a:p>
          <a:p>
            <a:r>
              <a:rPr lang="en-IN" sz="1200" dirty="0"/>
              <a:t>+ </a:t>
            </a:r>
            <a:r>
              <a:rPr lang="en-IN" sz="1200" dirty="0" err="1"/>
              <a:t>rt.totalMemory</a:t>
            </a:r>
            <a:r>
              <a:rPr lang="en-IN" sz="1200" dirty="0" smtClean="0"/>
              <a:t>());</a:t>
            </a:r>
          </a:p>
          <a:p>
            <a:r>
              <a:rPr lang="en-IN" sz="1200" dirty="0"/>
              <a:t>6. </a:t>
            </a:r>
            <a:r>
              <a:rPr lang="en-IN" sz="1200" dirty="0" err="1"/>
              <a:t>System.out.println</a:t>
            </a:r>
            <a:r>
              <a:rPr lang="en-IN" sz="1200" dirty="0"/>
              <a:t>("Before Memory = "</a:t>
            </a:r>
          </a:p>
          <a:p>
            <a:r>
              <a:rPr lang="en-IN" sz="1200" dirty="0"/>
              <a:t>+ </a:t>
            </a:r>
            <a:r>
              <a:rPr lang="en-IN" sz="1200" dirty="0" err="1"/>
              <a:t>rt.freeMemory</a:t>
            </a:r>
            <a:r>
              <a:rPr lang="en-IN" sz="1200" dirty="0"/>
              <a:t>());</a:t>
            </a:r>
          </a:p>
          <a:p>
            <a:r>
              <a:rPr lang="en-IN" sz="1200" dirty="0"/>
              <a:t>7. Date d = null;</a:t>
            </a:r>
          </a:p>
          <a:p>
            <a:r>
              <a:rPr lang="en-IN" sz="1200" dirty="0"/>
              <a:t>8. for(</a:t>
            </a:r>
            <a:r>
              <a:rPr lang="en-IN" sz="1200" dirty="0" err="1"/>
              <a:t>int</a:t>
            </a:r>
            <a:r>
              <a:rPr lang="en-IN" sz="1200" dirty="0"/>
              <a:t> i = 0;i&lt;10000;i++) {</a:t>
            </a:r>
          </a:p>
          <a:p>
            <a:r>
              <a:rPr lang="en-IN" sz="1200" dirty="0"/>
              <a:t>9. d = new Date();</a:t>
            </a:r>
          </a:p>
          <a:p>
            <a:r>
              <a:rPr lang="en-IN" sz="1200" dirty="0"/>
              <a:t>10. d = null;</a:t>
            </a:r>
          </a:p>
          <a:p>
            <a:r>
              <a:rPr lang="en-IN" sz="1200" dirty="0"/>
              <a:t>11. }</a:t>
            </a:r>
          </a:p>
          <a:p>
            <a:r>
              <a:rPr lang="en-IN" sz="1200" dirty="0"/>
              <a:t>12. </a:t>
            </a:r>
            <a:r>
              <a:rPr lang="en-IN" sz="1200" dirty="0" err="1"/>
              <a:t>System.out.println</a:t>
            </a:r>
            <a:r>
              <a:rPr lang="en-IN" sz="1200" dirty="0"/>
              <a:t>("After Memory = "</a:t>
            </a:r>
          </a:p>
          <a:p>
            <a:r>
              <a:rPr lang="en-IN" sz="1200" dirty="0"/>
              <a:t>+ </a:t>
            </a:r>
            <a:r>
              <a:rPr lang="en-IN" sz="1200" dirty="0" err="1"/>
              <a:t>rt.freeMemory</a:t>
            </a:r>
            <a:r>
              <a:rPr lang="en-IN" sz="1200" dirty="0"/>
              <a:t>());</a:t>
            </a:r>
          </a:p>
          <a:p>
            <a:r>
              <a:rPr lang="en-IN" sz="1200" dirty="0"/>
              <a:t>13. </a:t>
            </a:r>
            <a:r>
              <a:rPr lang="en-IN" sz="1200" dirty="0" err="1"/>
              <a:t>rt.gc</a:t>
            </a:r>
            <a:r>
              <a:rPr lang="en-IN" sz="1200" dirty="0"/>
              <a:t>(); // an alternate to </a:t>
            </a:r>
            <a:r>
              <a:rPr lang="en-IN" sz="1200" dirty="0" err="1"/>
              <a:t>System.gc</a:t>
            </a:r>
            <a:r>
              <a:rPr lang="en-IN" sz="1200" dirty="0"/>
              <a:t>()</a:t>
            </a:r>
          </a:p>
          <a:p>
            <a:r>
              <a:rPr lang="en-IN" sz="1200" dirty="0"/>
              <a:t>14. </a:t>
            </a:r>
            <a:r>
              <a:rPr lang="en-IN" sz="1200" dirty="0" err="1"/>
              <a:t>System.out.println</a:t>
            </a:r>
            <a:r>
              <a:rPr lang="en-IN" sz="1200" dirty="0"/>
              <a:t>("After GC Memory = "</a:t>
            </a:r>
          </a:p>
          <a:p>
            <a:r>
              <a:rPr lang="en-IN" sz="1200" dirty="0"/>
              <a:t>+ </a:t>
            </a:r>
            <a:r>
              <a:rPr lang="en-IN" sz="1200" dirty="0" err="1"/>
              <a:t>rt.freeMemory</a:t>
            </a:r>
            <a:r>
              <a:rPr lang="en-IN" sz="1200" dirty="0"/>
              <a:t>());</a:t>
            </a:r>
          </a:p>
          <a:p>
            <a:r>
              <a:rPr lang="en-IN" sz="1200" dirty="0"/>
              <a:t>15. }</a:t>
            </a:r>
          </a:p>
          <a:p>
            <a:r>
              <a:rPr lang="en-IN" sz="1200" dirty="0"/>
              <a:t>16. </a:t>
            </a:r>
            <a:r>
              <a:rPr lang="en-IN" sz="1200" dirty="0" smtClean="0"/>
              <a:t>}</a:t>
            </a:r>
          </a:p>
          <a:p>
            <a:endParaRPr lang="en-US" sz="1200" dirty="0"/>
          </a:p>
          <a:p>
            <a:endParaRPr lang="en-US" sz="1200" dirty="0" smtClean="0"/>
          </a:p>
          <a:p>
            <a:r>
              <a:rPr lang="en-IN" sz="1200" dirty="0"/>
              <a:t>Now, let's run the program and check the results:</a:t>
            </a:r>
          </a:p>
          <a:p>
            <a:r>
              <a:rPr lang="en-IN" sz="1200" dirty="0"/>
              <a:t>Total JVM memory: 1048568</a:t>
            </a:r>
          </a:p>
          <a:p>
            <a:r>
              <a:rPr lang="en-IN" sz="1200" dirty="0"/>
              <a:t>Before Memory = 703008</a:t>
            </a:r>
          </a:p>
          <a:p>
            <a:r>
              <a:rPr lang="en-IN" sz="1200" dirty="0"/>
              <a:t>After Memory = 458048</a:t>
            </a:r>
          </a:p>
          <a:p>
            <a:r>
              <a:rPr lang="en-IN" sz="1200" dirty="0"/>
              <a:t>After GC Memory = 818272</a:t>
            </a:r>
          </a:p>
        </p:txBody>
      </p:sp>
    </p:spTree>
    <p:extLst>
      <p:ext uri="{BB962C8B-B14F-4D97-AF65-F5344CB8AC3E}">
        <p14:creationId xmlns:p14="http://schemas.microsoft.com/office/powerpoint/2010/main" xmlns="" val="1360713785"/>
      </p:ext>
    </p:extLst>
  </p:cSld>
  <p:clrMapOvr>
    <a:masterClrMapping/>
  </p:clrMapOvr>
  <p:transition>
    <p:diamond/>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943600"/>
          </a:xfrm>
        </p:spPr>
        <p:txBody>
          <a:bodyPr>
            <a:normAutofit/>
          </a:bodyPr>
          <a:lstStyle/>
          <a:p>
            <a:r>
              <a:rPr lang="en-IN" sz="4000" b="1" dirty="0" smtClean="0"/>
              <a:t>Tricky Little finalize() Gotcha's</a:t>
            </a:r>
          </a:p>
          <a:p>
            <a:r>
              <a:rPr lang="en-IN" sz="1800" dirty="0" smtClean="0"/>
              <a:t>There </a:t>
            </a:r>
            <a:r>
              <a:rPr lang="en-IN" sz="1800" dirty="0"/>
              <a:t>are a couple of concepts concerning finalize() that you need to remember.</a:t>
            </a:r>
          </a:p>
          <a:p>
            <a:r>
              <a:rPr lang="en-IN" sz="1800" i="1" dirty="0">
                <a:solidFill>
                  <a:srgbClr val="FF0000"/>
                </a:solidFill>
              </a:rPr>
              <a:t>■ For any given object, finalize() will be called only once (at most) by the</a:t>
            </a:r>
          </a:p>
          <a:p>
            <a:r>
              <a:rPr lang="en-IN" sz="1800" i="1" dirty="0">
                <a:solidFill>
                  <a:srgbClr val="FF0000"/>
                </a:solidFill>
              </a:rPr>
              <a:t>garbage collector.</a:t>
            </a:r>
          </a:p>
          <a:p>
            <a:r>
              <a:rPr lang="en-IN" sz="1800" i="1" dirty="0">
                <a:solidFill>
                  <a:srgbClr val="FF0000"/>
                </a:solidFill>
              </a:rPr>
              <a:t>■ Calling finalize() can actually result in saving an object from deletion.</a:t>
            </a:r>
          </a:p>
          <a:p>
            <a:r>
              <a:rPr lang="en-IN" sz="1800" dirty="0"/>
              <a:t>Let's look into these statements a little further. First of all, remember that any</a:t>
            </a:r>
          </a:p>
          <a:p>
            <a:r>
              <a:rPr lang="en-IN" sz="1800" dirty="0"/>
              <a:t>code that you can put into a normal method you can put into finalize</a:t>
            </a:r>
            <a:r>
              <a:rPr lang="en-IN" sz="1800" dirty="0">
                <a:solidFill>
                  <a:srgbClr val="FF0000"/>
                </a:solidFill>
              </a:rPr>
              <a:t>(). For</a:t>
            </a:r>
          </a:p>
          <a:p>
            <a:r>
              <a:rPr lang="en-IN" sz="1800" dirty="0">
                <a:solidFill>
                  <a:srgbClr val="FF0000"/>
                </a:solidFill>
              </a:rPr>
              <a:t>example, in the finalize() method </a:t>
            </a:r>
            <a:r>
              <a:rPr lang="en-IN" sz="1800" dirty="0" smtClean="0">
                <a:solidFill>
                  <a:srgbClr val="FF0000"/>
                </a:solidFill>
              </a:rPr>
              <a:t>we </a:t>
            </a:r>
            <a:r>
              <a:rPr lang="en-IN" sz="1800" dirty="0">
                <a:solidFill>
                  <a:srgbClr val="FF0000"/>
                </a:solidFill>
              </a:rPr>
              <a:t>could write code that passes a reference</a:t>
            </a:r>
          </a:p>
          <a:p>
            <a:r>
              <a:rPr lang="en-IN" sz="1800" dirty="0">
                <a:solidFill>
                  <a:srgbClr val="FF0000"/>
                </a:solidFill>
              </a:rPr>
              <a:t>to the object in question back to another object, effectively </a:t>
            </a:r>
            <a:r>
              <a:rPr lang="en-IN" sz="1800" i="1" dirty="0" err="1">
                <a:solidFill>
                  <a:srgbClr val="FF0000"/>
                </a:solidFill>
              </a:rPr>
              <a:t>uneligiblizing</a:t>
            </a:r>
            <a:r>
              <a:rPr lang="en-IN" sz="1800" i="1" dirty="0">
                <a:solidFill>
                  <a:srgbClr val="FF0000"/>
                </a:solidFill>
              </a:rPr>
              <a:t> </a:t>
            </a:r>
            <a:r>
              <a:rPr lang="en-IN" sz="1800" dirty="0">
                <a:solidFill>
                  <a:srgbClr val="FF0000"/>
                </a:solidFill>
              </a:rPr>
              <a:t>the </a:t>
            </a:r>
            <a:r>
              <a:rPr lang="en-IN" sz="1800" dirty="0" smtClean="0">
                <a:solidFill>
                  <a:srgbClr val="FF0000"/>
                </a:solidFill>
              </a:rPr>
              <a:t>object for </a:t>
            </a:r>
            <a:r>
              <a:rPr lang="en-IN" sz="1800" dirty="0">
                <a:solidFill>
                  <a:srgbClr val="FF0000"/>
                </a:solidFill>
              </a:rPr>
              <a:t>garbage collection. If at some point later on this same object becomes eligible </a:t>
            </a:r>
            <a:r>
              <a:rPr lang="en-IN" sz="1800" dirty="0" smtClean="0">
                <a:solidFill>
                  <a:srgbClr val="FF0000"/>
                </a:solidFill>
              </a:rPr>
              <a:t>for garbage </a:t>
            </a:r>
            <a:r>
              <a:rPr lang="en-IN" sz="1800" dirty="0">
                <a:solidFill>
                  <a:srgbClr val="FF0000"/>
                </a:solidFill>
              </a:rPr>
              <a:t>collection again, the garbage collector can still process this object and </a:t>
            </a:r>
            <a:r>
              <a:rPr lang="en-IN" sz="1800" dirty="0" smtClean="0">
                <a:solidFill>
                  <a:srgbClr val="FF0000"/>
                </a:solidFill>
              </a:rPr>
              <a:t>delete it</a:t>
            </a:r>
            <a:r>
              <a:rPr lang="en-IN" sz="1800" dirty="0">
                <a:solidFill>
                  <a:srgbClr val="FF0000"/>
                </a:solidFill>
              </a:rPr>
              <a:t>.</a:t>
            </a:r>
            <a:r>
              <a:rPr lang="en-IN" sz="1800" dirty="0"/>
              <a:t> The garbage collector, however, will remember that, for this object, finalize</a:t>
            </a:r>
            <a:r>
              <a:rPr lang="en-IN" sz="1800" dirty="0" smtClean="0"/>
              <a:t>() already </a:t>
            </a:r>
            <a:r>
              <a:rPr lang="en-IN" sz="1800" dirty="0"/>
              <a:t>ran, and it will not run finalize() again.</a:t>
            </a:r>
          </a:p>
        </p:txBody>
      </p:sp>
    </p:spTree>
    <p:extLst>
      <p:ext uri="{BB962C8B-B14F-4D97-AF65-F5344CB8AC3E}">
        <p14:creationId xmlns:p14="http://schemas.microsoft.com/office/powerpoint/2010/main" xmlns="" val="2158931646"/>
      </p:ext>
    </p:extLst>
  </p:cSld>
  <p:clrMapOvr>
    <a:masterClrMapping/>
  </p:clrMapOvr>
  <p:transition>
    <p:diamond/>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			 </a:t>
            </a:r>
            <a:r>
              <a:rPr lang="en-US" b="1" u="sng" dirty="0" smtClean="0">
                <a:solidFill>
                  <a:schemeClr val="accent1"/>
                </a:solidFill>
              </a:rPr>
              <a:t> Loops</a:t>
            </a:r>
            <a:endParaRPr lang="en-US" b="1" u="sng" dirty="0">
              <a:solidFill>
                <a:schemeClr val="accent1"/>
              </a:solidFill>
            </a:endParaRPr>
          </a:p>
        </p:txBody>
      </p:sp>
      <p:sp>
        <p:nvSpPr>
          <p:cNvPr id="3" name="Content Placeholder 2"/>
          <p:cNvSpPr>
            <a:spLocks noGrp="1"/>
          </p:cNvSpPr>
          <p:nvPr>
            <p:ph sz="quarter" idx="1"/>
          </p:nvPr>
        </p:nvSpPr>
        <p:spPr>
          <a:xfrm>
            <a:off x="457200" y="990600"/>
            <a:ext cx="8229600" cy="5867400"/>
          </a:xfrm>
        </p:spPr>
        <p:txBody>
          <a:bodyPr>
            <a:normAutofit/>
          </a:bodyPr>
          <a:lstStyle/>
          <a:p>
            <a:pPr>
              <a:buFont typeface="Wingdings" pitchFamily="2" charset="2"/>
              <a:buChar char="Ø"/>
            </a:pPr>
            <a:r>
              <a:rPr lang="en-US" sz="2800" dirty="0" smtClean="0">
                <a:solidFill>
                  <a:schemeClr val="accent2"/>
                </a:solidFill>
                <a:latin typeface="Times New Roman" pitchFamily="18" charset="0"/>
                <a:cs typeface="Times New Roman" pitchFamily="18" charset="0"/>
              </a:rPr>
              <a:t>A </a:t>
            </a:r>
            <a:r>
              <a:rPr lang="en-US" sz="2800" b="1" dirty="0" smtClean="0">
                <a:solidFill>
                  <a:schemeClr val="accent2"/>
                </a:solidFill>
                <a:latin typeface="Times New Roman" pitchFamily="18" charset="0"/>
                <a:cs typeface="Times New Roman" pitchFamily="18" charset="0"/>
              </a:rPr>
              <a:t>loop </a:t>
            </a:r>
            <a:r>
              <a:rPr lang="en-US" sz="2800" dirty="0" smtClean="0">
                <a:solidFill>
                  <a:schemeClr val="accent2"/>
                </a:solidFill>
                <a:latin typeface="Times New Roman" pitchFamily="18" charset="0"/>
                <a:cs typeface="Times New Roman" pitchFamily="18" charset="0"/>
              </a:rPr>
              <a:t>allows the programmer to specify that a program should repeat an action while some condition remains true.</a:t>
            </a:r>
          </a:p>
          <a:p>
            <a:pPr>
              <a:buFont typeface="Wingdings" pitchFamily="2" charset="2"/>
              <a:buChar char="Ø"/>
            </a:pPr>
            <a:r>
              <a:rPr lang="en-US" sz="2800" dirty="0" smtClean="0">
                <a:solidFill>
                  <a:schemeClr val="accent2"/>
                </a:solidFill>
                <a:latin typeface="Times New Roman" pitchFamily="18" charset="0"/>
                <a:cs typeface="Times New Roman" pitchFamily="18" charset="0"/>
              </a:rPr>
              <a:t>Java loops come in three flavors: </a:t>
            </a:r>
          </a:p>
          <a:p>
            <a:pPr lvl="1">
              <a:buFont typeface="Wingdings" pitchFamily="2" charset="2"/>
              <a:buChar char="§"/>
            </a:pPr>
            <a:r>
              <a:rPr lang="en-US" sz="2800" dirty="0" smtClean="0">
                <a:solidFill>
                  <a:schemeClr val="accent2"/>
                </a:solidFill>
                <a:latin typeface="Times New Roman" pitchFamily="18" charset="0"/>
                <a:cs typeface="Times New Roman" pitchFamily="18" charset="0"/>
              </a:rPr>
              <a:t>while</a:t>
            </a:r>
          </a:p>
          <a:p>
            <a:pPr lvl="1">
              <a:buFont typeface="Wingdings" pitchFamily="2" charset="2"/>
              <a:buChar char="§"/>
            </a:pPr>
            <a:r>
              <a:rPr lang="en-US" sz="2800" dirty="0" smtClean="0">
                <a:solidFill>
                  <a:schemeClr val="accent2"/>
                </a:solidFill>
                <a:latin typeface="Times New Roman" pitchFamily="18" charset="0"/>
                <a:cs typeface="Times New Roman" pitchFamily="18" charset="0"/>
              </a:rPr>
              <a:t>do-while</a:t>
            </a:r>
          </a:p>
          <a:p>
            <a:pPr lvl="1">
              <a:buFont typeface="Wingdings" pitchFamily="2" charset="2"/>
              <a:buChar char="§"/>
            </a:pPr>
            <a:r>
              <a:rPr lang="en-US" sz="2800" dirty="0" smtClean="0">
                <a:solidFill>
                  <a:schemeClr val="accent2"/>
                </a:solidFill>
                <a:latin typeface="Times New Roman" pitchFamily="18" charset="0"/>
                <a:cs typeface="Times New Roman" pitchFamily="18" charset="0"/>
              </a:rPr>
              <a:t> for 		</a:t>
            </a:r>
          </a:p>
          <a:p>
            <a:pPr marL="274320" lvl="1" indent="-274320">
              <a:buClr>
                <a:schemeClr val="accent3"/>
              </a:buClr>
              <a:buSzPct val="95000"/>
              <a:buFont typeface="Wingdings" pitchFamily="2" charset="2"/>
              <a:buChar char="Ø"/>
            </a:pPr>
            <a:r>
              <a:rPr lang="en-US" sz="2800" dirty="0" smtClean="0">
                <a:solidFill>
                  <a:schemeClr val="accent2"/>
                </a:solidFill>
                <a:latin typeface="Times New Roman" pitchFamily="18" charset="0"/>
                <a:cs typeface="Times New Roman" pitchFamily="18" charset="0"/>
              </a:rPr>
              <a:t> The for loop has two variations:</a:t>
            </a:r>
          </a:p>
          <a:p>
            <a:pPr marL="822960" lvl="3" indent="-274320">
              <a:buSzPct val="95000"/>
              <a:buFont typeface="Wingdings" pitchFamily="2" charset="2"/>
              <a:buChar char="§"/>
            </a:pPr>
            <a:r>
              <a:rPr lang="en-US" sz="2800" dirty="0" smtClean="0">
                <a:solidFill>
                  <a:schemeClr val="accent2"/>
                </a:solidFill>
                <a:latin typeface="Times New Roman" pitchFamily="18" charset="0"/>
                <a:cs typeface="Times New Roman" pitchFamily="18" charset="0"/>
              </a:rPr>
              <a:t>for	</a:t>
            </a:r>
          </a:p>
          <a:p>
            <a:pPr marL="822960" lvl="3" indent="-274320">
              <a:buSzPct val="95000"/>
              <a:buFont typeface="Wingdings" pitchFamily="2" charset="2"/>
              <a:buChar char="§"/>
            </a:pPr>
            <a:r>
              <a:rPr lang="en-US" sz="2800" dirty="0" smtClean="0">
                <a:solidFill>
                  <a:schemeClr val="accent2"/>
                </a:solidFill>
                <a:latin typeface="Times New Roman" pitchFamily="18" charset="0"/>
                <a:cs typeface="Times New Roman" pitchFamily="18" charset="0"/>
              </a:rPr>
              <a:t>for-each</a:t>
            </a:r>
          </a:p>
        </p:txBody>
      </p:sp>
    </p:spTree>
  </p:cSld>
  <p:clrMapOvr>
    <a:masterClrMapping/>
  </p:clrMapOvr>
  <p:transition>
    <p:plus/>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		</a:t>
            </a:r>
            <a:r>
              <a:rPr lang="en-US" b="1" u="sng" dirty="0" smtClean="0">
                <a:solidFill>
                  <a:schemeClr val="accent1"/>
                </a:solidFill>
              </a:rPr>
              <a:t>While Loop</a:t>
            </a:r>
            <a:endParaRPr lang="en-US" b="1" u="sng" dirty="0">
              <a:solidFill>
                <a:schemeClr val="accent1"/>
              </a:solidFill>
            </a:endParaRPr>
          </a:p>
        </p:txBody>
      </p:sp>
      <p:sp>
        <p:nvSpPr>
          <p:cNvPr id="3" name="Content Placeholder 2"/>
          <p:cNvSpPr>
            <a:spLocks noGrp="1"/>
          </p:cNvSpPr>
          <p:nvPr>
            <p:ph sz="quarter" idx="1"/>
          </p:nvPr>
        </p:nvSpPr>
        <p:spPr>
          <a:xfrm>
            <a:off x="457200" y="990600"/>
            <a:ext cx="8686800" cy="5867400"/>
          </a:xfrm>
        </p:spPr>
        <p:txBody>
          <a:bodyPr/>
          <a:lstStyle/>
          <a:p>
            <a:pPr>
              <a:buFont typeface="Wingdings" pitchFamily="2" charset="2"/>
              <a:buChar char="Ø"/>
            </a:pPr>
            <a:r>
              <a:rPr lang="en-US" dirty="0" smtClean="0">
                <a:solidFill>
                  <a:schemeClr val="accent2"/>
                </a:solidFill>
                <a:latin typeface="Times New Roman" pitchFamily="18" charset="0"/>
                <a:cs typeface="Times New Roman" pitchFamily="18" charset="0"/>
              </a:rPr>
              <a:t>The while loop is good for scenarios where you don't know how many times a block or statement should repeat, but you want to continue looping as long as some condition is true. </a:t>
            </a:r>
          </a:p>
          <a:p>
            <a:pPr>
              <a:buFont typeface="Wingdings" pitchFamily="2" charset="2"/>
              <a:buChar char="Ø"/>
            </a:pPr>
            <a:r>
              <a:rPr lang="en-US" dirty="0" smtClean="0">
                <a:solidFill>
                  <a:schemeClr val="accent2"/>
                </a:solidFill>
                <a:latin typeface="Times New Roman" pitchFamily="18" charset="0"/>
                <a:cs typeface="Times New Roman" pitchFamily="18" charset="0"/>
              </a:rPr>
              <a:t>A while statement looks like this:</a:t>
            </a:r>
          </a:p>
          <a:p>
            <a:pPr>
              <a:buNone/>
            </a:pPr>
            <a:r>
              <a:rPr lang="en-US" dirty="0" smtClean="0">
                <a:solidFill>
                  <a:schemeClr val="accent2"/>
                </a:solidFill>
                <a:latin typeface="Times New Roman" pitchFamily="18" charset="0"/>
                <a:cs typeface="Times New Roman" pitchFamily="18" charset="0"/>
              </a:rPr>
              <a:t>			while (expression) { </a:t>
            </a:r>
          </a:p>
          <a:p>
            <a:pPr>
              <a:buNone/>
            </a:pPr>
            <a:r>
              <a:rPr lang="en-US" dirty="0" smtClean="0">
                <a:solidFill>
                  <a:schemeClr val="accent2"/>
                </a:solidFill>
                <a:latin typeface="Times New Roman" pitchFamily="18" charset="0"/>
                <a:cs typeface="Times New Roman" pitchFamily="18" charset="0"/>
              </a:rPr>
              <a:t>				// do stuff</a:t>
            </a:r>
          </a:p>
          <a:p>
            <a:pPr>
              <a:buNone/>
            </a:pPr>
            <a:r>
              <a:rPr lang="en-US" dirty="0" smtClean="0">
                <a:solidFill>
                  <a:schemeClr val="accent2"/>
                </a:solidFill>
                <a:latin typeface="Times New Roman" pitchFamily="18" charset="0"/>
                <a:cs typeface="Times New Roman" pitchFamily="18" charset="0"/>
              </a:rPr>
              <a:t>			} </a:t>
            </a:r>
          </a:p>
          <a:p>
            <a:pPr>
              <a:buNone/>
            </a:pPr>
            <a:r>
              <a:rPr lang="en-US" dirty="0" smtClean="0">
                <a:solidFill>
                  <a:schemeClr val="accent2"/>
                </a:solidFill>
                <a:latin typeface="Times New Roman" pitchFamily="18" charset="0"/>
                <a:cs typeface="Times New Roman" pitchFamily="18" charset="0"/>
              </a:rPr>
              <a:t>	</a:t>
            </a:r>
            <a:r>
              <a:rPr lang="en-US" dirty="0" smtClean="0">
                <a:solidFill>
                  <a:schemeClr val="accent2"/>
                </a:solidFill>
                <a:latin typeface="Times New Roman" pitchFamily="18" charset="0"/>
                <a:cs typeface="Times New Roman" pitchFamily="18" charset="0"/>
              </a:rPr>
              <a:t>			</a:t>
            </a:r>
            <a:r>
              <a:rPr lang="en-US" sz="2000" b="1" dirty="0" smtClean="0">
                <a:solidFill>
                  <a:schemeClr val="tx2"/>
                </a:solidFill>
                <a:latin typeface="Times New Roman" pitchFamily="18" charset="0"/>
                <a:cs typeface="Times New Roman" pitchFamily="18" charset="0"/>
              </a:rPr>
              <a:t>            No</a:t>
            </a:r>
            <a:endParaRPr lang="en-US" sz="2000" b="1" dirty="0" smtClean="0">
              <a:solidFill>
                <a:schemeClr val="tx2"/>
              </a:solidFill>
              <a:latin typeface="Times New Roman" pitchFamily="18" charset="0"/>
              <a:cs typeface="Times New Roman" pitchFamily="18" charset="0"/>
            </a:endParaRPr>
          </a:p>
          <a:p>
            <a:pPr>
              <a:buNone/>
            </a:pPr>
            <a:r>
              <a:rPr lang="en-US" dirty="0" smtClean="0">
                <a:solidFill>
                  <a:schemeClr val="accent2"/>
                </a:solidFill>
                <a:latin typeface="Times New Roman" pitchFamily="18" charset="0"/>
                <a:cs typeface="Times New Roman" pitchFamily="18" charset="0"/>
              </a:rPr>
              <a:t>						</a:t>
            </a:r>
            <a:r>
              <a:rPr lang="en-US" b="1" dirty="0" smtClean="0">
                <a:solidFill>
                  <a:schemeClr val="tx2"/>
                </a:solidFill>
                <a:latin typeface="Times New Roman" pitchFamily="18" charset="0"/>
                <a:cs typeface="Times New Roman" pitchFamily="18" charset="0"/>
              </a:rPr>
              <a:t> </a:t>
            </a:r>
            <a:r>
              <a:rPr lang="en-US" sz="1800" b="1" dirty="0" smtClean="0">
                <a:solidFill>
                  <a:schemeClr val="tx2"/>
                </a:solidFill>
                <a:latin typeface="Times New Roman" pitchFamily="18" charset="0"/>
                <a:cs typeface="Times New Roman" pitchFamily="18" charset="0"/>
              </a:rPr>
              <a:t>Yes</a:t>
            </a:r>
            <a:endParaRPr lang="en-US" b="1" dirty="0" smtClean="0">
              <a:solidFill>
                <a:schemeClr val="tx2"/>
              </a:solidFill>
              <a:latin typeface="Times New Roman" pitchFamily="18" charset="0"/>
              <a:cs typeface="Times New Roman" pitchFamily="18" charset="0"/>
            </a:endParaRPr>
          </a:p>
          <a:p>
            <a:pPr>
              <a:buNone/>
            </a:pPr>
            <a:endParaRPr lang="en-US" dirty="0" smtClean="0">
              <a:solidFill>
                <a:schemeClr val="accent2"/>
              </a:solidFill>
              <a:latin typeface="Times New Roman" pitchFamily="18" charset="0"/>
              <a:cs typeface="Times New Roman" pitchFamily="18" charset="0"/>
            </a:endParaRPr>
          </a:p>
          <a:p>
            <a:pPr>
              <a:buNone/>
            </a:pPr>
            <a:endParaRPr lang="en-US" dirty="0"/>
          </a:p>
        </p:txBody>
      </p:sp>
      <p:sp>
        <p:nvSpPr>
          <p:cNvPr id="4" name="Flowchart: Connector 3"/>
          <p:cNvSpPr/>
          <p:nvPr/>
        </p:nvSpPr>
        <p:spPr>
          <a:xfrm>
            <a:off x="5715000" y="3124200"/>
            <a:ext cx="304800" cy="304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cision 4"/>
          <p:cNvSpPr/>
          <p:nvPr/>
        </p:nvSpPr>
        <p:spPr>
          <a:xfrm>
            <a:off x="4572000" y="4038600"/>
            <a:ext cx="2590800" cy="6858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condition</a:t>
            </a:r>
            <a:endParaRPr lang="en-US" dirty="0"/>
          </a:p>
        </p:txBody>
      </p:sp>
      <p:sp>
        <p:nvSpPr>
          <p:cNvPr id="6" name="Rounded Rectangle 5"/>
          <p:cNvSpPr/>
          <p:nvPr/>
        </p:nvSpPr>
        <p:spPr>
          <a:xfrm>
            <a:off x="4953000" y="5181600"/>
            <a:ext cx="1905000"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Loop body</a:t>
            </a:r>
            <a:endParaRPr lang="en-US" dirty="0"/>
          </a:p>
        </p:txBody>
      </p:sp>
      <p:sp>
        <p:nvSpPr>
          <p:cNvPr id="11" name="Donut 10"/>
          <p:cNvSpPr/>
          <p:nvPr/>
        </p:nvSpPr>
        <p:spPr>
          <a:xfrm>
            <a:off x="5562600" y="6248400"/>
            <a:ext cx="609600" cy="609600"/>
          </a:xfrm>
          <a:prstGeom prst="donu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Elbow Connector 12"/>
          <p:cNvCxnSpPr>
            <a:stCxn id="4" idx="4"/>
            <a:endCxn id="5" idx="0"/>
          </p:cNvCxnSpPr>
          <p:nvPr/>
        </p:nvCxnSpPr>
        <p:spPr>
          <a:xfrm rot="5400000">
            <a:off x="5562600" y="3733800"/>
            <a:ext cx="6096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2"/>
            <a:endCxn id="6" idx="0"/>
          </p:cNvCxnSpPr>
          <p:nvPr/>
        </p:nvCxnSpPr>
        <p:spPr>
          <a:xfrm rot="16200000" flipH="1">
            <a:off x="5657850" y="4933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a:endCxn id="11" idx="0"/>
          </p:cNvCxnSpPr>
          <p:nvPr/>
        </p:nvCxnSpPr>
        <p:spPr>
          <a:xfrm rot="5400000">
            <a:off x="5657850" y="60007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6" idx="3"/>
            <a:endCxn id="5" idx="3"/>
          </p:cNvCxnSpPr>
          <p:nvPr/>
        </p:nvCxnSpPr>
        <p:spPr>
          <a:xfrm flipV="1">
            <a:off x="6858000" y="4381500"/>
            <a:ext cx="304800" cy="1104900"/>
          </a:xfrm>
          <a:prstGeom prst="bentConnector3">
            <a:avLst>
              <a:gd name="adj1" fmla="val 175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rot="10800000" flipH="1" flipV="1">
            <a:off x="4648200" y="4343400"/>
            <a:ext cx="990600" cy="2171700"/>
          </a:xfrm>
          <a:prstGeom prst="bentConnector3">
            <a:avLst>
              <a:gd name="adj1" fmla="val -23077"/>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lus/>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		    </a:t>
            </a:r>
            <a:r>
              <a:rPr lang="en-US" b="1" u="sng" dirty="0" smtClean="0">
                <a:solidFill>
                  <a:schemeClr val="accent1"/>
                </a:solidFill>
              </a:rPr>
              <a:t>do-while Loop</a:t>
            </a:r>
            <a:endParaRPr lang="en-US" dirty="0"/>
          </a:p>
        </p:txBody>
      </p:sp>
      <p:sp>
        <p:nvSpPr>
          <p:cNvPr id="3" name="Content Placeholder 2"/>
          <p:cNvSpPr>
            <a:spLocks noGrp="1"/>
          </p:cNvSpPr>
          <p:nvPr>
            <p:ph sz="quarter" idx="1"/>
          </p:nvPr>
        </p:nvSpPr>
        <p:spPr>
          <a:xfrm>
            <a:off x="457200" y="1066800"/>
            <a:ext cx="8686800" cy="5791200"/>
          </a:xfrm>
        </p:spPr>
        <p:txBody>
          <a:bodyPr>
            <a:normAutofit lnSpcReduction="10000"/>
          </a:bodyPr>
          <a:lstStyle/>
          <a:p>
            <a:pPr>
              <a:buFont typeface="Wingdings" pitchFamily="2" charset="2"/>
              <a:buChar char="Ø"/>
            </a:pPr>
            <a:r>
              <a:rPr lang="en-US" sz="2800" dirty="0" smtClean="0">
                <a:solidFill>
                  <a:schemeClr val="accent2"/>
                </a:solidFill>
                <a:latin typeface="Times New Roman" pitchFamily="18" charset="0"/>
                <a:cs typeface="Times New Roman" pitchFamily="18" charset="0"/>
              </a:rPr>
              <a:t>The do...while repetition statement is similar to the while statement , except that the expression is not evaluated until  the do loop's code is executed.</a:t>
            </a:r>
          </a:p>
          <a:p>
            <a:pPr>
              <a:buFont typeface="Wingdings" pitchFamily="2" charset="2"/>
              <a:buChar char="Ø"/>
            </a:pPr>
            <a:r>
              <a:rPr lang="en-US" sz="2800" dirty="0" smtClean="0">
                <a:solidFill>
                  <a:schemeClr val="accent2"/>
                </a:solidFill>
                <a:latin typeface="Times New Roman" pitchFamily="18" charset="0"/>
                <a:cs typeface="Times New Roman" pitchFamily="18" charset="0"/>
              </a:rPr>
              <a:t>Therefore the code in a do loop is guaranteed to execute at least once. </a:t>
            </a:r>
          </a:p>
          <a:p>
            <a:pPr>
              <a:buFont typeface="Wingdings" pitchFamily="2" charset="2"/>
              <a:buChar char="Ø"/>
            </a:pPr>
            <a:r>
              <a:rPr lang="en-US" sz="2800" dirty="0" smtClean="0">
                <a:solidFill>
                  <a:schemeClr val="accent2"/>
                </a:solidFill>
                <a:latin typeface="Times New Roman" pitchFamily="18" charset="0"/>
                <a:cs typeface="Times New Roman" pitchFamily="18" charset="0"/>
              </a:rPr>
              <a:t>The following shows a do loop :</a:t>
            </a:r>
          </a:p>
          <a:p>
            <a:pPr>
              <a:buNone/>
            </a:pPr>
            <a:r>
              <a:rPr lang="en-US" sz="2800" dirty="0" smtClean="0">
                <a:solidFill>
                  <a:schemeClr val="accent2"/>
                </a:solidFill>
                <a:latin typeface="Times New Roman" pitchFamily="18" charset="0"/>
                <a:cs typeface="Times New Roman" pitchFamily="18" charset="0"/>
              </a:rPr>
              <a:t>		do { </a:t>
            </a:r>
          </a:p>
          <a:p>
            <a:pPr>
              <a:buNone/>
            </a:pPr>
            <a:r>
              <a:rPr lang="en-US" sz="2800" dirty="0" smtClean="0">
                <a:solidFill>
                  <a:schemeClr val="accent2"/>
                </a:solidFill>
                <a:latin typeface="Times New Roman" pitchFamily="18" charset="0"/>
                <a:cs typeface="Times New Roman" pitchFamily="18" charset="0"/>
              </a:rPr>
              <a:t>			 // do stuff		  		</a:t>
            </a:r>
          </a:p>
          <a:p>
            <a:pPr>
              <a:buNone/>
            </a:pPr>
            <a:r>
              <a:rPr lang="en-US" sz="2800" dirty="0" smtClean="0">
                <a:solidFill>
                  <a:schemeClr val="accent2"/>
                </a:solidFill>
                <a:latin typeface="Times New Roman" pitchFamily="18" charset="0"/>
                <a:cs typeface="Times New Roman" pitchFamily="18" charset="0"/>
              </a:rPr>
              <a:t>		     } while(condition); </a:t>
            </a:r>
            <a:r>
              <a:rPr lang="en-US" dirty="0" smtClean="0"/>
              <a:t>	      </a:t>
            </a:r>
            <a:r>
              <a:rPr lang="en-US" sz="2800" b="1" dirty="0" smtClean="0">
                <a:solidFill>
                  <a:schemeClr val="tx2"/>
                </a:solidFill>
                <a:latin typeface="Times New Roman" pitchFamily="18" charset="0"/>
                <a:cs typeface="Times New Roman" pitchFamily="18" charset="0"/>
              </a:rPr>
              <a:t>No </a:t>
            </a:r>
            <a:r>
              <a:rPr lang="en-US" dirty="0" smtClean="0"/>
              <a:t>		       </a:t>
            </a:r>
            <a:r>
              <a:rPr lang="en-US" sz="2000" b="1" dirty="0" smtClean="0"/>
              <a:t>Yes</a:t>
            </a:r>
          </a:p>
          <a:p>
            <a:pPr lvl="8">
              <a:buNone/>
            </a:pPr>
            <a:r>
              <a:rPr lang="en-US" dirty="0" smtClean="0"/>
              <a:t>					</a:t>
            </a:r>
          </a:p>
          <a:p>
            <a:pPr lvl="8">
              <a:buNone/>
            </a:pPr>
            <a:endParaRPr lang="en-US" dirty="0" smtClean="0"/>
          </a:p>
          <a:p>
            <a:pPr lvl="8">
              <a:buNone/>
            </a:pPr>
            <a:r>
              <a:rPr lang="en-US" dirty="0" smtClean="0"/>
              <a:t>				</a:t>
            </a:r>
          </a:p>
          <a:p>
            <a:pPr lvl="8">
              <a:buNone/>
            </a:pPr>
            <a:endParaRPr lang="en-US" dirty="0" smtClean="0"/>
          </a:p>
          <a:p>
            <a:pPr lvl="8">
              <a:buNone/>
            </a:pPr>
            <a:r>
              <a:rPr lang="en-US" dirty="0" smtClean="0"/>
              <a:t>			</a:t>
            </a:r>
            <a:endParaRPr lang="en-US" dirty="0"/>
          </a:p>
        </p:txBody>
      </p:sp>
      <p:sp>
        <p:nvSpPr>
          <p:cNvPr id="4" name="Flowchart: Connector 3"/>
          <p:cNvSpPr/>
          <p:nvPr/>
        </p:nvSpPr>
        <p:spPr>
          <a:xfrm>
            <a:off x="7086600" y="3124200"/>
            <a:ext cx="304800" cy="304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cision 4"/>
          <p:cNvSpPr/>
          <p:nvPr/>
        </p:nvSpPr>
        <p:spPr>
          <a:xfrm>
            <a:off x="6019800" y="5105400"/>
            <a:ext cx="2590800" cy="6858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condition</a:t>
            </a:r>
            <a:endParaRPr lang="en-US" dirty="0"/>
          </a:p>
        </p:txBody>
      </p:sp>
      <p:sp>
        <p:nvSpPr>
          <p:cNvPr id="6" name="Rounded Rectangle 5"/>
          <p:cNvSpPr/>
          <p:nvPr/>
        </p:nvSpPr>
        <p:spPr>
          <a:xfrm>
            <a:off x="6324600" y="3962400"/>
            <a:ext cx="1905000"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process</a:t>
            </a:r>
            <a:endParaRPr lang="en-US" dirty="0"/>
          </a:p>
        </p:txBody>
      </p:sp>
      <p:sp>
        <p:nvSpPr>
          <p:cNvPr id="7" name="Donut 6"/>
          <p:cNvSpPr/>
          <p:nvPr/>
        </p:nvSpPr>
        <p:spPr>
          <a:xfrm>
            <a:off x="7010400" y="6248400"/>
            <a:ext cx="609600" cy="609600"/>
          </a:xfrm>
          <a:prstGeom prst="donu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 name="Elbow Connector 7"/>
          <p:cNvCxnSpPr>
            <a:stCxn id="5" idx="3"/>
            <a:endCxn id="6" idx="3"/>
          </p:cNvCxnSpPr>
          <p:nvPr/>
        </p:nvCxnSpPr>
        <p:spPr>
          <a:xfrm flipH="1" flipV="1">
            <a:off x="8229600" y="4267200"/>
            <a:ext cx="381000" cy="1181100"/>
          </a:xfrm>
          <a:prstGeom prst="bentConnector3">
            <a:avLst>
              <a:gd name="adj1" fmla="val -6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5" idx="1"/>
          </p:cNvCxnSpPr>
          <p:nvPr/>
        </p:nvCxnSpPr>
        <p:spPr>
          <a:xfrm rot="10800000" flipH="1" flipV="1">
            <a:off x="6019800" y="5448300"/>
            <a:ext cx="990600" cy="1066800"/>
          </a:xfrm>
          <a:prstGeom prst="bentConnector4">
            <a:avLst>
              <a:gd name="adj1" fmla="val -23077"/>
              <a:gd name="adj2" fmla="val 10280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5" idx="2"/>
            <a:endCxn id="7" idx="0"/>
          </p:cNvCxnSpPr>
          <p:nvPr/>
        </p:nvCxnSpPr>
        <p:spPr>
          <a:xfrm rot="5400000">
            <a:off x="7086600" y="6019800"/>
            <a:ext cx="4572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5" idx="0"/>
          </p:cNvCxnSpPr>
          <p:nvPr/>
        </p:nvCxnSpPr>
        <p:spPr>
          <a:xfrm rot="16200000" flipH="1">
            <a:off x="7029450" y="4819650"/>
            <a:ext cx="533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4"/>
            <a:endCxn id="6" idx="0"/>
          </p:cNvCxnSpPr>
          <p:nvPr/>
        </p:nvCxnSpPr>
        <p:spPr>
          <a:xfrm rot="16200000" flipH="1">
            <a:off x="6991350" y="3676650"/>
            <a:ext cx="533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lus/>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		      </a:t>
            </a:r>
            <a:r>
              <a:rPr lang="en-US" b="1" u="sng" dirty="0" smtClean="0">
                <a:solidFill>
                  <a:schemeClr val="accent1"/>
                </a:solidFill>
              </a:rPr>
              <a:t>For Loop</a:t>
            </a:r>
            <a:endParaRPr lang="en-US" b="1" u="sng" dirty="0">
              <a:solidFill>
                <a:schemeClr val="accent1"/>
              </a:solidFill>
            </a:endParaRPr>
          </a:p>
        </p:txBody>
      </p:sp>
      <p:sp>
        <p:nvSpPr>
          <p:cNvPr id="3" name="Content Placeholder 2"/>
          <p:cNvSpPr>
            <a:spLocks noGrp="1"/>
          </p:cNvSpPr>
          <p:nvPr>
            <p:ph sz="quarter" idx="1"/>
          </p:nvPr>
        </p:nvSpPr>
        <p:spPr>
          <a:xfrm>
            <a:off x="0" y="990600"/>
            <a:ext cx="9144000" cy="5867400"/>
          </a:xfrm>
        </p:spPr>
        <p:txBody>
          <a:bodyPr/>
          <a:lstStyle/>
          <a:p>
            <a:pPr>
              <a:buFont typeface="Wingdings" pitchFamily="2" charset="2"/>
              <a:buChar char="Ø"/>
            </a:pPr>
            <a:r>
              <a:rPr lang="en-US" dirty="0" smtClean="0">
                <a:solidFill>
                  <a:schemeClr val="accent2"/>
                </a:solidFill>
              </a:rPr>
              <a:t>The for loop is especially useful for flow control when you already know how many times you need to execute the statements in the loop's block. </a:t>
            </a:r>
          </a:p>
          <a:p>
            <a:pPr>
              <a:buFont typeface="Wingdings" pitchFamily="2" charset="2"/>
              <a:buChar char="Ø"/>
            </a:pPr>
            <a:r>
              <a:rPr lang="en-US" dirty="0" smtClean="0">
                <a:solidFill>
                  <a:schemeClr val="accent2"/>
                </a:solidFill>
              </a:rPr>
              <a:t>The for loop declaration has three main parts, besides the body of the loop:</a:t>
            </a:r>
          </a:p>
          <a:p>
            <a:pPr lvl="1"/>
            <a:r>
              <a:rPr lang="en-US" dirty="0" smtClean="0">
                <a:solidFill>
                  <a:schemeClr val="accent2"/>
                </a:solidFill>
              </a:rPr>
              <a:t>Declaration and initialization of variables</a:t>
            </a:r>
          </a:p>
          <a:p>
            <a:pPr lvl="1"/>
            <a:r>
              <a:rPr lang="en-US" dirty="0" smtClean="0">
                <a:solidFill>
                  <a:schemeClr val="accent2"/>
                </a:solidFill>
              </a:rPr>
              <a:t>The </a:t>
            </a:r>
            <a:r>
              <a:rPr lang="en-US" dirty="0" err="1" smtClean="0">
                <a:solidFill>
                  <a:schemeClr val="accent2"/>
                </a:solidFill>
              </a:rPr>
              <a:t>boolean</a:t>
            </a:r>
            <a:r>
              <a:rPr lang="en-US" dirty="0" smtClean="0">
                <a:solidFill>
                  <a:schemeClr val="accent2"/>
                </a:solidFill>
              </a:rPr>
              <a:t> expression (conditional test)</a:t>
            </a:r>
          </a:p>
          <a:p>
            <a:pPr lvl="1"/>
            <a:r>
              <a:rPr lang="en-US" dirty="0" smtClean="0">
                <a:solidFill>
                  <a:schemeClr val="accent2"/>
                </a:solidFill>
              </a:rPr>
              <a:t>The iteration expression</a:t>
            </a:r>
          </a:p>
          <a:p>
            <a:pPr>
              <a:buFont typeface="Wingdings" pitchFamily="2" charset="2"/>
              <a:buChar char="Ø"/>
            </a:pPr>
            <a:endParaRPr lang="en-US" dirty="0"/>
          </a:p>
        </p:txBody>
      </p:sp>
      <p:pic>
        <p:nvPicPr>
          <p:cNvPr id="4" name="Picture 3" descr="New Picture.bmp"/>
          <p:cNvPicPr>
            <a:picLocks noChangeAspect="1"/>
          </p:cNvPicPr>
          <p:nvPr/>
        </p:nvPicPr>
        <p:blipFill>
          <a:blip r:embed="rId2"/>
          <a:stretch>
            <a:fillRect/>
          </a:stretch>
        </p:blipFill>
        <p:spPr>
          <a:xfrm>
            <a:off x="0" y="4419600"/>
            <a:ext cx="9144000" cy="2438400"/>
          </a:xfrm>
          <a:prstGeom prst="rect">
            <a:avLst/>
          </a:prstGeom>
        </p:spPr>
      </p:pic>
    </p:spTree>
  </p:cSld>
  <p:clrMapOvr>
    <a:masterClrMapping/>
  </p:clrMapOvr>
  <p:transition>
    <p:plus/>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t>		</a:t>
            </a:r>
            <a:r>
              <a:rPr lang="en-US" b="1" u="sng" dirty="0" smtClean="0">
                <a:solidFill>
                  <a:schemeClr val="accent1"/>
                </a:solidFill>
                <a:cs typeface="Times New Roman" pitchFamily="18" charset="0"/>
              </a:rPr>
              <a:t>For-each Loop</a:t>
            </a:r>
            <a:r>
              <a:rPr lang="en-US" dirty="0" smtClean="0"/>
              <a:t>	</a:t>
            </a:r>
            <a:endParaRPr lang="en-US" dirty="0"/>
          </a:p>
        </p:txBody>
      </p:sp>
      <p:sp>
        <p:nvSpPr>
          <p:cNvPr id="3" name="Content Placeholder 2"/>
          <p:cNvSpPr>
            <a:spLocks noGrp="1"/>
          </p:cNvSpPr>
          <p:nvPr>
            <p:ph sz="quarter" idx="1"/>
          </p:nvPr>
        </p:nvSpPr>
        <p:spPr>
          <a:xfrm>
            <a:off x="457200" y="1066800"/>
            <a:ext cx="8229600" cy="5791200"/>
          </a:xfrm>
        </p:spPr>
        <p:txBody>
          <a:bodyPr>
            <a:normAutofit/>
          </a:bodyPr>
          <a:lstStyle/>
          <a:p>
            <a:pPr>
              <a:lnSpc>
                <a:spcPct val="110000"/>
              </a:lnSpc>
              <a:buFont typeface="Wingdings" pitchFamily="2" charset="2"/>
              <a:buChar char="Ø"/>
            </a:pPr>
            <a:r>
              <a:rPr lang="en-US" dirty="0" smtClean="0">
                <a:solidFill>
                  <a:schemeClr val="accent2"/>
                </a:solidFill>
                <a:latin typeface="Times New Roman" pitchFamily="18" charset="0"/>
                <a:cs typeface="Times New Roman" pitchFamily="18" charset="0"/>
              </a:rPr>
              <a:t>It is a specialized for loop that simplifies looping through an array or a collection.</a:t>
            </a:r>
          </a:p>
          <a:p>
            <a:pPr>
              <a:lnSpc>
                <a:spcPct val="110000"/>
              </a:lnSpc>
              <a:buFont typeface="Wingdings" pitchFamily="2" charset="2"/>
              <a:buChar char="Ø"/>
            </a:pPr>
            <a:r>
              <a:rPr lang="en-US" dirty="0" smtClean="0">
                <a:solidFill>
                  <a:schemeClr val="accent2"/>
                </a:solidFill>
                <a:latin typeface="Times New Roman" pitchFamily="18" charset="0"/>
                <a:cs typeface="Times New Roman" pitchFamily="18" charset="0"/>
              </a:rPr>
              <a:t>Also known as : “for-in “ and "enhanced for" loop.</a:t>
            </a:r>
          </a:p>
          <a:p>
            <a:pPr>
              <a:lnSpc>
                <a:spcPct val="110000"/>
              </a:lnSpc>
              <a:buFont typeface="Wingdings" pitchFamily="2" charset="2"/>
              <a:buChar char="Ø"/>
            </a:pPr>
            <a:r>
              <a:rPr lang="en-US" dirty="0" smtClean="0">
                <a:solidFill>
                  <a:schemeClr val="accent2"/>
                </a:solidFill>
                <a:latin typeface="Times New Roman" pitchFamily="18" charset="0"/>
                <a:cs typeface="Times New Roman" pitchFamily="18" charset="0"/>
              </a:rPr>
              <a:t>For-each is declared as:</a:t>
            </a:r>
          </a:p>
          <a:p>
            <a:pPr>
              <a:lnSpc>
                <a:spcPct val="110000"/>
              </a:lnSpc>
              <a:buNone/>
            </a:pPr>
            <a:r>
              <a:rPr lang="en-US" dirty="0" smtClean="0">
                <a:solidFill>
                  <a:schemeClr val="accent2"/>
                </a:solidFill>
                <a:latin typeface="Times New Roman" pitchFamily="18" charset="0"/>
                <a:cs typeface="Times New Roman" pitchFamily="18" charset="0"/>
              </a:rPr>
              <a:t>		for(declaration : expression)</a:t>
            </a:r>
          </a:p>
          <a:p>
            <a:pPr>
              <a:lnSpc>
                <a:spcPct val="110000"/>
              </a:lnSpc>
              <a:buFont typeface="Wingdings" pitchFamily="2" charset="2"/>
              <a:buChar char="Ø"/>
            </a:pPr>
            <a:r>
              <a:rPr lang="en-US" dirty="0" smtClean="0">
                <a:solidFill>
                  <a:schemeClr val="accent2"/>
                </a:solidFill>
                <a:latin typeface="Times New Roman" pitchFamily="18" charset="0"/>
                <a:cs typeface="Times New Roman" pitchFamily="18" charset="0"/>
              </a:rPr>
              <a:t>Difference between basic for &amp; enhanced for loop:</a:t>
            </a:r>
          </a:p>
          <a:p>
            <a:pPr>
              <a:lnSpc>
                <a:spcPct val="110000"/>
              </a:lnSpc>
              <a:buNone/>
            </a:pPr>
            <a:r>
              <a:rPr lang="en-US" dirty="0" smtClean="0">
                <a:solidFill>
                  <a:schemeClr val="accent2"/>
                </a:solidFill>
                <a:latin typeface="Times New Roman" pitchFamily="18" charset="0"/>
                <a:cs typeface="Times New Roman" pitchFamily="18" charset="0"/>
              </a:rPr>
              <a:t>		</a:t>
            </a:r>
            <a:r>
              <a:rPr lang="en-US" dirty="0" err="1" smtClean="0">
                <a:solidFill>
                  <a:schemeClr val="accent2"/>
                </a:solidFill>
                <a:latin typeface="Times New Roman" pitchFamily="18" charset="0"/>
                <a:cs typeface="Times New Roman" pitchFamily="18" charset="0"/>
              </a:rPr>
              <a:t>int</a:t>
            </a:r>
            <a:r>
              <a:rPr lang="en-US" dirty="0" smtClean="0">
                <a:solidFill>
                  <a:schemeClr val="accent2"/>
                </a:solidFill>
                <a:latin typeface="Times New Roman" pitchFamily="18" charset="0"/>
                <a:cs typeface="Times New Roman" pitchFamily="18" charset="0"/>
              </a:rPr>
              <a:t> [] a = {1,2,3,4}; </a:t>
            </a:r>
          </a:p>
          <a:p>
            <a:pPr>
              <a:lnSpc>
                <a:spcPct val="110000"/>
              </a:lnSpc>
              <a:buNone/>
            </a:pPr>
            <a:r>
              <a:rPr lang="en-US" dirty="0" smtClean="0">
                <a:solidFill>
                  <a:schemeClr val="accent2"/>
                </a:solidFill>
                <a:latin typeface="Times New Roman" pitchFamily="18" charset="0"/>
                <a:cs typeface="Times New Roman" pitchFamily="18" charset="0"/>
              </a:rPr>
              <a:t>		for(</a:t>
            </a:r>
            <a:r>
              <a:rPr lang="en-US" dirty="0" err="1" smtClean="0">
                <a:solidFill>
                  <a:schemeClr val="accent2"/>
                </a:solidFill>
                <a:latin typeface="Times New Roman" pitchFamily="18" charset="0"/>
                <a:cs typeface="Times New Roman" pitchFamily="18" charset="0"/>
              </a:rPr>
              <a:t>int</a:t>
            </a:r>
            <a:r>
              <a:rPr lang="en-US" dirty="0" smtClean="0">
                <a:solidFill>
                  <a:schemeClr val="accent2"/>
                </a:solidFill>
                <a:latin typeface="Times New Roman" pitchFamily="18" charset="0"/>
                <a:cs typeface="Times New Roman" pitchFamily="18" charset="0"/>
              </a:rPr>
              <a:t> x = 0; x &lt; </a:t>
            </a:r>
            <a:r>
              <a:rPr lang="en-US" dirty="0" err="1" smtClean="0">
                <a:solidFill>
                  <a:schemeClr val="accent2"/>
                </a:solidFill>
                <a:latin typeface="Times New Roman" pitchFamily="18" charset="0"/>
                <a:cs typeface="Times New Roman" pitchFamily="18" charset="0"/>
              </a:rPr>
              <a:t>a.length</a:t>
            </a:r>
            <a:r>
              <a:rPr lang="en-US" dirty="0" smtClean="0">
                <a:solidFill>
                  <a:schemeClr val="accent2"/>
                </a:solidFill>
                <a:latin typeface="Times New Roman" pitchFamily="18" charset="0"/>
                <a:cs typeface="Times New Roman" pitchFamily="18" charset="0"/>
              </a:rPr>
              <a:t>; x++)      // basic for loop 		</a:t>
            </a:r>
            <a:r>
              <a:rPr lang="en-US" dirty="0" err="1" smtClean="0">
                <a:solidFill>
                  <a:schemeClr val="accent2"/>
                </a:solidFill>
                <a:latin typeface="Times New Roman" pitchFamily="18" charset="0"/>
                <a:cs typeface="Times New Roman" pitchFamily="18" charset="0"/>
              </a:rPr>
              <a:t>System.out.print</a:t>
            </a:r>
            <a:r>
              <a:rPr lang="en-US" dirty="0" smtClean="0">
                <a:solidFill>
                  <a:schemeClr val="accent2"/>
                </a:solidFill>
                <a:latin typeface="Times New Roman" pitchFamily="18" charset="0"/>
                <a:cs typeface="Times New Roman" pitchFamily="18" charset="0"/>
              </a:rPr>
              <a:t>(a[x]); </a:t>
            </a:r>
          </a:p>
          <a:p>
            <a:pPr>
              <a:lnSpc>
                <a:spcPct val="110000"/>
              </a:lnSpc>
              <a:buNone/>
            </a:pPr>
            <a:r>
              <a:rPr lang="en-US" dirty="0" smtClean="0">
                <a:solidFill>
                  <a:schemeClr val="accent2"/>
                </a:solidFill>
                <a:latin typeface="Times New Roman" pitchFamily="18" charset="0"/>
                <a:cs typeface="Times New Roman" pitchFamily="18" charset="0"/>
              </a:rPr>
              <a:t>		for(</a:t>
            </a:r>
            <a:r>
              <a:rPr lang="en-US" dirty="0" err="1" smtClean="0">
                <a:solidFill>
                  <a:schemeClr val="accent2"/>
                </a:solidFill>
                <a:latin typeface="Times New Roman" pitchFamily="18" charset="0"/>
                <a:cs typeface="Times New Roman" pitchFamily="18" charset="0"/>
              </a:rPr>
              <a:t>int</a:t>
            </a:r>
            <a:r>
              <a:rPr lang="en-US" dirty="0" smtClean="0">
                <a:solidFill>
                  <a:schemeClr val="accent2"/>
                </a:solidFill>
                <a:latin typeface="Times New Roman" pitchFamily="18" charset="0"/>
                <a:cs typeface="Times New Roman" pitchFamily="18" charset="0"/>
              </a:rPr>
              <a:t> n : a)                              // enhanced for loop 		</a:t>
            </a:r>
            <a:r>
              <a:rPr lang="en-US" dirty="0" err="1" smtClean="0">
                <a:solidFill>
                  <a:schemeClr val="accent2"/>
                </a:solidFill>
                <a:latin typeface="Times New Roman" pitchFamily="18" charset="0"/>
                <a:cs typeface="Times New Roman" pitchFamily="18" charset="0"/>
              </a:rPr>
              <a:t>System.out.print</a:t>
            </a:r>
            <a:r>
              <a:rPr lang="en-US" dirty="0" smtClean="0">
                <a:solidFill>
                  <a:schemeClr val="accent2"/>
                </a:solidFill>
                <a:latin typeface="Times New Roman" pitchFamily="18" charset="0"/>
                <a:cs typeface="Times New Roman" pitchFamily="18" charset="0"/>
              </a:rPr>
              <a:t>(n);</a:t>
            </a:r>
            <a:endParaRPr lang="en-US" dirty="0">
              <a:solidFill>
                <a:schemeClr val="accent2"/>
              </a:solidFill>
              <a:latin typeface="Times New Roman" pitchFamily="18" charset="0"/>
              <a:cs typeface="Times New Roman" pitchFamily="18" charset="0"/>
            </a:endParaRPr>
          </a:p>
        </p:txBody>
      </p:sp>
    </p:spTree>
  </p:cSld>
  <p:clrMapOvr>
    <a:masterClrMapping/>
  </p:clrMapOvr>
  <p:transition>
    <p:plus/>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The String Class</a:t>
            </a:r>
          </a:p>
        </p:txBody>
      </p:sp>
    </p:spTree>
    <p:extLst>
      <p:ext uri="{BB962C8B-B14F-4D97-AF65-F5344CB8AC3E}">
        <p14:creationId xmlns:p14="http://schemas.microsoft.com/office/powerpoint/2010/main" xmlns="" val="2654399208"/>
      </p:ext>
    </p:extLst>
  </p:cSld>
  <p:clrMapOvr>
    <a:masterClrMapping/>
  </p:clrMapOvr>
  <p:transition>
    <p:diamond/>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solidFill>
                  <a:schemeClr val="tx1"/>
                </a:solidFill>
              </a:rPr>
              <a:t>String</a:t>
            </a:r>
            <a:r>
              <a:rPr lang="en-US"/>
              <a:t> class facts</a:t>
            </a:r>
          </a:p>
        </p:txBody>
      </p:sp>
      <p:sp>
        <p:nvSpPr>
          <p:cNvPr id="13315" name="Rectangle 3"/>
          <p:cNvSpPr>
            <a:spLocks noGrp="1" noChangeArrowheads="1"/>
          </p:cNvSpPr>
          <p:nvPr>
            <p:ph sz="quarter" idx="1"/>
          </p:nvPr>
        </p:nvSpPr>
        <p:spPr/>
        <p:txBody>
          <a:bodyPr/>
          <a:lstStyle/>
          <a:p>
            <a:pPr>
              <a:lnSpc>
                <a:spcPct val="80000"/>
              </a:lnSpc>
            </a:pPr>
            <a:r>
              <a:rPr lang="en-US" sz="2800" dirty="0"/>
              <a:t>An object of the String class represents a string of </a:t>
            </a:r>
            <a:r>
              <a:rPr lang="en-US" sz="2800" dirty="0" smtClean="0"/>
              <a:t>characters…</a:t>
            </a:r>
            <a:endParaRPr lang="en-US" sz="2800" dirty="0"/>
          </a:p>
          <a:p>
            <a:pPr>
              <a:lnSpc>
                <a:spcPct val="80000"/>
              </a:lnSpc>
            </a:pPr>
            <a:r>
              <a:rPr lang="en-US" sz="2800" dirty="0"/>
              <a:t>The String class belongs to the </a:t>
            </a:r>
            <a:r>
              <a:rPr lang="en-US" sz="2800" dirty="0" err="1"/>
              <a:t>java.lang</a:t>
            </a:r>
            <a:r>
              <a:rPr lang="en-US" sz="2800" dirty="0"/>
              <a:t> </a:t>
            </a:r>
            <a:r>
              <a:rPr lang="en-US" sz="2800" dirty="0" smtClean="0"/>
              <a:t>package .</a:t>
            </a:r>
          </a:p>
          <a:p>
            <a:pPr>
              <a:lnSpc>
                <a:spcPct val="80000"/>
              </a:lnSpc>
            </a:pPr>
            <a:r>
              <a:rPr lang="en-US" sz="2800" dirty="0" smtClean="0"/>
              <a:t>Like </a:t>
            </a:r>
            <a:r>
              <a:rPr lang="en-US" sz="2800" dirty="0"/>
              <a:t>other classes, String has constructors and </a:t>
            </a:r>
            <a:r>
              <a:rPr lang="en-US" sz="2800" dirty="0" smtClean="0"/>
              <a:t>methods…</a:t>
            </a:r>
            <a:endParaRPr lang="en-US" sz="2800" dirty="0"/>
          </a:p>
          <a:p>
            <a:pPr>
              <a:lnSpc>
                <a:spcPct val="80000"/>
              </a:lnSpc>
            </a:pPr>
            <a:r>
              <a:rPr lang="en-US" sz="2800" dirty="0"/>
              <a:t>Unlike other classes, String has two operators, + and += (used for concatenation</a:t>
            </a:r>
            <a:r>
              <a:rPr lang="en-US" sz="2800" dirty="0" smtClean="0"/>
              <a:t>)…</a:t>
            </a:r>
            <a:endParaRPr lang="en-US" sz="2800" dirty="0"/>
          </a:p>
        </p:txBody>
      </p:sp>
    </p:spTree>
    <p:extLst>
      <p:ext uri="{BB962C8B-B14F-4D97-AF65-F5344CB8AC3E}">
        <p14:creationId xmlns:p14="http://schemas.microsoft.com/office/powerpoint/2010/main" xmlns="" val="1627604647"/>
      </p:ext>
    </p:extLst>
  </p:cSld>
  <p:clrMapOvr>
    <a:masterClrMapping/>
  </p:clrMapOvr>
  <p:transition>
    <p:diamon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		</a:t>
            </a:r>
            <a:r>
              <a:rPr lang="en-US" b="1" u="sng" dirty="0" smtClean="0">
                <a:solidFill>
                  <a:schemeClr val="accent1"/>
                </a:solidFill>
              </a:rPr>
              <a:t>Types of Wells</a:t>
            </a:r>
            <a:endParaRPr lang="en-US" b="1" u="sng" dirty="0">
              <a:solidFill>
                <a:schemeClr val="accent1"/>
              </a:solidFill>
            </a:endParaRPr>
          </a:p>
        </p:txBody>
      </p:sp>
      <p:sp>
        <p:nvSpPr>
          <p:cNvPr id="3" name="Content Placeholder 2"/>
          <p:cNvSpPr>
            <a:spLocks noGrp="1"/>
          </p:cNvSpPr>
          <p:nvPr>
            <p:ph sz="quarter" idx="1"/>
          </p:nvPr>
        </p:nvSpPr>
        <p:spPr>
          <a:xfrm>
            <a:off x="457200" y="1143000"/>
            <a:ext cx="8229600" cy="5181600"/>
          </a:xfrm>
        </p:spPr>
        <p:txBody>
          <a:bodyPr/>
          <a:lstStyle/>
          <a:p>
            <a:pPr>
              <a:buFont typeface="Wingdings" pitchFamily="2" charset="2"/>
              <a:buChar char="Ø"/>
            </a:pPr>
            <a:r>
              <a:rPr lang="en-US" b="1" dirty="0" smtClean="0">
                <a:solidFill>
                  <a:schemeClr val="accent2"/>
                </a:solidFill>
                <a:latin typeface="Times New Roman" pitchFamily="18" charset="0"/>
                <a:cs typeface="Times New Roman" pitchFamily="18" charset="0"/>
              </a:rPr>
              <a:t>Producer : </a:t>
            </a:r>
            <a:r>
              <a:rPr lang="en-US" dirty="0" smtClean="0">
                <a:solidFill>
                  <a:schemeClr val="accent2"/>
                </a:solidFill>
                <a:latin typeface="Times New Roman" pitchFamily="18" charset="0"/>
                <a:cs typeface="Times New Roman" pitchFamily="18" charset="0"/>
              </a:rPr>
              <a:t>produce oil or gas, are drilled once the producing structure and characteristics are determined.</a:t>
            </a:r>
          </a:p>
          <a:p>
            <a:pPr>
              <a:buFont typeface="Wingdings" pitchFamily="2" charset="2"/>
              <a:buChar char="Ø"/>
            </a:pPr>
            <a:r>
              <a:rPr lang="en-US" dirty="0" smtClean="0">
                <a:solidFill>
                  <a:schemeClr val="accent2"/>
                </a:solidFill>
                <a:latin typeface="Times New Roman" pitchFamily="18" charset="0"/>
                <a:cs typeface="Times New Roman" pitchFamily="18" charset="0"/>
              </a:rPr>
              <a:t> </a:t>
            </a:r>
            <a:r>
              <a:rPr lang="en-US" b="1" dirty="0" smtClean="0">
                <a:solidFill>
                  <a:schemeClr val="accent2"/>
                </a:solidFill>
                <a:latin typeface="Times New Roman" pitchFamily="18" charset="0"/>
                <a:cs typeface="Times New Roman" pitchFamily="18" charset="0"/>
              </a:rPr>
              <a:t>Injector :</a:t>
            </a:r>
            <a:r>
              <a:rPr lang="en-US" dirty="0" smtClean="0">
                <a:solidFill>
                  <a:schemeClr val="accent2"/>
                </a:solidFill>
                <a:latin typeface="Times New Roman" pitchFamily="18" charset="0"/>
                <a:cs typeface="Times New Roman" pitchFamily="18" charset="0"/>
              </a:rPr>
              <a:t> used for injecting gas or water  into the reservoir often as a means  to maintain reservoir pressure.</a:t>
            </a:r>
          </a:p>
          <a:p>
            <a:pPr>
              <a:buFont typeface="Wingdings" pitchFamily="2" charset="2"/>
              <a:buChar char="Ø"/>
            </a:pPr>
            <a:r>
              <a:rPr lang="en-US" b="1" dirty="0" smtClean="0">
                <a:solidFill>
                  <a:schemeClr val="accent2"/>
                </a:solidFill>
                <a:latin typeface="Times New Roman" pitchFamily="18" charset="0"/>
                <a:cs typeface="Times New Roman" pitchFamily="18" charset="0"/>
              </a:rPr>
              <a:t> Inactive </a:t>
            </a:r>
            <a:r>
              <a:rPr lang="en-US" dirty="0" smtClean="0">
                <a:solidFill>
                  <a:schemeClr val="accent2"/>
                </a:solidFill>
                <a:latin typeface="Times New Roman" pitchFamily="18" charset="0"/>
                <a:cs typeface="Times New Roman" pitchFamily="18" charset="0"/>
              </a:rPr>
              <a:t>: dead wells which no longer contain oil or gas.</a:t>
            </a:r>
            <a:endParaRPr lang="en-US" dirty="0">
              <a:solidFill>
                <a:schemeClr val="accent2"/>
              </a:solidFill>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1066800" y="3657600"/>
            <a:ext cx="7239000" cy="2895600"/>
          </a:xfrm>
          <a:prstGeom prst="rect">
            <a:avLst/>
          </a:prstGeom>
          <a:noFill/>
          <a:ln w="9525">
            <a:noFill/>
            <a:miter lim="800000"/>
            <a:headEnd/>
            <a:tailEnd/>
          </a:ln>
          <a:effectLst/>
        </p:spPr>
      </p:pic>
      <p:sp>
        <p:nvSpPr>
          <p:cNvPr id="7" name="Oval 6"/>
          <p:cNvSpPr/>
          <p:nvPr/>
        </p:nvSpPr>
        <p:spPr>
          <a:xfrm>
            <a:off x="1447800" y="3733800"/>
            <a:ext cx="381000" cy="2286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264608219"/>
      </p:ext>
    </p:extLst>
  </p:cSld>
  <p:clrMapOvr>
    <a:masterClrMapping/>
  </p:clrMapOvr>
  <p:transition>
    <p:diamond/>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Literal Strings </a:t>
            </a:r>
          </a:p>
        </p:txBody>
      </p:sp>
      <p:sp>
        <p:nvSpPr>
          <p:cNvPr id="14339" name="Rectangle 3"/>
          <p:cNvSpPr>
            <a:spLocks noGrp="1" noChangeArrowheads="1"/>
          </p:cNvSpPr>
          <p:nvPr>
            <p:ph sz="quarter" idx="1"/>
          </p:nvPr>
        </p:nvSpPr>
        <p:spPr/>
        <p:txBody>
          <a:bodyPr>
            <a:normAutofit/>
          </a:bodyPr>
          <a:lstStyle/>
          <a:p>
            <a:r>
              <a:rPr lang="en-US" sz="2800" dirty="0" smtClean="0"/>
              <a:t>are </a:t>
            </a:r>
            <a:r>
              <a:rPr lang="en-US" sz="2800" dirty="0"/>
              <a:t>defined by enclosing text in double quotes.  “This is a literal String</a:t>
            </a:r>
            <a:r>
              <a:rPr lang="en-US" sz="2800" dirty="0" smtClean="0"/>
              <a:t>”…..</a:t>
            </a:r>
            <a:endParaRPr lang="en-US" sz="2800" dirty="0"/>
          </a:p>
          <a:p>
            <a:endParaRPr lang="en-US" sz="2800" dirty="0" smtClean="0"/>
          </a:p>
          <a:p>
            <a:r>
              <a:rPr lang="en-US" sz="2800" dirty="0" smtClean="0"/>
              <a:t>don’t </a:t>
            </a:r>
            <a:r>
              <a:rPr lang="en-US" sz="2800" dirty="0"/>
              <a:t>have to be </a:t>
            </a:r>
            <a:r>
              <a:rPr lang="en-US" sz="2800" dirty="0" smtClean="0"/>
              <a:t>constructed….</a:t>
            </a:r>
            <a:endParaRPr lang="en-US" sz="2800" dirty="0"/>
          </a:p>
          <a:p>
            <a:endParaRPr lang="en-US" sz="2800" dirty="0" smtClean="0"/>
          </a:p>
          <a:p>
            <a:r>
              <a:rPr lang="en-US" sz="2800" dirty="0" smtClean="0"/>
              <a:t>can </a:t>
            </a:r>
            <a:r>
              <a:rPr lang="en-US" sz="2800" dirty="0"/>
              <a:t>be assigned to String </a:t>
            </a:r>
            <a:r>
              <a:rPr lang="en-US" sz="2800" dirty="0" smtClean="0"/>
              <a:t>variables…..</a:t>
            </a:r>
            <a:endParaRPr lang="en-US" sz="2800" dirty="0"/>
          </a:p>
          <a:p>
            <a:endParaRPr lang="en-US" sz="2800" dirty="0" smtClean="0"/>
          </a:p>
          <a:p>
            <a:r>
              <a:rPr lang="en-US" sz="2800" dirty="0" smtClean="0"/>
              <a:t>can </a:t>
            </a:r>
            <a:r>
              <a:rPr lang="en-US" sz="2800" dirty="0"/>
              <a:t>be passed to methods and constructors as </a:t>
            </a:r>
            <a:r>
              <a:rPr lang="en-US" sz="2800" dirty="0" smtClean="0"/>
              <a:t>parameters…..</a:t>
            </a:r>
            <a:endParaRPr lang="en-US" sz="2800" dirty="0"/>
          </a:p>
        </p:txBody>
      </p:sp>
    </p:spTree>
    <p:extLst>
      <p:ext uri="{BB962C8B-B14F-4D97-AF65-F5344CB8AC3E}">
        <p14:creationId xmlns:p14="http://schemas.microsoft.com/office/powerpoint/2010/main" xmlns="" val="4008324704"/>
      </p:ext>
    </p:extLst>
  </p:cSld>
  <p:clrMapOvr>
    <a:masterClrMapping/>
  </p:clrMapOvr>
  <p:transition>
    <p:diamond/>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Literal String examples</a:t>
            </a:r>
          </a:p>
        </p:txBody>
      </p:sp>
      <p:sp>
        <p:nvSpPr>
          <p:cNvPr id="15363" name="Rectangle 3"/>
          <p:cNvSpPr>
            <a:spLocks noGrp="1" noChangeArrowheads="1"/>
          </p:cNvSpPr>
          <p:nvPr>
            <p:ph sz="quarter" idx="1"/>
          </p:nvPr>
        </p:nvSpPr>
        <p:spPr>
          <a:xfrm>
            <a:off x="949325" y="1981200"/>
            <a:ext cx="7661275" cy="3581400"/>
          </a:xfrm>
          <a:solidFill>
            <a:schemeClr val="bg1">
              <a:lumMod val="85000"/>
            </a:schemeClr>
          </a:solidFill>
          <a:ln>
            <a:solidFill>
              <a:srgbClr val="000000"/>
            </a:solidFill>
            <a:miter lim="800000"/>
            <a:headEnd/>
            <a:tailEnd/>
          </a:ln>
        </p:spPr>
        <p:txBody>
          <a:bodyPr/>
          <a:lstStyle/>
          <a:p>
            <a:pPr>
              <a:lnSpc>
                <a:spcPct val="90000"/>
              </a:lnSpc>
              <a:buFont typeface="Wingdings" pitchFamily="2" charset="2"/>
              <a:buNone/>
            </a:pPr>
            <a:r>
              <a:rPr lang="en-US" sz="2400" dirty="0">
                <a:latin typeface="Lucida Console" pitchFamily="49" charset="0"/>
              </a:rPr>
              <a:t>//assign a literal to a String variable</a:t>
            </a:r>
          </a:p>
          <a:p>
            <a:pPr>
              <a:lnSpc>
                <a:spcPct val="90000"/>
              </a:lnSpc>
              <a:buFont typeface="Wingdings" pitchFamily="2" charset="2"/>
              <a:buNone/>
            </a:pPr>
            <a:r>
              <a:rPr lang="en-US" sz="2400" dirty="0">
                <a:latin typeface="Lucida Console" pitchFamily="49" charset="0"/>
              </a:rPr>
              <a:t>String name = “Robert”;</a:t>
            </a:r>
          </a:p>
          <a:p>
            <a:pPr>
              <a:lnSpc>
                <a:spcPct val="90000"/>
              </a:lnSpc>
              <a:buFont typeface="Wingdings" pitchFamily="2" charset="2"/>
              <a:buNone/>
            </a:pPr>
            <a:endParaRPr lang="en-US" sz="2400" dirty="0">
              <a:latin typeface="Lucida Console" pitchFamily="49" charset="0"/>
            </a:endParaRPr>
          </a:p>
          <a:p>
            <a:pPr>
              <a:lnSpc>
                <a:spcPct val="90000"/>
              </a:lnSpc>
              <a:buFont typeface="Wingdings" pitchFamily="2" charset="2"/>
              <a:buNone/>
            </a:pPr>
            <a:r>
              <a:rPr lang="en-US" sz="2400" dirty="0">
                <a:latin typeface="Lucida Console" pitchFamily="49" charset="0"/>
              </a:rPr>
              <a:t>//calling a method on a literal String</a:t>
            </a:r>
          </a:p>
          <a:p>
            <a:pPr>
              <a:lnSpc>
                <a:spcPct val="90000"/>
              </a:lnSpc>
              <a:buFont typeface="Wingdings" pitchFamily="2" charset="2"/>
              <a:buNone/>
            </a:pPr>
            <a:r>
              <a:rPr lang="en-US" sz="2400" dirty="0">
                <a:latin typeface="Lucida Console" pitchFamily="49" charset="0"/>
              </a:rPr>
              <a:t>char </a:t>
            </a:r>
            <a:r>
              <a:rPr lang="en-US" sz="2400" dirty="0" err="1">
                <a:latin typeface="Lucida Console" pitchFamily="49" charset="0"/>
              </a:rPr>
              <a:t>firstInitial</a:t>
            </a:r>
            <a:r>
              <a:rPr lang="en-US" sz="2400" dirty="0">
                <a:latin typeface="Lucida Console" pitchFamily="49" charset="0"/>
              </a:rPr>
              <a:t> = “Robert”.</a:t>
            </a:r>
            <a:r>
              <a:rPr lang="en-US" sz="2400" dirty="0" err="1">
                <a:latin typeface="Lucida Console" pitchFamily="49" charset="0"/>
              </a:rPr>
              <a:t>charAt</a:t>
            </a:r>
            <a:r>
              <a:rPr lang="en-US" sz="2400" dirty="0">
                <a:latin typeface="Lucida Console" pitchFamily="49" charset="0"/>
              </a:rPr>
              <a:t>(0);</a:t>
            </a:r>
          </a:p>
          <a:p>
            <a:pPr>
              <a:lnSpc>
                <a:spcPct val="90000"/>
              </a:lnSpc>
              <a:buFont typeface="Wingdings" pitchFamily="2" charset="2"/>
              <a:buNone/>
            </a:pPr>
            <a:endParaRPr lang="en-US" sz="2400" dirty="0">
              <a:latin typeface="Lucida Console" pitchFamily="49" charset="0"/>
            </a:endParaRPr>
          </a:p>
          <a:p>
            <a:pPr>
              <a:lnSpc>
                <a:spcPct val="90000"/>
              </a:lnSpc>
              <a:buFont typeface="Wingdings" pitchFamily="2" charset="2"/>
              <a:buNone/>
            </a:pPr>
            <a:r>
              <a:rPr lang="en-US" sz="2400" dirty="0">
                <a:latin typeface="Lucida Console" pitchFamily="49" charset="0"/>
              </a:rPr>
              <a:t>//calling a method on a String variable</a:t>
            </a:r>
          </a:p>
          <a:p>
            <a:pPr>
              <a:lnSpc>
                <a:spcPct val="90000"/>
              </a:lnSpc>
              <a:buFont typeface="Wingdings" pitchFamily="2" charset="2"/>
              <a:buNone/>
            </a:pPr>
            <a:r>
              <a:rPr lang="en-US" sz="2400" dirty="0">
                <a:latin typeface="Lucida Console" pitchFamily="49" charset="0"/>
              </a:rPr>
              <a:t>char </a:t>
            </a:r>
            <a:r>
              <a:rPr lang="en-US" sz="2400" dirty="0" err="1">
                <a:latin typeface="Lucida Console" pitchFamily="49" charset="0"/>
              </a:rPr>
              <a:t>firstInitial</a:t>
            </a:r>
            <a:r>
              <a:rPr lang="en-US" sz="2400" dirty="0">
                <a:latin typeface="Lucida Console" pitchFamily="49" charset="0"/>
              </a:rPr>
              <a:t> = </a:t>
            </a:r>
            <a:r>
              <a:rPr lang="en-US" sz="2400" dirty="0" err="1">
                <a:latin typeface="Lucida Console" pitchFamily="49" charset="0"/>
              </a:rPr>
              <a:t>name.charAt</a:t>
            </a:r>
            <a:r>
              <a:rPr lang="en-US" sz="2400" dirty="0">
                <a:latin typeface="Lucida Console" pitchFamily="49" charset="0"/>
              </a:rPr>
              <a:t>(0);</a:t>
            </a:r>
          </a:p>
        </p:txBody>
      </p:sp>
    </p:spTree>
    <p:extLst>
      <p:ext uri="{BB962C8B-B14F-4D97-AF65-F5344CB8AC3E}">
        <p14:creationId xmlns:p14="http://schemas.microsoft.com/office/powerpoint/2010/main" xmlns="" val="1228845716"/>
      </p:ext>
    </p:extLst>
  </p:cSld>
  <p:clrMapOvr>
    <a:masterClrMapping/>
  </p:clrMapOvr>
  <p:transition>
    <p:diamond/>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Immutability</a:t>
            </a:r>
          </a:p>
        </p:txBody>
      </p:sp>
      <p:sp>
        <p:nvSpPr>
          <p:cNvPr id="16387" name="Rectangle 3"/>
          <p:cNvSpPr>
            <a:spLocks noGrp="1" noChangeArrowheads="1"/>
          </p:cNvSpPr>
          <p:nvPr>
            <p:ph sz="quarter" idx="1"/>
          </p:nvPr>
        </p:nvSpPr>
        <p:spPr/>
        <p:txBody>
          <a:bodyPr/>
          <a:lstStyle/>
          <a:p>
            <a:r>
              <a:rPr lang="en-US" sz="2800"/>
              <a:t>Once created, a string cannot be changed: none of its methods changes the string.</a:t>
            </a:r>
          </a:p>
          <a:p>
            <a:r>
              <a:rPr lang="en-US" sz="2800"/>
              <a:t>Such objects are called </a:t>
            </a:r>
            <a:r>
              <a:rPr lang="en-US" sz="2800" i="1"/>
              <a:t>immutable</a:t>
            </a:r>
            <a:r>
              <a:rPr lang="en-US" sz="2800"/>
              <a:t>.</a:t>
            </a:r>
          </a:p>
          <a:p>
            <a:r>
              <a:rPr lang="en-US" sz="2800"/>
              <a:t>Immutable objects are convenient because several references can point to the same object safely: there is no danger of changing an object through one reference without the others being aware of the change.</a:t>
            </a:r>
          </a:p>
        </p:txBody>
      </p:sp>
    </p:spTree>
    <p:extLst>
      <p:ext uri="{BB962C8B-B14F-4D97-AF65-F5344CB8AC3E}">
        <p14:creationId xmlns:p14="http://schemas.microsoft.com/office/powerpoint/2010/main" xmlns="" val="1149760061"/>
      </p:ext>
    </p:extLst>
  </p:cSld>
  <p:clrMapOvr>
    <a:masterClrMapping/>
  </p:clrMapOvr>
  <p:transition>
    <p:diamond/>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Users\praveen.patel\Documents\OMessenger\Received files\String1.jpg"/>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381001" y="111800"/>
            <a:ext cx="8382000" cy="62128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7338008"/>
      </p:ext>
    </p:extLst>
  </p:cSld>
  <p:clrMapOvr>
    <a:masterClrMapping/>
  </p:clrMapOvr>
  <p:transition>
    <p:diamond/>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Users\praveen.patel\Documents\OMessenger\Received files\String2.jpg"/>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91966" y="228600"/>
            <a:ext cx="9052033" cy="6172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50157168"/>
      </p:ext>
    </p:extLst>
  </p:cSld>
  <p:clrMapOvr>
    <a:masterClrMapping/>
  </p:clrMapOvr>
  <p:transition>
    <p:diamond/>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Advantages Of Immutability</a:t>
            </a:r>
          </a:p>
        </p:txBody>
      </p:sp>
      <p:sp>
        <p:nvSpPr>
          <p:cNvPr id="17411" name="Rectangle 3"/>
          <p:cNvSpPr>
            <a:spLocks noGrp="1" noChangeArrowheads="1"/>
          </p:cNvSpPr>
          <p:nvPr>
            <p:ph sz="quarter" idx="1"/>
          </p:nvPr>
        </p:nvSpPr>
        <p:spPr>
          <a:xfrm>
            <a:off x="949325" y="1828800"/>
            <a:ext cx="7661275" cy="685800"/>
          </a:xfrm>
        </p:spPr>
        <p:txBody>
          <a:bodyPr/>
          <a:lstStyle/>
          <a:p>
            <a:pPr>
              <a:buFont typeface="Wingdings" pitchFamily="2" charset="2"/>
              <a:buNone/>
            </a:pPr>
            <a:r>
              <a:rPr lang="en-US" dirty="0"/>
              <a:t>Uses less memory.</a:t>
            </a:r>
          </a:p>
        </p:txBody>
      </p:sp>
      <p:sp>
        <p:nvSpPr>
          <p:cNvPr id="17412" name="Text Box 4"/>
          <p:cNvSpPr txBox="1">
            <a:spLocks noChangeArrowheads="1"/>
          </p:cNvSpPr>
          <p:nvPr/>
        </p:nvSpPr>
        <p:spPr bwMode="auto">
          <a:xfrm>
            <a:off x="869950" y="2659063"/>
            <a:ext cx="2874963" cy="762000"/>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400"/>
              <a:t>  </a:t>
            </a:r>
            <a:r>
              <a:rPr lang="en-US" sz="2000"/>
              <a:t>String word1 = "Java";</a:t>
            </a:r>
          </a:p>
          <a:p>
            <a:pPr>
              <a:spcBef>
                <a:spcPct val="0"/>
              </a:spcBef>
            </a:pPr>
            <a:r>
              <a:rPr lang="en-US" sz="2000"/>
              <a:t>  String word2 = word1; </a:t>
            </a:r>
          </a:p>
        </p:txBody>
      </p:sp>
      <p:sp>
        <p:nvSpPr>
          <p:cNvPr id="17413" name="Text Box 5"/>
          <p:cNvSpPr txBox="1">
            <a:spLocks noChangeArrowheads="1"/>
          </p:cNvSpPr>
          <p:nvPr/>
        </p:nvSpPr>
        <p:spPr bwMode="auto">
          <a:xfrm>
            <a:off x="4365625" y="2668588"/>
            <a:ext cx="4232275" cy="701675"/>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000"/>
              <a:t>String word1 = “Java";</a:t>
            </a:r>
          </a:p>
          <a:p>
            <a:pPr>
              <a:spcBef>
                <a:spcPct val="0"/>
              </a:spcBef>
            </a:pPr>
            <a:r>
              <a:rPr lang="en-US" sz="2000"/>
              <a:t>String word2 = new String(word1); </a:t>
            </a:r>
          </a:p>
        </p:txBody>
      </p:sp>
      <p:sp>
        <p:nvSpPr>
          <p:cNvPr id="17414" name="Text Box 6"/>
          <p:cNvSpPr txBox="1">
            <a:spLocks noChangeArrowheads="1"/>
          </p:cNvSpPr>
          <p:nvPr/>
        </p:nvSpPr>
        <p:spPr bwMode="auto">
          <a:xfrm>
            <a:off x="858838" y="3917950"/>
            <a:ext cx="85725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folHlink"/>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a:t>word1</a:t>
            </a:r>
          </a:p>
        </p:txBody>
      </p:sp>
      <p:sp>
        <p:nvSpPr>
          <p:cNvPr id="17416" name="Line 8"/>
          <p:cNvSpPr>
            <a:spLocks noChangeShapeType="1"/>
          </p:cNvSpPr>
          <p:nvPr/>
        </p:nvSpPr>
        <p:spPr bwMode="auto">
          <a:xfrm>
            <a:off x="1449388" y="4332288"/>
            <a:ext cx="609600" cy="392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7417" name="Line 9"/>
          <p:cNvSpPr>
            <a:spLocks noChangeShapeType="1"/>
          </p:cNvSpPr>
          <p:nvPr/>
        </p:nvSpPr>
        <p:spPr bwMode="auto">
          <a:xfrm flipV="1">
            <a:off x="1452563" y="4800600"/>
            <a:ext cx="606425" cy="295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7420" name="Line 12"/>
          <p:cNvSpPr>
            <a:spLocks noChangeShapeType="1"/>
          </p:cNvSpPr>
          <p:nvPr/>
        </p:nvSpPr>
        <p:spPr bwMode="auto">
          <a:xfrm flipH="1">
            <a:off x="3978275" y="2495550"/>
            <a:ext cx="0" cy="373380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7421" name="Text Box 13"/>
          <p:cNvSpPr txBox="1">
            <a:spLocks noChangeArrowheads="1"/>
          </p:cNvSpPr>
          <p:nvPr/>
        </p:nvSpPr>
        <p:spPr bwMode="auto">
          <a:xfrm>
            <a:off x="1409700" y="5715000"/>
            <a:ext cx="914400" cy="457200"/>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2400"/>
              <a:t>OK</a:t>
            </a:r>
          </a:p>
        </p:txBody>
      </p:sp>
      <p:sp>
        <p:nvSpPr>
          <p:cNvPr id="17422" name="Text Box 14"/>
          <p:cNvSpPr txBox="1">
            <a:spLocks noChangeArrowheads="1"/>
          </p:cNvSpPr>
          <p:nvPr/>
        </p:nvSpPr>
        <p:spPr bwMode="auto">
          <a:xfrm>
            <a:off x="4929188" y="5349875"/>
            <a:ext cx="2635250" cy="822325"/>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400"/>
              <a:t>Less efficient: wastes memory</a:t>
            </a:r>
            <a:endParaRPr lang="en-US" sz="2400">
              <a:latin typeface="Times New Roman" charset="0"/>
            </a:endParaRPr>
          </a:p>
        </p:txBody>
      </p:sp>
      <p:sp>
        <p:nvSpPr>
          <p:cNvPr id="17423" name="Line 15"/>
          <p:cNvSpPr>
            <a:spLocks noChangeShapeType="1"/>
          </p:cNvSpPr>
          <p:nvPr/>
        </p:nvSpPr>
        <p:spPr bwMode="auto">
          <a:xfrm flipV="1">
            <a:off x="1878013" y="5091113"/>
            <a:ext cx="0" cy="61277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7424" name="Line 16"/>
          <p:cNvSpPr>
            <a:spLocks noChangeShapeType="1"/>
          </p:cNvSpPr>
          <p:nvPr/>
        </p:nvSpPr>
        <p:spPr bwMode="auto">
          <a:xfrm flipV="1">
            <a:off x="5616575" y="4924425"/>
            <a:ext cx="1588" cy="4921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nvGrpSpPr>
          <p:cNvPr id="17425" name="Group 17"/>
          <p:cNvGrpSpPr>
            <a:grpSpLocks/>
          </p:cNvGrpSpPr>
          <p:nvPr/>
        </p:nvGrpSpPr>
        <p:grpSpPr bwMode="auto">
          <a:xfrm>
            <a:off x="1936750" y="4505325"/>
            <a:ext cx="1673225" cy="457200"/>
            <a:chOff x="1408" y="2838"/>
            <a:chExt cx="1054" cy="288"/>
          </a:xfrm>
        </p:grpSpPr>
        <p:sp>
          <p:nvSpPr>
            <p:cNvPr id="17426" name="Text Box 18"/>
            <p:cNvSpPr txBox="1">
              <a:spLocks noChangeArrowheads="1"/>
            </p:cNvSpPr>
            <p:nvPr/>
          </p:nvSpPr>
          <p:spPr bwMode="auto">
            <a:xfrm>
              <a:off x="1408" y="2838"/>
              <a:ext cx="1054" cy="288"/>
            </a:xfrm>
            <a:prstGeom prst="rect">
              <a:avLst/>
            </a:prstGeom>
            <a:noFill/>
            <a:ln>
              <a:noFill/>
            </a:ln>
            <a:effectLst/>
            <a:extLst>
              <a:ext uri="{909E8E84-426E-40DD-AFC4-6F175D3DCCD1}">
                <a14:hiddenFill xmlns:a14="http://schemas.microsoft.com/office/drawing/2010/main" xmlns="">
                  <a:solidFill>
                    <a:schemeClr val="folHlink"/>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2400"/>
                <a:t>“Java"</a:t>
              </a:r>
            </a:p>
          </p:txBody>
        </p:sp>
        <p:sp>
          <p:nvSpPr>
            <p:cNvPr id="17427" name="AutoShape 19"/>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17428" name="Group 20"/>
          <p:cNvGrpSpPr>
            <a:grpSpLocks/>
          </p:cNvGrpSpPr>
          <p:nvPr/>
        </p:nvGrpSpPr>
        <p:grpSpPr bwMode="auto">
          <a:xfrm>
            <a:off x="5865813" y="3833813"/>
            <a:ext cx="1673225" cy="457200"/>
            <a:chOff x="1408" y="2838"/>
            <a:chExt cx="1054" cy="288"/>
          </a:xfrm>
        </p:grpSpPr>
        <p:sp>
          <p:nvSpPr>
            <p:cNvPr id="17429" name="Text Box 21"/>
            <p:cNvSpPr txBox="1">
              <a:spLocks noChangeArrowheads="1"/>
            </p:cNvSpPr>
            <p:nvPr/>
          </p:nvSpPr>
          <p:spPr bwMode="auto">
            <a:xfrm>
              <a:off x="1408" y="2838"/>
              <a:ext cx="1054" cy="288"/>
            </a:xfrm>
            <a:prstGeom prst="rect">
              <a:avLst/>
            </a:prstGeom>
            <a:noFill/>
            <a:ln>
              <a:noFill/>
            </a:ln>
            <a:effectLst/>
            <a:extLst>
              <a:ext uri="{909E8E84-426E-40DD-AFC4-6F175D3DCCD1}">
                <a14:hiddenFill xmlns:a14="http://schemas.microsoft.com/office/drawing/2010/main" xmlns="">
                  <a:solidFill>
                    <a:schemeClr val="folHlink"/>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2400"/>
                <a:t>“Java"</a:t>
              </a:r>
            </a:p>
          </p:txBody>
        </p:sp>
        <p:sp>
          <p:nvSpPr>
            <p:cNvPr id="17430" name="AutoShape 22"/>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17431" name="Group 23"/>
          <p:cNvGrpSpPr>
            <a:grpSpLocks/>
          </p:cNvGrpSpPr>
          <p:nvPr/>
        </p:nvGrpSpPr>
        <p:grpSpPr bwMode="auto">
          <a:xfrm>
            <a:off x="5865813" y="4575175"/>
            <a:ext cx="1673225" cy="457200"/>
            <a:chOff x="1408" y="2838"/>
            <a:chExt cx="1054" cy="288"/>
          </a:xfrm>
        </p:grpSpPr>
        <p:sp>
          <p:nvSpPr>
            <p:cNvPr id="17432" name="Text Box 24"/>
            <p:cNvSpPr txBox="1">
              <a:spLocks noChangeArrowheads="1"/>
            </p:cNvSpPr>
            <p:nvPr/>
          </p:nvSpPr>
          <p:spPr bwMode="auto">
            <a:xfrm>
              <a:off x="1408" y="2838"/>
              <a:ext cx="1054" cy="288"/>
            </a:xfrm>
            <a:prstGeom prst="rect">
              <a:avLst/>
            </a:prstGeom>
            <a:noFill/>
            <a:ln>
              <a:noFill/>
            </a:ln>
            <a:effectLst/>
            <a:extLst>
              <a:ext uri="{909E8E84-426E-40DD-AFC4-6F175D3DCCD1}">
                <a14:hiddenFill xmlns:a14="http://schemas.microsoft.com/office/drawing/2010/main" xmlns="">
                  <a:solidFill>
                    <a:schemeClr val="folHlink"/>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2400"/>
                <a:t>“Java"</a:t>
              </a:r>
            </a:p>
          </p:txBody>
        </p:sp>
        <p:sp>
          <p:nvSpPr>
            <p:cNvPr id="17433" name="AutoShape 25"/>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sp>
        <p:nvSpPr>
          <p:cNvPr id="17434" name="Line 26"/>
          <p:cNvSpPr>
            <a:spLocks noChangeShapeType="1"/>
          </p:cNvSpPr>
          <p:nvPr/>
        </p:nvSpPr>
        <p:spPr bwMode="auto">
          <a:xfrm>
            <a:off x="5327650" y="4041775"/>
            <a:ext cx="6746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7435" name="Line 27"/>
          <p:cNvSpPr>
            <a:spLocks noChangeShapeType="1"/>
          </p:cNvSpPr>
          <p:nvPr/>
        </p:nvSpPr>
        <p:spPr bwMode="auto">
          <a:xfrm>
            <a:off x="5327650" y="4814888"/>
            <a:ext cx="6746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7436" name="Text Box 28"/>
          <p:cNvSpPr txBox="1">
            <a:spLocks noChangeArrowheads="1"/>
          </p:cNvSpPr>
          <p:nvPr/>
        </p:nvSpPr>
        <p:spPr bwMode="auto">
          <a:xfrm>
            <a:off x="846138" y="5111750"/>
            <a:ext cx="85725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folHlink"/>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a:t>word2</a:t>
            </a:r>
          </a:p>
        </p:txBody>
      </p:sp>
      <p:sp>
        <p:nvSpPr>
          <p:cNvPr id="17437" name="Text Box 29"/>
          <p:cNvSpPr txBox="1">
            <a:spLocks noChangeArrowheads="1"/>
          </p:cNvSpPr>
          <p:nvPr/>
        </p:nvSpPr>
        <p:spPr bwMode="auto">
          <a:xfrm>
            <a:off x="4452938" y="3816350"/>
            <a:ext cx="85725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folHlink"/>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a:t>word1</a:t>
            </a:r>
          </a:p>
        </p:txBody>
      </p:sp>
      <p:sp>
        <p:nvSpPr>
          <p:cNvPr id="17438" name="Text Box 30"/>
          <p:cNvSpPr txBox="1">
            <a:spLocks noChangeArrowheads="1"/>
          </p:cNvSpPr>
          <p:nvPr/>
        </p:nvSpPr>
        <p:spPr bwMode="auto">
          <a:xfrm>
            <a:off x="4460875" y="4622800"/>
            <a:ext cx="85725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folHlink"/>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a:t>word2</a:t>
            </a:r>
          </a:p>
        </p:txBody>
      </p:sp>
    </p:spTree>
    <p:extLst>
      <p:ext uri="{BB962C8B-B14F-4D97-AF65-F5344CB8AC3E}">
        <p14:creationId xmlns:p14="http://schemas.microsoft.com/office/powerpoint/2010/main" xmlns="" val="2371986072"/>
      </p:ext>
    </p:extLst>
  </p:cSld>
  <p:clrMapOvr>
    <a:masterClrMapping/>
  </p:clrMapOvr>
  <p:transition>
    <p:diamond/>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Disadvantages of Immutability</a:t>
            </a:r>
          </a:p>
        </p:txBody>
      </p:sp>
      <p:sp>
        <p:nvSpPr>
          <p:cNvPr id="18435" name="Rectangle 3"/>
          <p:cNvSpPr>
            <a:spLocks noGrp="1" noChangeArrowheads="1"/>
          </p:cNvSpPr>
          <p:nvPr>
            <p:ph sz="quarter" idx="1"/>
          </p:nvPr>
        </p:nvSpPr>
        <p:spPr>
          <a:xfrm>
            <a:off x="949325" y="1828800"/>
            <a:ext cx="7661275" cy="914400"/>
          </a:xfrm>
        </p:spPr>
        <p:txBody>
          <a:bodyPr/>
          <a:lstStyle/>
          <a:p>
            <a:pPr>
              <a:lnSpc>
                <a:spcPct val="90000"/>
              </a:lnSpc>
              <a:buFont typeface="Wingdings" pitchFamily="2" charset="2"/>
              <a:buNone/>
            </a:pPr>
            <a:r>
              <a:rPr lang="en-US" sz="2400"/>
              <a:t>Less efficient — you need to create a new string and throw away the old one even for small changes.</a:t>
            </a:r>
          </a:p>
        </p:txBody>
      </p:sp>
      <p:sp>
        <p:nvSpPr>
          <p:cNvPr id="18436" name="Text Box 4"/>
          <p:cNvSpPr txBox="1">
            <a:spLocks noChangeArrowheads="1"/>
          </p:cNvSpPr>
          <p:nvPr/>
        </p:nvSpPr>
        <p:spPr bwMode="auto">
          <a:xfrm>
            <a:off x="1143000" y="3030538"/>
            <a:ext cx="7313613" cy="1187450"/>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400"/>
              <a:t>  String word = “Java";</a:t>
            </a:r>
          </a:p>
          <a:p>
            <a:pPr>
              <a:spcBef>
                <a:spcPct val="0"/>
              </a:spcBef>
            </a:pPr>
            <a:r>
              <a:rPr lang="en-US" sz="2400"/>
              <a:t>  char ch = Character.toUpperCase(word.charAt (0));</a:t>
            </a:r>
          </a:p>
          <a:p>
            <a:pPr>
              <a:spcBef>
                <a:spcPct val="0"/>
              </a:spcBef>
            </a:pPr>
            <a:r>
              <a:rPr lang="en-US" sz="2400"/>
              <a:t>  word =  ch + word.substring (1); </a:t>
            </a:r>
          </a:p>
        </p:txBody>
      </p:sp>
      <p:sp>
        <p:nvSpPr>
          <p:cNvPr id="18437" name="Text Box 5"/>
          <p:cNvSpPr txBox="1">
            <a:spLocks noChangeArrowheads="1"/>
          </p:cNvSpPr>
          <p:nvPr/>
        </p:nvSpPr>
        <p:spPr bwMode="auto">
          <a:xfrm>
            <a:off x="1689100" y="4689475"/>
            <a:ext cx="865188" cy="4667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folHlink"/>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2400"/>
              <a:t>word</a:t>
            </a:r>
          </a:p>
        </p:txBody>
      </p:sp>
      <p:sp>
        <p:nvSpPr>
          <p:cNvPr id="18438" name="Line 6"/>
          <p:cNvSpPr>
            <a:spLocks noChangeShapeType="1"/>
          </p:cNvSpPr>
          <p:nvPr/>
        </p:nvSpPr>
        <p:spPr bwMode="auto">
          <a:xfrm>
            <a:off x="2570163" y="4932363"/>
            <a:ext cx="508000" cy="15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nvGrpSpPr>
          <p:cNvPr id="18439" name="Group 7"/>
          <p:cNvGrpSpPr>
            <a:grpSpLocks/>
          </p:cNvGrpSpPr>
          <p:nvPr/>
        </p:nvGrpSpPr>
        <p:grpSpPr bwMode="auto">
          <a:xfrm>
            <a:off x="3151188" y="4779963"/>
            <a:ext cx="304800" cy="304800"/>
            <a:chOff x="1536" y="3696"/>
            <a:chExt cx="192" cy="192"/>
          </a:xfrm>
        </p:grpSpPr>
        <p:sp>
          <p:nvSpPr>
            <p:cNvPr id="18440" name="Line 8"/>
            <p:cNvSpPr>
              <a:spLocks noChangeShapeType="1"/>
            </p:cNvSpPr>
            <p:nvPr/>
          </p:nvSpPr>
          <p:spPr bwMode="auto">
            <a:xfrm flipV="1">
              <a:off x="1536" y="3696"/>
              <a:ext cx="192" cy="192"/>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8441" name="Line 9"/>
            <p:cNvSpPr>
              <a:spLocks noChangeShapeType="1"/>
            </p:cNvSpPr>
            <p:nvPr/>
          </p:nvSpPr>
          <p:spPr bwMode="auto">
            <a:xfrm>
              <a:off x="1536" y="3696"/>
              <a:ext cx="192" cy="192"/>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sp>
        <p:nvSpPr>
          <p:cNvPr id="18442" name="Line 10"/>
          <p:cNvSpPr>
            <a:spLocks noChangeShapeType="1"/>
          </p:cNvSpPr>
          <p:nvPr/>
        </p:nvSpPr>
        <p:spPr bwMode="auto">
          <a:xfrm>
            <a:off x="2922588" y="5694363"/>
            <a:ext cx="8715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8443" name="Line 11"/>
          <p:cNvSpPr>
            <a:spLocks noChangeShapeType="1"/>
          </p:cNvSpPr>
          <p:nvPr/>
        </p:nvSpPr>
        <p:spPr bwMode="auto">
          <a:xfrm>
            <a:off x="2922588" y="4932363"/>
            <a:ext cx="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nvGrpSpPr>
          <p:cNvPr id="18444" name="Group 12"/>
          <p:cNvGrpSpPr>
            <a:grpSpLocks/>
          </p:cNvGrpSpPr>
          <p:nvPr/>
        </p:nvGrpSpPr>
        <p:grpSpPr bwMode="auto">
          <a:xfrm>
            <a:off x="5888038" y="5410200"/>
            <a:ext cx="1087437" cy="671513"/>
            <a:chOff x="0" y="0"/>
            <a:chExt cx="20000" cy="20002"/>
          </a:xfrm>
        </p:grpSpPr>
        <p:sp>
          <p:nvSpPr>
            <p:cNvPr id="18445" name="Freeform 13"/>
            <p:cNvSpPr>
              <a:spLocks/>
            </p:cNvSpPr>
            <p:nvPr/>
          </p:nvSpPr>
          <p:spPr bwMode="auto">
            <a:xfrm>
              <a:off x="0" y="227"/>
              <a:ext cx="19930" cy="6150"/>
            </a:xfrm>
            <a:custGeom>
              <a:avLst/>
              <a:gdLst>
                <a:gd name="T0" fmla="*/ 0 w 20000"/>
                <a:gd name="T1" fmla="*/ 19938 h 20000"/>
                <a:gd name="T2" fmla="*/ 5490 w 20000"/>
                <a:gd name="T3" fmla="*/ 0 h 20000"/>
                <a:gd name="T4" fmla="*/ 5349 w 20000"/>
                <a:gd name="T5" fmla="*/ 0 h 20000"/>
                <a:gd name="T6" fmla="*/ 19988 w 20000"/>
                <a:gd name="T7" fmla="*/ 0 h 20000"/>
                <a:gd name="T8" fmla="*/ 16188 w 20000"/>
                <a:gd name="T9" fmla="*/ 19938 h 20000"/>
                <a:gd name="T10" fmla="*/ 0 w 20000"/>
                <a:gd name="T11" fmla="*/ 19938 h 20000"/>
              </a:gdLst>
              <a:ahLst/>
              <a:cxnLst>
                <a:cxn ang="0">
                  <a:pos x="T0" y="T1"/>
                </a:cxn>
                <a:cxn ang="0">
                  <a:pos x="T2" y="T3"/>
                </a:cxn>
                <a:cxn ang="0">
                  <a:pos x="T4" y="T5"/>
                </a:cxn>
                <a:cxn ang="0">
                  <a:pos x="T6" y="T7"/>
                </a:cxn>
                <a:cxn ang="0">
                  <a:pos x="T8" y="T9"/>
                </a:cxn>
                <a:cxn ang="0">
                  <a:pos x="T10" y="T11"/>
                </a:cxn>
              </a:cxnLst>
              <a:rect l="0" t="0" r="r" b="b"/>
              <a:pathLst>
                <a:path w="20000" h="20000">
                  <a:moveTo>
                    <a:pt x="0" y="19938"/>
                  </a:moveTo>
                  <a:lnTo>
                    <a:pt x="5490" y="0"/>
                  </a:lnTo>
                  <a:lnTo>
                    <a:pt x="5349" y="0"/>
                  </a:lnTo>
                  <a:lnTo>
                    <a:pt x="19988" y="0"/>
                  </a:lnTo>
                  <a:lnTo>
                    <a:pt x="16188" y="19938"/>
                  </a:lnTo>
                  <a:lnTo>
                    <a:pt x="0" y="19938"/>
                  </a:lnTo>
                  <a:close/>
                </a:path>
              </a:pathLst>
            </a:custGeom>
            <a:solidFill>
              <a:srgbClr val="DFDFDF"/>
            </a:solidFill>
            <a:ln w="3175" cap="flat">
              <a:solidFill>
                <a:srgbClr val="000000"/>
              </a:solidFill>
              <a:prstDash val="solid"/>
              <a:round/>
              <a:headEnd type="none" w="sm" len="lg"/>
              <a:tailEnd type="none" w="sm" len="lg"/>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IN"/>
            </a:p>
          </p:txBody>
        </p:sp>
        <p:sp>
          <p:nvSpPr>
            <p:cNvPr id="18446" name="Freeform 14"/>
            <p:cNvSpPr>
              <a:spLocks/>
            </p:cNvSpPr>
            <p:nvPr/>
          </p:nvSpPr>
          <p:spPr bwMode="auto">
            <a:xfrm>
              <a:off x="13957" y="0"/>
              <a:ext cx="6043" cy="20002"/>
            </a:xfrm>
            <a:custGeom>
              <a:avLst/>
              <a:gdLst>
                <a:gd name="T0" fmla="*/ 19497 w 20000"/>
                <a:gd name="T1" fmla="*/ 568 h 20000"/>
                <a:gd name="T2" fmla="*/ 19961 w 20000"/>
                <a:gd name="T3" fmla="*/ 0 h 20000"/>
                <a:gd name="T4" fmla="*/ 11141 w 20000"/>
                <a:gd name="T5" fmla="*/ 15667 h 20000"/>
                <a:gd name="T6" fmla="*/ 0 w 20000"/>
                <a:gd name="T7" fmla="*/ 19981 h 20000"/>
                <a:gd name="T8" fmla="*/ 6963 w 20000"/>
                <a:gd name="T9" fmla="*/ 7039 h 20000"/>
                <a:gd name="T10" fmla="*/ 7427 w 20000"/>
                <a:gd name="T11" fmla="*/ 6358 h 20000"/>
              </a:gdLst>
              <a:ahLst/>
              <a:cxnLst>
                <a:cxn ang="0">
                  <a:pos x="T0" y="T1"/>
                </a:cxn>
                <a:cxn ang="0">
                  <a:pos x="T2" y="T3"/>
                </a:cxn>
                <a:cxn ang="0">
                  <a:pos x="T4" y="T5"/>
                </a:cxn>
                <a:cxn ang="0">
                  <a:pos x="T6" y="T7"/>
                </a:cxn>
                <a:cxn ang="0">
                  <a:pos x="T8" y="T9"/>
                </a:cxn>
                <a:cxn ang="0">
                  <a:pos x="T10" y="T11"/>
                </a:cxn>
              </a:cxnLst>
              <a:rect l="0" t="0" r="r" b="b"/>
              <a:pathLst>
                <a:path w="20000" h="20000">
                  <a:moveTo>
                    <a:pt x="19497" y="568"/>
                  </a:moveTo>
                  <a:lnTo>
                    <a:pt x="19961" y="0"/>
                  </a:lnTo>
                  <a:lnTo>
                    <a:pt x="11141" y="15667"/>
                  </a:lnTo>
                  <a:lnTo>
                    <a:pt x="0" y="19981"/>
                  </a:lnTo>
                  <a:lnTo>
                    <a:pt x="6963" y="7039"/>
                  </a:lnTo>
                  <a:lnTo>
                    <a:pt x="7427" y="6358"/>
                  </a:lnTo>
                </a:path>
              </a:pathLst>
            </a:custGeom>
            <a:solidFill>
              <a:srgbClr val="9F9F9F"/>
            </a:solidFill>
            <a:ln w="3175" cap="flat">
              <a:solidFill>
                <a:srgbClr val="000000"/>
              </a:solidFill>
              <a:prstDash val="solid"/>
              <a:round/>
              <a:headEnd type="none" w="sm" len="lg"/>
              <a:tailEnd type="none" w="sm" len="lg"/>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IN"/>
            </a:p>
          </p:txBody>
        </p:sp>
        <p:sp>
          <p:nvSpPr>
            <p:cNvPr id="18447" name="Freeform 15"/>
            <p:cNvSpPr>
              <a:spLocks/>
            </p:cNvSpPr>
            <p:nvPr/>
          </p:nvSpPr>
          <p:spPr bwMode="auto">
            <a:xfrm>
              <a:off x="140" y="6358"/>
              <a:ext cx="13899" cy="13644"/>
            </a:xfrm>
            <a:custGeom>
              <a:avLst/>
              <a:gdLst>
                <a:gd name="T0" fmla="*/ 0 w 20000"/>
                <a:gd name="T1" fmla="*/ 0 h 20000"/>
                <a:gd name="T2" fmla="*/ 4037 w 20000"/>
                <a:gd name="T3" fmla="*/ 19972 h 20000"/>
                <a:gd name="T4" fmla="*/ 19983 w 20000"/>
                <a:gd name="T5" fmla="*/ 19972 h 20000"/>
              </a:gdLst>
              <a:ahLst/>
              <a:cxnLst>
                <a:cxn ang="0">
                  <a:pos x="T0" y="T1"/>
                </a:cxn>
                <a:cxn ang="0">
                  <a:pos x="T2" y="T3"/>
                </a:cxn>
                <a:cxn ang="0">
                  <a:pos x="T4" y="T5"/>
                </a:cxn>
              </a:cxnLst>
              <a:rect l="0" t="0" r="r" b="b"/>
              <a:pathLst>
                <a:path w="20000" h="20000">
                  <a:moveTo>
                    <a:pt x="0" y="0"/>
                  </a:moveTo>
                  <a:lnTo>
                    <a:pt x="4037" y="19972"/>
                  </a:lnTo>
                  <a:lnTo>
                    <a:pt x="19983" y="19972"/>
                  </a:lnTo>
                </a:path>
              </a:pathLst>
            </a:custGeom>
            <a:noFill/>
            <a:ln w="3175" cap="flat">
              <a:solidFill>
                <a:srgbClr val="000000"/>
              </a:solidFill>
              <a:prstDash val="solid"/>
              <a:round/>
              <a:headEnd type="none" w="sm" len="lg"/>
              <a:tailEnd type="none" w="sm"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IN"/>
            </a:p>
          </p:txBody>
        </p:sp>
        <p:sp>
          <p:nvSpPr>
            <p:cNvPr id="18448" name="Freeform 16"/>
            <p:cNvSpPr>
              <a:spLocks/>
            </p:cNvSpPr>
            <p:nvPr/>
          </p:nvSpPr>
          <p:spPr bwMode="auto">
            <a:xfrm>
              <a:off x="210" y="114"/>
              <a:ext cx="19650" cy="6944"/>
            </a:xfrm>
            <a:custGeom>
              <a:avLst/>
              <a:gdLst>
                <a:gd name="T0" fmla="*/ 0 w 20000"/>
                <a:gd name="T1" fmla="*/ 19619 h 20000"/>
                <a:gd name="T2" fmla="*/ 16133 w 20000"/>
                <a:gd name="T3" fmla="*/ 19946 h 20000"/>
                <a:gd name="T4" fmla="*/ 19917 w 20000"/>
                <a:gd name="T5" fmla="*/ 2616 h 20000"/>
                <a:gd name="T6" fmla="*/ 19988 w 20000"/>
                <a:gd name="T7" fmla="*/ 0 h 20000"/>
                <a:gd name="T8" fmla="*/ 16133 w 20000"/>
                <a:gd name="T9" fmla="*/ 17657 h 20000"/>
              </a:gdLst>
              <a:ahLst/>
              <a:cxnLst>
                <a:cxn ang="0">
                  <a:pos x="T0" y="T1"/>
                </a:cxn>
                <a:cxn ang="0">
                  <a:pos x="T2" y="T3"/>
                </a:cxn>
                <a:cxn ang="0">
                  <a:pos x="T4" y="T5"/>
                </a:cxn>
                <a:cxn ang="0">
                  <a:pos x="T6" y="T7"/>
                </a:cxn>
                <a:cxn ang="0">
                  <a:pos x="T8" y="T9"/>
                </a:cxn>
              </a:cxnLst>
              <a:rect l="0" t="0" r="r" b="b"/>
              <a:pathLst>
                <a:path w="20000" h="20000">
                  <a:moveTo>
                    <a:pt x="0" y="19619"/>
                  </a:moveTo>
                  <a:lnTo>
                    <a:pt x="16133" y="19946"/>
                  </a:lnTo>
                  <a:lnTo>
                    <a:pt x="19917" y="2616"/>
                  </a:lnTo>
                  <a:lnTo>
                    <a:pt x="19988" y="0"/>
                  </a:lnTo>
                  <a:lnTo>
                    <a:pt x="16133" y="17657"/>
                  </a:lnTo>
                </a:path>
              </a:pathLst>
            </a:custGeom>
            <a:noFill/>
            <a:ln w="3175" cap="flat">
              <a:solidFill>
                <a:srgbClr val="000000"/>
              </a:solidFill>
              <a:prstDash val="solid"/>
              <a:round/>
              <a:headEnd type="none" w="sm" len="lg"/>
              <a:tailEnd type="none" w="sm"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IN"/>
            </a:p>
          </p:txBody>
        </p:sp>
        <p:sp>
          <p:nvSpPr>
            <p:cNvPr id="18449" name="Freeform 17"/>
            <p:cNvSpPr>
              <a:spLocks/>
            </p:cNvSpPr>
            <p:nvPr/>
          </p:nvSpPr>
          <p:spPr bwMode="auto">
            <a:xfrm>
              <a:off x="5400" y="341"/>
              <a:ext cx="82" cy="5923"/>
            </a:xfrm>
            <a:custGeom>
              <a:avLst/>
              <a:gdLst>
                <a:gd name="T0" fmla="*/ 17143 w 20000"/>
                <a:gd name="T1" fmla="*/ 0 h 20000"/>
                <a:gd name="T2" fmla="*/ 0 w 20000"/>
                <a:gd name="T3" fmla="*/ 0 h 20000"/>
                <a:gd name="T4" fmla="*/ 17143 w 20000"/>
                <a:gd name="T5" fmla="*/ 0 h 20000"/>
                <a:gd name="T6" fmla="*/ 0 w 20000"/>
                <a:gd name="T7" fmla="*/ 0 h 20000"/>
                <a:gd name="T8" fmla="*/ 17143 w 20000"/>
                <a:gd name="T9" fmla="*/ 0 h 20000"/>
                <a:gd name="T10" fmla="*/ 17143 w 20000"/>
                <a:gd name="T11" fmla="*/ 19936 h 20000"/>
              </a:gdLst>
              <a:ahLst/>
              <a:cxnLst>
                <a:cxn ang="0">
                  <a:pos x="T0" y="T1"/>
                </a:cxn>
                <a:cxn ang="0">
                  <a:pos x="T2" y="T3"/>
                </a:cxn>
                <a:cxn ang="0">
                  <a:pos x="T4" y="T5"/>
                </a:cxn>
                <a:cxn ang="0">
                  <a:pos x="T6" y="T7"/>
                </a:cxn>
                <a:cxn ang="0">
                  <a:pos x="T8" y="T9"/>
                </a:cxn>
                <a:cxn ang="0">
                  <a:pos x="T10" y="T11"/>
                </a:cxn>
              </a:cxnLst>
              <a:rect l="0" t="0" r="r" b="b"/>
              <a:pathLst>
                <a:path w="20000" h="20000">
                  <a:moveTo>
                    <a:pt x="17143" y="0"/>
                  </a:moveTo>
                  <a:lnTo>
                    <a:pt x="0" y="0"/>
                  </a:lnTo>
                  <a:lnTo>
                    <a:pt x="17143" y="0"/>
                  </a:lnTo>
                  <a:lnTo>
                    <a:pt x="0" y="0"/>
                  </a:lnTo>
                  <a:lnTo>
                    <a:pt x="17143" y="0"/>
                  </a:lnTo>
                  <a:lnTo>
                    <a:pt x="17143" y="19936"/>
                  </a:lnTo>
                </a:path>
              </a:pathLst>
            </a:custGeom>
            <a:noFill/>
            <a:ln w="3175" cap="flat">
              <a:solidFill>
                <a:srgbClr val="000000"/>
              </a:solidFill>
              <a:prstDash val="solid"/>
              <a:round/>
              <a:headEnd type="none" w="sm" len="lg"/>
              <a:tailEnd type="none" w="sm"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IN"/>
            </a:p>
          </p:txBody>
        </p:sp>
        <p:sp>
          <p:nvSpPr>
            <p:cNvPr id="18450" name="Freeform 18"/>
            <p:cNvSpPr>
              <a:spLocks/>
            </p:cNvSpPr>
            <p:nvPr/>
          </p:nvSpPr>
          <p:spPr bwMode="auto">
            <a:xfrm>
              <a:off x="5470" y="908"/>
              <a:ext cx="13829" cy="19"/>
            </a:xfrm>
            <a:custGeom>
              <a:avLst/>
              <a:gdLst>
                <a:gd name="T0" fmla="*/ 0 w 20000"/>
                <a:gd name="T1" fmla="*/ 0 h 20000"/>
                <a:gd name="T2" fmla="*/ 19983 w 20000"/>
                <a:gd name="T3" fmla="*/ 0 h 20000"/>
              </a:gdLst>
              <a:ahLst/>
              <a:cxnLst>
                <a:cxn ang="0">
                  <a:pos x="T0" y="T1"/>
                </a:cxn>
                <a:cxn ang="0">
                  <a:pos x="T2" y="T3"/>
                </a:cxn>
              </a:cxnLst>
              <a:rect l="0" t="0" r="r" b="b"/>
              <a:pathLst>
                <a:path w="20000" h="20000">
                  <a:moveTo>
                    <a:pt x="0" y="0"/>
                  </a:moveTo>
                  <a:lnTo>
                    <a:pt x="19983" y="0"/>
                  </a:lnTo>
                </a:path>
              </a:pathLst>
            </a:custGeom>
            <a:noFill/>
            <a:ln w="3175" cap="flat">
              <a:solidFill>
                <a:srgbClr val="000000"/>
              </a:solidFill>
              <a:prstDash val="solid"/>
              <a:round/>
              <a:headEnd type="none" w="sm" len="lg"/>
              <a:tailEnd type="none" w="sm"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IN"/>
            </a:p>
          </p:txBody>
        </p:sp>
        <p:sp>
          <p:nvSpPr>
            <p:cNvPr id="18451" name="Freeform 19"/>
            <p:cNvSpPr>
              <a:spLocks/>
            </p:cNvSpPr>
            <p:nvPr/>
          </p:nvSpPr>
          <p:spPr bwMode="auto">
            <a:xfrm>
              <a:off x="631" y="908"/>
              <a:ext cx="4921" cy="5583"/>
            </a:xfrm>
            <a:custGeom>
              <a:avLst/>
              <a:gdLst>
                <a:gd name="T0" fmla="*/ 0 w 20000"/>
                <a:gd name="T1" fmla="*/ 19932 h 20000"/>
                <a:gd name="T2" fmla="*/ 19952 w 20000"/>
                <a:gd name="T3" fmla="*/ 0 h 20000"/>
              </a:gdLst>
              <a:ahLst/>
              <a:cxnLst>
                <a:cxn ang="0">
                  <a:pos x="T0" y="T1"/>
                </a:cxn>
                <a:cxn ang="0">
                  <a:pos x="T2" y="T3"/>
                </a:cxn>
              </a:cxnLst>
              <a:rect l="0" t="0" r="r" b="b"/>
              <a:pathLst>
                <a:path w="20000" h="20000">
                  <a:moveTo>
                    <a:pt x="0" y="19932"/>
                  </a:moveTo>
                  <a:lnTo>
                    <a:pt x="19952" y="0"/>
                  </a:lnTo>
                </a:path>
              </a:pathLst>
            </a:custGeom>
            <a:noFill/>
            <a:ln w="3175" cap="flat">
              <a:solidFill>
                <a:srgbClr val="000000"/>
              </a:solidFill>
              <a:prstDash val="solid"/>
              <a:round/>
              <a:headEnd type="none" w="sm" len="lg"/>
              <a:tailEnd type="none" w="sm"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IN"/>
            </a:p>
          </p:txBody>
        </p:sp>
      </p:grpSp>
      <p:sp>
        <p:nvSpPr>
          <p:cNvPr id="18452" name="Line 20"/>
          <p:cNvSpPr>
            <a:spLocks noChangeShapeType="1"/>
          </p:cNvSpPr>
          <p:nvPr/>
        </p:nvSpPr>
        <p:spPr bwMode="auto">
          <a:xfrm>
            <a:off x="5595938" y="4932363"/>
            <a:ext cx="79216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8453" name="Line 21"/>
          <p:cNvSpPr>
            <a:spLocks noChangeShapeType="1"/>
          </p:cNvSpPr>
          <p:nvPr/>
        </p:nvSpPr>
        <p:spPr bwMode="auto">
          <a:xfrm flipH="1">
            <a:off x="6388100" y="4932363"/>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aphicFrame>
        <p:nvGraphicFramePr>
          <p:cNvPr id="18454" name="Object 22"/>
          <p:cNvGraphicFramePr>
            <a:graphicFrameLocks noChangeAspect="1"/>
          </p:cNvGraphicFramePr>
          <p:nvPr/>
        </p:nvGraphicFramePr>
        <p:xfrm>
          <a:off x="6142038" y="5664200"/>
          <a:ext cx="431800" cy="431800"/>
        </p:xfrm>
        <a:graphic>
          <a:graphicData uri="http://schemas.openxmlformats.org/presentationml/2006/ole">
            <p:oleObj spid="_x0000_s2274" name="Document" r:id="rId3" imgW="432816" imgH="432816" progId="Word.Document.8">
              <p:embed/>
            </p:oleObj>
          </a:graphicData>
        </a:graphic>
      </p:graphicFrame>
      <p:sp>
        <p:nvSpPr>
          <p:cNvPr id="18455" name="Line 23"/>
          <p:cNvSpPr>
            <a:spLocks noChangeShapeType="1"/>
          </p:cNvSpPr>
          <p:nvPr/>
        </p:nvSpPr>
        <p:spPr bwMode="auto">
          <a:xfrm>
            <a:off x="3497263" y="4927600"/>
            <a:ext cx="2682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8456" name="AutoShape 24"/>
          <p:cNvSpPr>
            <a:spLocks noChangeArrowheads="1"/>
          </p:cNvSpPr>
          <p:nvPr/>
        </p:nvSpPr>
        <p:spPr bwMode="auto">
          <a:xfrm>
            <a:off x="3789363" y="4724400"/>
            <a:ext cx="1425575" cy="392113"/>
          </a:xfrm>
          <a:prstGeom prst="roundRect">
            <a:avLst>
              <a:gd name="adj" fmla="val 16667"/>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nvGrpSpPr>
          <p:cNvPr id="18457" name="Group 25"/>
          <p:cNvGrpSpPr>
            <a:grpSpLocks/>
          </p:cNvGrpSpPr>
          <p:nvPr/>
        </p:nvGrpSpPr>
        <p:grpSpPr bwMode="auto">
          <a:xfrm>
            <a:off x="3646488" y="4691063"/>
            <a:ext cx="1673225" cy="457200"/>
            <a:chOff x="1408" y="2838"/>
            <a:chExt cx="1054" cy="288"/>
          </a:xfrm>
        </p:grpSpPr>
        <p:sp>
          <p:nvSpPr>
            <p:cNvPr id="18458" name="Text Box 26"/>
            <p:cNvSpPr txBox="1">
              <a:spLocks noChangeArrowheads="1"/>
            </p:cNvSpPr>
            <p:nvPr/>
          </p:nvSpPr>
          <p:spPr bwMode="auto">
            <a:xfrm>
              <a:off x="1408" y="2838"/>
              <a:ext cx="1054" cy="288"/>
            </a:xfrm>
            <a:prstGeom prst="rect">
              <a:avLst/>
            </a:prstGeom>
            <a:noFill/>
            <a:ln>
              <a:noFill/>
            </a:ln>
            <a:effectLst/>
            <a:extLst>
              <a:ext uri="{909E8E84-426E-40DD-AFC4-6F175D3DCCD1}">
                <a14:hiddenFill xmlns:a14="http://schemas.microsoft.com/office/drawing/2010/main" xmlns="">
                  <a:solidFill>
                    <a:schemeClr val="folHlink"/>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2400" dirty="0"/>
                <a:t>“java"</a:t>
              </a:r>
            </a:p>
          </p:txBody>
        </p:sp>
        <p:sp>
          <p:nvSpPr>
            <p:cNvPr id="18459" name="AutoShape 27"/>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18460" name="Group 28"/>
          <p:cNvGrpSpPr>
            <a:grpSpLocks/>
          </p:cNvGrpSpPr>
          <p:nvPr/>
        </p:nvGrpSpPr>
        <p:grpSpPr bwMode="auto">
          <a:xfrm>
            <a:off x="3648075" y="5462588"/>
            <a:ext cx="1673225" cy="457200"/>
            <a:chOff x="1408" y="2838"/>
            <a:chExt cx="1054" cy="288"/>
          </a:xfrm>
        </p:grpSpPr>
        <p:sp>
          <p:nvSpPr>
            <p:cNvPr id="18461" name="Text Box 29"/>
            <p:cNvSpPr txBox="1">
              <a:spLocks noChangeArrowheads="1"/>
            </p:cNvSpPr>
            <p:nvPr/>
          </p:nvSpPr>
          <p:spPr bwMode="auto">
            <a:xfrm>
              <a:off x="1408" y="2838"/>
              <a:ext cx="1054" cy="288"/>
            </a:xfrm>
            <a:prstGeom prst="rect">
              <a:avLst/>
            </a:prstGeom>
            <a:noFill/>
            <a:ln>
              <a:noFill/>
            </a:ln>
            <a:effectLst/>
            <a:extLst>
              <a:ext uri="{909E8E84-426E-40DD-AFC4-6F175D3DCCD1}">
                <a14:hiddenFill xmlns:a14="http://schemas.microsoft.com/office/drawing/2010/main" xmlns="">
                  <a:solidFill>
                    <a:schemeClr val="folHlink"/>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2400"/>
                <a:t>“Java"</a:t>
              </a:r>
            </a:p>
          </p:txBody>
        </p:sp>
        <p:sp>
          <p:nvSpPr>
            <p:cNvPr id="18462" name="AutoShape 30"/>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xmlns="" val="322166601"/>
      </p:ext>
    </p:extLst>
  </p:cSld>
  <p:clrMapOvr>
    <a:masterClrMapping/>
  </p:clrMapOvr>
  <p:transition>
    <p:diamond/>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704088"/>
            <a:ext cx="8229600" cy="972312"/>
          </a:xfrm>
        </p:spPr>
        <p:txBody>
          <a:bodyPr/>
          <a:lstStyle/>
          <a:p>
            <a:r>
              <a:rPr lang="en-US" dirty="0" smtClean="0"/>
              <a:t>              Empty </a:t>
            </a:r>
            <a:r>
              <a:rPr lang="en-US" dirty="0"/>
              <a:t>Strings</a:t>
            </a:r>
          </a:p>
        </p:txBody>
      </p:sp>
      <p:sp>
        <p:nvSpPr>
          <p:cNvPr id="19459" name="Rectangle 3"/>
          <p:cNvSpPr>
            <a:spLocks noGrp="1" noChangeArrowheads="1"/>
          </p:cNvSpPr>
          <p:nvPr>
            <p:ph sz="quarter" idx="1"/>
          </p:nvPr>
        </p:nvSpPr>
        <p:spPr>
          <a:xfrm>
            <a:off x="949325" y="1828800"/>
            <a:ext cx="7661275" cy="4267200"/>
          </a:xfrm>
        </p:spPr>
        <p:txBody>
          <a:bodyPr/>
          <a:lstStyle/>
          <a:p>
            <a:r>
              <a:rPr lang="en-US" sz="2800" dirty="0"/>
              <a:t>An empty String has no characters.  It’s length is 0.</a:t>
            </a:r>
          </a:p>
          <a:p>
            <a:endParaRPr lang="en-US" sz="2800" dirty="0"/>
          </a:p>
          <a:p>
            <a:endParaRPr lang="en-US" sz="2800" dirty="0"/>
          </a:p>
          <a:p>
            <a:pPr marL="0" indent="0">
              <a:buNone/>
            </a:pPr>
            <a:endParaRPr lang="en-US" sz="2800" dirty="0"/>
          </a:p>
        </p:txBody>
      </p:sp>
      <p:sp>
        <p:nvSpPr>
          <p:cNvPr id="19460" name="Text Box 4"/>
          <p:cNvSpPr txBox="1">
            <a:spLocks noChangeArrowheads="1"/>
          </p:cNvSpPr>
          <p:nvPr/>
        </p:nvSpPr>
        <p:spPr bwMode="auto">
          <a:xfrm>
            <a:off x="1490663" y="2711450"/>
            <a:ext cx="4148137" cy="822325"/>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400" dirty="0"/>
              <a:t>  String word1 = "";</a:t>
            </a:r>
          </a:p>
          <a:p>
            <a:pPr>
              <a:spcBef>
                <a:spcPct val="0"/>
              </a:spcBef>
            </a:pPr>
            <a:r>
              <a:rPr lang="en-US" sz="2400" dirty="0"/>
              <a:t>  String word2 = new String();</a:t>
            </a:r>
          </a:p>
        </p:txBody>
      </p:sp>
      <p:sp>
        <p:nvSpPr>
          <p:cNvPr id="19461" name="Line 5"/>
          <p:cNvSpPr>
            <a:spLocks noChangeShapeType="1"/>
          </p:cNvSpPr>
          <p:nvPr/>
        </p:nvSpPr>
        <p:spPr bwMode="auto">
          <a:xfrm flipV="1">
            <a:off x="4749800" y="2913063"/>
            <a:ext cx="1600200" cy="0"/>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9462" name="Line 6"/>
          <p:cNvSpPr>
            <a:spLocks noChangeShapeType="1"/>
          </p:cNvSpPr>
          <p:nvPr/>
        </p:nvSpPr>
        <p:spPr bwMode="auto">
          <a:xfrm flipV="1">
            <a:off x="5588000" y="2913063"/>
            <a:ext cx="762000" cy="381000"/>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9466" name="Text Box 10"/>
          <p:cNvSpPr txBox="1">
            <a:spLocks noChangeArrowheads="1"/>
          </p:cNvSpPr>
          <p:nvPr/>
        </p:nvSpPr>
        <p:spPr bwMode="auto">
          <a:xfrm>
            <a:off x="6307138" y="2693988"/>
            <a:ext cx="2133600" cy="457200"/>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400" dirty="0"/>
              <a:t>Empty strings</a:t>
            </a:r>
          </a:p>
        </p:txBody>
      </p:sp>
    </p:spTree>
    <p:extLst>
      <p:ext uri="{BB962C8B-B14F-4D97-AF65-F5344CB8AC3E}">
        <p14:creationId xmlns:p14="http://schemas.microsoft.com/office/powerpoint/2010/main" xmlns="" val="1419853954"/>
      </p:ext>
    </p:extLst>
  </p:cSld>
  <p:clrMapOvr>
    <a:masterClrMapping/>
  </p:clrMapOvr>
  <p:transition>
    <p:diamond/>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No Argument Constructors</a:t>
            </a:r>
          </a:p>
        </p:txBody>
      </p:sp>
      <p:sp>
        <p:nvSpPr>
          <p:cNvPr id="20483" name="Rectangle 3"/>
          <p:cNvSpPr>
            <a:spLocks noGrp="1" noChangeArrowheads="1"/>
          </p:cNvSpPr>
          <p:nvPr>
            <p:ph sz="quarter" idx="1"/>
          </p:nvPr>
        </p:nvSpPr>
        <p:spPr/>
        <p:txBody>
          <a:bodyPr/>
          <a:lstStyle/>
          <a:p>
            <a:r>
              <a:rPr lang="en-US" dirty="0"/>
              <a:t>No-argument constructor creates an empty String.  Rarely used.</a:t>
            </a:r>
            <a:br>
              <a:rPr lang="en-US" dirty="0"/>
            </a:br>
            <a:endParaRPr lang="en-US" dirty="0">
              <a:latin typeface="Lucida Console" pitchFamily="49" charset="0"/>
            </a:endParaRPr>
          </a:p>
          <a:p>
            <a:r>
              <a:rPr lang="en-US" dirty="0" smtClean="0"/>
              <a:t>A </a:t>
            </a:r>
            <a:r>
              <a:rPr lang="en-US" dirty="0"/>
              <a:t>more common approach is to reassign the variable to an empty literal String.  </a:t>
            </a:r>
            <a:endParaRPr lang="en-US" sz="2000" dirty="0">
              <a:latin typeface="Lucida Console" pitchFamily="49" charset="0"/>
            </a:endParaRPr>
          </a:p>
        </p:txBody>
      </p:sp>
      <p:sp>
        <p:nvSpPr>
          <p:cNvPr id="20485" name="Text Box 5"/>
          <p:cNvSpPr txBox="1">
            <a:spLocks noChangeArrowheads="1"/>
          </p:cNvSpPr>
          <p:nvPr/>
        </p:nvSpPr>
        <p:spPr bwMode="auto">
          <a:xfrm>
            <a:off x="1219200" y="3962400"/>
            <a:ext cx="6080125" cy="457200"/>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400" dirty="0"/>
              <a:t>String empty = “”;//nothing between quotes </a:t>
            </a:r>
          </a:p>
        </p:txBody>
      </p:sp>
      <p:sp>
        <p:nvSpPr>
          <p:cNvPr id="20487" name="Text Box 7"/>
          <p:cNvSpPr txBox="1">
            <a:spLocks noChangeArrowheads="1"/>
          </p:cNvSpPr>
          <p:nvPr/>
        </p:nvSpPr>
        <p:spPr bwMode="auto">
          <a:xfrm>
            <a:off x="2028825" y="2838450"/>
            <a:ext cx="4038600" cy="457200"/>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400" dirty="0"/>
              <a:t>String empty = new String();</a:t>
            </a:r>
          </a:p>
        </p:txBody>
      </p:sp>
    </p:spTree>
    <p:extLst>
      <p:ext uri="{BB962C8B-B14F-4D97-AF65-F5344CB8AC3E}">
        <p14:creationId xmlns:p14="http://schemas.microsoft.com/office/powerpoint/2010/main" xmlns="" val="2923800637"/>
      </p:ext>
    </p:extLst>
  </p:cSld>
  <p:clrMapOvr>
    <a:masterClrMapping/>
  </p:clrMapOvr>
  <p:transition>
    <p:diamond/>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Copy Constructors</a:t>
            </a:r>
          </a:p>
        </p:txBody>
      </p:sp>
      <p:sp>
        <p:nvSpPr>
          <p:cNvPr id="21507" name="Rectangle 3"/>
          <p:cNvSpPr>
            <a:spLocks noGrp="1" noChangeArrowheads="1"/>
          </p:cNvSpPr>
          <p:nvPr>
            <p:ph sz="quarter" idx="1"/>
          </p:nvPr>
        </p:nvSpPr>
        <p:spPr>
          <a:xfrm>
            <a:off x="949325" y="1722438"/>
            <a:ext cx="7661275" cy="4373562"/>
          </a:xfrm>
        </p:spPr>
        <p:txBody>
          <a:bodyPr/>
          <a:lstStyle/>
          <a:p>
            <a:r>
              <a:rPr lang="en-US" sz="2400"/>
              <a:t>Copy constructor creates a copy of an existing String.  Also rarely used.</a:t>
            </a:r>
          </a:p>
          <a:p>
            <a:r>
              <a:rPr lang="en-US" sz="2400"/>
              <a:t>Not the same as an assignment.</a:t>
            </a:r>
          </a:p>
        </p:txBody>
      </p:sp>
      <p:sp>
        <p:nvSpPr>
          <p:cNvPr id="21518" name="Text Box 14"/>
          <p:cNvSpPr txBox="1">
            <a:spLocks noChangeArrowheads="1"/>
          </p:cNvSpPr>
          <p:nvPr/>
        </p:nvSpPr>
        <p:spPr bwMode="auto">
          <a:xfrm>
            <a:off x="1489075" y="3689350"/>
            <a:ext cx="3657600" cy="641350"/>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t>String word = new String(“Java”);</a:t>
            </a:r>
            <a:br>
              <a:rPr lang="en-US"/>
            </a:br>
            <a:r>
              <a:rPr lang="en-US"/>
              <a:t>String word2 = new String(word);</a:t>
            </a:r>
          </a:p>
        </p:txBody>
      </p:sp>
      <p:sp>
        <p:nvSpPr>
          <p:cNvPr id="21520" name="Text Box 16"/>
          <p:cNvSpPr txBox="1">
            <a:spLocks noChangeArrowheads="1"/>
          </p:cNvSpPr>
          <p:nvPr/>
        </p:nvSpPr>
        <p:spPr bwMode="auto">
          <a:xfrm>
            <a:off x="5551488" y="3638550"/>
            <a:ext cx="890587" cy="3460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folHlink"/>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600"/>
              <a:t>word</a:t>
            </a:r>
          </a:p>
        </p:txBody>
      </p:sp>
      <p:sp>
        <p:nvSpPr>
          <p:cNvPr id="21521" name="Line 17"/>
          <p:cNvSpPr>
            <a:spLocks noChangeShapeType="1"/>
          </p:cNvSpPr>
          <p:nvPr/>
        </p:nvSpPr>
        <p:spPr bwMode="auto">
          <a:xfrm>
            <a:off x="6442075" y="3808413"/>
            <a:ext cx="587375" cy="9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1526" name="Text Box 22"/>
          <p:cNvSpPr txBox="1">
            <a:spLocks noChangeArrowheads="1"/>
          </p:cNvSpPr>
          <p:nvPr/>
        </p:nvSpPr>
        <p:spPr bwMode="auto">
          <a:xfrm>
            <a:off x="5551488" y="4071938"/>
            <a:ext cx="890587" cy="3460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folHlink"/>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600"/>
              <a:t>word2</a:t>
            </a:r>
          </a:p>
        </p:txBody>
      </p:sp>
      <p:sp>
        <p:nvSpPr>
          <p:cNvPr id="21530" name="Line 26"/>
          <p:cNvSpPr>
            <a:spLocks noChangeShapeType="1"/>
          </p:cNvSpPr>
          <p:nvPr/>
        </p:nvSpPr>
        <p:spPr bwMode="auto">
          <a:xfrm>
            <a:off x="6438900" y="4238625"/>
            <a:ext cx="587375" cy="9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nvGrpSpPr>
          <p:cNvPr id="21531" name="Group 27"/>
          <p:cNvGrpSpPr>
            <a:grpSpLocks/>
          </p:cNvGrpSpPr>
          <p:nvPr/>
        </p:nvGrpSpPr>
        <p:grpSpPr bwMode="auto">
          <a:xfrm>
            <a:off x="6899275" y="3582988"/>
            <a:ext cx="1673225" cy="457200"/>
            <a:chOff x="1408" y="2838"/>
            <a:chExt cx="1054" cy="288"/>
          </a:xfrm>
        </p:grpSpPr>
        <p:sp>
          <p:nvSpPr>
            <p:cNvPr id="21532" name="Text Box 28"/>
            <p:cNvSpPr txBox="1">
              <a:spLocks noChangeArrowheads="1"/>
            </p:cNvSpPr>
            <p:nvPr/>
          </p:nvSpPr>
          <p:spPr bwMode="auto">
            <a:xfrm>
              <a:off x="1408" y="2838"/>
              <a:ext cx="1054" cy="288"/>
            </a:xfrm>
            <a:prstGeom prst="rect">
              <a:avLst/>
            </a:prstGeom>
            <a:noFill/>
            <a:ln>
              <a:noFill/>
            </a:ln>
            <a:effectLst/>
            <a:extLst>
              <a:ext uri="{909E8E84-426E-40DD-AFC4-6F175D3DCCD1}">
                <a14:hiddenFill xmlns:a14="http://schemas.microsoft.com/office/drawing/2010/main" xmlns="">
                  <a:solidFill>
                    <a:schemeClr val="folHlink"/>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2400"/>
                <a:t>“Java"</a:t>
              </a:r>
            </a:p>
          </p:txBody>
        </p:sp>
        <p:sp>
          <p:nvSpPr>
            <p:cNvPr id="21533" name="AutoShape 29"/>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21534" name="Group 30"/>
          <p:cNvGrpSpPr>
            <a:grpSpLocks/>
          </p:cNvGrpSpPr>
          <p:nvPr/>
        </p:nvGrpSpPr>
        <p:grpSpPr bwMode="auto">
          <a:xfrm>
            <a:off x="6899275" y="4005263"/>
            <a:ext cx="1673225" cy="457200"/>
            <a:chOff x="1408" y="2838"/>
            <a:chExt cx="1054" cy="288"/>
          </a:xfrm>
        </p:grpSpPr>
        <p:sp>
          <p:nvSpPr>
            <p:cNvPr id="21535" name="Text Box 31"/>
            <p:cNvSpPr txBox="1">
              <a:spLocks noChangeArrowheads="1"/>
            </p:cNvSpPr>
            <p:nvPr/>
          </p:nvSpPr>
          <p:spPr bwMode="auto">
            <a:xfrm>
              <a:off x="1408" y="2838"/>
              <a:ext cx="1054" cy="288"/>
            </a:xfrm>
            <a:prstGeom prst="rect">
              <a:avLst/>
            </a:prstGeom>
            <a:noFill/>
            <a:ln>
              <a:noFill/>
            </a:ln>
            <a:effectLst/>
            <a:extLst>
              <a:ext uri="{909E8E84-426E-40DD-AFC4-6F175D3DCCD1}">
                <a14:hiddenFill xmlns:a14="http://schemas.microsoft.com/office/drawing/2010/main" xmlns="">
                  <a:solidFill>
                    <a:schemeClr val="folHlink"/>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2400"/>
                <a:t>“Java"</a:t>
              </a:r>
            </a:p>
          </p:txBody>
        </p:sp>
        <p:sp>
          <p:nvSpPr>
            <p:cNvPr id="21536" name="AutoShape 32"/>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sp>
        <p:nvSpPr>
          <p:cNvPr id="21539" name="Text Box 35"/>
          <p:cNvSpPr txBox="1">
            <a:spLocks noChangeArrowheads="1"/>
          </p:cNvSpPr>
          <p:nvPr/>
        </p:nvSpPr>
        <p:spPr bwMode="auto">
          <a:xfrm>
            <a:off x="1498600" y="3213100"/>
            <a:ext cx="6959600" cy="336550"/>
          </a:xfrm>
          <a:prstGeom prst="rect">
            <a:avLst/>
          </a:prstGeom>
          <a:noFill/>
          <a:ln>
            <a:noFill/>
          </a:ln>
          <a:effectLst/>
          <a:extLst>
            <a:ext uri="{909E8E84-426E-40DD-AFC4-6F175D3DCCD1}">
              <a14:hiddenFill xmlns:a14="http://schemas.microsoft.com/office/drawing/2010/main" xmlns="">
                <a:solidFill>
                  <a:srgbClr val="C0C0C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600"/>
              <a:t>Copy Constructor: Each variable points to a different copy of the String.</a:t>
            </a:r>
          </a:p>
        </p:txBody>
      </p:sp>
      <p:sp>
        <p:nvSpPr>
          <p:cNvPr id="21540" name="Text Box 36"/>
          <p:cNvSpPr txBox="1">
            <a:spLocks noChangeArrowheads="1"/>
          </p:cNvSpPr>
          <p:nvPr/>
        </p:nvSpPr>
        <p:spPr bwMode="auto">
          <a:xfrm>
            <a:off x="1477963" y="5222875"/>
            <a:ext cx="3657600" cy="641350"/>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t>String word = “Java”;</a:t>
            </a:r>
            <a:br>
              <a:rPr lang="en-US"/>
            </a:br>
            <a:r>
              <a:rPr lang="en-US"/>
              <a:t>String word2 = word;</a:t>
            </a:r>
          </a:p>
        </p:txBody>
      </p:sp>
      <p:sp>
        <p:nvSpPr>
          <p:cNvPr id="21541" name="Text Box 37"/>
          <p:cNvSpPr txBox="1">
            <a:spLocks noChangeArrowheads="1"/>
          </p:cNvSpPr>
          <p:nvPr/>
        </p:nvSpPr>
        <p:spPr bwMode="auto">
          <a:xfrm>
            <a:off x="5540375" y="5157788"/>
            <a:ext cx="890588" cy="3460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folHlink"/>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600"/>
              <a:t>word</a:t>
            </a:r>
          </a:p>
        </p:txBody>
      </p:sp>
      <p:sp>
        <p:nvSpPr>
          <p:cNvPr id="21542" name="Line 38"/>
          <p:cNvSpPr>
            <a:spLocks noChangeShapeType="1"/>
          </p:cNvSpPr>
          <p:nvPr/>
        </p:nvSpPr>
        <p:spPr bwMode="auto">
          <a:xfrm>
            <a:off x="6430963" y="5351463"/>
            <a:ext cx="609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1543" name="Line 39"/>
          <p:cNvSpPr>
            <a:spLocks noChangeShapeType="1"/>
          </p:cNvSpPr>
          <p:nvPr/>
        </p:nvSpPr>
        <p:spPr bwMode="auto">
          <a:xfrm flipV="1">
            <a:off x="6430963" y="5580063"/>
            <a:ext cx="609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nvGrpSpPr>
          <p:cNvPr id="21544" name="Group 40"/>
          <p:cNvGrpSpPr>
            <a:grpSpLocks/>
          </p:cNvGrpSpPr>
          <p:nvPr/>
        </p:nvGrpSpPr>
        <p:grpSpPr bwMode="auto">
          <a:xfrm>
            <a:off x="6891338" y="5275263"/>
            <a:ext cx="1673225" cy="457200"/>
            <a:chOff x="1408" y="2838"/>
            <a:chExt cx="1054" cy="288"/>
          </a:xfrm>
        </p:grpSpPr>
        <p:sp>
          <p:nvSpPr>
            <p:cNvPr id="21545" name="Text Box 41"/>
            <p:cNvSpPr txBox="1">
              <a:spLocks noChangeArrowheads="1"/>
            </p:cNvSpPr>
            <p:nvPr/>
          </p:nvSpPr>
          <p:spPr bwMode="auto">
            <a:xfrm>
              <a:off x="1408" y="2838"/>
              <a:ext cx="1054" cy="288"/>
            </a:xfrm>
            <a:prstGeom prst="rect">
              <a:avLst/>
            </a:prstGeom>
            <a:noFill/>
            <a:ln>
              <a:noFill/>
            </a:ln>
            <a:effectLst/>
            <a:extLst>
              <a:ext uri="{909E8E84-426E-40DD-AFC4-6F175D3DCCD1}">
                <a14:hiddenFill xmlns:a14="http://schemas.microsoft.com/office/drawing/2010/main" xmlns="">
                  <a:solidFill>
                    <a:schemeClr val="folHlink"/>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2400"/>
                <a:t>“Java"</a:t>
              </a:r>
            </a:p>
          </p:txBody>
        </p:sp>
        <p:sp>
          <p:nvSpPr>
            <p:cNvPr id="21546" name="AutoShape 42"/>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sp>
        <p:nvSpPr>
          <p:cNvPr id="21547" name="Text Box 43"/>
          <p:cNvSpPr txBox="1">
            <a:spLocks noChangeArrowheads="1"/>
          </p:cNvSpPr>
          <p:nvPr/>
        </p:nvSpPr>
        <p:spPr bwMode="auto">
          <a:xfrm>
            <a:off x="5540375" y="5580063"/>
            <a:ext cx="890588" cy="3460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folHlink"/>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1600"/>
              <a:t>word2</a:t>
            </a:r>
          </a:p>
        </p:txBody>
      </p:sp>
      <p:sp>
        <p:nvSpPr>
          <p:cNvPr id="21548" name="Text Box 44"/>
          <p:cNvSpPr txBox="1">
            <a:spLocks noChangeArrowheads="1"/>
          </p:cNvSpPr>
          <p:nvPr/>
        </p:nvSpPr>
        <p:spPr bwMode="auto">
          <a:xfrm>
            <a:off x="1506538" y="4665663"/>
            <a:ext cx="5538787" cy="366712"/>
          </a:xfrm>
          <a:prstGeom prst="rect">
            <a:avLst/>
          </a:prstGeom>
          <a:noFill/>
          <a:ln>
            <a:noFill/>
          </a:ln>
          <a:effectLst/>
          <a:extLst>
            <a:ext uri="{909E8E84-426E-40DD-AFC4-6F175D3DCCD1}">
              <a14:hiddenFill xmlns:a14="http://schemas.microsoft.com/office/drawing/2010/main" xmlns="">
                <a:solidFill>
                  <a:srgbClr val="C0C0C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t>Assignment: Both variables point to the same String.</a:t>
            </a:r>
          </a:p>
        </p:txBody>
      </p:sp>
    </p:spTree>
    <p:extLst>
      <p:ext uri="{BB962C8B-B14F-4D97-AF65-F5344CB8AC3E}">
        <p14:creationId xmlns:p14="http://schemas.microsoft.com/office/powerpoint/2010/main" xmlns="" val="140675511"/>
      </p:ext>
    </p:extLst>
  </p:cSld>
  <p:clrMapOvr>
    <a:masterClrMapping/>
  </p:clrMapOvr>
  <p:transition>
    <p:diamon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sz="5400" b="1" u="sng" dirty="0" smtClean="0">
                <a:latin typeface="Verdana" pitchFamily="34" charset="0"/>
              </a:rPr>
              <a:t/>
            </a:r>
            <a:br>
              <a:rPr lang="en-US" sz="5400" b="1" u="sng" dirty="0" smtClean="0">
                <a:latin typeface="Verdana" pitchFamily="34" charset="0"/>
              </a:rPr>
            </a:br>
            <a:r>
              <a:rPr lang="en-US" sz="4800" b="1" dirty="0" smtClean="0">
                <a:latin typeface="Verdana" pitchFamily="34" charset="0"/>
              </a:rPr>
              <a:t> 		</a:t>
            </a:r>
            <a:r>
              <a:rPr lang="en-US" b="1" u="sng" dirty="0" smtClean="0">
                <a:solidFill>
                  <a:schemeClr val="accent1"/>
                </a:solidFill>
              </a:rPr>
              <a:t>Properties  of Rocks</a:t>
            </a:r>
            <a:endParaRPr lang="en-US" dirty="0">
              <a:solidFill>
                <a:schemeClr val="accent1"/>
              </a:solidFill>
            </a:endParaRPr>
          </a:p>
        </p:txBody>
      </p:sp>
      <p:sp>
        <p:nvSpPr>
          <p:cNvPr id="3" name="Content Placeholder 2"/>
          <p:cNvSpPr>
            <a:spLocks noGrp="1"/>
          </p:cNvSpPr>
          <p:nvPr>
            <p:ph sz="quarter" idx="1"/>
          </p:nvPr>
        </p:nvSpPr>
        <p:spPr>
          <a:xfrm>
            <a:off x="457200" y="990600"/>
            <a:ext cx="8229600" cy="5334000"/>
          </a:xfrm>
        </p:spPr>
        <p:txBody>
          <a:bodyPr/>
          <a:lstStyle/>
          <a:p>
            <a:pPr>
              <a:buFont typeface="Wingdings" pitchFamily="2" charset="2"/>
              <a:buChar char="Ø"/>
            </a:pPr>
            <a:r>
              <a:rPr lang="en-US" sz="2400" b="1" dirty="0" smtClean="0">
                <a:solidFill>
                  <a:schemeClr val="accent2"/>
                </a:solidFill>
                <a:latin typeface="Times New Roman" pitchFamily="18" charset="0"/>
                <a:cs typeface="Times New Roman" pitchFamily="18" charset="0"/>
              </a:rPr>
              <a:t>Porosity : </a:t>
            </a:r>
            <a:r>
              <a:rPr lang="en-US" sz="2400" dirty="0" smtClean="0">
                <a:solidFill>
                  <a:schemeClr val="accent2"/>
                </a:solidFill>
                <a:latin typeface="Times New Roman" pitchFamily="18" charset="0"/>
                <a:cs typeface="Times New Roman" pitchFamily="18" charset="0"/>
              </a:rPr>
              <a:t>Porosity is the ratio of void space in a rock to the total volume of rock, and reflects the fluid storage capacity of the reservoir.</a:t>
            </a:r>
          </a:p>
          <a:p>
            <a:pPr>
              <a:spcBef>
                <a:spcPts val="0"/>
              </a:spcBef>
              <a:buNone/>
            </a:pPr>
            <a:r>
              <a:rPr lang="en-US" sz="2400" dirty="0" smtClean="0">
                <a:solidFill>
                  <a:schemeClr val="accent2"/>
                </a:solidFill>
                <a:latin typeface="Times New Roman" pitchFamily="18" charset="0"/>
                <a:cs typeface="Times New Roman" pitchFamily="18" charset="0"/>
              </a:rPr>
              <a:t>		Porosity =  </a:t>
            </a:r>
            <a:r>
              <a:rPr lang="en-US" sz="2400" u="sng" dirty="0" smtClean="0">
                <a:solidFill>
                  <a:schemeClr val="accent2"/>
                </a:solidFill>
                <a:latin typeface="Times New Roman" pitchFamily="18" charset="0"/>
                <a:cs typeface="Times New Roman" pitchFamily="18" charset="0"/>
              </a:rPr>
              <a:t>Volume of void space</a:t>
            </a:r>
            <a:r>
              <a:rPr lang="en-US" sz="2400" dirty="0" smtClean="0">
                <a:solidFill>
                  <a:schemeClr val="accent2"/>
                </a:solidFill>
                <a:latin typeface="Times New Roman" pitchFamily="18" charset="0"/>
                <a:cs typeface="Times New Roman" pitchFamily="18" charset="0"/>
              </a:rPr>
              <a:t>                </a:t>
            </a:r>
          </a:p>
          <a:p>
            <a:pPr>
              <a:spcBef>
                <a:spcPts val="0"/>
              </a:spcBef>
              <a:buNone/>
            </a:pPr>
            <a:r>
              <a:rPr lang="en-US" sz="2400" dirty="0" smtClean="0">
                <a:solidFill>
                  <a:schemeClr val="accent2"/>
                </a:solidFill>
                <a:latin typeface="Times New Roman" pitchFamily="18" charset="0"/>
                <a:cs typeface="Times New Roman" pitchFamily="18" charset="0"/>
              </a:rPr>
              <a:t>		     	       Total volume of rock</a:t>
            </a:r>
          </a:p>
          <a:p>
            <a:pPr>
              <a:spcBef>
                <a:spcPts val="0"/>
              </a:spcBef>
              <a:buNone/>
            </a:pPr>
            <a:endParaRPr lang="en-US" sz="2400" dirty="0" smtClean="0">
              <a:solidFill>
                <a:schemeClr val="accent2"/>
              </a:solidFill>
              <a:latin typeface="Times New Roman" pitchFamily="18" charset="0"/>
              <a:cs typeface="Times New Roman" pitchFamily="18" charset="0"/>
            </a:endParaRPr>
          </a:p>
          <a:p>
            <a:pPr>
              <a:spcBef>
                <a:spcPts val="0"/>
              </a:spcBef>
              <a:buNone/>
            </a:pPr>
            <a:endParaRPr lang="en-US" sz="2400" dirty="0" smtClean="0">
              <a:solidFill>
                <a:schemeClr val="accent2"/>
              </a:solidFill>
              <a:latin typeface="Times New Roman" pitchFamily="18" charset="0"/>
              <a:cs typeface="Times New Roman" pitchFamily="18" charset="0"/>
            </a:endParaRPr>
          </a:p>
          <a:p>
            <a:pPr>
              <a:spcBef>
                <a:spcPts val="0"/>
              </a:spcBef>
              <a:buNone/>
            </a:pPr>
            <a:endParaRPr lang="en-US" sz="2400" dirty="0" smtClean="0">
              <a:solidFill>
                <a:schemeClr val="accent2"/>
              </a:solidFill>
              <a:latin typeface="Times New Roman" pitchFamily="18" charset="0"/>
              <a:cs typeface="Times New Roman" pitchFamily="18" charset="0"/>
            </a:endParaRPr>
          </a:p>
          <a:p>
            <a:pPr>
              <a:buFont typeface="Wingdings" pitchFamily="2" charset="2"/>
              <a:buChar char="Ø"/>
            </a:pPr>
            <a:r>
              <a:rPr lang="en-US" sz="2400" b="1" dirty="0" smtClean="0">
                <a:solidFill>
                  <a:schemeClr val="accent2"/>
                </a:solidFill>
                <a:latin typeface="Times New Roman" pitchFamily="18" charset="0"/>
                <a:cs typeface="Times New Roman" pitchFamily="18" charset="0"/>
              </a:rPr>
              <a:t>Permeability</a:t>
            </a:r>
            <a:r>
              <a:rPr lang="en-US" sz="2400" b="1" dirty="0">
                <a:solidFill>
                  <a:schemeClr val="accent2"/>
                </a:solidFill>
                <a:latin typeface="Times New Roman" pitchFamily="18" charset="0"/>
                <a:cs typeface="Times New Roman" pitchFamily="18" charset="0"/>
              </a:rPr>
              <a:t> </a:t>
            </a:r>
            <a:r>
              <a:rPr lang="en-US" sz="2400" b="1" dirty="0" smtClean="0">
                <a:solidFill>
                  <a:schemeClr val="accent2"/>
                </a:solidFill>
                <a:latin typeface="Times New Roman" pitchFamily="18" charset="0"/>
                <a:cs typeface="Times New Roman" pitchFamily="18" charset="0"/>
              </a:rPr>
              <a:t>: </a:t>
            </a:r>
            <a:r>
              <a:rPr lang="en-US" sz="2400" dirty="0" smtClean="0">
                <a:solidFill>
                  <a:schemeClr val="accent2"/>
                </a:solidFill>
                <a:latin typeface="Times New Roman" pitchFamily="18" charset="0"/>
                <a:cs typeface="Times New Roman" pitchFamily="18" charset="0"/>
              </a:rPr>
              <a:t>measure of the ability of  a rock or material to transmit fluids. Unit for permeability is the </a:t>
            </a:r>
            <a:r>
              <a:rPr lang="en-US" sz="2400" i="1" dirty="0" err="1" smtClean="0">
                <a:solidFill>
                  <a:schemeClr val="accent2"/>
                </a:solidFill>
                <a:latin typeface="Times New Roman" pitchFamily="18" charset="0"/>
                <a:cs typeface="Times New Roman" pitchFamily="18" charset="0"/>
              </a:rPr>
              <a:t>darcy</a:t>
            </a:r>
            <a:r>
              <a:rPr lang="en-US" sz="2400" dirty="0" smtClean="0">
                <a:solidFill>
                  <a:schemeClr val="accent2"/>
                </a:solidFill>
                <a:latin typeface="Times New Roman" pitchFamily="18" charset="0"/>
                <a:cs typeface="Times New Roman" pitchFamily="18" charset="0"/>
              </a:rPr>
              <a:t>(D), or more commonly the </a:t>
            </a:r>
            <a:r>
              <a:rPr lang="en-US" sz="2400" i="1" dirty="0" err="1" smtClean="0">
                <a:solidFill>
                  <a:schemeClr val="accent2"/>
                </a:solidFill>
                <a:latin typeface="Times New Roman" pitchFamily="18" charset="0"/>
                <a:cs typeface="Times New Roman" pitchFamily="18" charset="0"/>
              </a:rPr>
              <a:t>millidarcy</a:t>
            </a:r>
            <a:r>
              <a:rPr lang="en-US" sz="2400" dirty="0" smtClean="0">
                <a:solidFill>
                  <a:schemeClr val="accent2"/>
                </a:solidFill>
                <a:latin typeface="Times New Roman" pitchFamily="18" charset="0"/>
                <a:cs typeface="Times New Roman" pitchFamily="18" charset="0"/>
              </a:rPr>
              <a:t> (</a:t>
            </a:r>
            <a:r>
              <a:rPr lang="en-US" sz="2400" dirty="0" err="1" smtClean="0">
                <a:solidFill>
                  <a:schemeClr val="accent2"/>
                </a:solidFill>
                <a:latin typeface="Times New Roman" pitchFamily="18" charset="0"/>
                <a:cs typeface="Times New Roman" pitchFamily="18" charset="0"/>
              </a:rPr>
              <a:t>mD</a:t>
            </a:r>
            <a:r>
              <a:rPr lang="en-US" sz="2400" dirty="0" smtClean="0">
                <a:solidFill>
                  <a:schemeClr val="accent2"/>
                </a:solidFill>
                <a:latin typeface="Times New Roman" pitchFamily="18" charset="0"/>
                <a:cs typeface="Times New Roman" pitchFamily="18" charset="0"/>
              </a:rPr>
              <a:t>).</a:t>
            </a:r>
            <a:endParaRPr lang="en-US" sz="2400" b="1" dirty="0" smtClean="0">
              <a:solidFill>
                <a:schemeClr val="accent2"/>
              </a:solidFill>
              <a:latin typeface="Times New Roman" pitchFamily="18" charset="0"/>
              <a:cs typeface="Times New Roman" pitchFamily="18" charset="0"/>
            </a:endParaRPr>
          </a:p>
        </p:txBody>
      </p:sp>
      <p:pic>
        <p:nvPicPr>
          <p:cNvPr id="6" name="Picture 1"/>
          <p:cNvPicPr>
            <a:picLocks noChangeAspect="1" noChangeArrowheads="1"/>
          </p:cNvPicPr>
          <p:nvPr/>
        </p:nvPicPr>
        <p:blipFill>
          <a:blip r:embed="rId2"/>
          <a:srcRect l="2273" t="3333" b="20000"/>
          <a:stretch>
            <a:fillRect/>
          </a:stretch>
        </p:blipFill>
        <p:spPr bwMode="auto">
          <a:xfrm>
            <a:off x="5867400" y="1828800"/>
            <a:ext cx="3276600" cy="2057400"/>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l="2053" t="11764" b="11765"/>
          <a:stretch>
            <a:fillRect/>
          </a:stretch>
        </p:blipFill>
        <p:spPr bwMode="auto">
          <a:xfrm>
            <a:off x="5029200" y="4800600"/>
            <a:ext cx="4114800" cy="2057400"/>
          </a:xfrm>
          <a:prstGeom prst="rect">
            <a:avLst/>
          </a:prstGeom>
          <a:noFill/>
          <a:ln w="9525">
            <a:noFill/>
            <a:miter lim="800000"/>
            <a:headEnd/>
            <a:tailEnd/>
          </a:ln>
          <a:effectLst/>
        </p:spPr>
      </p:pic>
    </p:spTree>
    <p:extLst>
      <p:ext uri="{BB962C8B-B14F-4D97-AF65-F5344CB8AC3E}">
        <p14:creationId xmlns:p14="http://schemas.microsoft.com/office/powerpoint/2010/main" xmlns="" val="3955623528"/>
      </p:ext>
    </p:extLst>
  </p:cSld>
  <p:clrMapOvr>
    <a:masterClrMapping/>
  </p:clrMapOvr>
  <p:transition>
    <p:diamond/>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Other Constructors</a:t>
            </a:r>
          </a:p>
        </p:txBody>
      </p:sp>
      <p:sp>
        <p:nvSpPr>
          <p:cNvPr id="22531" name="Rectangle 3"/>
          <p:cNvSpPr>
            <a:spLocks noGrp="1" noChangeArrowheads="1"/>
          </p:cNvSpPr>
          <p:nvPr>
            <p:ph sz="quarter" idx="1"/>
          </p:nvPr>
        </p:nvSpPr>
        <p:spPr/>
        <p:txBody>
          <a:bodyPr/>
          <a:lstStyle/>
          <a:p>
            <a:pPr>
              <a:buFont typeface="Wingdings" pitchFamily="2" charset="2"/>
              <a:buNone/>
            </a:pPr>
            <a:r>
              <a:rPr lang="en-US"/>
              <a:t>Most other constructors take an array as a parameter to create a String.</a:t>
            </a:r>
          </a:p>
        </p:txBody>
      </p:sp>
      <p:sp>
        <p:nvSpPr>
          <p:cNvPr id="22532" name="Text Box 4"/>
          <p:cNvSpPr txBox="1">
            <a:spLocks noChangeArrowheads="1"/>
          </p:cNvSpPr>
          <p:nvPr/>
        </p:nvSpPr>
        <p:spPr bwMode="auto">
          <a:xfrm>
            <a:off x="990600" y="2362200"/>
            <a:ext cx="6883400" cy="701675"/>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lang="en-US" sz="2000" b="1">
                <a:latin typeface="Lucida Console" pitchFamily="49" charset="0"/>
              </a:rPr>
              <a:t>char[] letters = {‘J’, ‘a’, ‘v’, ‘a’};</a:t>
            </a:r>
            <a:br>
              <a:rPr lang="en-US" sz="2000" b="1">
                <a:latin typeface="Lucida Console" pitchFamily="49" charset="0"/>
              </a:rPr>
            </a:br>
            <a:r>
              <a:rPr lang="en-US" sz="2000" b="1">
                <a:latin typeface="Lucida Console" pitchFamily="49" charset="0"/>
              </a:rPr>
              <a:t>String word = new String(letters);//”Java”</a:t>
            </a:r>
          </a:p>
        </p:txBody>
      </p:sp>
    </p:spTree>
    <p:extLst>
      <p:ext uri="{BB962C8B-B14F-4D97-AF65-F5344CB8AC3E}">
        <p14:creationId xmlns:p14="http://schemas.microsoft.com/office/powerpoint/2010/main" xmlns="" val="3182019023"/>
      </p:ext>
    </p:extLst>
  </p:cSld>
  <p:clrMapOvr>
    <a:masterClrMapping/>
  </p:clrMapOvr>
  <p:transition>
    <p:diamond/>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Methods — </a:t>
            </a:r>
            <a:r>
              <a:rPr lang="en-US">
                <a:solidFill>
                  <a:schemeClr val="tx1"/>
                </a:solidFill>
              </a:rPr>
              <a:t>length</a:t>
            </a:r>
            <a:r>
              <a:rPr lang="en-US"/>
              <a:t>, </a:t>
            </a:r>
            <a:r>
              <a:rPr lang="en-US">
                <a:solidFill>
                  <a:schemeClr val="tx1"/>
                </a:solidFill>
              </a:rPr>
              <a:t>charAt</a:t>
            </a:r>
          </a:p>
        </p:txBody>
      </p:sp>
      <p:sp>
        <p:nvSpPr>
          <p:cNvPr id="23556" name="Rectangle 4"/>
          <p:cNvSpPr>
            <a:spLocks noGrp="1" noChangeArrowheads="1"/>
          </p:cNvSpPr>
          <p:nvPr>
            <p:ph sz="quarter" idx="1"/>
          </p:nvPr>
        </p:nvSpPr>
        <p:spPr>
          <a:xfrm>
            <a:off x="1165225" y="1839913"/>
            <a:ext cx="2178050" cy="1339850"/>
          </a:xfrm>
          <a:noFill/>
          <a:ln/>
        </p:spPr>
        <p:txBody>
          <a:bodyPr>
            <a:normAutofit lnSpcReduction="10000"/>
          </a:bodyPr>
          <a:lstStyle/>
          <a:p>
            <a:pPr marL="342900" indent="-342900">
              <a:buFont typeface="Wingdings" pitchFamily="2" charset="2"/>
              <a:buNone/>
            </a:pPr>
            <a:r>
              <a:rPr lang="en-US" sz="2400"/>
              <a:t>int length();</a:t>
            </a:r>
          </a:p>
          <a:p>
            <a:pPr marL="342900" indent="-342900"/>
            <a:endParaRPr lang="en-US" sz="2400"/>
          </a:p>
          <a:p>
            <a:pPr marL="342900" indent="-342900">
              <a:buFont typeface="Wingdings" pitchFamily="2" charset="2"/>
              <a:buNone/>
            </a:pPr>
            <a:r>
              <a:rPr lang="en-US" sz="2400"/>
              <a:t>char charAt(i);</a:t>
            </a:r>
          </a:p>
          <a:p>
            <a:pPr marL="342900" indent="-342900">
              <a:spcBef>
                <a:spcPct val="0"/>
              </a:spcBef>
            </a:pPr>
            <a:endParaRPr lang="en-US" sz="2400"/>
          </a:p>
        </p:txBody>
      </p:sp>
      <p:sp>
        <p:nvSpPr>
          <p:cNvPr id="23557" name="Rectangle 5"/>
          <p:cNvSpPr>
            <a:spLocks noChangeArrowheads="1"/>
          </p:cNvSpPr>
          <p:nvPr/>
        </p:nvSpPr>
        <p:spPr bwMode="auto">
          <a:xfrm>
            <a:off x="3668713" y="1839913"/>
            <a:ext cx="4713287" cy="13954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0"/>
              </a:spcBef>
              <a:buClr>
                <a:schemeClr val="accent1"/>
              </a:buClr>
              <a:buSzPct val="70000"/>
              <a:buFont typeface="Wingdings" pitchFamily="2" charset="2"/>
              <a:buChar char="n"/>
            </a:pPr>
            <a:r>
              <a:rPr lang="en-US" sz="2000"/>
              <a:t>Returns the number of characters in the string</a:t>
            </a:r>
            <a:br>
              <a:rPr lang="en-US" sz="2000"/>
            </a:br>
            <a:endParaRPr lang="en-US" sz="2000"/>
          </a:p>
          <a:p>
            <a:pPr marL="342900" indent="-342900" eaLnBrk="1" hangingPunct="1">
              <a:spcBef>
                <a:spcPct val="0"/>
              </a:spcBef>
              <a:buClr>
                <a:schemeClr val="accent1"/>
              </a:buClr>
              <a:buSzPct val="70000"/>
              <a:buFont typeface="Wingdings" pitchFamily="2" charset="2"/>
              <a:buChar char="n"/>
            </a:pPr>
            <a:r>
              <a:rPr lang="en-US" sz="2000"/>
              <a:t>Returns the char at position i.</a:t>
            </a:r>
          </a:p>
        </p:txBody>
      </p:sp>
      <p:sp>
        <p:nvSpPr>
          <p:cNvPr id="23558" name="Text Box 6"/>
          <p:cNvSpPr txBox="1">
            <a:spLocks noChangeArrowheads="1"/>
          </p:cNvSpPr>
          <p:nvPr/>
        </p:nvSpPr>
        <p:spPr bwMode="auto">
          <a:xfrm>
            <a:off x="6521450" y="4989513"/>
            <a:ext cx="1111250" cy="1004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600"/>
              <a:t> </a:t>
            </a:r>
            <a:r>
              <a:rPr lang="en-US" sz="2400"/>
              <a:t>7</a:t>
            </a:r>
          </a:p>
          <a:p>
            <a:r>
              <a:rPr lang="en-US" sz="2400"/>
              <a:t>’n'</a:t>
            </a:r>
          </a:p>
        </p:txBody>
      </p:sp>
      <p:sp>
        <p:nvSpPr>
          <p:cNvPr id="23559" name="Text Box 7"/>
          <p:cNvSpPr txBox="1">
            <a:spLocks noChangeArrowheads="1"/>
          </p:cNvSpPr>
          <p:nvPr/>
        </p:nvSpPr>
        <p:spPr bwMode="auto">
          <a:xfrm>
            <a:off x="1368425" y="4970463"/>
            <a:ext cx="3962400" cy="1004887"/>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400"/>
              <a:t>”Problem".length();</a:t>
            </a:r>
          </a:p>
          <a:p>
            <a:r>
              <a:rPr lang="en-US" sz="2400"/>
              <a:t>”Window".charAt (2);</a:t>
            </a:r>
          </a:p>
        </p:txBody>
      </p:sp>
      <p:sp>
        <p:nvSpPr>
          <p:cNvPr id="23560" name="Text Box 8"/>
          <p:cNvSpPr txBox="1">
            <a:spLocks noChangeArrowheads="1"/>
          </p:cNvSpPr>
          <p:nvPr/>
        </p:nvSpPr>
        <p:spPr bwMode="auto">
          <a:xfrm>
            <a:off x="6092825" y="4494213"/>
            <a:ext cx="1447800" cy="457200"/>
          </a:xfrm>
          <a:prstGeom prst="rect">
            <a:avLst/>
          </a:prstGeom>
          <a:noFill/>
          <a:ln>
            <a:noFill/>
          </a:ln>
          <a:effectLst/>
          <a:extLst>
            <a:ext uri="{909E8E84-426E-40DD-AFC4-6F175D3DCCD1}">
              <a14:hiddenFill xmlns:a14="http://schemas.microsoft.com/office/drawing/2010/main" xmlns="">
                <a:solidFill>
                  <a:schemeClr val="folHlink"/>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2400">
                <a:solidFill>
                  <a:schemeClr val="tx2"/>
                </a:solidFill>
              </a:rPr>
              <a:t>Returns:</a:t>
            </a:r>
          </a:p>
        </p:txBody>
      </p:sp>
      <p:sp>
        <p:nvSpPr>
          <p:cNvPr id="23561" name="Line 9"/>
          <p:cNvSpPr>
            <a:spLocks noChangeShapeType="1"/>
          </p:cNvSpPr>
          <p:nvPr/>
        </p:nvSpPr>
        <p:spPr bwMode="auto">
          <a:xfrm>
            <a:off x="4368800" y="5764213"/>
            <a:ext cx="1895475" cy="1428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3562" name="Line 10"/>
          <p:cNvSpPr>
            <a:spLocks noChangeShapeType="1"/>
          </p:cNvSpPr>
          <p:nvPr/>
        </p:nvSpPr>
        <p:spPr bwMode="auto">
          <a:xfrm>
            <a:off x="4957763" y="5246688"/>
            <a:ext cx="1312862"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3563" name="Text Box 11"/>
          <p:cNvSpPr txBox="1">
            <a:spLocks noChangeArrowheads="1"/>
          </p:cNvSpPr>
          <p:nvPr/>
        </p:nvSpPr>
        <p:spPr bwMode="auto">
          <a:xfrm>
            <a:off x="1222375" y="3536950"/>
            <a:ext cx="6962775" cy="822325"/>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400"/>
              <a:t>Character positions in strings are numbered starting from 0 – just like arrays.</a:t>
            </a:r>
          </a:p>
        </p:txBody>
      </p:sp>
      <p:sp>
        <p:nvSpPr>
          <p:cNvPr id="23564" name="Line 12"/>
          <p:cNvSpPr>
            <a:spLocks noChangeShapeType="1"/>
          </p:cNvSpPr>
          <p:nvPr/>
        </p:nvSpPr>
        <p:spPr bwMode="auto">
          <a:xfrm flipV="1">
            <a:off x="2946400" y="3160713"/>
            <a:ext cx="0" cy="374650"/>
          </a:xfrm>
          <a:prstGeom prst="line">
            <a:avLst/>
          </a:prstGeom>
          <a:noFill/>
          <a:ln w="9525">
            <a:solidFill>
              <a:srgbClr val="FF0000"/>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xmlns="" val="4054676719"/>
      </p:ext>
    </p:ext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3558"/>
                                        </p:tgtEl>
                                        <p:attrNameLst>
                                          <p:attrName>style.visibility</p:attrName>
                                        </p:attrNameLst>
                                      </p:cBhvr>
                                      <p:to>
                                        <p:strVal val="visible"/>
                                      </p:to>
                                    </p:set>
                                    <p:anim to="" calcmode="lin" valueType="num">
                                      <p:cBhvr>
                                        <p:cTn id="7" dur="1" fill="hold"/>
                                        <p:tgtEl>
                                          <p:spTgt spid="2355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Methods — </a:t>
            </a:r>
            <a:r>
              <a:rPr lang="en-US">
                <a:solidFill>
                  <a:schemeClr val="tx1"/>
                </a:solidFill>
              </a:rPr>
              <a:t>substring</a:t>
            </a:r>
          </a:p>
        </p:txBody>
      </p:sp>
      <p:sp>
        <p:nvSpPr>
          <p:cNvPr id="24593" name="Rectangle 17"/>
          <p:cNvSpPr>
            <a:spLocks noGrp="1" noChangeArrowheads="1"/>
          </p:cNvSpPr>
          <p:nvPr>
            <p:ph sz="quarter" idx="1"/>
          </p:nvPr>
        </p:nvSpPr>
        <p:spPr>
          <a:xfrm>
            <a:off x="1020763" y="2257425"/>
            <a:ext cx="5584825" cy="2574925"/>
          </a:xfrm>
          <a:noFill/>
          <a:ln/>
        </p:spPr>
        <p:txBody>
          <a:bodyPr/>
          <a:lstStyle/>
          <a:p>
            <a:pPr marL="342900" indent="-342900"/>
            <a:r>
              <a:rPr lang="en-US" sz="2400"/>
              <a:t>String subs = word.</a:t>
            </a:r>
            <a:r>
              <a:rPr lang="en-US" sz="2400" b="1"/>
              <a:t>substring</a:t>
            </a:r>
            <a:r>
              <a:rPr lang="en-US" sz="2400"/>
              <a:t> (i, k);</a:t>
            </a:r>
          </a:p>
          <a:p>
            <a:pPr marL="742950" lvl="1" indent="-285750"/>
            <a:r>
              <a:rPr lang="en-US" sz="2400"/>
              <a:t>returns the substring of chars in positions from </a:t>
            </a:r>
            <a:r>
              <a:rPr lang="en-US" sz="2400" b="1"/>
              <a:t>i</a:t>
            </a:r>
            <a:r>
              <a:rPr lang="en-US" sz="2400"/>
              <a:t> to </a:t>
            </a:r>
            <a:r>
              <a:rPr lang="en-US" sz="2400" b="1"/>
              <a:t>k</a:t>
            </a:r>
            <a:r>
              <a:rPr lang="en-US" sz="2400" b="1" i="1"/>
              <a:t>-</a:t>
            </a:r>
            <a:r>
              <a:rPr lang="en-US" sz="2400" b="1"/>
              <a:t>1</a:t>
            </a:r>
          </a:p>
          <a:p>
            <a:pPr marL="342900" indent="-342900"/>
            <a:r>
              <a:rPr lang="en-US" sz="2400"/>
              <a:t>String subs = word.</a:t>
            </a:r>
            <a:r>
              <a:rPr lang="en-US" sz="2400" b="1"/>
              <a:t>substring </a:t>
            </a:r>
            <a:r>
              <a:rPr lang="en-US" sz="2400"/>
              <a:t>(i);</a:t>
            </a:r>
          </a:p>
          <a:p>
            <a:pPr marL="742950" lvl="1" indent="-285750"/>
            <a:r>
              <a:rPr lang="en-US" sz="2400"/>
              <a:t>returns the substring from the </a:t>
            </a:r>
            <a:r>
              <a:rPr lang="en-US" sz="2400" b="1"/>
              <a:t>i</a:t>
            </a:r>
            <a:r>
              <a:rPr lang="en-US" sz="2400"/>
              <a:t>-th char to the end</a:t>
            </a:r>
          </a:p>
        </p:txBody>
      </p:sp>
      <p:sp>
        <p:nvSpPr>
          <p:cNvPr id="24580" name="Text Box 4"/>
          <p:cNvSpPr txBox="1">
            <a:spLocks noChangeArrowheads="1"/>
          </p:cNvSpPr>
          <p:nvPr/>
        </p:nvSpPr>
        <p:spPr bwMode="auto">
          <a:xfrm>
            <a:off x="6148388" y="5073650"/>
            <a:ext cx="2486025"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lang="en-US" sz="2400" dirty="0"/>
              <a:t>“</a:t>
            </a:r>
            <a:r>
              <a:rPr lang="en-US" sz="2400" dirty="0" err="1"/>
              <a:t>lev</a:t>
            </a:r>
            <a:r>
              <a:rPr lang="en-US" sz="2400" dirty="0"/>
              <a:t>"</a:t>
            </a:r>
          </a:p>
          <a:p>
            <a:pPr>
              <a:spcBef>
                <a:spcPct val="0"/>
              </a:spcBef>
            </a:pPr>
            <a:r>
              <a:rPr lang="en-US" sz="2400" dirty="0"/>
              <a:t>“mutable</a:t>
            </a:r>
            <a:r>
              <a:rPr lang="en-US" sz="2400" dirty="0" smtClean="0"/>
              <a:t>"</a:t>
            </a:r>
          </a:p>
          <a:p>
            <a:pPr>
              <a:spcBef>
                <a:spcPct val="0"/>
              </a:spcBef>
            </a:pPr>
            <a:r>
              <a:rPr lang="en-US" sz="2400" dirty="0" smtClean="0"/>
              <a:t>"" (empty string)</a:t>
            </a:r>
            <a:endParaRPr lang="en-US" sz="2400" dirty="0"/>
          </a:p>
        </p:txBody>
      </p:sp>
      <p:sp>
        <p:nvSpPr>
          <p:cNvPr id="24581" name="Text Box 5"/>
          <p:cNvSpPr txBox="1">
            <a:spLocks noChangeArrowheads="1"/>
          </p:cNvSpPr>
          <p:nvPr/>
        </p:nvSpPr>
        <p:spPr bwMode="auto">
          <a:xfrm>
            <a:off x="1039813" y="5094288"/>
            <a:ext cx="4083050" cy="1187450"/>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lang="en-US" sz="2400" dirty="0"/>
              <a:t>”</a:t>
            </a:r>
            <a:r>
              <a:rPr lang="en-US" sz="2400" dirty="0" err="1"/>
              <a:t>television".substring</a:t>
            </a:r>
            <a:r>
              <a:rPr lang="en-US" sz="2400" dirty="0"/>
              <a:t> (2,5); </a:t>
            </a:r>
          </a:p>
          <a:p>
            <a:pPr>
              <a:spcBef>
                <a:spcPct val="0"/>
              </a:spcBef>
            </a:pPr>
            <a:r>
              <a:rPr lang="en-US" sz="2400" dirty="0"/>
              <a:t>“</a:t>
            </a:r>
            <a:r>
              <a:rPr lang="en-US" sz="2400" dirty="0" err="1"/>
              <a:t>immutable".substring</a:t>
            </a:r>
            <a:r>
              <a:rPr lang="en-US" sz="2400" dirty="0"/>
              <a:t> (2</a:t>
            </a:r>
            <a:r>
              <a:rPr lang="en-US" sz="2400" dirty="0" smtClean="0"/>
              <a:t>);</a:t>
            </a:r>
          </a:p>
          <a:p>
            <a:pPr>
              <a:spcBef>
                <a:spcPct val="0"/>
              </a:spcBef>
            </a:pPr>
            <a:r>
              <a:rPr lang="en-US" sz="2400" dirty="0" smtClean="0"/>
              <a:t>“</a:t>
            </a:r>
            <a:r>
              <a:rPr lang="en-US" sz="2400" dirty="0" err="1" smtClean="0"/>
              <a:t>bob".substring</a:t>
            </a:r>
            <a:r>
              <a:rPr lang="en-US" sz="2400" dirty="0" smtClean="0"/>
              <a:t> (9);</a:t>
            </a:r>
            <a:endParaRPr lang="en-US" sz="2400" dirty="0"/>
          </a:p>
        </p:txBody>
      </p:sp>
      <p:sp>
        <p:nvSpPr>
          <p:cNvPr id="24582" name="Text Box 6"/>
          <p:cNvSpPr txBox="1">
            <a:spLocks noChangeArrowheads="1"/>
          </p:cNvSpPr>
          <p:nvPr/>
        </p:nvSpPr>
        <p:spPr bwMode="auto">
          <a:xfrm>
            <a:off x="6003925" y="4767263"/>
            <a:ext cx="1447800" cy="457200"/>
          </a:xfrm>
          <a:prstGeom prst="rect">
            <a:avLst/>
          </a:prstGeom>
          <a:noFill/>
          <a:ln>
            <a:noFill/>
          </a:ln>
          <a:effectLst/>
          <a:extLst>
            <a:ext uri="{909E8E84-426E-40DD-AFC4-6F175D3DCCD1}">
              <a14:hiddenFill xmlns:a14="http://schemas.microsoft.com/office/drawing/2010/main" xmlns="">
                <a:solidFill>
                  <a:schemeClr val="folHlink"/>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2400">
                <a:solidFill>
                  <a:schemeClr val="tx2"/>
                </a:solidFill>
              </a:rPr>
              <a:t>Returns:</a:t>
            </a:r>
          </a:p>
        </p:txBody>
      </p:sp>
      <p:sp>
        <p:nvSpPr>
          <p:cNvPr id="24583" name="Line 7"/>
          <p:cNvSpPr>
            <a:spLocks noChangeShapeType="1"/>
          </p:cNvSpPr>
          <p:nvPr/>
        </p:nvSpPr>
        <p:spPr bwMode="auto">
          <a:xfrm>
            <a:off x="5332413" y="5707063"/>
            <a:ext cx="6858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4584" name="Line 8"/>
          <p:cNvSpPr>
            <a:spLocks noChangeShapeType="1"/>
          </p:cNvSpPr>
          <p:nvPr/>
        </p:nvSpPr>
        <p:spPr bwMode="auto">
          <a:xfrm>
            <a:off x="5332413" y="5307013"/>
            <a:ext cx="6858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4585" name="Line 9"/>
          <p:cNvSpPr>
            <a:spLocks noChangeShapeType="1"/>
          </p:cNvSpPr>
          <p:nvPr/>
        </p:nvSpPr>
        <p:spPr bwMode="auto">
          <a:xfrm>
            <a:off x="5332413" y="6083300"/>
            <a:ext cx="6858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4586" name="Text Box 10"/>
          <p:cNvSpPr txBox="1">
            <a:spLocks noChangeArrowheads="1"/>
          </p:cNvSpPr>
          <p:nvPr/>
        </p:nvSpPr>
        <p:spPr bwMode="auto">
          <a:xfrm>
            <a:off x="6477000" y="2244725"/>
            <a:ext cx="2216150" cy="1187450"/>
          </a:xfrm>
          <a:prstGeom prst="rect">
            <a:avLst/>
          </a:prstGeom>
          <a:noFill/>
          <a:ln>
            <a:noFill/>
          </a:ln>
          <a:effectLst/>
          <a:extLst>
            <a:ext uri="{909E8E84-426E-40DD-AFC4-6F175D3DCCD1}">
              <a14:hiddenFill xmlns:a14="http://schemas.microsoft.com/office/drawing/2010/main" xmlns="">
                <a:solidFill>
                  <a:schemeClr val="folHlink"/>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lang="en-US" sz="2400" b="1">
                <a:latin typeface="Courier New" pitchFamily="49" charset="0"/>
              </a:rPr>
              <a:t> television</a:t>
            </a:r>
          </a:p>
          <a:p>
            <a:pPr>
              <a:spcBef>
                <a:spcPct val="0"/>
              </a:spcBef>
            </a:pPr>
            <a:endParaRPr lang="en-US" sz="2400" b="1" i="1">
              <a:latin typeface="Courier New" pitchFamily="49" charset="0"/>
            </a:endParaRPr>
          </a:p>
          <a:p>
            <a:pPr>
              <a:spcBef>
                <a:spcPct val="0"/>
              </a:spcBef>
            </a:pPr>
            <a:r>
              <a:rPr lang="en-US" sz="2400" b="1" i="1">
                <a:latin typeface="Courier New" pitchFamily="49" charset="0"/>
              </a:rPr>
              <a:t>   i  k</a:t>
            </a:r>
            <a:endParaRPr lang="en-US" sz="2400">
              <a:latin typeface="Courier New" pitchFamily="49" charset="0"/>
            </a:endParaRPr>
          </a:p>
        </p:txBody>
      </p:sp>
      <p:sp>
        <p:nvSpPr>
          <p:cNvPr id="24587" name="Rectangle 11"/>
          <p:cNvSpPr>
            <a:spLocks noChangeArrowheads="1"/>
          </p:cNvSpPr>
          <p:nvPr/>
        </p:nvSpPr>
        <p:spPr bwMode="auto">
          <a:xfrm>
            <a:off x="7115175" y="2287588"/>
            <a:ext cx="542925" cy="352425"/>
          </a:xfrm>
          <a:prstGeom prst="rect">
            <a:avLst/>
          </a:prstGeom>
          <a:noFill/>
          <a:ln w="9525">
            <a:solidFill>
              <a:srgbClr val="FF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4588" name="Line 12"/>
          <p:cNvSpPr>
            <a:spLocks noChangeShapeType="1"/>
          </p:cNvSpPr>
          <p:nvPr/>
        </p:nvSpPr>
        <p:spPr bwMode="auto">
          <a:xfrm flipV="1">
            <a:off x="7205663" y="2665413"/>
            <a:ext cx="0" cy="31591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24589" name="Line 13"/>
          <p:cNvSpPr>
            <a:spLocks noChangeShapeType="1"/>
          </p:cNvSpPr>
          <p:nvPr/>
        </p:nvSpPr>
        <p:spPr bwMode="auto">
          <a:xfrm flipV="1">
            <a:off x="7761288" y="2665413"/>
            <a:ext cx="0" cy="31591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24590" name="Text Box 14"/>
          <p:cNvSpPr txBox="1">
            <a:spLocks noChangeArrowheads="1"/>
          </p:cNvSpPr>
          <p:nvPr/>
        </p:nvSpPr>
        <p:spPr bwMode="auto">
          <a:xfrm>
            <a:off x="6473825" y="3567113"/>
            <a:ext cx="2216150" cy="1187450"/>
          </a:xfrm>
          <a:prstGeom prst="rect">
            <a:avLst/>
          </a:prstGeom>
          <a:noFill/>
          <a:ln>
            <a:noFill/>
          </a:ln>
          <a:effectLst/>
          <a:extLst>
            <a:ext uri="{909E8E84-426E-40DD-AFC4-6F175D3DCCD1}">
              <a14:hiddenFill xmlns:a14="http://schemas.microsoft.com/office/drawing/2010/main" xmlns="">
                <a:solidFill>
                  <a:schemeClr val="folHlink"/>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lang="en-US" sz="2400" b="1">
                <a:latin typeface="Courier New" pitchFamily="49" charset="0"/>
              </a:rPr>
              <a:t> television</a:t>
            </a:r>
          </a:p>
          <a:p>
            <a:pPr>
              <a:spcBef>
                <a:spcPct val="0"/>
              </a:spcBef>
            </a:pPr>
            <a:endParaRPr lang="en-US" sz="2400" b="1" i="1">
              <a:latin typeface="Courier New" pitchFamily="49" charset="0"/>
            </a:endParaRPr>
          </a:p>
          <a:p>
            <a:pPr>
              <a:spcBef>
                <a:spcPct val="0"/>
              </a:spcBef>
            </a:pPr>
            <a:r>
              <a:rPr lang="en-US" sz="2400" b="1" i="1">
                <a:latin typeface="Courier New" pitchFamily="49" charset="0"/>
              </a:rPr>
              <a:t>   i</a:t>
            </a:r>
            <a:endParaRPr lang="en-US" sz="2400">
              <a:latin typeface="Courier New" pitchFamily="49" charset="0"/>
            </a:endParaRPr>
          </a:p>
        </p:txBody>
      </p:sp>
      <p:sp>
        <p:nvSpPr>
          <p:cNvPr id="24591" name="Rectangle 15"/>
          <p:cNvSpPr>
            <a:spLocks noChangeArrowheads="1"/>
          </p:cNvSpPr>
          <p:nvPr/>
        </p:nvSpPr>
        <p:spPr bwMode="auto">
          <a:xfrm>
            <a:off x="7112000" y="3609975"/>
            <a:ext cx="1490663" cy="352425"/>
          </a:xfrm>
          <a:prstGeom prst="rect">
            <a:avLst/>
          </a:prstGeom>
          <a:noFill/>
          <a:ln w="9525">
            <a:solidFill>
              <a:srgbClr val="FF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4592" name="Line 16"/>
          <p:cNvSpPr>
            <a:spLocks noChangeShapeType="1"/>
          </p:cNvSpPr>
          <p:nvPr/>
        </p:nvSpPr>
        <p:spPr bwMode="auto">
          <a:xfrm flipV="1">
            <a:off x="7202488" y="3987800"/>
            <a:ext cx="0" cy="31591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24594" name="Rectangle 18"/>
          <p:cNvSpPr>
            <a:spLocks noChangeArrowheads="1"/>
          </p:cNvSpPr>
          <p:nvPr/>
        </p:nvSpPr>
        <p:spPr bwMode="auto">
          <a:xfrm>
            <a:off x="765175" y="1741488"/>
            <a:ext cx="7835900" cy="396875"/>
          </a:xfrm>
          <a:prstGeom prst="rect">
            <a:avLst/>
          </a:prstGeom>
          <a:noFill/>
          <a:ln>
            <a:noFill/>
          </a:ln>
          <a:effectLst/>
          <a:extLst>
            <a:ext uri="{909E8E84-426E-40DD-AFC4-6F175D3DCCD1}">
              <a14:hiddenFill xmlns:a14="http://schemas.microsoft.com/office/drawing/2010/main" xmlns="">
                <a:solidFill>
                  <a:srgbClr val="CCECFF"/>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000"/>
              <a:t>Returns a new String by copying characters from an existing String.</a:t>
            </a:r>
          </a:p>
        </p:txBody>
      </p:sp>
    </p:spTree>
    <p:extLst>
      <p:ext uri="{BB962C8B-B14F-4D97-AF65-F5344CB8AC3E}">
        <p14:creationId xmlns:p14="http://schemas.microsoft.com/office/powerpoint/2010/main" xmlns="" val="2241012688"/>
      </p:ext>
    </p:ext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4580"/>
                                        </p:tgtEl>
                                        <p:attrNameLst>
                                          <p:attrName>style.visibility</p:attrName>
                                        </p:attrNameLst>
                                      </p:cBhvr>
                                      <p:to>
                                        <p:strVal val="visible"/>
                                      </p:to>
                                    </p:set>
                                    <p:anim to="" calcmode="lin" valueType="num">
                                      <p:cBhvr>
                                        <p:cTn id="7" dur="1" fill="hold"/>
                                        <p:tgtEl>
                                          <p:spTgt spid="2458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a:noFill/>
          <a:ln/>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r>
              <a:rPr lang="en-US" dirty="0"/>
              <a:t>Methods — Concatenation</a:t>
            </a:r>
          </a:p>
        </p:txBody>
      </p:sp>
      <p:sp>
        <p:nvSpPr>
          <p:cNvPr id="25605" name="Rectangle 5"/>
          <p:cNvSpPr>
            <a:spLocks noGrp="1" noChangeArrowheads="1"/>
          </p:cNvSpPr>
          <p:nvPr>
            <p:ph sz="quarter" idx="1"/>
          </p:nvPr>
        </p:nvSpPr>
        <p:spPr>
          <a:xfrm>
            <a:off x="949325" y="1765300"/>
            <a:ext cx="7661275" cy="4513263"/>
          </a:xfrm>
          <a:noFill/>
          <a:ln/>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342900" indent="-342900">
              <a:buFont typeface="Wingdings" pitchFamily="2" charset="2"/>
              <a:buNone/>
            </a:pPr>
            <a:r>
              <a:rPr lang="en-US" sz="2000"/>
              <a:t>String word1 = “re”, word2 = “think”; word3 = “ing”;</a:t>
            </a:r>
          </a:p>
          <a:p>
            <a:pPr marL="342900" indent="-342900">
              <a:buFont typeface="Wingdings" pitchFamily="2" charset="2"/>
              <a:buNone/>
            </a:pPr>
            <a:r>
              <a:rPr lang="en-US" sz="2000"/>
              <a:t>int num = 2;</a:t>
            </a:r>
          </a:p>
          <a:p>
            <a:pPr marL="342900" indent="-342900"/>
            <a:r>
              <a:rPr lang="en-US"/>
              <a:t>String result = word1 </a:t>
            </a:r>
            <a:r>
              <a:rPr lang="en-US" b="1"/>
              <a:t>+</a:t>
            </a:r>
            <a:r>
              <a:rPr lang="en-US"/>
              <a:t> word2;</a:t>
            </a:r>
          </a:p>
          <a:p>
            <a:pPr marL="742950" lvl="1" indent="-285750">
              <a:buFont typeface="Wingdings" pitchFamily="2" charset="2"/>
              <a:buNone/>
            </a:pPr>
            <a:r>
              <a:rPr lang="en-US" sz="2000"/>
              <a:t>//concatenates word1 and word2   “rethink“</a:t>
            </a:r>
          </a:p>
          <a:p>
            <a:pPr marL="342900" indent="-342900"/>
            <a:r>
              <a:rPr lang="en-US"/>
              <a:t>String result = word1.</a:t>
            </a:r>
            <a:r>
              <a:rPr lang="en-US" b="1"/>
              <a:t>concat</a:t>
            </a:r>
            <a:r>
              <a:rPr lang="en-US"/>
              <a:t> (word2);</a:t>
            </a:r>
          </a:p>
          <a:p>
            <a:pPr marL="742950" lvl="1" indent="-285750">
              <a:buFont typeface="Wingdings" pitchFamily="2" charset="2"/>
              <a:buNone/>
            </a:pPr>
            <a:r>
              <a:rPr lang="en-US" sz="2000"/>
              <a:t>//the same as word1 + word2  “rethink“</a:t>
            </a:r>
          </a:p>
          <a:p>
            <a:pPr marL="342900" indent="-342900"/>
            <a:r>
              <a:rPr lang="en-US" b="1"/>
              <a:t>result</a:t>
            </a:r>
            <a:r>
              <a:rPr lang="en-US"/>
              <a:t> </a:t>
            </a:r>
            <a:r>
              <a:rPr lang="en-US" b="1"/>
              <a:t>+=</a:t>
            </a:r>
            <a:r>
              <a:rPr lang="en-US"/>
              <a:t> word3;</a:t>
            </a:r>
          </a:p>
          <a:p>
            <a:pPr marL="742950" lvl="1" indent="-285750">
              <a:buFont typeface="Wingdings" pitchFamily="2" charset="2"/>
              <a:buNone/>
            </a:pPr>
            <a:r>
              <a:rPr lang="en-US" sz="2000"/>
              <a:t>//concatenates word3 to result  “rethinking”</a:t>
            </a:r>
          </a:p>
          <a:p>
            <a:pPr marL="342900" indent="-342900"/>
            <a:r>
              <a:rPr lang="en-US"/>
              <a:t>r</a:t>
            </a:r>
            <a:r>
              <a:rPr lang="en-US" b="1"/>
              <a:t>esult</a:t>
            </a:r>
            <a:r>
              <a:rPr lang="en-US"/>
              <a:t> += num; </a:t>
            </a:r>
            <a:r>
              <a:rPr lang="en-US" sz="2000"/>
              <a:t>//converts num to String</a:t>
            </a:r>
            <a:br>
              <a:rPr lang="en-US" sz="2000"/>
            </a:br>
            <a:r>
              <a:rPr lang="en-US" sz="2000"/>
              <a:t>//and concatenates it to result  “rethinking2”</a:t>
            </a:r>
            <a:endParaRPr lang="en-US"/>
          </a:p>
        </p:txBody>
      </p:sp>
    </p:spTree>
    <p:extLst>
      <p:ext uri="{BB962C8B-B14F-4D97-AF65-F5344CB8AC3E}">
        <p14:creationId xmlns:p14="http://schemas.microsoft.com/office/powerpoint/2010/main" xmlns="" val="287973190"/>
      </p:ext>
    </p:extLst>
  </p:cSld>
  <p:clrMapOvr>
    <a:masterClrMapping/>
  </p:clrMapOvr>
  <p:transition>
    <p:diamond/>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704088"/>
            <a:ext cx="8229600" cy="794512"/>
          </a:xfrm>
        </p:spPr>
        <p:txBody>
          <a:bodyPr>
            <a:normAutofit/>
          </a:bodyPr>
          <a:lstStyle/>
          <a:p>
            <a:r>
              <a:rPr lang="en-US" dirty="0"/>
              <a:t>Methods — Find (</a:t>
            </a:r>
            <a:r>
              <a:rPr lang="en-US" dirty="0" err="1">
                <a:solidFill>
                  <a:schemeClr val="tx1"/>
                </a:solidFill>
              </a:rPr>
              <a:t>indexOf</a:t>
            </a:r>
            <a:r>
              <a:rPr lang="en-US" dirty="0"/>
              <a:t>)</a:t>
            </a:r>
          </a:p>
        </p:txBody>
      </p:sp>
      <p:sp>
        <p:nvSpPr>
          <p:cNvPr id="27651" name="Rectangle 3"/>
          <p:cNvSpPr>
            <a:spLocks noGrp="1" noChangeArrowheads="1"/>
          </p:cNvSpPr>
          <p:nvPr>
            <p:ph sz="quarter" idx="1"/>
          </p:nvPr>
        </p:nvSpPr>
        <p:spPr>
          <a:xfrm>
            <a:off x="804863" y="2030413"/>
            <a:ext cx="7772400" cy="4802187"/>
          </a:xfrm>
        </p:spPr>
        <p:txBody>
          <a:bodyPr/>
          <a:lstStyle/>
          <a:p>
            <a:pPr marL="342900" indent="-342900">
              <a:buFont typeface="Wingdings" pitchFamily="2" charset="2"/>
              <a:buNone/>
            </a:pPr>
            <a:r>
              <a:rPr lang="en-US" sz="2400" dirty="0"/>
              <a:t>String name =“President George Washington";</a:t>
            </a:r>
          </a:p>
          <a:p>
            <a:pPr marL="342900" indent="-342900">
              <a:buFont typeface="Wingdings" pitchFamily="2" charset="2"/>
              <a:buNone/>
            </a:pPr>
            <a:endParaRPr lang="en-US" sz="2400" dirty="0"/>
          </a:p>
          <a:p>
            <a:pPr marL="342900" indent="-342900">
              <a:buFont typeface="Wingdings" pitchFamily="2" charset="2"/>
              <a:buNone/>
            </a:pPr>
            <a:r>
              <a:rPr lang="en-US" sz="2400" dirty="0" err="1" smtClean="0"/>
              <a:t>name.indexOf</a:t>
            </a:r>
            <a:r>
              <a:rPr lang="en-US" sz="2400" dirty="0" smtClean="0"/>
              <a:t> </a:t>
            </a:r>
            <a:r>
              <a:rPr lang="en-US" sz="2400" dirty="0"/>
              <a:t>(‘P');		      0</a:t>
            </a:r>
          </a:p>
          <a:p>
            <a:pPr marL="342900" indent="-342900">
              <a:buFont typeface="Wingdings" pitchFamily="2" charset="2"/>
              <a:buNone/>
            </a:pPr>
            <a:r>
              <a:rPr lang="en-US" sz="2400" dirty="0" err="1"/>
              <a:t>name.indexOf</a:t>
            </a:r>
            <a:r>
              <a:rPr lang="en-US" sz="2400" dirty="0"/>
              <a:t> (‘e');		      2</a:t>
            </a:r>
          </a:p>
          <a:p>
            <a:pPr marL="342900" indent="-342900">
              <a:buFont typeface="Wingdings" pitchFamily="2" charset="2"/>
              <a:buNone/>
            </a:pPr>
            <a:r>
              <a:rPr lang="en-US" sz="2400" dirty="0" err="1"/>
              <a:t>name.indexOf</a:t>
            </a:r>
            <a:r>
              <a:rPr lang="en-US" sz="2400" dirty="0"/>
              <a:t> (“George");	    </a:t>
            </a:r>
            <a:r>
              <a:rPr lang="en-US" sz="2400" dirty="0" smtClean="0"/>
              <a:t>10</a:t>
            </a:r>
          </a:p>
          <a:p>
            <a:pPr marL="342900" indent="-342900">
              <a:buFont typeface="Wingdings" pitchFamily="2" charset="2"/>
              <a:buNone/>
            </a:pPr>
            <a:r>
              <a:rPr lang="en-US" sz="2400" dirty="0"/>
              <a:t>		     </a:t>
            </a:r>
            <a:r>
              <a:rPr lang="en-US" sz="2400" dirty="0" smtClean="0"/>
              <a:t>  </a:t>
            </a:r>
            <a:endParaRPr lang="en-US" sz="2400" dirty="0"/>
          </a:p>
          <a:p>
            <a:pPr marL="342900" indent="-342900">
              <a:buFont typeface="Wingdings" pitchFamily="2" charset="2"/>
              <a:buNone/>
            </a:pPr>
            <a:endParaRPr lang="en-US" sz="2400" dirty="0"/>
          </a:p>
          <a:p>
            <a:pPr marL="342900" indent="-342900">
              <a:buFont typeface="Wingdings" pitchFamily="2" charset="2"/>
              <a:buNone/>
            </a:pPr>
            <a:r>
              <a:rPr lang="en-US" sz="2400" dirty="0" err="1"/>
              <a:t>name.indexOf</a:t>
            </a:r>
            <a:r>
              <a:rPr lang="en-US" sz="2400" dirty="0"/>
              <a:t> (“Bob");	    </a:t>
            </a:r>
            <a:r>
              <a:rPr lang="en-US" sz="2400" dirty="0">
                <a:latin typeface="Courier New" pitchFamily="49" charset="0"/>
              </a:rPr>
              <a:t>-</a:t>
            </a:r>
            <a:r>
              <a:rPr lang="en-US" sz="2400" dirty="0"/>
              <a:t>1</a:t>
            </a:r>
          </a:p>
          <a:p>
            <a:pPr marL="342900" indent="-342900">
              <a:buFont typeface="Wingdings" pitchFamily="2" charset="2"/>
              <a:buNone/>
            </a:pPr>
            <a:r>
              <a:rPr lang="en-US" sz="2400" dirty="0" err="1"/>
              <a:t>name.lastIndexOf</a:t>
            </a:r>
            <a:r>
              <a:rPr lang="en-US" sz="2400" dirty="0"/>
              <a:t> (‘e');	    15</a:t>
            </a:r>
            <a:endParaRPr lang="en-US" dirty="0"/>
          </a:p>
        </p:txBody>
      </p:sp>
      <p:sp>
        <p:nvSpPr>
          <p:cNvPr id="27652" name="Line 4"/>
          <p:cNvSpPr>
            <a:spLocks noChangeShapeType="1"/>
          </p:cNvSpPr>
          <p:nvPr/>
        </p:nvSpPr>
        <p:spPr bwMode="auto">
          <a:xfrm flipV="1">
            <a:off x="4343400" y="1807369"/>
            <a:ext cx="0" cy="312738"/>
          </a:xfrm>
          <a:prstGeom prst="line">
            <a:avLst/>
          </a:prstGeom>
          <a:noFill/>
          <a:ln w="9525">
            <a:solidFill>
              <a:srgbClr val="FF33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7653" name="Line 5"/>
          <p:cNvSpPr>
            <a:spLocks noChangeShapeType="1"/>
          </p:cNvSpPr>
          <p:nvPr/>
        </p:nvSpPr>
        <p:spPr bwMode="auto">
          <a:xfrm flipV="1">
            <a:off x="5029200" y="1811337"/>
            <a:ext cx="0" cy="312737"/>
          </a:xfrm>
          <a:prstGeom prst="line">
            <a:avLst/>
          </a:prstGeom>
          <a:noFill/>
          <a:ln w="9525">
            <a:solidFill>
              <a:srgbClr val="FF33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7654" name="Line 6"/>
          <p:cNvSpPr>
            <a:spLocks noChangeShapeType="1"/>
          </p:cNvSpPr>
          <p:nvPr/>
        </p:nvSpPr>
        <p:spPr bwMode="auto">
          <a:xfrm flipV="1">
            <a:off x="3810000" y="1811338"/>
            <a:ext cx="0" cy="312737"/>
          </a:xfrm>
          <a:prstGeom prst="line">
            <a:avLst/>
          </a:prstGeom>
          <a:noFill/>
          <a:ln w="9525">
            <a:solidFill>
              <a:srgbClr val="FF33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7655" name="Text Box 7"/>
          <p:cNvSpPr txBox="1">
            <a:spLocks noChangeArrowheads="1"/>
          </p:cNvSpPr>
          <p:nvPr/>
        </p:nvSpPr>
        <p:spPr bwMode="auto">
          <a:xfrm>
            <a:off x="4652963" y="2590800"/>
            <a:ext cx="1479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400">
                <a:solidFill>
                  <a:schemeClr val="tx2"/>
                </a:solidFill>
              </a:rPr>
              <a:t>Returns:</a:t>
            </a:r>
          </a:p>
        </p:txBody>
      </p:sp>
      <p:sp>
        <p:nvSpPr>
          <p:cNvPr id="27656" name="Line 8"/>
          <p:cNvSpPr>
            <a:spLocks noChangeShapeType="1"/>
          </p:cNvSpPr>
          <p:nvPr/>
        </p:nvSpPr>
        <p:spPr bwMode="auto">
          <a:xfrm flipV="1">
            <a:off x="2971800" y="1811338"/>
            <a:ext cx="0" cy="312737"/>
          </a:xfrm>
          <a:prstGeom prst="line">
            <a:avLst/>
          </a:prstGeom>
          <a:noFill/>
          <a:ln w="9525">
            <a:solidFill>
              <a:srgbClr val="FF33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7657" name="Text Box 9"/>
          <p:cNvSpPr txBox="1">
            <a:spLocks noChangeArrowheads="1"/>
          </p:cNvSpPr>
          <p:nvPr/>
        </p:nvSpPr>
        <p:spPr bwMode="auto">
          <a:xfrm>
            <a:off x="5903913" y="5099050"/>
            <a:ext cx="2466975" cy="457200"/>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400"/>
              <a:t>   (not found)</a:t>
            </a:r>
          </a:p>
        </p:txBody>
      </p:sp>
      <p:sp>
        <p:nvSpPr>
          <p:cNvPr id="27659" name="Line 11"/>
          <p:cNvSpPr>
            <a:spLocks noChangeShapeType="1"/>
          </p:cNvSpPr>
          <p:nvPr/>
        </p:nvSpPr>
        <p:spPr bwMode="auto">
          <a:xfrm>
            <a:off x="5270500" y="5262563"/>
            <a:ext cx="633413"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7663" name="Text Box 15"/>
          <p:cNvSpPr txBox="1">
            <a:spLocks noChangeArrowheads="1"/>
          </p:cNvSpPr>
          <p:nvPr/>
        </p:nvSpPr>
        <p:spPr bwMode="auto">
          <a:xfrm>
            <a:off x="2774156" y="1498599"/>
            <a:ext cx="3711575" cy="396875"/>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lang="en-US" sz="2000" dirty="0"/>
              <a:t> 0  2      6    </a:t>
            </a:r>
            <a:r>
              <a:rPr lang="en-US" sz="2000" dirty="0" smtClean="0"/>
              <a:t>   10       15</a:t>
            </a:r>
            <a:endParaRPr lang="en-US" sz="2400" dirty="0">
              <a:latin typeface="Courier New" pitchFamily="49" charset="0"/>
            </a:endParaRPr>
          </a:p>
        </p:txBody>
      </p:sp>
      <p:sp>
        <p:nvSpPr>
          <p:cNvPr id="27664" name="Line 16"/>
          <p:cNvSpPr>
            <a:spLocks noChangeShapeType="1"/>
          </p:cNvSpPr>
          <p:nvPr/>
        </p:nvSpPr>
        <p:spPr bwMode="auto">
          <a:xfrm flipV="1">
            <a:off x="3257550" y="1824038"/>
            <a:ext cx="0" cy="312737"/>
          </a:xfrm>
          <a:prstGeom prst="line">
            <a:avLst/>
          </a:prstGeom>
          <a:noFill/>
          <a:ln w="9525">
            <a:solidFill>
              <a:srgbClr val="FF33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xmlns="" val="1466497347"/>
      </p:ext>
    </p:extLst>
  </p:cSld>
  <p:clrMapOvr>
    <a:masterClrMapping/>
  </p:clrMapOvr>
  <p:transition>
    <p:diamond/>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Methods — Equality</a:t>
            </a:r>
          </a:p>
        </p:txBody>
      </p:sp>
      <p:sp>
        <p:nvSpPr>
          <p:cNvPr id="32771" name="Rectangle 3"/>
          <p:cNvSpPr>
            <a:spLocks noGrp="1" noChangeArrowheads="1"/>
          </p:cNvSpPr>
          <p:nvPr>
            <p:ph sz="quarter" idx="1"/>
          </p:nvPr>
        </p:nvSpPr>
        <p:spPr>
          <a:xfrm>
            <a:off x="762000" y="1447800"/>
            <a:ext cx="7661275" cy="4295775"/>
          </a:xfrm>
        </p:spPr>
        <p:txBody>
          <a:bodyPr/>
          <a:lstStyle/>
          <a:p>
            <a:pPr marL="342900" indent="-342900">
              <a:spcBef>
                <a:spcPct val="0"/>
              </a:spcBef>
              <a:buFont typeface="Wingdings" pitchFamily="2" charset="2"/>
              <a:buNone/>
            </a:pPr>
            <a:r>
              <a:rPr lang="en-US" sz="2400" dirty="0" err="1"/>
              <a:t>boolean</a:t>
            </a:r>
            <a:r>
              <a:rPr lang="en-US" sz="2400" dirty="0"/>
              <a:t> b = word1.</a:t>
            </a:r>
            <a:r>
              <a:rPr lang="en-US" sz="2400" b="1" dirty="0"/>
              <a:t>equals</a:t>
            </a:r>
            <a:r>
              <a:rPr lang="en-US" sz="2400" dirty="0"/>
              <a:t>(word2);</a:t>
            </a:r>
          </a:p>
          <a:p>
            <a:pPr marL="742950" lvl="1" indent="-285750">
              <a:spcBef>
                <a:spcPct val="0"/>
              </a:spcBef>
              <a:buFont typeface="Wingdings" pitchFamily="2" charset="2"/>
              <a:buNone/>
            </a:pPr>
            <a:r>
              <a:rPr lang="en-US" sz="2400" dirty="0"/>
              <a:t>	returns </a:t>
            </a:r>
            <a:r>
              <a:rPr lang="en-US" sz="2400" b="1" dirty="0"/>
              <a:t>true</a:t>
            </a:r>
            <a:r>
              <a:rPr lang="en-US" sz="2400" dirty="0"/>
              <a:t> if the string </a:t>
            </a:r>
            <a:r>
              <a:rPr lang="en-US" sz="2400" b="1" dirty="0"/>
              <a:t>word1</a:t>
            </a:r>
            <a:r>
              <a:rPr lang="en-US" sz="2400" dirty="0"/>
              <a:t> is equal to </a:t>
            </a:r>
            <a:r>
              <a:rPr lang="en-US" sz="2400" b="1" dirty="0"/>
              <a:t>word2</a:t>
            </a:r>
          </a:p>
          <a:p>
            <a:pPr marL="342900" indent="-342900">
              <a:spcBef>
                <a:spcPct val="50000"/>
              </a:spcBef>
              <a:buFont typeface="Wingdings" pitchFamily="2" charset="2"/>
              <a:buNone/>
            </a:pPr>
            <a:r>
              <a:rPr lang="en-US" sz="2400" dirty="0" err="1"/>
              <a:t>boolean</a:t>
            </a:r>
            <a:r>
              <a:rPr lang="en-US" sz="2400" dirty="0"/>
              <a:t> b = word1.</a:t>
            </a:r>
            <a:r>
              <a:rPr lang="en-US" sz="2400" b="1" dirty="0"/>
              <a:t>equalsIgnoreCase</a:t>
            </a:r>
            <a:r>
              <a:rPr lang="en-US" sz="2400" dirty="0"/>
              <a:t>(word2);</a:t>
            </a:r>
          </a:p>
          <a:p>
            <a:pPr marL="742950" lvl="1" indent="-285750">
              <a:spcBef>
                <a:spcPct val="0"/>
              </a:spcBef>
              <a:buFont typeface="Wingdings" pitchFamily="2" charset="2"/>
              <a:buNone/>
            </a:pPr>
            <a:r>
              <a:rPr lang="en-US" sz="2400" dirty="0"/>
              <a:t>	returns </a:t>
            </a:r>
            <a:r>
              <a:rPr lang="en-US" sz="2400" b="1" dirty="0"/>
              <a:t>true</a:t>
            </a:r>
            <a:r>
              <a:rPr lang="en-US" sz="2400" dirty="0"/>
              <a:t> if the string </a:t>
            </a:r>
            <a:r>
              <a:rPr lang="en-US" sz="2400" b="1" dirty="0"/>
              <a:t>word1</a:t>
            </a:r>
            <a:r>
              <a:rPr lang="en-US" sz="2400" dirty="0"/>
              <a:t> matches </a:t>
            </a:r>
            <a:r>
              <a:rPr lang="en-US" sz="2400" b="1" dirty="0"/>
              <a:t>word2</a:t>
            </a:r>
            <a:r>
              <a:rPr lang="en-US" sz="2400" dirty="0"/>
              <a:t>, </a:t>
            </a:r>
          </a:p>
        </p:txBody>
      </p:sp>
      <p:sp>
        <p:nvSpPr>
          <p:cNvPr id="32772" name="Text Box 4"/>
          <p:cNvSpPr txBox="1">
            <a:spLocks noChangeArrowheads="1"/>
          </p:cNvSpPr>
          <p:nvPr/>
        </p:nvSpPr>
        <p:spPr bwMode="auto">
          <a:xfrm>
            <a:off x="838200" y="3276600"/>
            <a:ext cx="7605712" cy="1006475"/>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lang="en-US" sz="2000" b="1" dirty="0">
                <a:latin typeface="Lucida Console" pitchFamily="49" charset="0"/>
              </a:rPr>
              <a:t>b = “</a:t>
            </a:r>
            <a:r>
              <a:rPr lang="en-US" sz="2000" b="1" dirty="0" err="1">
                <a:latin typeface="Lucida Console" pitchFamily="49" charset="0"/>
              </a:rPr>
              <a:t>Raiders”.equals</a:t>
            </a:r>
            <a:r>
              <a:rPr lang="en-US" sz="2000" b="1" dirty="0">
                <a:latin typeface="Lucida Console" pitchFamily="49" charset="0"/>
              </a:rPr>
              <a:t>(“Raiders”);//true</a:t>
            </a:r>
          </a:p>
          <a:p>
            <a:pPr>
              <a:spcBef>
                <a:spcPct val="0"/>
              </a:spcBef>
            </a:pPr>
            <a:r>
              <a:rPr lang="en-US" sz="2000" b="1" dirty="0">
                <a:latin typeface="Lucida Console" pitchFamily="49" charset="0"/>
              </a:rPr>
              <a:t>b = “</a:t>
            </a:r>
            <a:r>
              <a:rPr lang="en-US" sz="2000" b="1" dirty="0" err="1">
                <a:latin typeface="Lucida Console" pitchFamily="49" charset="0"/>
              </a:rPr>
              <a:t>Raiders”.equals</a:t>
            </a:r>
            <a:r>
              <a:rPr lang="en-US" sz="2000" b="1" dirty="0">
                <a:latin typeface="Lucida Console" pitchFamily="49" charset="0"/>
              </a:rPr>
              <a:t>(“raiders”);//false</a:t>
            </a:r>
            <a:br>
              <a:rPr lang="en-US" sz="2000" b="1" dirty="0">
                <a:latin typeface="Lucida Console" pitchFamily="49" charset="0"/>
              </a:rPr>
            </a:br>
            <a:r>
              <a:rPr lang="en-US" sz="2000" b="1" dirty="0">
                <a:latin typeface="Lucida Console" pitchFamily="49" charset="0"/>
              </a:rPr>
              <a:t>b = “</a:t>
            </a:r>
            <a:r>
              <a:rPr lang="en-US" sz="2000" b="1" dirty="0" err="1">
                <a:latin typeface="Lucida Console" pitchFamily="49" charset="0"/>
              </a:rPr>
              <a:t>Raiders”.equalsIgnoreCase</a:t>
            </a:r>
            <a:r>
              <a:rPr lang="en-US" sz="2000" b="1" dirty="0">
                <a:latin typeface="Lucida Console" pitchFamily="49" charset="0"/>
              </a:rPr>
              <a:t>(“raiders”);//true</a:t>
            </a:r>
          </a:p>
        </p:txBody>
      </p:sp>
    </p:spTree>
    <p:extLst>
      <p:ext uri="{BB962C8B-B14F-4D97-AF65-F5344CB8AC3E}">
        <p14:creationId xmlns:p14="http://schemas.microsoft.com/office/powerpoint/2010/main" xmlns="" val="3153074714"/>
      </p:ext>
    </p:extLst>
  </p:cSld>
  <p:clrMapOvr>
    <a:masterClrMapping/>
  </p:clrMapOvr>
  <p:transition>
    <p:diamond/>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Methods — Comparisons</a:t>
            </a:r>
          </a:p>
        </p:txBody>
      </p:sp>
      <p:sp>
        <p:nvSpPr>
          <p:cNvPr id="43011" name="Rectangle 3"/>
          <p:cNvSpPr>
            <a:spLocks noGrp="1" noChangeArrowheads="1"/>
          </p:cNvSpPr>
          <p:nvPr>
            <p:ph sz="quarter" idx="1"/>
          </p:nvPr>
        </p:nvSpPr>
        <p:spPr>
          <a:xfrm>
            <a:off x="838200" y="1371600"/>
            <a:ext cx="7661275" cy="2298700"/>
          </a:xfrm>
        </p:spPr>
        <p:txBody>
          <a:bodyPr/>
          <a:lstStyle/>
          <a:p>
            <a:pPr marL="342900" indent="-342900">
              <a:spcBef>
                <a:spcPct val="50000"/>
              </a:spcBef>
              <a:buFont typeface="Wingdings" pitchFamily="2" charset="2"/>
              <a:buNone/>
            </a:pPr>
            <a:r>
              <a:rPr lang="en-US" sz="2400" dirty="0"/>
              <a:t>int diff = word1.</a:t>
            </a:r>
            <a:r>
              <a:rPr lang="en-US" sz="2400" b="1" dirty="0"/>
              <a:t>compareTo</a:t>
            </a:r>
            <a:r>
              <a:rPr lang="en-US" sz="2400" dirty="0"/>
              <a:t>(word2);</a:t>
            </a:r>
          </a:p>
          <a:p>
            <a:pPr marL="742950" lvl="1" indent="-285750">
              <a:spcBef>
                <a:spcPct val="0"/>
              </a:spcBef>
              <a:buFont typeface="Wingdings" pitchFamily="2" charset="2"/>
              <a:buNone/>
            </a:pPr>
            <a:r>
              <a:rPr lang="en-US" sz="2400" dirty="0"/>
              <a:t>	returns the “difference” </a:t>
            </a:r>
            <a:r>
              <a:rPr lang="en-US" sz="2400" b="1" dirty="0"/>
              <a:t>word1</a:t>
            </a:r>
            <a:r>
              <a:rPr lang="en-US" sz="2400" dirty="0"/>
              <a:t> </a:t>
            </a:r>
            <a:r>
              <a:rPr lang="en-US" sz="2400" b="1" dirty="0">
                <a:latin typeface="Courier New" pitchFamily="49" charset="0"/>
              </a:rPr>
              <a:t>-</a:t>
            </a:r>
            <a:r>
              <a:rPr lang="en-US" sz="2400" dirty="0"/>
              <a:t> </a:t>
            </a:r>
            <a:r>
              <a:rPr lang="en-US" sz="2400" b="1" dirty="0"/>
              <a:t>word2</a:t>
            </a:r>
          </a:p>
          <a:p>
            <a:pPr marL="342900" indent="-342900">
              <a:spcBef>
                <a:spcPct val="50000"/>
              </a:spcBef>
              <a:buFont typeface="Wingdings" pitchFamily="2" charset="2"/>
              <a:buNone/>
            </a:pPr>
            <a:r>
              <a:rPr lang="en-US" sz="2400" dirty="0"/>
              <a:t>int diff = word1.</a:t>
            </a:r>
            <a:r>
              <a:rPr lang="en-US" sz="2400" b="1" dirty="0"/>
              <a:t>compareToIgnoreCase</a:t>
            </a:r>
            <a:r>
              <a:rPr lang="en-US" sz="2400" dirty="0"/>
              <a:t>(word2);</a:t>
            </a:r>
          </a:p>
          <a:p>
            <a:pPr marL="742950" lvl="1" indent="-285750">
              <a:spcBef>
                <a:spcPct val="0"/>
              </a:spcBef>
              <a:buFont typeface="Wingdings" pitchFamily="2" charset="2"/>
              <a:buNone/>
            </a:pPr>
            <a:r>
              <a:rPr lang="en-US" sz="2400" dirty="0"/>
              <a:t>	returns the “difference” </a:t>
            </a:r>
            <a:r>
              <a:rPr lang="en-US" sz="2400" b="1" dirty="0"/>
              <a:t>word1 </a:t>
            </a:r>
            <a:r>
              <a:rPr lang="en-US" sz="2400" b="1" dirty="0">
                <a:latin typeface="Courier New" pitchFamily="49" charset="0"/>
              </a:rPr>
              <a:t>-</a:t>
            </a:r>
            <a:r>
              <a:rPr lang="en-US" sz="2400" b="1" dirty="0"/>
              <a:t> word2</a:t>
            </a:r>
            <a:r>
              <a:rPr lang="en-US" sz="2400" dirty="0"/>
              <a:t>, </a:t>
            </a:r>
            <a:br>
              <a:rPr lang="en-US" sz="2400" dirty="0"/>
            </a:br>
            <a:r>
              <a:rPr lang="en-US" sz="2400" dirty="0"/>
              <a:t>case-blind</a:t>
            </a:r>
            <a:endParaRPr lang="en-US" sz="2400" b="1" dirty="0"/>
          </a:p>
        </p:txBody>
      </p:sp>
      <p:sp>
        <p:nvSpPr>
          <p:cNvPr id="43013" name="Text Box 5"/>
          <p:cNvSpPr txBox="1">
            <a:spLocks noChangeArrowheads="1"/>
          </p:cNvSpPr>
          <p:nvPr/>
        </p:nvSpPr>
        <p:spPr bwMode="auto">
          <a:xfrm>
            <a:off x="914400" y="3429000"/>
            <a:ext cx="7038975" cy="1190625"/>
          </a:xfrm>
          <a:prstGeom prst="rect">
            <a:avLst/>
          </a:prstGeom>
          <a:solidFill>
            <a:schemeClr val="folHlink"/>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dirty="0"/>
              <a:t>Usually programmers don’t care what the numerical “difference” of </a:t>
            </a:r>
            <a:r>
              <a:rPr lang="en-US" b="1" dirty="0"/>
              <a:t>word1 - word2</a:t>
            </a:r>
            <a:r>
              <a:rPr lang="en-US" dirty="0"/>
              <a:t> is, just whether the difference is negative (word1 comes before word2), zero (word1 and word2 are equal) or positive (word1 comes after word2).  Often used in conditional statements.</a:t>
            </a:r>
          </a:p>
        </p:txBody>
      </p:sp>
      <p:sp>
        <p:nvSpPr>
          <p:cNvPr id="43014" name="Text Box 6"/>
          <p:cNvSpPr txBox="1">
            <a:spLocks noChangeArrowheads="1"/>
          </p:cNvSpPr>
          <p:nvPr/>
        </p:nvSpPr>
        <p:spPr bwMode="auto">
          <a:xfrm>
            <a:off x="914400" y="4648200"/>
            <a:ext cx="5788025" cy="1006475"/>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lang="en-US" sz="2000"/>
              <a:t>if(word1.compareTo(word2) &gt; 0){</a:t>
            </a:r>
          </a:p>
          <a:p>
            <a:pPr>
              <a:spcBef>
                <a:spcPct val="0"/>
              </a:spcBef>
            </a:pPr>
            <a:r>
              <a:rPr lang="en-US" sz="2000"/>
              <a:t>	//word1 comes after word2…</a:t>
            </a:r>
          </a:p>
          <a:p>
            <a:pPr>
              <a:spcBef>
                <a:spcPct val="0"/>
              </a:spcBef>
            </a:pPr>
            <a:r>
              <a:rPr lang="en-US" sz="2000"/>
              <a:t>}</a:t>
            </a:r>
          </a:p>
        </p:txBody>
      </p:sp>
    </p:spTree>
    <p:extLst>
      <p:ext uri="{BB962C8B-B14F-4D97-AF65-F5344CB8AC3E}">
        <p14:creationId xmlns:p14="http://schemas.microsoft.com/office/powerpoint/2010/main" xmlns="" val="3637355884"/>
      </p:ext>
    </p:extLst>
  </p:cSld>
  <p:clrMapOvr>
    <a:masterClrMapping/>
  </p:clrMapOvr>
  <p:transition>
    <p:diamond/>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914400" y="609600"/>
            <a:ext cx="7772400" cy="1143000"/>
          </a:xfrm>
        </p:spPr>
        <p:txBody>
          <a:bodyPr/>
          <a:lstStyle/>
          <a:p>
            <a:r>
              <a:rPr lang="en-US" dirty="0"/>
              <a:t>Comparison Examples</a:t>
            </a:r>
          </a:p>
        </p:txBody>
      </p:sp>
      <p:sp>
        <p:nvSpPr>
          <p:cNvPr id="57357" name="Text Box 13"/>
          <p:cNvSpPr txBox="1">
            <a:spLocks noChangeArrowheads="1"/>
          </p:cNvSpPr>
          <p:nvPr/>
        </p:nvSpPr>
        <p:spPr bwMode="auto">
          <a:xfrm>
            <a:off x="919163" y="1809750"/>
            <a:ext cx="7605712" cy="1616075"/>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lang="en-US" sz="2000" b="1">
                <a:latin typeface="Lucida Console" pitchFamily="49" charset="0"/>
              </a:rPr>
              <a:t>//negative differences</a:t>
            </a:r>
          </a:p>
          <a:p>
            <a:pPr>
              <a:spcBef>
                <a:spcPct val="0"/>
              </a:spcBef>
            </a:pPr>
            <a:r>
              <a:rPr lang="en-US" sz="2000" b="1">
                <a:latin typeface="Lucida Console" pitchFamily="49" charset="0"/>
              </a:rPr>
              <a:t>diff = “apple”.compareTo(“berry”);//a before b</a:t>
            </a:r>
          </a:p>
          <a:p>
            <a:pPr>
              <a:spcBef>
                <a:spcPct val="0"/>
              </a:spcBef>
            </a:pPr>
            <a:r>
              <a:rPr lang="en-US" sz="2000" b="1">
                <a:latin typeface="Lucida Console" pitchFamily="49" charset="0"/>
              </a:rPr>
              <a:t>diff = “Zebra”.compareTo(“apple”);//Z before a</a:t>
            </a:r>
          </a:p>
          <a:p>
            <a:pPr>
              <a:spcBef>
                <a:spcPct val="0"/>
              </a:spcBef>
            </a:pPr>
            <a:r>
              <a:rPr lang="en-US" sz="2000" b="1">
                <a:latin typeface="Lucida Console" pitchFamily="49" charset="0"/>
              </a:rPr>
              <a:t>diff = “dig”.compareTo(“dug”);//i before u</a:t>
            </a:r>
          </a:p>
          <a:p>
            <a:pPr>
              <a:spcBef>
                <a:spcPct val="0"/>
              </a:spcBef>
            </a:pPr>
            <a:r>
              <a:rPr lang="en-US" sz="2000" b="1">
                <a:latin typeface="Lucida Console" pitchFamily="49" charset="0"/>
              </a:rPr>
              <a:t>diff = “dig”.compareTo(“digs”);//dig is shorter</a:t>
            </a:r>
          </a:p>
        </p:txBody>
      </p:sp>
      <p:sp>
        <p:nvSpPr>
          <p:cNvPr id="57359" name="Text Box 15"/>
          <p:cNvSpPr txBox="1">
            <a:spLocks noChangeArrowheads="1"/>
          </p:cNvSpPr>
          <p:nvPr/>
        </p:nvSpPr>
        <p:spPr bwMode="auto">
          <a:xfrm>
            <a:off x="957263" y="3575050"/>
            <a:ext cx="7605712" cy="1006475"/>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lang="en-US" sz="2000" b="1">
                <a:latin typeface="Lucida Console" pitchFamily="49" charset="0"/>
              </a:rPr>
              <a:t>//zero differences</a:t>
            </a:r>
          </a:p>
          <a:p>
            <a:pPr>
              <a:spcBef>
                <a:spcPct val="0"/>
              </a:spcBef>
            </a:pPr>
            <a:r>
              <a:rPr lang="en-US" sz="2000" b="1">
                <a:latin typeface="Lucida Console" pitchFamily="49" charset="0"/>
              </a:rPr>
              <a:t>diff = “apple”.compareTo(“apple”);//equal</a:t>
            </a:r>
          </a:p>
          <a:p>
            <a:pPr>
              <a:spcBef>
                <a:spcPct val="0"/>
              </a:spcBef>
            </a:pPr>
            <a:r>
              <a:rPr lang="en-US" sz="2000" b="1">
                <a:latin typeface="Lucida Console" pitchFamily="49" charset="0"/>
              </a:rPr>
              <a:t>diff = “dig”.compareToIgnoreCase(“DIG”);//equal</a:t>
            </a:r>
          </a:p>
        </p:txBody>
      </p:sp>
      <p:sp>
        <p:nvSpPr>
          <p:cNvPr id="57360" name="Text Box 16"/>
          <p:cNvSpPr txBox="1">
            <a:spLocks noChangeArrowheads="1"/>
          </p:cNvSpPr>
          <p:nvPr/>
        </p:nvSpPr>
        <p:spPr bwMode="auto">
          <a:xfrm>
            <a:off x="957263" y="4768850"/>
            <a:ext cx="7605712" cy="1616075"/>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lang="en-US" sz="2000" b="1">
                <a:latin typeface="Lucida Console" pitchFamily="49" charset="0"/>
              </a:rPr>
              <a:t>//positive differences</a:t>
            </a:r>
          </a:p>
          <a:p>
            <a:pPr>
              <a:spcBef>
                <a:spcPct val="0"/>
              </a:spcBef>
            </a:pPr>
            <a:r>
              <a:rPr lang="en-US" sz="2000" b="1">
                <a:latin typeface="Lucida Console" pitchFamily="49" charset="0"/>
              </a:rPr>
              <a:t>diff = “berry”.compareTo(“apple”);//b after a</a:t>
            </a:r>
          </a:p>
          <a:p>
            <a:pPr>
              <a:spcBef>
                <a:spcPct val="0"/>
              </a:spcBef>
            </a:pPr>
            <a:r>
              <a:rPr lang="en-US" sz="2000" b="1">
                <a:latin typeface="Lucida Console" pitchFamily="49" charset="0"/>
              </a:rPr>
              <a:t>diff = “apple”.compareTo(“Apple”);//a after A</a:t>
            </a:r>
          </a:p>
          <a:p>
            <a:pPr>
              <a:spcBef>
                <a:spcPct val="0"/>
              </a:spcBef>
            </a:pPr>
            <a:r>
              <a:rPr lang="en-US" sz="2000" b="1">
                <a:latin typeface="Lucida Console" pitchFamily="49" charset="0"/>
              </a:rPr>
              <a:t>diff = “BIT”.compareTo(“BIG”);//T after G</a:t>
            </a:r>
          </a:p>
          <a:p>
            <a:pPr>
              <a:spcBef>
                <a:spcPct val="0"/>
              </a:spcBef>
            </a:pPr>
            <a:r>
              <a:rPr lang="en-US" sz="2000" b="1">
                <a:latin typeface="Lucida Console" pitchFamily="49" charset="0"/>
              </a:rPr>
              <a:t>diff = “huge”.compareTo(“hug”);//huge is longer</a:t>
            </a:r>
          </a:p>
        </p:txBody>
      </p:sp>
    </p:spTree>
    <p:extLst>
      <p:ext uri="{BB962C8B-B14F-4D97-AF65-F5344CB8AC3E}">
        <p14:creationId xmlns:p14="http://schemas.microsoft.com/office/powerpoint/2010/main" xmlns="" val="4235989028"/>
      </p:ext>
    </p:extLst>
  </p:cSld>
  <p:clrMapOvr>
    <a:masterClrMapping/>
  </p:clrMapOvr>
  <p:transition>
    <p:diamond/>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38200" y="762000"/>
            <a:ext cx="7772400" cy="1143000"/>
          </a:xfrm>
        </p:spPr>
        <p:txBody>
          <a:bodyPr/>
          <a:lstStyle/>
          <a:p>
            <a:r>
              <a:rPr lang="en-US" dirty="0"/>
              <a:t>Methods — trim</a:t>
            </a:r>
          </a:p>
        </p:txBody>
      </p:sp>
      <p:sp>
        <p:nvSpPr>
          <p:cNvPr id="47107" name="Rectangle 3"/>
          <p:cNvSpPr>
            <a:spLocks noGrp="1" noChangeArrowheads="1"/>
          </p:cNvSpPr>
          <p:nvPr>
            <p:ph sz="quarter" idx="1"/>
          </p:nvPr>
        </p:nvSpPr>
        <p:spPr>
          <a:xfrm>
            <a:off x="893763" y="1752600"/>
            <a:ext cx="7397750" cy="4652963"/>
          </a:xfrm>
        </p:spPr>
        <p:txBody>
          <a:bodyPr/>
          <a:lstStyle/>
          <a:p>
            <a:pPr marL="342900" indent="-342900">
              <a:spcBef>
                <a:spcPct val="0"/>
              </a:spcBef>
              <a:buClr>
                <a:schemeClr val="tx1"/>
              </a:buClr>
              <a:buFont typeface="Wingdings" pitchFamily="2" charset="2"/>
              <a:buNone/>
            </a:pPr>
            <a:r>
              <a:rPr lang="en-US" sz="2400"/>
              <a:t>String word2 = </a:t>
            </a:r>
            <a:r>
              <a:rPr lang="en-US" sz="2400" b="1"/>
              <a:t>word1.trim</a:t>
            </a:r>
            <a:r>
              <a:rPr lang="en-US" sz="2400"/>
              <a:t> ();</a:t>
            </a:r>
          </a:p>
          <a:p>
            <a:pPr marL="742950" lvl="1" indent="-285750">
              <a:spcBef>
                <a:spcPct val="0"/>
              </a:spcBef>
              <a:buClr>
                <a:schemeClr val="tx1"/>
              </a:buClr>
              <a:buFont typeface="Wingdings" pitchFamily="2" charset="2"/>
              <a:buNone/>
            </a:pPr>
            <a:r>
              <a:rPr lang="en-US" sz="2400"/>
              <a:t>	returns a new string formed from </a:t>
            </a:r>
            <a:r>
              <a:rPr lang="en-US" sz="2400" b="1"/>
              <a:t>word1</a:t>
            </a:r>
            <a:r>
              <a:rPr lang="en-US" sz="2400"/>
              <a:t> by removing white space at both ends</a:t>
            </a:r>
            <a:br>
              <a:rPr lang="en-US" sz="2400"/>
            </a:br>
            <a:r>
              <a:rPr lang="en-US" sz="2400"/>
              <a:t>does not affect whites space in  the middle</a:t>
            </a:r>
          </a:p>
          <a:p>
            <a:pPr marL="742950" lvl="1" indent="-285750">
              <a:spcBef>
                <a:spcPct val="0"/>
              </a:spcBef>
              <a:buClr>
                <a:schemeClr val="tx1"/>
              </a:buClr>
              <a:buFont typeface="Wingdings" pitchFamily="2" charset="2"/>
              <a:buNone/>
            </a:pPr>
            <a:endParaRPr lang="en-US" sz="2400"/>
          </a:p>
          <a:p>
            <a:pPr marL="742950" lvl="1" indent="-285750">
              <a:spcBef>
                <a:spcPct val="0"/>
              </a:spcBef>
              <a:buClr>
                <a:schemeClr val="tx1"/>
              </a:buClr>
              <a:buFont typeface="Wingdings" pitchFamily="2" charset="2"/>
              <a:buNone/>
            </a:pPr>
            <a:endParaRPr lang="en-US" sz="2400"/>
          </a:p>
          <a:p>
            <a:pPr marL="342900" indent="-342900">
              <a:spcBef>
                <a:spcPct val="50000"/>
              </a:spcBef>
              <a:buClr>
                <a:schemeClr val="tx1"/>
              </a:buClr>
              <a:buFont typeface="Wingdings" pitchFamily="2" charset="2"/>
              <a:buNone/>
            </a:pPr>
            <a:endParaRPr lang="en-US" sz="2400"/>
          </a:p>
        </p:txBody>
      </p:sp>
      <p:sp>
        <p:nvSpPr>
          <p:cNvPr id="47108" name="Text Box 4"/>
          <p:cNvSpPr txBox="1">
            <a:spLocks noChangeArrowheads="1"/>
          </p:cNvSpPr>
          <p:nvPr/>
        </p:nvSpPr>
        <p:spPr bwMode="auto">
          <a:xfrm>
            <a:off x="852488" y="3449638"/>
            <a:ext cx="7378700" cy="1552575"/>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lang="en-US" sz="2400"/>
              <a:t>String word1 = “ Hi Bob “;</a:t>
            </a:r>
          </a:p>
          <a:p>
            <a:pPr>
              <a:spcBef>
                <a:spcPct val="0"/>
              </a:spcBef>
            </a:pPr>
            <a:r>
              <a:rPr lang="en-US" sz="2400"/>
              <a:t>String word2 = word1.trim();</a:t>
            </a:r>
          </a:p>
          <a:p>
            <a:pPr>
              <a:spcBef>
                <a:spcPct val="0"/>
              </a:spcBef>
            </a:pPr>
            <a:r>
              <a:rPr lang="en-US" sz="2400"/>
              <a:t>//word2 is “Hi Bob” – no spaces on either end</a:t>
            </a:r>
          </a:p>
          <a:p>
            <a:pPr>
              <a:spcBef>
                <a:spcPct val="0"/>
              </a:spcBef>
            </a:pPr>
            <a:r>
              <a:rPr lang="en-US" sz="2400"/>
              <a:t>//word1 is still “ Hi Bob “ – with spaces</a:t>
            </a:r>
          </a:p>
        </p:txBody>
      </p:sp>
    </p:spTree>
    <p:extLst>
      <p:ext uri="{BB962C8B-B14F-4D97-AF65-F5344CB8AC3E}">
        <p14:creationId xmlns:p14="http://schemas.microsoft.com/office/powerpoint/2010/main" xmlns="" val="683752440"/>
      </p:ext>
    </p:extLst>
  </p:cSld>
  <p:clrMapOvr>
    <a:masterClrMapping/>
  </p:clrMapOvr>
  <p:transition>
    <p:diamond/>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Methods — replace</a:t>
            </a:r>
          </a:p>
        </p:txBody>
      </p:sp>
      <p:sp>
        <p:nvSpPr>
          <p:cNvPr id="35843" name="Rectangle 3"/>
          <p:cNvSpPr>
            <a:spLocks noGrp="1" noChangeArrowheads="1"/>
          </p:cNvSpPr>
          <p:nvPr>
            <p:ph sz="quarter" idx="1"/>
          </p:nvPr>
        </p:nvSpPr>
        <p:spPr>
          <a:xfrm>
            <a:off x="838200" y="1371600"/>
            <a:ext cx="7397750" cy="4652963"/>
          </a:xfrm>
        </p:spPr>
        <p:txBody>
          <a:bodyPr/>
          <a:lstStyle/>
          <a:p>
            <a:pPr marL="342900" indent="-342900">
              <a:spcBef>
                <a:spcPct val="50000"/>
              </a:spcBef>
              <a:buClr>
                <a:schemeClr val="tx1"/>
              </a:buClr>
              <a:buFont typeface="Wingdings" pitchFamily="2" charset="2"/>
              <a:buNone/>
            </a:pPr>
            <a:r>
              <a:rPr lang="en-US" sz="2400"/>
              <a:t>String word2 = word1.</a:t>
            </a:r>
            <a:r>
              <a:rPr lang="en-US" sz="2400" b="1"/>
              <a:t>replace</a:t>
            </a:r>
            <a:r>
              <a:rPr lang="en-US" sz="2400"/>
              <a:t>(oldCh, newCh);</a:t>
            </a:r>
          </a:p>
          <a:p>
            <a:pPr marL="742950" lvl="1" indent="-285750">
              <a:spcBef>
                <a:spcPct val="0"/>
              </a:spcBef>
              <a:buClr>
                <a:schemeClr val="tx1"/>
              </a:buClr>
              <a:buFont typeface="Wingdings" pitchFamily="2" charset="2"/>
              <a:buNone/>
            </a:pPr>
            <a:r>
              <a:rPr lang="en-US" sz="2400"/>
              <a:t>	returns a new string formed from </a:t>
            </a:r>
            <a:r>
              <a:rPr lang="en-US" sz="2400" b="1"/>
              <a:t>word1</a:t>
            </a:r>
            <a:r>
              <a:rPr lang="en-US" sz="2400"/>
              <a:t> by replacing all occurrences of </a:t>
            </a:r>
            <a:r>
              <a:rPr lang="en-US" sz="2400" b="1"/>
              <a:t>oldCh</a:t>
            </a:r>
            <a:r>
              <a:rPr lang="en-US" sz="2400"/>
              <a:t> with </a:t>
            </a:r>
            <a:r>
              <a:rPr lang="en-US" sz="2400" b="1"/>
              <a:t>newCh</a:t>
            </a:r>
          </a:p>
        </p:txBody>
      </p:sp>
      <p:sp>
        <p:nvSpPr>
          <p:cNvPr id="35844" name="Text Box 4"/>
          <p:cNvSpPr txBox="1">
            <a:spLocks noChangeArrowheads="1"/>
          </p:cNvSpPr>
          <p:nvPr/>
        </p:nvSpPr>
        <p:spPr bwMode="auto">
          <a:xfrm>
            <a:off x="990600" y="2590800"/>
            <a:ext cx="6838950" cy="1187450"/>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lang="en-US" sz="2400"/>
              <a:t>String word1 = “rare“;</a:t>
            </a:r>
          </a:p>
          <a:p>
            <a:pPr>
              <a:spcBef>
                <a:spcPct val="0"/>
              </a:spcBef>
            </a:pPr>
            <a:r>
              <a:rPr lang="en-US" sz="2400"/>
              <a:t>String word2 = “rare“.replace(‘r’, ‘d’); </a:t>
            </a:r>
          </a:p>
          <a:p>
            <a:pPr>
              <a:spcBef>
                <a:spcPct val="0"/>
              </a:spcBef>
            </a:pPr>
            <a:r>
              <a:rPr lang="en-US" sz="2400"/>
              <a:t>//word2 is “dade”, but word1 is still “rare“</a:t>
            </a:r>
          </a:p>
        </p:txBody>
      </p:sp>
    </p:spTree>
    <p:extLst>
      <p:ext uri="{BB962C8B-B14F-4D97-AF65-F5344CB8AC3E}">
        <p14:creationId xmlns:p14="http://schemas.microsoft.com/office/powerpoint/2010/main" xmlns="" val="3244775990"/>
      </p:ext>
    </p:extLst>
  </p:cSld>
  <p:clrMapOvr>
    <a:masterClrMapping/>
  </p:clrMapOvr>
  <p:transition>
    <p:diamon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dirty="0" smtClean="0"/>
              <a:t>				</a:t>
            </a:r>
            <a:r>
              <a:rPr lang="en-US" b="1" u="sng" dirty="0" smtClean="0">
                <a:solidFill>
                  <a:schemeClr val="accent1"/>
                </a:solidFill>
                <a:effectLst>
                  <a:outerShdw blurRad="38100" dist="38100" dir="2700000" algn="tl">
                    <a:srgbClr val="000000">
                      <a:alpha val="43137"/>
                    </a:srgbClr>
                  </a:outerShdw>
                </a:effectLst>
              </a:rPr>
              <a:t>ISO</a:t>
            </a:r>
            <a:endParaRPr lang="en-US" dirty="0">
              <a:solidFill>
                <a:schemeClr val="accent1"/>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1447800"/>
            <a:ext cx="8229600" cy="4876800"/>
          </a:xfrm>
        </p:spPr>
        <p:txBody>
          <a:bodyPr/>
          <a:lstStyle/>
          <a:p>
            <a:pPr>
              <a:lnSpc>
                <a:spcPct val="150000"/>
              </a:lnSpc>
              <a:buFont typeface="Wingdings" pitchFamily="2" charset="2"/>
              <a:buChar char="Ø"/>
            </a:pPr>
            <a:r>
              <a:rPr lang="en-US" sz="2800" dirty="0" smtClean="0">
                <a:solidFill>
                  <a:schemeClr val="accent2"/>
                </a:solidFill>
                <a:latin typeface="Times New Roman" pitchFamily="18" charset="0"/>
                <a:ea typeface="Verdana" pitchFamily="34" charset="0"/>
                <a:cs typeface="Times New Roman" pitchFamily="18" charset="0"/>
              </a:rPr>
              <a:t>Stands for International Organization for Standardization.</a:t>
            </a:r>
          </a:p>
          <a:p>
            <a:pPr>
              <a:lnSpc>
                <a:spcPct val="150000"/>
              </a:lnSpc>
              <a:buFont typeface="Wingdings" pitchFamily="2" charset="2"/>
              <a:buChar char="Ø"/>
            </a:pPr>
            <a:r>
              <a:rPr lang="en-US" sz="2800" dirty="0" smtClean="0">
                <a:solidFill>
                  <a:schemeClr val="accent2"/>
                </a:solidFill>
                <a:latin typeface="Times New Roman" pitchFamily="18" charset="0"/>
                <a:ea typeface="Verdana" pitchFamily="34" charset="0"/>
                <a:cs typeface="Times New Roman" pitchFamily="18" charset="0"/>
              </a:rPr>
              <a:t>Non-Government organization established on 23</a:t>
            </a:r>
            <a:r>
              <a:rPr lang="en-US" sz="2800" baseline="30000" dirty="0" smtClean="0">
                <a:solidFill>
                  <a:schemeClr val="accent2"/>
                </a:solidFill>
                <a:latin typeface="Times New Roman" pitchFamily="18" charset="0"/>
                <a:ea typeface="Verdana" pitchFamily="34" charset="0"/>
                <a:cs typeface="Times New Roman" pitchFamily="18" charset="0"/>
              </a:rPr>
              <a:t>rd</a:t>
            </a:r>
            <a:r>
              <a:rPr lang="en-US" sz="2800" dirty="0" smtClean="0">
                <a:solidFill>
                  <a:schemeClr val="accent2"/>
                </a:solidFill>
                <a:latin typeface="Times New Roman" pitchFamily="18" charset="0"/>
                <a:ea typeface="Verdana" pitchFamily="34" charset="0"/>
                <a:cs typeface="Times New Roman" pitchFamily="18" charset="0"/>
              </a:rPr>
              <a:t> February1947, Headquartered in Geneva</a:t>
            </a:r>
          </a:p>
          <a:p>
            <a:pPr>
              <a:lnSpc>
                <a:spcPct val="150000"/>
              </a:lnSpc>
              <a:buFont typeface="Wingdings" pitchFamily="2" charset="2"/>
              <a:buChar char="Ø"/>
            </a:pPr>
            <a:r>
              <a:rPr lang="en-US" sz="2800" dirty="0" smtClean="0">
                <a:solidFill>
                  <a:schemeClr val="accent2"/>
                </a:solidFill>
                <a:latin typeface="Times New Roman" pitchFamily="18" charset="0"/>
                <a:ea typeface="Verdana" pitchFamily="34" charset="0"/>
                <a:cs typeface="Times New Roman" pitchFamily="18" charset="0"/>
              </a:rPr>
              <a:t>The objective is “</a:t>
            </a:r>
            <a:r>
              <a:rPr lang="en-US" sz="2800" dirty="0" smtClean="0">
                <a:solidFill>
                  <a:schemeClr val="accent2"/>
                </a:solidFill>
              </a:rPr>
              <a:t>to facilitate the international coordination and unification of industrial standards”.</a:t>
            </a:r>
            <a:endParaRPr lang="en-US" sz="2800" dirty="0" smtClean="0">
              <a:solidFill>
                <a:schemeClr val="accent2"/>
              </a:solidFill>
              <a:latin typeface="Times New Roman" pitchFamily="18" charset="0"/>
              <a:ea typeface="Verdana" pitchFamily="34" charset="0"/>
              <a:cs typeface="Times New Roman" pitchFamily="18" charset="0"/>
            </a:endParaRPr>
          </a:p>
          <a:p>
            <a:pPr>
              <a:buNone/>
            </a:pPr>
            <a:endParaRPr lang="en-US" dirty="0"/>
          </a:p>
        </p:txBody>
      </p:sp>
    </p:spTree>
    <p:extLst>
      <p:ext uri="{BB962C8B-B14F-4D97-AF65-F5344CB8AC3E}">
        <p14:creationId xmlns:p14="http://schemas.microsoft.com/office/powerpoint/2010/main" xmlns="" val="472007971"/>
      </p:ext>
    </p:extLst>
  </p:cSld>
  <p:clrMapOvr>
    <a:masterClrMapping/>
  </p:clrMapOvr>
  <p:transition>
    <p:diamond/>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Methods — Changing Case</a:t>
            </a:r>
          </a:p>
        </p:txBody>
      </p:sp>
      <p:sp>
        <p:nvSpPr>
          <p:cNvPr id="45059" name="Rectangle 3"/>
          <p:cNvSpPr>
            <a:spLocks noGrp="1" noChangeArrowheads="1"/>
          </p:cNvSpPr>
          <p:nvPr>
            <p:ph sz="quarter" idx="1"/>
          </p:nvPr>
        </p:nvSpPr>
        <p:spPr>
          <a:xfrm>
            <a:off x="838200" y="1219200"/>
            <a:ext cx="7397750" cy="4652963"/>
          </a:xfrm>
        </p:spPr>
        <p:txBody>
          <a:bodyPr/>
          <a:lstStyle/>
          <a:p>
            <a:pPr marL="342900" indent="-342900">
              <a:spcBef>
                <a:spcPct val="50000"/>
              </a:spcBef>
              <a:buClr>
                <a:schemeClr val="tx1"/>
              </a:buClr>
              <a:buFont typeface="Wingdings" pitchFamily="2" charset="2"/>
              <a:buNone/>
            </a:pPr>
            <a:r>
              <a:rPr lang="en-US" sz="2400" dirty="0"/>
              <a:t>String word2 = word1.</a:t>
            </a:r>
            <a:r>
              <a:rPr lang="en-US" sz="2400" b="1" dirty="0"/>
              <a:t>toUpperCase</a:t>
            </a:r>
            <a:r>
              <a:rPr lang="en-US" sz="2400" dirty="0"/>
              <a:t>();</a:t>
            </a:r>
          </a:p>
          <a:p>
            <a:pPr marL="342900" indent="-342900">
              <a:spcBef>
                <a:spcPct val="0"/>
              </a:spcBef>
              <a:buClr>
                <a:schemeClr val="tx1"/>
              </a:buClr>
              <a:buFont typeface="Wingdings" pitchFamily="2" charset="2"/>
              <a:buNone/>
            </a:pPr>
            <a:r>
              <a:rPr lang="en-US" sz="2400" dirty="0"/>
              <a:t>String word3 = word1.</a:t>
            </a:r>
            <a:r>
              <a:rPr lang="en-US" sz="2400" b="1" dirty="0"/>
              <a:t>toLowerCase</a:t>
            </a:r>
            <a:r>
              <a:rPr lang="en-US" sz="2400" dirty="0"/>
              <a:t>();</a:t>
            </a:r>
          </a:p>
          <a:p>
            <a:pPr marL="742950" lvl="1" indent="-285750">
              <a:spcBef>
                <a:spcPct val="0"/>
              </a:spcBef>
              <a:buFont typeface="Wingdings" pitchFamily="2" charset="2"/>
              <a:buNone/>
            </a:pPr>
            <a:r>
              <a:rPr lang="en-US" sz="2400" dirty="0"/>
              <a:t>	returns a new string formed from </a:t>
            </a:r>
            <a:r>
              <a:rPr lang="en-US" sz="2400" b="1" dirty="0"/>
              <a:t>word1</a:t>
            </a:r>
            <a:r>
              <a:rPr lang="en-US" sz="2400" dirty="0"/>
              <a:t> by converting its characters to upper (lower) case</a:t>
            </a:r>
          </a:p>
        </p:txBody>
      </p:sp>
      <p:sp>
        <p:nvSpPr>
          <p:cNvPr id="45060" name="Text Box 4"/>
          <p:cNvSpPr txBox="1">
            <a:spLocks noChangeArrowheads="1"/>
          </p:cNvSpPr>
          <p:nvPr/>
        </p:nvSpPr>
        <p:spPr bwMode="auto">
          <a:xfrm>
            <a:off x="990600" y="2819400"/>
            <a:ext cx="6838950" cy="1552575"/>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0"/>
              </a:spcBef>
            </a:pPr>
            <a:r>
              <a:rPr lang="en-US" sz="2400"/>
              <a:t>String word1 = “HeLLo“;</a:t>
            </a:r>
          </a:p>
          <a:p>
            <a:pPr>
              <a:spcBef>
                <a:spcPct val="0"/>
              </a:spcBef>
            </a:pPr>
            <a:r>
              <a:rPr lang="en-US" sz="2400"/>
              <a:t>String word2 = word1.toUpperCase();//”HELLO”</a:t>
            </a:r>
          </a:p>
          <a:p>
            <a:pPr>
              <a:spcBef>
                <a:spcPct val="0"/>
              </a:spcBef>
            </a:pPr>
            <a:r>
              <a:rPr lang="en-US" sz="2400"/>
              <a:t>String word3 = word1.toLowerCase();//”hello”</a:t>
            </a:r>
          </a:p>
          <a:p>
            <a:pPr>
              <a:spcBef>
                <a:spcPct val="0"/>
              </a:spcBef>
            </a:pPr>
            <a:r>
              <a:rPr lang="en-US" sz="2400"/>
              <a:t>//word1 is still “HeLLo“</a:t>
            </a:r>
          </a:p>
        </p:txBody>
      </p:sp>
    </p:spTree>
    <p:extLst>
      <p:ext uri="{BB962C8B-B14F-4D97-AF65-F5344CB8AC3E}">
        <p14:creationId xmlns:p14="http://schemas.microsoft.com/office/powerpoint/2010/main" xmlns="" val="2553509718"/>
      </p:ext>
    </p:extLst>
  </p:cSld>
  <p:clrMapOvr>
    <a:masterClrMapping/>
  </p:clrMapOvr>
  <p:transition>
    <p:diamond/>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sldNum" sz="quarter" idx="12"/>
          </p:nvPr>
        </p:nvSpPr>
        <p:spPr>
          <a:xfrm>
            <a:off x="7239000" y="6553200"/>
            <a:ext cx="1905000" cy="457200"/>
          </a:xfrm>
          <a:prstGeom prst="rect">
            <a:avLst/>
          </a:prstGeom>
        </p:spPr>
        <p:txBody>
          <a:bodyPr/>
          <a:lstStyle/>
          <a:p>
            <a:fld id="{63823C20-D913-431E-B3E6-0A214CC33293}" type="slidenum">
              <a:rPr lang="en-US"/>
              <a:pPr/>
              <a:t>171</a:t>
            </a:fld>
            <a:endParaRPr lang="en-US"/>
          </a:p>
        </p:txBody>
      </p:sp>
      <p:sp>
        <p:nvSpPr>
          <p:cNvPr id="2050" name="Rectangle 2"/>
          <p:cNvSpPr>
            <a:spLocks noGrp="1" noChangeArrowheads="1"/>
          </p:cNvSpPr>
          <p:nvPr>
            <p:ph type="ctrTitle"/>
          </p:nvPr>
        </p:nvSpPr>
        <p:spPr/>
        <p:txBody>
          <a:bodyPr/>
          <a:lstStyle/>
          <a:p>
            <a:r>
              <a:rPr lang="en-US" sz="4000" b="1"/>
              <a:t>Java Threads</a:t>
            </a:r>
          </a:p>
        </p:txBody>
      </p:sp>
    </p:spTree>
    <p:extLst>
      <p:ext uri="{BB962C8B-B14F-4D97-AF65-F5344CB8AC3E}">
        <p14:creationId xmlns:p14="http://schemas.microsoft.com/office/powerpoint/2010/main" xmlns="" val="288127328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704088"/>
            <a:ext cx="8229600" cy="591312"/>
          </a:xfrm>
        </p:spPr>
        <p:txBody>
          <a:bodyPr>
            <a:normAutofit fontScale="90000"/>
          </a:bodyPr>
          <a:lstStyle/>
          <a:p>
            <a:r>
              <a:rPr lang="en-US" dirty="0"/>
              <a:t>Multitasking and Multithreading</a:t>
            </a:r>
          </a:p>
        </p:txBody>
      </p:sp>
      <p:sp>
        <p:nvSpPr>
          <p:cNvPr id="4" name="Slide Number Placeholder 3"/>
          <p:cNvSpPr>
            <a:spLocks noGrp="1"/>
          </p:cNvSpPr>
          <p:nvPr>
            <p:ph type="sldNum" sz="quarter" idx="12"/>
          </p:nvPr>
        </p:nvSpPr>
        <p:spPr/>
        <p:txBody>
          <a:bodyPr/>
          <a:lstStyle/>
          <a:p>
            <a:fld id="{40D471F5-BD85-47A6-A153-8C8FF539EB3B}" type="slidenum">
              <a:rPr lang="en-US"/>
              <a:pPr/>
              <a:t>172</a:t>
            </a:fld>
            <a:endParaRPr lang="en-US"/>
          </a:p>
        </p:txBody>
      </p:sp>
      <p:sp>
        <p:nvSpPr>
          <p:cNvPr id="8195" name="Rectangle 3"/>
          <p:cNvSpPr>
            <a:spLocks noGrp="1" noChangeArrowheads="1"/>
          </p:cNvSpPr>
          <p:nvPr>
            <p:ph sz="quarter" idx="1"/>
          </p:nvPr>
        </p:nvSpPr>
        <p:spPr>
          <a:xfrm>
            <a:off x="304800" y="1295400"/>
            <a:ext cx="8610600" cy="5181600"/>
          </a:xfrm>
        </p:spPr>
        <p:txBody>
          <a:bodyPr/>
          <a:lstStyle/>
          <a:p>
            <a:pPr>
              <a:lnSpc>
                <a:spcPct val="100000"/>
              </a:lnSpc>
            </a:pPr>
            <a:r>
              <a:rPr lang="en-US" sz="2800" dirty="0">
                <a:solidFill>
                  <a:schemeClr val="hlink"/>
                </a:solidFill>
              </a:rPr>
              <a:t>Multitasking:</a:t>
            </a:r>
            <a:r>
              <a:rPr lang="en-US" sz="2800" dirty="0"/>
              <a:t> </a:t>
            </a:r>
          </a:p>
          <a:p>
            <a:pPr lvl="1">
              <a:lnSpc>
                <a:spcPct val="100000"/>
              </a:lnSpc>
            </a:pPr>
            <a:r>
              <a:rPr lang="en-US" sz="2400" dirty="0"/>
              <a:t>refers to a computer's ability to perform multiple </a:t>
            </a:r>
            <a:r>
              <a:rPr lang="en-US" dirty="0" smtClean="0"/>
              <a:t>task </a:t>
            </a:r>
            <a:r>
              <a:rPr lang="en-US" sz="2400" dirty="0" smtClean="0"/>
              <a:t>concurrently</a:t>
            </a:r>
            <a:endParaRPr lang="en-US" sz="2400" dirty="0"/>
          </a:p>
          <a:p>
            <a:pPr lvl="1">
              <a:lnSpc>
                <a:spcPct val="100000"/>
              </a:lnSpc>
            </a:pPr>
            <a:r>
              <a:rPr lang="en-US" sz="2400" dirty="0"/>
              <a:t>more than one program are running </a:t>
            </a:r>
            <a:r>
              <a:rPr lang="en-US" sz="2400" dirty="0" smtClean="0"/>
              <a:t>concurrently</a:t>
            </a:r>
            <a:r>
              <a:rPr lang="en-US" dirty="0" smtClean="0"/>
              <a:t>….</a:t>
            </a:r>
            <a:endParaRPr lang="en-US" sz="2400" dirty="0"/>
          </a:p>
          <a:p>
            <a:pPr>
              <a:lnSpc>
                <a:spcPct val="100000"/>
              </a:lnSpc>
            </a:pPr>
            <a:r>
              <a:rPr lang="en-US" sz="2800" dirty="0">
                <a:solidFill>
                  <a:schemeClr val="hlink"/>
                </a:solidFill>
              </a:rPr>
              <a:t>Multithreading</a:t>
            </a:r>
            <a:r>
              <a:rPr lang="en-US" sz="2800" dirty="0"/>
              <a:t>:</a:t>
            </a:r>
          </a:p>
          <a:p>
            <a:pPr lvl="1">
              <a:lnSpc>
                <a:spcPct val="100000"/>
              </a:lnSpc>
            </a:pPr>
            <a:r>
              <a:rPr lang="en-US" sz="2400" dirty="0"/>
              <a:t>A </a:t>
            </a:r>
            <a:r>
              <a:rPr lang="en-US" sz="2400" dirty="0">
                <a:solidFill>
                  <a:schemeClr val="hlink"/>
                </a:solidFill>
              </a:rPr>
              <a:t>thread</a:t>
            </a:r>
            <a:r>
              <a:rPr lang="en-US" sz="2400" dirty="0"/>
              <a:t> is a single sequence of execution within a </a:t>
            </a:r>
            <a:r>
              <a:rPr lang="en-US" sz="2400" dirty="0" smtClean="0"/>
              <a:t>program…..</a:t>
            </a:r>
            <a:endParaRPr lang="en-US" sz="2400" dirty="0"/>
          </a:p>
          <a:p>
            <a:pPr lvl="1">
              <a:lnSpc>
                <a:spcPct val="100000"/>
              </a:lnSpc>
            </a:pPr>
            <a:r>
              <a:rPr lang="en-US" sz="2400" dirty="0"/>
              <a:t>refers to multiple threads of control within a single program</a:t>
            </a:r>
          </a:p>
          <a:p>
            <a:pPr lvl="1">
              <a:lnSpc>
                <a:spcPct val="100000"/>
              </a:lnSpc>
            </a:pPr>
            <a:r>
              <a:rPr lang="en-US" sz="2400" dirty="0"/>
              <a:t>each program can run multiple threads of control within it, e.g., Web Browser</a:t>
            </a:r>
          </a:p>
        </p:txBody>
      </p:sp>
    </p:spTree>
    <p:extLst>
      <p:ext uri="{BB962C8B-B14F-4D97-AF65-F5344CB8AC3E}">
        <p14:creationId xmlns:p14="http://schemas.microsoft.com/office/powerpoint/2010/main" xmlns="" val="1918077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1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1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a:xfrm>
            <a:off x="457200" y="381001"/>
            <a:ext cx="8229600" cy="533400"/>
          </a:xfrm>
        </p:spPr>
        <p:txBody>
          <a:bodyPr>
            <a:normAutofit fontScale="90000"/>
          </a:bodyPr>
          <a:lstStyle/>
          <a:p>
            <a:r>
              <a:rPr lang="en-US" dirty="0"/>
              <a:t>Concurrency vs. Parallelism</a:t>
            </a:r>
          </a:p>
        </p:txBody>
      </p:sp>
      <p:sp>
        <p:nvSpPr>
          <p:cNvPr id="16" name="Slide Number Placeholder 15"/>
          <p:cNvSpPr>
            <a:spLocks noGrp="1"/>
          </p:cNvSpPr>
          <p:nvPr>
            <p:ph type="sldNum" sz="quarter" idx="12"/>
          </p:nvPr>
        </p:nvSpPr>
        <p:spPr/>
        <p:txBody>
          <a:bodyPr/>
          <a:lstStyle/>
          <a:p>
            <a:fld id="{6D7F8715-F481-469A-AD59-AA5A3E90DDA4}" type="slidenum">
              <a:rPr lang="en-US"/>
              <a:pPr/>
              <a:t>173</a:t>
            </a:fld>
            <a:endParaRPr lang="en-US"/>
          </a:p>
        </p:txBody>
      </p:sp>
      <p:sp>
        <p:nvSpPr>
          <p:cNvPr id="101379" name="AutoShape 1027"/>
          <p:cNvSpPr>
            <a:spLocks noChangeArrowheads="1"/>
          </p:cNvSpPr>
          <p:nvPr/>
        </p:nvSpPr>
        <p:spPr bwMode="auto">
          <a:xfrm>
            <a:off x="838200" y="1905000"/>
            <a:ext cx="1676400" cy="3886200"/>
          </a:xfrm>
          <a:prstGeom prst="roundRect">
            <a:avLst>
              <a:gd name="adj" fmla="val 16667"/>
            </a:avLst>
          </a:prstGeom>
          <a:solidFill>
            <a:srgbClr val="FFFFCC"/>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u="none">
              <a:solidFill>
                <a:schemeClr val="tx1"/>
              </a:solidFill>
              <a:latin typeface="Tahoma" pitchFamily="34" charset="0"/>
              <a:cs typeface="Times New Roman (Hebrew)" charset="-79"/>
            </a:endParaRPr>
          </a:p>
        </p:txBody>
      </p:sp>
      <p:sp>
        <p:nvSpPr>
          <p:cNvPr id="101380" name="Rectangle 1028"/>
          <p:cNvSpPr>
            <a:spLocks noChangeArrowheads="1"/>
          </p:cNvSpPr>
          <p:nvPr/>
        </p:nvSpPr>
        <p:spPr bwMode="auto">
          <a:xfrm>
            <a:off x="1028700" y="2209800"/>
            <a:ext cx="1295400" cy="10668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01381" name="Rectangle 1029"/>
          <p:cNvSpPr>
            <a:spLocks noChangeArrowheads="1"/>
          </p:cNvSpPr>
          <p:nvPr/>
        </p:nvSpPr>
        <p:spPr bwMode="auto">
          <a:xfrm>
            <a:off x="1028700" y="3886200"/>
            <a:ext cx="1295400" cy="7620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01382" name="Rectangle 1030"/>
          <p:cNvSpPr>
            <a:spLocks noChangeArrowheads="1"/>
          </p:cNvSpPr>
          <p:nvPr/>
        </p:nvSpPr>
        <p:spPr bwMode="auto">
          <a:xfrm>
            <a:off x="1028700" y="3352800"/>
            <a:ext cx="12954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01383" name="Rectangle 1031"/>
          <p:cNvSpPr>
            <a:spLocks noChangeArrowheads="1"/>
          </p:cNvSpPr>
          <p:nvPr/>
        </p:nvSpPr>
        <p:spPr bwMode="auto">
          <a:xfrm>
            <a:off x="1028700" y="4724400"/>
            <a:ext cx="1295400" cy="7620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01384" name="AutoShape 1032"/>
          <p:cNvSpPr>
            <a:spLocks noChangeArrowheads="1"/>
          </p:cNvSpPr>
          <p:nvPr/>
        </p:nvSpPr>
        <p:spPr bwMode="auto">
          <a:xfrm>
            <a:off x="4343400" y="1905000"/>
            <a:ext cx="1676400" cy="3886200"/>
          </a:xfrm>
          <a:prstGeom prst="roundRect">
            <a:avLst>
              <a:gd name="adj" fmla="val 16667"/>
            </a:avLst>
          </a:prstGeom>
          <a:solidFill>
            <a:srgbClr val="FFFFCC"/>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01385" name="Rectangle 1033"/>
          <p:cNvSpPr>
            <a:spLocks noChangeArrowheads="1"/>
          </p:cNvSpPr>
          <p:nvPr/>
        </p:nvSpPr>
        <p:spPr bwMode="auto">
          <a:xfrm>
            <a:off x="4724400" y="2209800"/>
            <a:ext cx="914400" cy="3276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01386" name="AutoShape 1034"/>
          <p:cNvSpPr>
            <a:spLocks noChangeArrowheads="1"/>
          </p:cNvSpPr>
          <p:nvPr/>
        </p:nvSpPr>
        <p:spPr bwMode="auto">
          <a:xfrm>
            <a:off x="6553200" y="1905000"/>
            <a:ext cx="1676400" cy="3886200"/>
          </a:xfrm>
          <a:prstGeom prst="roundRect">
            <a:avLst>
              <a:gd name="adj" fmla="val 16667"/>
            </a:avLst>
          </a:prstGeom>
          <a:solidFill>
            <a:srgbClr val="FFFFCC"/>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01387" name="Rectangle 1035"/>
          <p:cNvSpPr>
            <a:spLocks noChangeArrowheads="1"/>
          </p:cNvSpPr>
          <p:nvPr/>
        </p:nvSpPr>
        <p:spPr bwMode="auto">
          <a:xfrm>
            <a:off x="6934200" y="2209800"/>
            <a:ext cx="914400" cy="3276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01388" name="Text Box 1036"/>
          <p:cNvSpPr txBox="1">
            <a:spLocks noChangeArrowheads="1"/>
          </p:cNvSpPr>
          <p:nvPr/>
        </p:nvSpPr>
        <p:spPr bwMode="auto">
          <a:xfrm>
            <a:off x="1377950" y="1311275"/>
            <a:ext cx="59531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b="0" u="none">
                <a:solidFill>
                  <a:schemeClr val="tx1"/>
                </a:solidFill>
                <a:latin typeface="Tahoma" pitchFamily="34" charset="0"/>
                <a:cs typeface="Times New Roman (Hebrew)" charset="-79"/>
              </a:rPr>
              <a:t>CPU</a:t>
            </a:r>
          </a:p>
        </p:txBody>
      </p:sp>
      <p:sp>
        <p:nvSpPr>
          <p:cNvPr id="101389" name="Text Box 1037"/>
          <p:cNvSpPr txBox="1">
            <a:spLocks noChangeArrowheads="1"/>
          </p:cNvSpPr>
          <p:nvPr/>
        </p:nvSpPr>
        <p:spPr bwMode="auto">
          <a:xfrm>
            <a:off x="4821238" y="1311275"/>
            <a:ext cx="7207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b="0" u="none">
                <a:solidFill>
                  <a:schemeClr val="tx1"/>
                </a:solidFill>
                <a:latin typeface="Tahoma" pitchFamily="34" charset="0"/>
                <a:cs typeface="Times New Roman (Hebrew)" charset="-79"/>
              </a:rPr>
              <a:t>CPU1</a:t>
            </a:r>
          </a:p>
        </p:txBody>
      </p:sp>
      <p:sp>
        <p:nvSpPr>
          <p:cNvPr id="101390" name="Text Box 1038"/>
          <p:cNvSpPr txBox="1">
            <a:spLocks noChangeArrowheads="1"/>
          </p:cNvSpPr>
          <p:nvPr/>
        </p:nvSpPr>
        <p:spPr bwMode="auto">
          <a:xfrm>
            <a:off x="7031038" y="1311275"/>
            <a:ext cx="7207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b="0" u="none">
                <a:solidFill>
                  <a:schemeClr val="tx1"/>
                </a:solidFill>
                <a:latin typeface="Tahoma" pitchFamily="34" charset="0"/>
                <a:cs typeface="Times New Roman (Hebrew)" charset="-79"/>
              </a:rPr>
              <a:t>CPU2</a:t>
            </a:r>
          </a:p>
        </p:txBody>
      </p:sp>
      <p:sp>
        <p:nvSpPr>
          <p:cNvPr id="101391" name="Line 1039"/>
          <p:cNvSpPr>
            <a:spLocks noChangeShapeType="1"/>
          </p:cNvSpPr>
          <p:nvPr/>
        </p:nvSpPr>
        <p:spPr bwMode="auto">
          <a:xfrm>
            <a:off x="3352800" y="1371600"/>
            <a:ext cx="0" cy="4724400"/>
          </a:xfrm>
          <a:prstGeom prst="line">
            <a:avLst/>
          </a:prstGeom>
          <a:noFill/>
          <a:ln w="762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xmlns="" val="1271436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1379"/>
                                        </p:tgtEl>
                                        <p:attrNameLst>
                                          <p:attrName>style.visibility</p:attrName>
                                        </p:attrNameLst>
                                      </p:cBhvr>
                                      <p:to>
                                        <p:strVal val="visible"/>
                                      </p:to>
                                    </p:set>
                                    <p:animEffect transition="in" filter="wipe(up)">
                                      <p:cBhvr>
                                        <p:cTn id="7" dur="500"/>
                                        <p:tgtEl>
                                          <p:spTgt spid="1013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1380"/>
                                        </p:tgtEl>
                                        <p:attrNameLst>
                                          <p:attrName>style.visibility</p:attrName>
                                        </p:attrNameLst>
                                      </p:cBhvr>
                                      <p:to>
                                        <p:strVal val="visible"/>
                                      </p:to>
                                    </p:set>
                                    <p:animEffect transition="in" filter="wipe(up)">
                                      <p:cBhvr>
                                        <p:cTn id="12" dur="500"/>
                                        <p:tgtEl>
                                          <p:spTgt spid="101380"/>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01382"/>
                                        </p:tgtEl>
                                        <p:attrNameLst>
                                          <p:attrName>style.visibility</p:attrName>
                                        </p:attrNameLst>
                                      </p:cBhvr>
                                      <p:to>
                                        <p:strVal val="visible"/>
                                      </p:to>
                                    </p:set>
                                    <p:animEffect transition="in" filter="wipe(up)">
                                      <p:cBhvr>
                                        <p:cTn id="16" dur="500"/>
                                        <p:tgtEl>
                                          <p:spTgt spid="101382"/>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01381"/>
                                        </p:tgtEl>
                                        <p:attrNameLst>
                                          <p:attrName>style.visibility</p:attrName>
                                        </p:attrNameLst>
                                      </p:cBhvr>
                                      <p:to>
                                        <p:strVal val="visible"/>
                                      </p:to>
                                    </p:set>
                                    <p:animEffect transition="in" filter="wipe(up)">
                                      <p:cBhvr>
                                        <p:cTn id="20" dur="500"/>
                                        <p:tgtEl>
                                          <p:spTgt spid="101381"/>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01383"/>
                                        </p:tgtEl>
                                        <p:attrNameLst>
                                          <p:attrName>style.visibility</p:attrName>
                                        </p:attrNameLst>
                                      </p:cBhvr>
                                      <p:to>
                                        <p:strVal val="visible"/>
                                      </p:to>
                                    </p:set>
                                    <p:animEffect transition="in" filter="wipe(up)">
                                      <p:cBhvr>
                                        <p:cTn id="24" dur="500"/>
                                        <p:tgtEl>
                                          <p:spTgt spid="10138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01384"/>
                                        </p:tgtEl>
                                        <p:attrNameLst>
                                          <p:attrName>style.visibility</p:attrName>
                                        </p:attrNameLst>
                                      </p:cBhvr>
                                      <p:to>
                                        <p:strVal val="visible"/>
                                      </p:to>
                                    </p:set>
                                    <p:animEffect transition="in" filter="wipe(up)">
                                      <p:cBhvr>
                                        <p:cTn id="29" dur="500"/>
                                        <p:tgtEl>
                                          <p:spTgt spid="101384"/>
                                        </p:tgtEl>
                                      </p:cBhvr>
                                    </p:animEffect>
                                  </p:childTnLst>
                                </p:cTn>
                              </p:par>
                            </p:childTnLst>
                          </p:cTn>
                        </p:par>
                        <p:par>
                          <p:cTn id="30" fill="hold" nodeType="afterGroup">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101386"/>
                                        </p:tgtEl>
                                        <p:attrNameLst>
                                          <p:attrName>style.visibility</p:attrName>
                                        </p:attrNameLst>
                                      </p:cBhvr>
                                      <p:to>
                                        <p:strVal val="visible"/>
                                      </p:to>
                                    </p:set>
                                    <p:animEffect transition="in" filter="wipe(up)">
                                      <p:cBhvr>
                                        <p:cTn id="33" dur="500"/>
                                        <p:tgtEl>
                                          <p:spTgt spid="10138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01385"/>
                                        </p:tgtEl>
                                        <p:attrNameLst>
                                          <p:attrName>style.visibility</p:attrName>
                                        </p:attrNameLst>
                                      </p:cBhvr>
                                      <p:to>
                                        <p:strVal val="visible"/>
                                      </p:to>
                                    </p:set>
                                    <p:animEffect transition="in" filter="wipe(up)">
                                      <p:cBhvr>
                                        <p:cTn id="38" dur="500"/>
                                        <p:tgtEl>
                                          <p:spTgt spid="101385"/>
                                        </p:tgtEl>
                                      </p:cBhvr>
                                    </p:animEffect>
                                  </p:childTnLst>
                                </p:cTn>
                              </p:par>
                            </p:childTnLst>
                          </p:cTn>
                        </p:par>
                        <p:par>
                          <p:cTn id="39" fill="hold" nodeType="afterGroup">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101387"/>
                                        </p:tgtEl>
                                        <p:attrNameLst>
                                          <p:attrName>style.visibility</p:attrName>
                                        </p:attrNameLst>
                                      </p:cBhvr>
                                      <p:to>
                                        <p:strVal val="visible"/>
                                      </p:to>
                                    </p:set>
                                    <p:animEffect transition="in" filter="wipe(up)">
                                      <p:cBhvr>
                                        <p:cTn id="42" dur="500"/>
                                        <p:tgtEl>
                                          <p:spTgt spid="101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nimBg="1" autoUpdateAnimBg="0"/>
      <p:bldP spid="101380" grpId="0" animBg="1"/>
      <p:bldP spid="101381" grpId="0" animBg="1"/>
      <p:bldP spid="101382" grpId="0" animBg="1"/>
      <p:bldP spid="101383" grpId="0" animBg="1"/>
      <p:bldP spid="101384" grpId="0" animBg="1"/>
      <p:bldP spid="101385" grpId="0" animBg="1"/>
      <p:bldP spid="101386" grpId="0" animBg="1"/>
      <p:bldP spid="101387"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26"/>
          <p:cNvSpPr>
            <a:spLocks noGrp="1" noChangeArrowheads="1"/>
          </p:cNvSpPr>
          <p:nvPr>
            <p:ph type="title"/>
          </p:nvPr>
        </p:nvSpPr>
        <p:spPr>
          <a:xfrm>
            <a:off x="457200" y="304800"/>
            <a:ext cx="8229600" cy="990600"/>
          </a:xfrm>
        </p:spPr>
        <p:txBody>
          <a:bodyPr>
            <a:normAutofit/>
          </a:bodyPr>
          <a:lstStyle/>
          <a:p>
            <a:r>
              <a:rPr lang="en-US" dirty="0"/>
              <a:t>Threads and Processes</a:t>
            </a:r>
          </a:p>
        </p:txBody>
      </p:sp>
      <p:sp>
        <p:nvSpPr>
          <p:cNvPr id="12" name="Slide Number Placeholder 11"/>
          <p:cNvSpPr>
            <a:spLocks noGrp="1"/>
          </p:cNvSpPr>
          <p:nvPr>
            <p:ph type="sldNum" sz="quarter" idx="12"/>
          </p:nvPr>
        </p:nvSpPr>
        <p:spPr/>
        <p:txBody>
          <a:bodyPr/>
          <a:lstStyle/>
          <a:p>
            <a:fld id="{E29B817B-8684-4A3A-8AA9-BF9EFAD23E3E}" type="slidenum">
              <a:rPr lang="en-US"/>
              <a:pPr/>
              <a:t>174</a:t>
            </a:fld>
            <a:endParaRPr lang="en-US"/>
          </a:p>
        </p:txBody>
      </p:sp>
      <p:sp>
        <p:nvSpPr>
          <p:cNvPr id="98307" name="Text Box 1027"/>
          <p:cNvSpPr txBox="1">
            <a:spLocks noChangeArrowheads="1"/>
          </p:cNvSpPr>
          <p:nvPr/>
        </p:nvSpPr>
        <p:spPr bwMode="auto">
          <a:xfrm>
            <a:off x="4273550" y="1381125"/>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b="0" u="none">
                <a:solidFill>
                  <a:schemeClr val="tx1"/>
                </a:solidFill>
                <a:latin typeface="Comic Sans MS" pitchFamily="66" charset="0"/>
                <a:cs typeface="Times New Roman (Hebrew)" charset="-79"/>
              </a:rPr>
              <a:t>CPU</a:t>
            </a:r>
          </a:p>
        </p:txBody>
      </p:sp>
      <p:sp>
        <p:nvSpPr>
          <p:cNvPr id="98308" name="AutoShape 1028"/>
          <p:cNvSpPr>
            <a:spLocks noChangeArrowheads="1"/>
          </p:cNvSpPr>
          <p:nvPr/>
        </p:nvSpPr>
        <p:spPr bwMode="auto">
          <a:xfrm>
            <a:off x="647700" y="1905000"/>
            <a:ext cx="7848600" cy="3886200"/>
          </a:xfrm>
          <a:prstGeom prst="roundRect">
            <a:avLst>
              <a:gd name="adj" fmla="val 16667"/>
            </a:avLst>
          </a:prstGeom>
          <a:solidFill>
            <a:srgbClr val="FFFFCC"/>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1"/>
          <a:lstStyle/>
          <a:p>
            <a:endParaRPr lang="en-US" b="0" u="none">
              <a:solidFill>
                <a:schemeClr val="tx1"/>
              </a:solidFill>
              <a:latin typeface="Comic Sans MS" pitchFamily="66" charset="0"/>
              <a:cs typeface="Times New Roman (Hebrew)" charset="-79"/>
            </a:endParaRPr>
          </a:p>
        </p:txBody>
      </p:sp>
      <p:sp>
        <p:nvSpPr>
          <p:cNvPr id="98309" name="Rectangle 1029"/>
          <p:cNvSpPr>
            <a:spLocks noChangeArrowheads="1"/>
          </p:cNvSpPr>
          <p:nvPr/>
        </p:nvSpPr>
        <p:spPr bwMode="auto">
          <a:xfrm>
            <a:off x="1028700" y="2209800"/>
            <a:ext cx="1447800" cy="3276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b="0" u="none">
                <a:solidFill>
                  <a:schemeClr val="tx1"/>
                </a:solidFill>
                <a:latin typeface="Comic Sans MS" pitchFamily="66" charset="0"/>
                <a:cs typeface="Times New Roman (Hebrew)" charset="-79"/>
              </a:rPr>
              <a:t>Process 1</a:t>
            </a:r>
          </a:p>
        </p:txBody>
      </p:sp>
      <p:sp>
        <p:nvSpPr>
          <p:cNvPr id="98310" name="Rectangle 1030"/>
          <p:cNvSpPr>
            <a:spLocks noChangeArrowheads="1"/>
          </p:cNvSpPr>
          <p:nvPr/>
        </p:nvSpPr>
        <p:spPr bwMode="auto">
          <a:xfrm>
            <a:off x="4762500" y="2209800"/>
            <a:ext cx="1447800" cy="3276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b="0" u="none">
                <a:solidFill>
                  <a:schemeClr val="tx1"/>
                </a:solidFill>
                <a:latin typeface="Comic Sans MS" pitchFamily="66" charset="0"/>
                <a:cs typeface="Times New Roman (Hebrew)" charset="-79"/>
              </a:rPr>
              <a:t>Process 3</a:t>
            </a:r>
          </a:p>
        </p:txBody>
      </p:sp>
      <p:sp>
        <p:nvSpPr>
          <p:cNvPr id="98311" name="Rectangle 1031"/>
          <p:cNvSpPr>
            <a:spLocks noChangeArrowheads="1"/>
          </p:cNvSpPr>
          <p:nvPr/>
        </p:nvSpPr>
        <p:spPr bwMode="auto">
          <a:xfrm>
            <a:off x="2933700" y="2209800"/>
            <a:ext cx="1447800" cy="3276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b="0" u="none">
                <a:solidFill>
                  <a:schemeClr val="tx1"/>
                </a:solidFill>
                <a:latin typeface="Comic Sans MS" pitchFamily="66" charset="0"/>
                <a:cs typeface="Times New Roman (Hebrew)" charset="-79"/>
              </a:rPr>
              <a:t>Process 2</a:t>
            </a:r>
          </a:p>
        </p:txBody>
      </p:sp>
      <p:sp>
        <p:nvSpPr>
          <p:cNvPr id="98312" name="Rectangle 1032"/>
          <p:cNvSpPr>
            <a:spLocks noChangeArrowheads="1"/>
          </p:cNvSpPr>
          <p:nvPr/>
        </p:nvSpPr>
        <p:spPr bwMode="auto">
          <a:xfrm>
            <a:off x="6591300" y="2209800"/>
            <a:ext cx="1447800" cy="32766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b="0" u="none">
                <a:solidFill>
                  <a:schemeClr val="tx1"/>
                </a:solidFill>
                <a:latin typeface="Comic Sans MS" pitchFamily="66" charset="0"/>
                <a:cs typeface="Times New Roman (Hebrew)" charset="-79"/>
              </a:rPr>
              <a:t>Process 4</a:t>
            </a:r>
          </a:p>
        </p:txBody>
      </p:sp>
      <p:sp>
        <p:nvSpPr>
          <p:cNvPr id="98313" name="Oval 1033"/>
          <p:cNvSpPr>
            <a:spLocks noChangeArrowheads="1"/>
          </p:cNvSpPr>
          <p:nvPr/>
        </p:nvSpPr>
        <p:spPr bwMode="auto">
          <a:xfrm>
            <a:off x="4914900" y="2286000"/>
            <a:ext cx="1066800" cy="609600"/>
          </a:xfrm>
          <a:prstGeom prst="ellipse">
            <a:avLst/>
          </a:prstGeom>
          <a:solidFill>
            <a:srgbClr val="CC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b="0" u="none">
                <a:solidFill>
                  <a:schemeClr val="tx1"/>
                </a:solidFill>
                <a:latin typeface="Comic Sans MS" pitchFamily="66" charset="0"/>
                <a:cs typeface="Times New Roman (Hebrew)" charset="-79"/>
              </a:rPr>
              <a:t>main</a:t>
            </a:r>
          </a:p>
        </p:txBody>
      </p:sp>
      <p:sp>
        <p:nvSpPr>
          <p:cNvPr id="98314" name="Oval 1034"/>
          <p:cNvSpPr>
            <a:spLocks noChangeArrowheads="1"/>
          </p:cNvSpPr>
          <p:nvPr/>
        </p:nvSpPr>
        <p:spPr bwMode="auto">
          <a:xfrm>
            <a:off x="4914900" y="3048000"/>
            <a:ext cx="1066800" cy="609600"/>
          </a:xfrm>
          <a:prstGeom prst="ellipse">
            <a:avLst/>
          </a:prstGeom>
          <a:solidFill>
            <a:srgbClr val="CC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b="0" u="none">
                <a:solidFill>
                  <a:schemeClr val="tx1"/>
                </a:solidFill>
                <a:latin typeface="Comic Sans MS" pitchFamily="66" charset="0"/>
                <a:cs typeface="Times New Roman (Hebrew)" charset="-79"/>
              </a:rPr>
              <a:t>run</a:t>
            </a:r>
          </a:p>
        </p:txBody>
      </p:sp>
      <p:sp>
        <p:nvSpPr>
          <p:cNvPr id="98315" name="Oval 1035"/>
          <p:cNvSpPr>
            <a:spLocks noChangeArrowheads="1"/>
          </p:cNvSpPr>
          <p:nvPr/>
        </p:nvSpPr>
        <p:spPr bwMode="auto">
          <a:xfrm>
            <a:off x="4991100" y="4648200"/>
            <a:ext cx="1066800" cy="609600"/>
          </a:xfrm>
          <a:prstGeom prst="ellipse">
            <a:avLst/>
          </a:prstGeom>
          <a:solidFill>
            <a:srgbClr val="CC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b="0" u="none">
                <a:solidFill>
                  <a:schemeClr val="tx1"/>
                </a:solidFill>
                <a:latin typeface="Comic Sans MS" pitchFamily="66" charset="0"/>
                <a:cs typeface="Times New Roman (Hebrew)" charset="-79"/>
              </a:rPr>
              <a:t>GC</a:t>
            </a:r>
          </a:p>
        </p:txBody>
      </p:sp>
    </p:spTree>
    <p:extLst>
      <p:ext uri="{BB962C8B-B14F-4D97-AF65-F5344CB8AC3E}">
        <p14:creationId xmlns:p14="http://schemas.microsoft.com/office/powerpoint/2010/main" xmlns="" val="1048807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8309"/>
                                        </p:tgtEl>
                                        <p:attrNameLst>
                                          <p:attrName>style.visibility</p:attrName>
                                        </p:attrNameLst>
                                      </p:cBhvr>
                                      <p:to>
                                        <p:strVal val="visible"/>
                                      </p:to>
                                    </p:set>
                                    <p:animEffect transition="in" filter="wipe(up)">
                                      <p:cBhvr>
                                        <p:cTn id="7" dur="500"/>
                                        <p:tgtEl>
                                          <p:spTgt spid="983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8311"/>
                                        </p:tgtEl>
                                        <p:attrNameLst>
                                          <p:attrName>style.visibility</p:attrName>
                                        </p:attrNameLst>
                                      </p:cBhvr>
                                      <p:to>
                                        <p:strVal val="visible"/>
                                      </p:to>
                                    </p:set>
                                    <p:animEffect transition="in" filter="wipe(up)">
                                      <p:cBhvr>
                                        <p:cTn id="12" dur="500"/>
                                        <p:tgtEl>
                                          <p:spTgt spid="983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8310"/>
                                        </p:tgtEl>
                                        <p:attrNameLst>
                                          <p:attrName>style.visibility</p:attrName>
                                        </p:attrNameLst>
                                      </p:cBhvr>
                                      <p:to>
                                        <p:strVal val="visible"/>
                                      </p:to>
                                    </p:set>
                                    <p:animEffect transition="in" filter="wipe(up)">
                                      <p:cBhvr>
                                        <p:cTn id="17" dur="500"/>
                                        <p:tgtEl>
                                          <p:spTgt spid="983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8312"/>
                                        </p:tgtEl>
                                        <p:attrNameLst>
                                          <p:attrName>style.visibility</p:attrName>
                                        </p:attrNameLst>
                                      </p:cBhvr>
                                      <p:to>
                                        <p:strVal val="visible"/>
                                      </p:to>
                                    </p:set>
                                    <p:animEffect transition="in" filter="wipe(up)">
                                      <p:cBhvr>
                                        <p:cTn id="22" dur="500"/>
                                        <p:tgtEl>
                                          <p:spTgt spid="983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8313"/>
                                        </p:tgtEl>
                                        <p:attrNameLst>
                                          <p:attrName>style.visibility</p:attrName>
                                        </p:attrNameLst>
                                      </p:cBhvr>
                                      <p:to>
                                        <p:strVal val="visible"/>
                                      </p:to>
                                    </p:set>
                                    <p:animEffect transition="in" filter="dissolve">
                                      <p:cBhvr>
                                        <p:cTn id="27" dur="500"/>
                                        <p:tgtEl>
                                          <p:spTgt spid="98313"/>
                                        </p:tgtEl>
                                      </p:cBhvr>
                                    </p:animEffect>
                                  </p:childTnLst>
                                </p:cTn>
                              </p:par>
                            </p:childTnLst>
                          </p:cTn>
                        </p:par>
                        <p:par>
                          <p:cTn id="28" fill="hold" nodeType="afterGroup">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98314"/>
                                        </p:tgtEl>
                                        <p:attrNameLst>
                                          <p:attrName>style.visibility</p:attrName>
                                        </p:attrNameLst>
                                      </p:cBhvr>
                                      <p:to>
                                        <p:strVal val="visible"/>
                                      </p:to>
                                    </p:set>
                                    <p:animEffect transition="in" filter="dissolve">
                                      <p:cBhvr>
                                        <p:cTn id="31" dur="500"/>
                                        <p:tgtEl>
                                          <p:spTgt spid="98314"/>
                                        </p:tgtEl>
                                      </p:cBhvr>
                                    </p:animEffect>
                                  </p:childTnLst>
                                </p:cTn>
                              </p:par>
                            </p:childTnLst>
                          </p:cTn>
                        </p:par>
                        <p:par>
                          <p:cTn id="32" fill="hold" nodeType="afterGroup">
                            <p:stCondLst>
                              <p:cond delay="1000"/>
                            </p:stCondLst>
                            <p:childTnLst>
                              <p:par>
                                <p:cTn id="33" presetID="9" presetClass="entr" presetSubtype="0" fill="hold" grpId="0" nodeType="afterEffect">
                                  <p:stCondLst>
                                    <p:cond delay="0"/>
                                  </p:stCondLst>
                                  <p:childTnLst>
                                    <p:set>
                                      <p:cBhvr>
                                        <p:cTn id="34" dur="1" fill="hold">
                                          <p:stCondLst>
                                            <p:cond delay="0"/>
                                          </p:stCondLst>
                                        </p:cTn>
                                        <p:tgtEl>
                                          <p:spTgt spid="98315"/>
                                        </p:tgtEl>
                                        <p:attrNameLst>
                                          <p:attrName>style.visibility</p:attrName>
                                        </p:attrNameLst>
                                      </p:cBhvr>
                                      <p:to>
                                        <p:strVal val="visible"/>
                                      </p:to>
                                    </p:set>
                                    <p:animEffect transition="in" filter="dissolve">
                                      <p:cBhvr>
                                        <p:cTn id="35" dur="500"/>
                                        <p:tgtEl>
                                          <p:spTgt spid="98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nimBg="1" autoUpdateAnimBg="0"/>
      <p:bldP spid="98310" grpId="0" animBg="1" autoUpdateAnimBg="0"/>
      <p:bldP spid="98311" grpId="0" animBg="1" autoUpdateAnimBg="0"/>
      <p:bldP spid="98312" grpId="0" animBg="1" autoUpdateAnimBg="0"/>
      <p:bldP spid="98313" grpId="0" animBg="1" autoUpdateAnimBg="0"/>
      <p:bldP spid="98314" grpId="0" animBg="1" autoUpdateAnimBg="0"/>
      <p:bldP spid="98315" grpId="0" animBg="1" autoUpdateAnimBg="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8229600" cy="5562600"/>
          </a:xfrm>
        </p:spPr>
        <p:txBody>
          <a:bodyPr>
            <a:normAutofit/>
          </a:bodyPr>
          <a:lstStyle/>
          <a:p>
            <a:r>
              <a:rPr lang="en-IN" sz="4000" dirty="0"/>
              <a:t>So what exactly is a thread? In Java, "thread" means two different things:</a:t>
            </a:r>
          </a:p>
          <a:p>
            <a:r>
              <a:rPr lang="en-IN" sz="4000" dirty="0"/>
              <a:t>■ An instance of class </a:t>
            </a:r>
            <a:r>
              <a:rPr lang="en-IN" sz="4000" dirty="0" err="1"/>
              <a:t>java.lang.Thread</a:t>
            </a:r>
            <a:endParaRPr lang="en-IN" sz="4000" dirty="0"/>
          </a:p>
          <a:p>
            <a:r>
              <a:rPr lang="en-IN" sz="4000" dirty="0"/>
              <a:t>■ A thread of execution</a:t>
            </a:r>
          </a:p>
        </p:txBody>
      </p:sp>
    </p:spTree>
    <p:extLst>
      <p:ext uri="{BB962C8B-B14F-4D97-AF65-F5344CB8AC3E}">
        <p14:creationId xmlns:p14="http://schemas.microsoft.com/office/powerpoint/2010/main" xmlns="" val="3769593104"/>
      </p:ext>
    </p:extLst>
  </p:cSld>
  <p:clrMapOvr>
    <a:masterClrMapping/>
  </p:clrMapOvr>
  <p:transition>
    <p:diamond/>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smtClean="0">
                <a:solidFill>
                  <a:schemeClr val="accent1"/>
                </a:solidFill>
              </a:rPr>
              <a:t>       	</a:t>
            </a:r>
            <a:r>
              <a:rPr lang="en-US" b="1" u="sng" dirty="0" smtClean="0">
                <a:solidFill>
                  <a:schemeClr val="accent1"/>
                </a:solidFill>
              </a:rPr>
              <a:t>Creating  Thread</a:t>
            </a:r>
            <a:endParaRPr lang="en-US" b="1" u="sng" dirty="0">
              <a:solidFill>
                <a:schemeClr val="accent1"/>
              </a:solidFill>
            </a:endParaRPr>
          </a:p>
        </p:txBody>
      </p:sp>
      <p:sp>
        <p:nvSpPr>
          <p:cNvPr id="3" name="Content Placeholder 2"/>
          <p:cNvSpPr>
            <a:spLocks noGrp="1"/>
          </p:cNvSpPr>
          <p:nvPr>
            <p:ph sz="quarter" idx="1"/>
          </p:nvPr>
        </p:nvSpPr>
        <p:spPr>
          <a:xfrm>
            <a:off x="304800" y="1143000"/>
            <a:ext cx="8382000" cy="5410200"/>
          </a:xfrm>
        </p:spPr>
        <p:txBody>
          <a:bodyPr/>
          <a:lstStyle/>
          <a:p>
            <a:pPr>
              <a:buFont typeface="Wingdings" pitchFamily="2" charset="2"/>
              <a:buChar char="Ø"/>
            </a:pPr>
            <a:r>
              <a:rPr lang="en-US" dirty="0" smtClean="0">
                <a:solidFill>
                  <a:schemeClr val="accent2"/>
                </a:solidFill>
                <a:latin typeface="Times New Roman" pitchFamily="18" charset="0"/>
                <a:cs typeface="Times New Roman" pitchFamily="18" charset="0"/>
              </a:rPr>
              <a:t>Two ways  :</a:t>
            </a:r>
          </a:p>
          <a:p>
            <a:pPr lvl="1"/>
            <a:r>
              <a:rPr lang="en-US" dirty="0" smtClean="0">
                <a:solidFill>
                  <a:schemeClr val="accent2"/>
                </a:solidFill>
                <a:latin typeface="Times New Roman" pitchFamily="18" charset="0"/>
                <a:cs typeface="Times New Roman" pitchFamily="18" charset="0"/>
              </a:rPr>
              <a:t>Extend the Thread class. </a:t>
            </a:r>
          </a:p>
          <a:p>
            <a:pPr lvl="1"/>
            <a:r>
              <a:rPr lang="en-US" dirty="0" smtClean="0">
                <a:solidFill>
                  <a:schemeClr val="accent2"/>
                </a:solidFill>
                <a:latin typeface="Times New Roman" pitchFamily="18" charset="0"/>
                <a:cs typeface="Times New Roman" pitchFamily="18" charset="0"/>
              </a:rPr>
              <a:t>Implement the </a:t>
            </a:r>
            <a:r>
              <a:rPr lang="en-US" dirty="0" err="1" smtClean="0">
                <a:solidFill>
                  <a:schemeClr val="accent2"/>
                </a:solidFill>
                <a:latin typeface="Times New Roman" pitchFamily="18" charset="0"/>
                <a:cs typeface="Times New Roman" pitchFamily="18" charset="0"/>
              </a:rPr>
              <a:t>Runnable</a:t>
            </a:r>
            <a:r>
              <a:rPr lang="en-US" dirty="0" smtClean="0">
                <a:solidFill>
                  <a:schemeClr val="accent2"/>
                </a:solidFill>
                <a:latin typeface="Times New Roman" pitchFamily="18" charset="0"/>
                <a:cs typeface="Times New Roman" pitchFamily="18" charset="0"/>
              </a:rPr>
              <a:t> interface.</a:t>
            </a:r>
          </a:p>
          <a:p>
            <a:pPr marL="514350" indent="-514350">
              <a:buFont typeface="Wingdings" pitchFamily="2" charset="2"/>
              <a:buChar char="Ø"/>
            </a:pPr>
            <a:r>
              <a:rPr lang="en-US" dirty="0" smtClean="0">
                <a:solidFill>
                  <a:schemeClr val="accent2"/>
                </a:solidFill>
                <a:latin typeface="Times New Roman" pitchFamily="18" charset="0"/>
                <a:cs typeface="Times New Roman" pitchFamily="18" charset="0"/>
              </a:rPr>
              <a:t>In both the approaches we must override the run( ) method.</a:t>
            </a:r>
          </a:p>
          <a:p>
            <a:pPr marL="514350" indent="-514350">
              <a:buNone/>
            </a:pPr>
            <a:endParaRPr lang="en-US" dirty="0" smtClean="0"/>
          </a:p>
          <a:p>
            <a:pPr>
              <a:buNone/>
            </a:pPr>
            <a:endParaRPr lang="en-US" dirty="0"/>
          </a:p>
        </p:txBody>
      </p:sp>
      <p:graphicFrame>
        <p:nvGraphicFramePr>
          <p:cNvPr id="4" name="Table 3"/>
          <p:cNvGraphicFramePr>
            <a:graphicFrameLocks noGrp="1"/>
          </p:cNvGraphicFramePr>
          <p:nvPr/>
        </p:nvGraphicFramePr>
        <p:xfrm>
          <a:off x="609600" y="3505200"/>
          <a:ext cx="8229600" cy="3124200"/>
        </p:xfrm>
        <a:graphic>
          <a:graphicData uri="http://schemas.openxmlformats.org/drawingml/2006/table">
            <a:tbl>
              <a:tblPr firstRow="1" bandRow="1">
                <a:tableStyleId>{5C22544A-7EE6-4342-B048-85BDC9FD1C3A}</a:tableStyleId>
              </a:tblPr>
              <a:tblGrid>
                <a:gridCol w="4114800"/>
                <a:gridCol w="4114800"/>
              </a:tblGrid>
              <a:tr h="733872">
                <a:tc>
                  <a:txBody>
                    <a:bodyPr/>
                    <a:lstStyle/>
                    <a:p>
                      <a:r>
                        <a:rPr lang="en-US" sz="2400" dirty="0" smtClean="0"/>
                        <a:t>Extending      Thread </a:t>
                      </a:r>
                      <a:endParaRPr lang="en-US" sz="2400" dirty="0"/>
                    </a:p>
                  </a:txBody>
                  <a:tcPr/>
                </a:tc>
                <a:tc>
                  <a:txBody>
                    <a:bodyPr/>
                    <a:lstStyle/>
                    <a:p>
                      <a:r>
                        <a:rPr lang="en-US" sz="2400" dirty="0" smtClean="0"/>
                        <a:t>Implementing</a:t>
                      </a:r>
                      <a:r>
                        <a:rPr lang="en-US" sz="2400" baseline="0" dirty="0" smtClean="0"/>
                        <a:t>    </a:t>
                      </a:r>
                      <a:r>
                        <a:rPr lang="en-US" sz="2400" dirty="0" smtClean="0"/>
                        <a:t> </a:t>
                      </a:r>
                      <a:r>
                        <a:rPr lang="en-US" sz="2400" dirty="0" err="1" smtClean="0"/>
                        <a:t>Runnable</a:t>
                      </a:r>
                      <a:r>
                        <a:rPr lang="en-US" sz="2400" dirty="0" smtClean="0"/>
                        <a:t> </a:t>
                      </a:r>
                      <a:endParaRPr lang="en-US" sz="2400" dirty="0"/>
                    </a:p>
                  </a:txBody>
                  <a:tcPr/>
                </a:tc>
              </a:tr>
              <a:tr h="2390328">
                <a:tc>
                  <a:txBody>
                    <a:bodyPr/>
                    <a:lstStyle/>
                    <a:p>
                      <a:r>
                        <a:rPr lang="en-US" sz="2000" dirty="0" smtClean="0"/>
                        <a:t>class </a:t>
                      </a:r>
                      <a:r>
                        <a:rPr lang="en-US" sz="2000" dirty="0" err="1" smtClean="0"/>
                        <a:t>MyThread</a:t>
                      </a:r>
                      <a:r>
                        <a:rPr lang="en-US" sz="2000" dirty="0" smtClean="0"/>
                        <a:t> extends Thread {</a:t>
                      </a:r>
                    </a:p>
                    <a:p>
                      <a:r>
                        <a:rPr lang="en-US" sz="2000" baseline="0" dirty="0" smtClean="0"/>
                        <a:t>     pu</a:t>
                      </a:r>
                      <a:r>
                        <a:rPr lang="en-US" sz="2000" dirty="0" smtClean="0"/>
                        <a:t>blic void run( )  {</a:t>
                      </a:r>
                    </a:p>
                    <a:p>
                      <a:r>
                        <a:rPr lang="en-US" sz="2000" dirty="0" smtClean="0"/>
                        <a:t>                //do stuff;</a:t>
                      </a:r>
                    </a:p>
                    <a:p>
                      <a:r>
                        <a:rPr lang="en-US" sz="2000" dirty="0" smtClean="0"/>
                        <a:t>      } </a:t>
                      </a:r>
                    </a:p>
                    <a:p>
                      <a:r>
                        <a:rPr lang="en-US" sz="2000" dirty="0" smtClean="0"/>
                        <a:t>} </a:t>
                      </a:r>
                      <a:endParaRPr lang="en-US" sz="2000" dirty="0"/>
                    </a:p>
                  </a:txBody>
                  <a:tcPr/>
                </a:tc>
                <a:tc>
                  <a:txBody>
                    <a:bodyPr/>
                    <a:lstStyle/>
                    <a:p>
                      <a:r>
                        <a:rPr lang="en-US" sz="2000" dirty="0" smtClean="0"/>
                        <a:t>class </a:t>
                      </a:r>
                      <a:r>
                        <a:rPr lang="en-US" sz="2000" dirty="0" err="1" smtClean="0"/>
                        <a:t>MyRunnable</a:t>
                      </a:r>
                      <a:r>
                        <a:rPr lang="en-US" sz="2000" dirty="0" smtClean="0"/>
                        <a:t> implements </a:t>
                      </a:r>
                      <a:r>
                        <a:rPr lang="en-US" sz="2000" dirty="0" err="1" smtClean="0"/>
                        <a:t>Runnable</a:t>
                      </a:r>
                      <a:r>
                        <a:rPr lang="en-US" sz="2000" dirty="0" smtClean="0"/>
                        <a:t> {</a:t>
                      </a:r>
                    </a:p>
                    <a:p>
                      <a:r>
                        <a:rPr lang="en-US" sz="2000" dirty="0" smtClean="0"/>
                        <a:t>       public void run( ) {</a:t>
                      </a:r>
                    </a:p>
                    <a:p>
                      <a:r>
                        <a:rPr lang="en-US" sz="2000" dirty="0" smtClean="0"/>
                        <a:t>             //do stuff;</a:t>
                      </a:r>
                    </a:p>
                    <a:p>
                      <a:r>
                        <a:rPr lang="en-US" sz="2000" dirty="0" smtClean="0"/>
                        <a:t>        } </a:t>
                      </a:r>
                    </a:p>
                    <a:p>
                      <a:r>
                        <a:rPr lang="en-US" sz="2000" dirty="0" smtClean="0"/>
                        <a:t>} </a:t>
                      </a:r>
                      <a:endParaRPr lang="en-US" sz="2000" dirty="0"/>
                    </a:p>
                  </a:txBody>
                  <a:tcPr/>
                </a:tc>
              </a:tr>
            </a:tbl>
          </a:graphicData>
        </a:graphic>
      </p:graphicFrame>
    </p:spTree>
    <p:extLst>
      <p:ext uri="{BB962C8B-B14F-4D97-AF65-F5344CB8AC3E}">
        <p14:creationId xmlns:p14="http://schemas.microsoft.com/office/powerpoint/2010/main" xmlns="" val="108045859"/>
      </p:ext>
    </p:extLst>
  </p:cSld>
  <p:clrMapOvr>
    <a:masterClrMapping/>
  </p:clrMapOvr>
  <p:transition>
    <p:cover dir="rd"/>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Autofit/>
          </a:bodyPr>
          <a:lstStyle/>
          <a:p>
            <a:r>
              <a:rPr lang="en-US" sz="4000" dirty="0" smtClean="0"/>
              <a:t>Sample program(Runnable Interface) </a:t>
            </a:r>
            <a:endParaRPr lang="en-IN" sz="4000" dirty="0"/>
          </a:p>
        </p:txBody>
      </p:sp>
      <p:sp>
        <p:nvSpPr>
          <p:cNvPr id="3" name="Content Placeholder 2"/>
          <p:cNvSpPr>
            <a:spLocks noGrp="1"/>
          </p:cNvSpPr>
          <p:nvPr>
            <p:ph sz="quarter" idx="1"/>
          </p:nvPr>
        </p:nvSpPr>
        <p:spPr>
          <a:xfrm>
            <a:off x="457200" y="1066800"/>
            <a:ext cx="8229600" cy="5257800"/>
          </a:xfrm>
        </p:spPr>
        <p:txBody>
          <a:bodyPr>
            <a:noAutofit/>
          </a:bodyPr>
          <a:lstStyle/>
          <a:p>
            <a:r>
              <a:rPr lang="en-IN" sz="1400" dirty="0"/>
              <a:t>class </a:t>
            </a:r>
            <a:r>
              <a:rPr lang="en-IN" sz="1400" dirty="0" err="1"/>
              <a:t>FooRunnable</a:t>
            </a:r>
            <a:r>
              <a:rPr lang="en-IN" sz="1400" dirty="0"/>
              <a:t> implements Runnable {</a:t>
            </a:r>
          </a:p>
          <a:p>
            <a:r>
              <a:rPr lang="en-IN" sz="1400" dirty="0"/>
              <a:t>public void run() {</a:t>
            </a:r>
          </a:p>
          <a:p>
            <a:r>
              <a:rPr lang="en-IN" sz="1400" dirty="0"/>
              <a:t>for(</a:t>
            </a:r>
            <a:r>
              <a:rPr lang="en-IN" sz="1400" dirty="0" err="1"/>
              <a:t>int</a:t>
            </a:r>
            <a:r>
              <a:rPr lang="en-IN" sz="1400" dirty="0"/>
              <a:t> x = 1; x &lt; </a:t>
            </a:r>
            <a:r>
              <a:rPr lang="en-IN" sz="1400" dirty="0" smtClean="0"/>
              <a:t>5; </a:t>
            </a:r>
            <a:r>
              <a:rPr lang="en-IN" sz="1400" dirty="0"/>
              <a:t>x++) {</a:t>
            </a:r>
          </a:p>
          <a:p>
            <a:r>
              <a:rPr lang="en-IN" sz="1400" dirty="0" err="1"/>
              <a:t>System.out.println</a:t>
            </a:r>
            <a:r>
              <a:rPr lang="en-IN" sz="1400" dirty="0"/>
              <a:t>("Runnable running");</a:t>
            </a:r>
          </a:p>
          <a:p>
            <a:r>
              <a:rPr lang="en-IN" sz="1400" dirty="0"/>
              <a:t>}</a:t>
            </a:r>
          </a:p>
          <a:p>
            <a:r>
              <a:rPr lang="en-IN" sz="1400" dirty="0"/>
              <a:t>}</a:t>
            </a:r>
          </a:p>
          <a:p>
            <a:r>
              <a:rPr lang="en-IN" sz="1400" dirty="0"/>
              <a:t>}</a:t>
            </a:r>
          </a:p>
          <a:p>
            <a:r>
              <a:rPr lang="en-IN" sz="1400" dirty="0"/>
              <a:t>public class </a:t>
            </a:r>
            <a:r>
              <a:rPr lang="en-IN" sz="1400" dirty="0" err="1"/>
              <a:t>TestThreads</a:t>
            </a:r>
            <a:r>
              <a:rPr lang="en-IN" sz="1400" dirty="0"/>
              <a:t> {</a:t>
            </a:r>
          </a:p>
          <a:p>
            <a:r>
              <a:rPr lang="en-IN" sz="1400" dirty="0"/>
              <a:t>public static void main (String [] </a:t>
            </a:r>
            <a:r>
              <a:rPr lang="en-IN" sz="1400" dirty="0" err="1"/>
              <a:t>args</a:t>
            </a:r>
            <a:r>
              <a:rPr lang="en-IN" sz="1400" dirty="0"/>
              <a:t>) {</a:t>
            </a:r>
          </a:p>
          <a:p>
            <a:r>
              <a:rPr lang="en-IN" sz="1400" dirty="0" err="1"/>
              <a:t>FooRunnable</a:t>
            </a:r>
            <a:r>
              <a:rPr lang="en-IN" sz="1400" dirty="0"/>
              <a:t> r = new </a:t>
            </a:r>
            <a:r>
              <a:rPr lang="en-IN" sz="1400" dirty="0" err="1"/>
              <a:t>FooRunnable</a:t>
            </a:r>
            <a:r>
              <a:rPr lang="en-IN" sz="1400" dirty="0"/>
              <a:t>();</a:t>
            </a:r>
          </a:p>
          <a:p>
            <a:r>
              <a:rPr lang="en-IN" sz="1400" dirty="0"/>
              <a:t>Thread t = new Thread(r);</a:t>
            </a:r>
          </a:p>
          <a:p>
            <a:r>
              <a:rPr lang="en-IN" sz="1400" dirty="0" err="1"/>
              <a:t>t.start</a:t>
            </a:r>
            <a:r>
              <a:rPr lang="en-IN" sz="1400" dirty="0"/>
              <a:t>();</a:t>
            </a:r>
          </a:p>
          <a:p>
            <a:r>
              <a:rPr lang="en-IN" sz="1400" dirty="0"/>
              <a:t>}</a:t>
            </a:r>
          </a:p>
          <a:p>
            <a:r>
              <a:rPr lang="en-IN" sz="1400" dirty="0" smtClean="0"/>
              <a:t>}</a:t>
            </a:r>
          </a:p>
          <a:p>
            <a:endParaRPr lang="en-US" sz="1400" dirty="0"/>
          </a:p>
          <a:p>
            <a:endParaRPr lang="en-IN" sz="1400" dirty="0"/>
          </a:p>
          <a:p>
            <a:r>
              <a:rPr lang="en-IN" sz="1400" dirty="0"/>
              <a:t>Running the preceding code prints out exactly what you'd expect:</a:t>
            </a:r>
          </a:p>
          <a:p>
            <a:r>
              <a:rPr lang="en-IN" sz="1400" dirty="0"/>
              <a:t>% java </a:t>
            </a:r>
            <a:r>
              <a:rPr lang="en-IN" sz="1400" dirty="0" err="1"/>
              <a:t>TestThreads</a:t>
            </a:r>
            <a:endParaRPr lang="en-IN" sz="1400" dirty="0"/>
          </a:p>
          <a:p>
            <a:r>
              <a:rPr lang="en-IN" sz="1400" dirty="0"/>
              <a:t>Runnable running</a:t>
            </a:r>
          </a:p>
          <a:p>
            <a:r>
              <a:rPr lang="en-IN" sz="1400" dirty="0"/>
              <a:t>Runnable running</a:t>
            </a:r>
          </a:p>
          <a:p>
            <a:r>
              <a:rPr lang="en-IN" sz="1400" dirty="0"/>
              <a:t>Runnable running</a:t>
            </a:r>
          </a:p>
          <a:p>
            <a:r>
              <a:rPr lang="en-IN" sz="1400" dirty="0"/>
              <a:t>Runnable running</a:t>
            </a:r>
          </a:p>
          <a:p>
            <a:pPr marL="0" indent="0">
              <a:buNone/>
            </a:pPr>
            <a:endParaRPr lang="en-IN" sz="1400" dirty="0"/>
          </a:p>
        </p:txBody>
      </p:sp>
    </p:spTree>
    <p:extLst>
      <p:ext uri="{BB962C8B-B14F-4D97-AF65-F5344CB8AC3E}">
        <p14:creationId xmlns:p14="http://schemas.microsoft.com/office/powerpoint/2010/main" xmlns="" val="2639046358"/>
      </p:ext>
    </p:extLst>
  </p:cSld>
  <p:clrMapOvr>
    <a:masterClrMapping/>
  </p:clrMapOvr>
  <p:transition>
    <p:diamond/>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0"/>
            <a:ext cx="7772400" cy="1143000"/>
          </a:xfrm>
        </p:spPr>
        <p:txBody>
          <a:bodyPr/>
          <a:lstStyle/>
          <a:p>
            <a:r>
              <a:rPr lang="en-US"/>
              <a:t>Scheduling Threads</a:t>
            </a:r>
          </a:p>
        </p:txBody>
      </p:sp>
      <p:sp>
        <p:nvSpPr>
          <p:cNvPr id="39" name="Slide Number Placeholder 38"/>
          <p:cNvSpPr>
            <a:spLocks noGrp="1"/>
          </p:cNvSpPr>
          <p:nvPr>
            <p:ph type="sldNum" sz="quarter" idx="12"/>
          </p:nvPr>
        </p:nvSpPr>
        <p:spPr/>
        <p:txBody>
          <a:bodyPr/>
          <a:lstStyle/>
          <a:p>
            <a:fld id="{F5CC8791-45F0-4406-9464-CA7B3FB0524F}" type="slidenum">
              <a:rPr lang="en-US"/>
              <a:pPr/>
              <a:t>178</a:t>
            </a:fld>
            <a:endParaRPr lang="en-US"/>
          </a:p>
        </p:txBody>
      </p:sp>
      <p:sp>
        <p:nvSpPr>
          <p:cNvPr id="18462" name="Oval 30"/>
          <p:cNvSpPr>
            <a:spLocks noChangeArrowheads="1"/>
          </p:cNvSpPr>
          <p:nvPr/>
        </p:nvSpPr>
        <p:spPr bwMode="auto">
          <a:xfrm>
            <a:off x="6324600" y="2362200"/>
            <a:ext cx="914400" cy="1981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8461" name="Rectangle 29"/>
          <p:cNvSpPr>
            <a:spLocks noChangeArrowheads="1"/>
          </p:cNvSpPr>
          <p:nvPr/>
        </p:nvSpPr>
        <p:spPr bwMode="auto">
          <a:xfrm>
            <a:off x="3429000" y="1524000"/>
            <a:ext cx="2209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8460" name="Oval 28"/>
          <p:cNvSpPr>
            <a:spLocks noChangeArrowheads="1"/>
          </p:cNvSpPr>
          <p:nvPr/>
        </p:nvSpPr>
        <p:spPr bwMode="auto">
          <a:xfrm>
            <a:off x="914400" y="990600"/>
            <a:ext cx="1143000" cy="1143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8435" name="Oval 3"/>
          <p:cNvSpPr>
            <a:spLocks noChangeArrowheads="1"/>
          </p:cNvSpPr>
          <p:nvPr/>
        </p:nvSpPr>
        <p:spPr bwMode="auto">
          <a:xfrm>
            <a:off x="1143000" y="1600200"/>
            <a:ext cx="304800" cy="304800"/>
          </a:xfrm>
          <a:prstGeom prst="ellipse">
            <a:avLst/>
          </a:prstGeom>
          <a:solidFill>
            <a:schemeClr val="tx2"/>
          </a:solidFill>
          <a:ln w="1905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18436" name="Oval 4"/>
          <p:cNvSpPr>
            <a:spLocks noChangeArrowheads="1"/>
          </p:cNvSpPr>
          <p:nvPr/>
        </p:nvSpPr>
        <p:spPr bwMode="auto">
          <a:xfrm>
            <a:off x="1371600" y="1143000"/>
            <a:ext cx="304800" cy="304800"/>
          </a:xfrm>
          <a:prstGeom prst="ellipse">
            <a:avLst/>
          </a:prstGeom>
          <a:solidFill>
            <a:schemeClr val="tx2"/>
          </a:solidFill>
          <a:ln w="1905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18437" name="Oval 5"/>
          <p:cNvSpPr>
            <a:spLocks noChangeArrowheads="1"/>
          </p:cNvSpPr>
          <p:nvPr/>
        </p:nvSpPr>
        <p:spPr bwMode="auto">
          <a:xfrm>
            <a:off x="1600200" y="1524000"/>
            <a:ext cx="304800" cy="304800"/>
          </a:xfrm>
          <a:prstGeom prst="ellipse">
            <a:avLst/>
          </a:prstGeom>
          <a:solidFill>
            <a:schemeClr val="tx2"/>
          </a:solidFill>
          <a:ln w="1905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18438" name="Oval 6"/>
          <p:cNvSpPr>
            <a:spLocks noChangeArrowheads="1"/>
          </p:cNvSpPr>
          <p:nvPr/>
        </p:nvSpPr>
        <p:spPr bwMode="auto">
          <a:xfrm>
            <a:off x="3505200" y="1600200"/>
            <a:ext cx="304800" cy="304800"/>
          </a:xfrm>
          <a:prstGeom prst="ellipse">
            <a:avLst/>
          </a:prstGeom>
          <a:solidFill>
            <a:schemeClr val="tx2"/>
          </a:solidFill>
          <a:ln w="1905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18439" name="Oval 7"/>
          <p:cNvSpPr>
            <a:spLocks noChangeArrowheads="1"/>
          </p:cNvSpPr>
          <p:nvPr/>
        </p:nvSpPr>
        <p:spPr bwMode="auto">
          <a:xfrm>
            <a:off x="4343400" y="1600200"/>
            <a:ext cx="304800" cy="304800"/>
          </a:xfrm>
          <a:prstGeom prst="ellipse">
            <a:avLst/>
          </a:prstGeom>
          <a:solidFill>
            <a:schemeClr val="tx2"/>
          </a:solidFill>
          <a:ln w="1905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18440" name="Oval 8"/>
          <p:cNvSpPr>
            <a:spLocks noChangeArrowheads="1"/>
          </p:cNvSpPr>
          <p:nvPr/>
        </p:nvSpPr>
        <p:spPr bwMode="auto">
          <a:xfrm>
            <a:off x="5257800" y="1600200"/>
            <a:ext cx="304800" cy="304800"/>
          </a:xfrm>
          <a:prstGeom prst="ellipse">
            <a:avLst/>
          </a:prstGeom>
          <a:solidFill>
            <a:schemeClr val="tx2"/>
          </a:solidFill>
          <a:ln w="1905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18443" name="Line 11"/>
          <p:cNvSpPr>
            <a:spLocks noChangeShapeType="1"/>
          </p:cNvSpPr>
          <p:nvPr/>
        </p:nvSpPr>
        <p:spPr bwMode="auto">
          <a:xfrm>
            <a:off x="3886200" y="1752600"/>
            <a:ext cx="381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18444" name="Line 12"/>
          <p:cNvSpPr>
            <a:spLocks noChangeShapeType="1"/>
          </p:cNvSpPr>
          <p:nvPr/>
        </p:nvSpPr>
        <p:spPr bwMode="auto">
          <a:xfrm>
            <a:off x="4800600" y="1752600"/>
            <a:ext cx="381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18445" name="Line 13"/>
          <p:cNvSpPr>
            <a:spLocks noChangeShapeType="1"/>
          </p:cNvSpPr>
          <p:nvPr/>
        </p:nvSpPr>
        <p:spPr bwMode="auto">
          <a:xfrm flipV="1">
            <a:off x="2057400" y="1752600"/>
            <a:ext cx="1371600" cy="7620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18446" name="Oval 14"/>
          <p:cNvSpPr>
            <a:spLocks noChangeArrowheads="1"/>
          </p:cNvSpPr>
          <p:nvPr/>
        </p:nvSpPr>
        <p:spPr bwMode="auto">
          <a:xfrm>
            <a:off x="6553200" y="3505200"/>
            <a:ext cx="304800" cy="304800"/>
          </a:xfrm>
          <a:prstGeom prst="ellipse">
            <a:avLst/>
          </a:prstGeom>
          <a:solidFill>
            <a:schemeClr val="tx2"/>
          </a:solidFill>
          <a:ln w="1905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18447" name="Oval 15"/>
          <p:cNvSpPr>
            <a:spLocks noChangeArrowheads="1"/>
          </p:cNvSpPr>
          <p:nvPr/>
        </p:nvSpPr>
        <p:spPr bwMode="auto">
          <a:xfrm>
            <a:off x="6629400" y="2590800"/>
            <a:ext cx="304800" cy="304800"/>
          </a:xfrm>
          <a:prstGeom prst="ellipse">
            <a:avLst/>
          </a:prstGeom>
          <a:solidFill>
            <a:schemeClr val="tx2"/>
          </a:solidFill>
          <a:ln w="1905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18448" name="Oval 16"/>
          <p:cNvSpPr>
            <a:spLocks noChangeArrowheads="1"/>
          </p:cNvSpPr>
          <p:nvPr/>
        </p:nvSpPr>
        <p:spPr bwMode="auto">
          <a:xfrm>
            <a:off x="6705600" y="3048000"/>
            <a:ext cx="304800" cy="304800"/>
          </a:xfrm>
          <a:prstGeom prst="ellipse">
            <a:avLst/>
          </a:prstGeom>
          <a:solidFill>
            <a:schemeClr val="tx2"/>
          </a:solidFill>
          <a:ln w="1905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18450" name="Oval 18"/>
          <p:cNvSpPr>
            <a:spLocks noChangeArrowheads="1"/>
          </p:cNvSpPr>
          <p:nvPr/>
        </p:nvSpPr>
        <p:spPr bwMode="auto">
          <a:xfrm>
            <a:off x="4343400" y="2819400"/>
            <a:ext cx="304800" cy="304800"/>
          </a:xfrm>
          <a:prstGeom prst="ellipse">
            <a:avLst/>
          </a:prstGeom>
          <a:solidFill>
            <a:srgbClr val="FF0000"/>
          </a:solidFill>
          <a:ln w="1905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18452" name="Freeform 20"/>
          <p:cNvSpPr>
            <a:spLocks/>
          </p:cNvSpPr>
          <p:nvPr/>
        </p:nvSpPr>
        <p:spPr bwMode="auto">
          <a:xfrm>
            <a:off x="4724400" y="2133600"/>
            <a:ext cx="990600" cy="838200"/>
          </a:xfrm>
          <a:custGeom>
            <a:avLst/>
            <a:gdLst>
              <a:gd name="T0" fmla="*/ 576 w 624"/>
              <a:gd name="T1" fmla="*/ 0 h 720"/>
              <a:gd name="T2" fmla="*/ 528 w 624"/>
              <a:gd name="T3" fmla="*/ 528 h 720"/>
              <a:gd name="T4" fmla="*/ 0 w 624"/>
              <a:gd name="T5" fmla="*/ 720 h 720"/>
            </a:gdLst>
            <a:ahLst/>
            <a:cxnLst>
              <a:cxn ang="0">
                <a:pos x="T0" y="T1"/>
              </a:cxn>
              <a:cxn ang="0">
                <a:pos x="T2" y="T3"/>
              </a:cxn>
              <a:cxn ang="0">
                <a:pos x="T4" y="T5"/>
              </a:cxn>
            </a:cxnLst>
            <a:rect l="0" t="0" r="r" b="b"/>
            <a:pathLst>
              <a:path w="624" h="720">
                <a:moveTo>
                  <a:pt x="576" y="0"/>
                </a:moveTo>
                <a:cubicBezTo>
                  <a:pt x="600" y="204"/>
                  <a:pt x="624" y="408"/>
                  <a:pt x="528" y="528"/>
                </a:cubicBezTo>
                <a:cubicBezTo>
                  <a:pt x="432" y="648"/>
                  <a:pt x="216" y="684"/>
                  <a:pt x="0" y="720"/>
                </a:cubicBezTo>
              </a:path>
            </a:pathLst>
          </a:custGeom>
          <a:noFill/>
          <a:ln w="28575" cap="flat" cmpd="sng">
            <a:solidFill>
              <a:schemeClr val="tx1"/>
            </a:solidFill>
            <a:prstDash val="dash"/>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18453" name="Freeform 21"/>
          <p:cNvSpPr>
            <a:spLocks/>
          </p:cNvSpPr>
          <p:nvPr/>
        </p:nvSpPr>
        <p:spPr bwMode="auto">
          <a:xfrm>
            <a:off x="4648200" y="3124200"/>
            <a:ext cx="1600200" cy="622300"/>
          </a:xfrm>
          <a:custGeom>
            <a:avLst/>
            <a:gdLst>
              <a:gd name="T0" fmla="*/ 0 w 1008"/>
              <a:gd name="T1" fmla="*/ 0 h 392"/>
              <a:gd name="T2" fmla="*/ 432 w 1008"/>
              <a:gd name="T3" fmla="*/ 336 h 392"/>
              <a:gd name="T4" fmla="*/ 1008 w 1008"/>
              <a:gd name="T5" fmla="*/ 336 h 392"/>
            </a:gdLst>
            <a:ahLst/>
            <a:cxnLst>
              <a:cxn ang="0">
                <a:pos x="T0" y="T1"/>
              </a:cxn>
              <a:cxn ang="0">
                <a:pos x="T2" y="T3"/>
              </a:cxn>
              <a:cxn ang="0">
                <a:pos x="T4" y="T5"/>
              </a:cxn>
            </a:cxnLst>
            <a:rect l="0" t="0" r="r" b="b"/>
            <a:pathLst>
              <a:path w="1008" h="392">
                <a:moveTo>
                  <a:pt x="0" y="0"/>
                </a:moveTo>
                <a:cubicBezTo>
                  <a:pt x="132" y="140"/>
                  <a:pt x="264" y="280"/>
                  <a:pt x="432" y="336"/>
                </a:cubicBezTo>
                <a:cubicBezTo>
                  <a:pt x="600" y="392"/>
                  <a:pt x="804" y="364"/>
                  <a:pt x="1008" y="336"/>
                </a:cubicBezTo>
              </a:path>
            </a:pathLst>
          </a:custGeom>
          <a:noFill/>
          <a:ln w="28575" cap="flat" cmpd="sng">
            <a:solidFill>
              <a:schemeClr val="tx1"/>
            </a:solidFill>
            <a:prstDash val="dash"/>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18454" name="Freeform 22"/>
          <p:cNvSpPr>
            <a:spLocks/>
          </p:cNvSpPr>
          <p:nvPr/>
        </p:nvSpPr>
        <p:spPr bwMode="auto">
          <a:xfrm>
            <a:off x="3505200" y="2057400"/>
            <a:ext cx="762000" cy="914400"/>
          </a:xfrm>
          <a:custGeom>
            <a:avLst/>
            <a:gdLst>
              <a:gd name="T0" fmla="*/ 456 w 456"/>
              <a:gd name="T1" fmla="*/ 672 h 672"/>
              <a:gd name="T2" fmla="*/ 72 w 456"/>
              <a:gd name="T3" fmla="*/ 432 h 672"/>
              <a:gd name="T4" fmla="*/ 24 w 456"/>
              <a:gd name="T5" fmla="*/ 0 h 672"/>
            </a:gdLst>
            <a:ahLst/>
            <a:cxnLst>
              <a:cxn ang="0">
                <a:pos x="T0" y="T1"/>
              </a:cxn>
              <a:cxn ang="0">
                <a:pos x="T2" y="T3"/>
              </a:cxn>
              <a:cxn ang="0">
                <a:pos x="T4" y="T5"/>
              </a:cxn>
            </a:cxnLst>
            <a:rect l="0" t="0" r="r" b="b"/>
            <a:pathLst>
              <a:path w="456" h="672">
                <a:moveTo>
                  <a:pt x="456" y="672"/>
                </a:moveTo>
                <a:cubicBezTo>
                  <a:pt x="300" y="608"/>
                  <a:pt x="144" y="544"/>
                  <a:pt x="72" y="432"/>
                </a:cubicBezTo>
                <a:cubicBezTo>
                  <a:pt x="0" y="320"/>
                  <a:pt x="12" y="160"/>
                  <a:pt x="24" y="0"/>
                </a:cubicBezTo>
              </a:path>
            </a:pathLst>
          </a:custGeom>
          <a:noFill/>
          <a:ln w="28575" cap="flat" cmpd="sng">
            <a:solidFill>
              <a:schemeClr val="tx1"/>
            </a:solidFill>
            <a:prstDash val="dash"/>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18455" name="Freeform 23"/>
          <p:cNvSpPr>
            <a:spLocks/>
          </p:cNvSpPr>
          <p:nvPr/>
        </p:nvSpPr>
        <p:spPr bwMode="auto">
          <a:xfrm>
            <a:off x="2971800" y="2133600"/>
            <a:ext cx="3124200" cy="2400300"/>
          </a:xfrm>
          <a:custGeom>
            <a:avLst/>
            <a:gdLst>
              <a:gd name="T0" fmla="*/ 2080 w 2080"/>
              <a:gd name="T1" fmla="*/ 1296 h 1656"/>
              <a:gd name="T2" fmla="*/ 304 w 2080"/>
              <a:gd name="T3" fmla="*/ 1440 h 1656"/>
              <a:gd name="T4" fmla="*/ 256 w 2080"/>
              <a:gd name="T5" fmla="*/ 0 h 1656"/>
            </a:gdLst>
            <a:ahLst/>
            <a:cxnLst>
              <a:cxn ang="0">
                <a:pos x="T0" y="T1"/>
              </a:cxn>
              <a:cxn ang="0">
                <a:pos x="T2" y="T3"/>
              </a:cxn>
              <a:cxn ang="0">
                <a:pos x="T4" y="T5"/>
              </a:cxn>
            </a:cxnLst>
            <a:rect l="0" t="0" r="r" b="b"/>
            <a:pathLst>
              <a:path w="2080" h="1656">
                <a:moveTo>
                  <a:pt x="2080" y="1296"/>
                </a:moveTo>
                <a:cubicBezTo>
                  <a:pt x="1344" y="1476"/>
                  <a:pt x="608" y="1656"/>
                  <a:pt x="304" y="1440"/>
                </a:cubicBezTo>
                <a:cubicBezTo>
                  <a:pt x="0" y="1224"/>
                  <a:pt x="128" y="612"/>
                  <a:pt x="256" y="0"/>
                </a:cubicBezTo>
              </a:path>
            </a:pathLst>
          </a:custGeom>
          <a:noFill/>
          <a:ln w="28575" cap="flat" cmpd="sng">
            <a:solidFill>
              <a:schemeClr val="tx1"/>
            </a:solidFill>
            <a:prstDash val="dash"/>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18456" name="Oval 24"/>
          <p:cNvSpPr>
            <a:spLocks noChangeArrowheads="1"/>
          </p:cNvSpPr>
          <p:nvPr/>
        </p:nvSpPr>
        <p:spPr bwMode="auto">
          <a:xfrm>
            <a:off x="6629400" y="3886200"/>
            <a:ext cx="304800" cy="304800"/>
          </a:xfrm>
          <a:prstGeom prst="ellipse">
            <a:avLst/>
          </a:prstGeom>
          <a:solidFill>
            <a:schemeClr val="tx2"/>
          </a:solidFill>
          <a:ln w="1905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18458" name="Text Box 26"/>
          <p:cNvSpPr txBox="1">
            <a:spLocks noChangeArrowheads="1"/>
          </p:cNvSpPr>
          <p:nvPr/>
        </p:nvSpPr>
        <p:spPr bwMode="auto">
          <a:xfrm>
            <a:off x="2819400" y="4387850"/>
            <a:ext cx="3408363" cy="327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algn="l">
              <a:lnSpc>
                <a:spcPct val="70000"/>
              </a:lnSpc>
              <a:spcBef>
                <a:spcPct val="20000"/>
              </a:spcBef>
              <a:buClr>
                <a:schemeClr val="accent2"/>
              </a:buClr>
              <a:buSzPct val="75000"/>
              <a:buFont typeface="Monotype Sorts" charset="2"/>
              <a:buNone/>
            </a:pPr>
            <a:r>
              <a:rPr lang="en-US" sz="2200" b="0" u="none">
                <a:solidFill>
                  <a:schemeClr val="tx1"/>
                </a:solidFill>
                <a:latin typeface="Comic Sans MS" pitchFamily="66" charset="0"/>
                <a:cs typeface="Times New Roman (Hebrew)" charset="-79"/>
              </a:rPr>
              <a:t>I/O operation completes</a:t>
            </a:r>
          </a:p>
        </p:txBody>
      </p:sp>
      <p:sp>
        <p:nvSpPr>
          <p:cNvPr id="18459" name="Text Box 27"/>
          <p:cNvSpPr txBox="1">
            <a:spLocks noChangeArrowheads="1"/>
          </p:cNvSpPr>
          <p:nvPr/>
        </p:nvSpPr>
        <p:spPr bwMode="auto">
          <a:xfrm>
            <a:off x="2362200" y="1339850"/>
            <a:ext cx="1065213" cy="327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algn="l">
              <a:lnSpc>
                <a:spcPct val="70000"/>
              </a:lnSpc>
              <a:spcBef>
                <a:spcPct val="20000"/>
              </a:spcBef>
              <a:buClr>
                <a:schemeClr val="accent2"/>
              </a:buClr>
              <a:buSzPct val="75000"/>
              <a:buFont typeface="Monotype Sorts" charset="2"/>
              <a:buNone/>
            </a:pPr>
            <a:r>
              <a:rPr lang="en-US" sz="2200" b="0" u="none">
                <a:solidFill>
                  <a:schemeClr val="tx1"/>
                </a:solidFill>
                <a:latin typeface="Comic Sans MS" pitchFamily="66" charset="0"/>
                <a:cs typeface="Times New Roman (Hebrew)" charset="-79"/>
              </a:rPr>
              <a:t>start()</a:t>
            </a:r>
          </a:p>
        </p:txBody>
      </p:sp>
      <p:grpSp>
        <p:nvGrpSpPr>
          <p:cNvPr id="18469" name="Group 37"/>
          <p:cNvGrpSpPr>
            <a:grpSpLocks/>
          </p:cNvGrpSpPr>
          <p:nvPr/>
        </p:nvGrpSpPr>
        <p:grpSpPr bwMode="auto">
          <a:xfrm>
            <a:off x="381000" y="3124200"/>
            <a:ext cx="3962400" cy="1223963"/>
            <a:chOff x="336" y="2208"/>
            <a:chExt cx="2208" cy="771"/>
          </a:xfrm>
        </p:grpSpPr>
        <p:sp>
          <p:nvSpPr>
            <p:cNvPr id="18451" name="Text Box 19"/>
            <p:cNvSpPr txBox="1">
              <a:spLocks noChangeArrowheads="1"/>
            </p:cNvSpPr>
            <p:nvPr/>
          </p:nvSpPr>
          <p:spPr bwMode="auto">
            <a:xfrm>
              <a:off x="336" y="2583"/>
              <a:ext cx="1511" cy="3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algn="l">
                <a:lnSpc>
                  <a:spcPct val="70000"/>
                </a:lnSpc>
                <a:spcBef>
                  <a:spcPct val="20000"/>
                </a:spcBef>
                <a:buClr>
                  <a:schemeClr val="accent2"/>
                </a:buClr>
                <a:buSzPct val="75000"/>
                <a:buFont typeface="Monotype Sorts" charset="2"/>
                <a:buNone/>
              </a:pPr>
              <a:r>
                <a:rPr lang="en-US" sz="2200" b="0" u="none">
                  <a:solidFill>
                    <a:srgbClr val="009900"/>
                  </a:solidFill>
                  <a:latin typeface="Comic Sans MS" pitchFamily="66" charset="0"/>
                  <a:cs typeface="Times New Roman (Hebrew)" charset="-79"/>
                </a:rPr>
                <a:t>Currently executed</a:t>
              </a:r>
            </a:p>
            <a:p>
              <a:pPr algn="l">
                <a:lnSpc>
                  <a:spcPct val="70000"/>
                </a:lnSpc>
                <a:spcBef>
                  <a:spcPct val="20000"/>
                </a:spcBef>
                <a:buClr>
                  <a:schemeClr val="accent2"/>
                </a:buClr>
                <a:buSzPct val="75000"/>
                <a:buFont typeface="Monotype Sorts" charset="2"/>
                <a:buNone/>
              </a:pPr>
              <a:r>
                <a:rPr lang="en-US" sz="2200" b="0" u="none">
                  <a:solidFill>
                    <a:srgbClr val="009900"/>
                  </a:solidFill>
                  <a:latin typeface="Comic Sans MS" pitchFamily="66" charset="0"/>
                  <a:cs typeface="Times New Roman (Hebrew)" charset="-79"/>
                </a:rPr>
                <a:t>thread</a:t>
              </a:r>
            </a:p>
          </p:txBody>
        </p:sp>
        <p:sp>
          <p:nvSpPr>
            <p:cNvPr id="18463" name="Line 31"/>
            <p:cNvSpPr>
              <a:spLocks noChangeShapeType="1"/>
            </p:cNvSpPr>
            <p:nvPr/>
          </p:nvSpPr>
          <p:spPr bwMode="auto">
            <a:xfrm flipV="1">
              <a:off x="1296" y="2208"/>
              <a:ext cx="124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grpSp>
      <p:grpSp>
        <p:nvGrpSpPr>
          <p:cNvPr id="18468" name="Group 36"/>
          <p:cNvGrpSpPr>
            <a:grpSpLocks/>
          </p:cNvGrpSpPr>
          <p:nvPr/>
        </p:nvGrpSpPr>
        <p:grpSpPr bwMode="auto">
          <a:xfrm>
            <a:off x="5791200" y="1662113"/>
            <a:ext cx="2782888" cy="327025"/>
            <a:chOff x="3648" y="1287"/>
            <a:chExt cx="1753" cy="206"/>
          </a:xfrm>
        </p:grpSpPr>
        <p:sp>
          <p:nvSpPr>
            <p:cNvPr id="18442" name="Text Box 10"/>
            <p:cNvSpPr txBox="1">
              <a:spLocks noChangeArrowheads="1"/>
            </p:cNvSpPr>
            <p:nvPr/>
          </p:nvSpPr>
          <p:spPr bwMode="auto">
            <a:xfrm>
              <a:off x="4272" y="1287"/>
              <a:ext cx="1129" cy="2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algn="l">
                <a:lnSpc>
                  <a:spcPct val="70000"/>
                </a:lnSpc>
                <a:spcBef>
                  <a:spcPct val="20000"/>
                </a:spcBef>
                <a:buClr>
                  <a:schemeClr val="accent2"/>
                </a:buClr>
                <a:buSzPct val="75000"/>
                <a:buFont typeface="Monotype Sorts" charset="2"/>
                <a:buNone/>
              </a:pPr>
              <a:r>
                <a:rPr lang="en-US" sz="2200" b="0" u="none">
                  <a:solidFill>
                    <a:srgbClr val="009900"/>
                  </a:solidFill>
                  <a:latin typeface="Comic Sans MS" pitchFamily="66" charset="0"/>
                  <a:cs typeface="Times New Roman (Hebrew)" charset="-79"/>
                </a:rPr>
                <a:t>Ready queue</a:t>
              </a:r>
            </a:p>
          </p:txBody>
        </p:sp>
        <p:sp>
          <p:nvSpPr>
            <p:cNvPr id="18464" name="Line 32"/>
            <p:cNvSpPr>
              <a:spLocks noChangeShapeType="1"/>
            </p:cNvSpPr>
            <p:nvPr/>
          </p:nvSpPr>
          <p:spPr bwMode="auto">
            <a:xfrm flipH="1">
              <a:off x="3648" y="1344"/>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grpSp>
      <p:grpSp>
        <p:nvGrpSpPr>
          <p:cNvPr id="18470" name="Group 38"/>
          <p:cNvGrpSpPr>
            <a:grpSpLocks/>
          </p:cNvGrpSpPr>
          <p:nvPr/>
        </p:nvGrpSpPr>
        <p:grpSpPr bwMode="auto">
          <a:xfrm>
            <a:off x="3124200" y="4267200"/>
            <a:ext cx="5891213" cy="2055813"/>
            <a:chOff x="2304" y="2976"/>
            <a:chExt cx="3711" cy="1295"/>
          </a:xfrm>
        </p:grpSpPr>
        <p:sp>
          <p:nvSpPr>
            <p:cNvPr id="18457" name="Text Box 25"/>
            <p:cNvSpPr txBox="1">
              <a:spLocks noChangeArrowheads="1"/>
            </p:cNvSpPr>
            <p:nvPr/>
          </p:nvSpPr>
          <p:spPr bwMode="auto">
            <a:xfrm>
              <a:off x="2304" y="3495"/>
              <a:ext cx="3711" cy="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algn="l">
                <a:lnSpc>
                  <a:spcPct val="70000"/>
                </a:lnSpc>
                <a:spcBef>
                  <a:spcPct val="20000"/>
                </a:spcBef>
                <a:buClr>
                  <a:schemeClr val="tx1"/>
                </a:buClr>
                <a:buSzPct val="75000"/>
                <a:buFontTx/>
                <a:buChar char="•"/>
              </a:pPr>
              <a:r>
                <a:rPr lang="en-US" sz="2200" b="0" u="none">
                  <a:solidFill>
                    <a:srgbClr val="009900"/>
                  </a:solidFill>
                  <a:latin typeface="Comic Sans MS" pitchFamily="66" charset="0"/>
                  <a:cs typeface="Times New Roman (Hebrew)" charset="-79"/>
                </a:rPr>
                <a:t>Waiting for I/O operation to be completed</a:t>
              </a:r>
            </a:p>
            <a:p>
              <a:pPr algn="l">
                <a:lnSpc>
                  <a:spcPct val="70000"/>
                </a:lnSpc>
                <a:spcBef>
                  <a:spcPct val="20000"/>
                </a:spcBef>
                <a:buClr>
                  <a:schemeClr val="tx1"/>
                </a:buClr>
                <a:buSzPct val="75000"/>
                <a:buFontTx/>
                <a:buChar char="•"/>
              </a:pPr>
              <a:r>
                <a:rPr lang="en-US" sz="2200" b="0" u="none">
                  <a:solidFill>
                    <a:srgbClr val="009900"/>
                  </a:solidFill>
                  <a:latin typeface="Comic Sans MS" pitchFamily="66" charset="0"/>
                  <a:cs typeface="Times New Roman (Hebrew)" charset="-79"/>
                </a:rPr>
                <a:t>Waiting to be notified</a:t>
              </a:r>
            </a:p>
            <a:p>
              <a:pPr algn="l">
                <a:lnSpc>
                  <a:spcPct val="70000"/>
                </a:lnSpc>
                <a:spcBef>
                  <a:spcPct val="20000"/>
                </a:spcBef>
                <a:buClr>
                  <a:schemeClr val="tx1"/>
                </a:buClr>
                <a:buSzPct val="75000"/>
                <a:buFontTx/>
                <a:buChar char="•"/>
              </a:pPr>
              <a:r>
                <a:rPr lang="en-US" sz="2200" b="0" u="none">
                  <a:solidFill>
                    <a:srgbClr val="009900"/>
                  </a:solidFill>
                  <a:latin typeface="Comic Sans MS" pitchFamily="66" charset="0"/>
                  <a:cs typeface="Times New Roman (Hebrew)" charset="-79"/>
                </a:rPr>
                <a:t>Sleeping</a:t>
              </a:r>
            </a:p>
            <a:p>
              <a:pPr algn="l">
                <a:lnSpc>
                  <a:spcPct val="70000"/>
                </a:lnSpc>
                <a:spcBef>
                  <a:spcPct val="20000"/>
                </a:spcBef>
                <a:buClr>
                  <a:schemeClr val="tx1"/>
                </a:buClr>
                <a:buSzPct val="75000"/>
                <a:buFontTx/>
                <a:buChar char="•"/>
              </a:pPr>
              <a:r>
                <a:rPr lang="en-US" sz="2200" b="0" u="none">
                  <a:solidFill>
                    <a:srgbClr val="009900"/>
                  </a:solidFill>
                  <a:latin typeface="Comic Sans MS" pitchFamily="66" charset="0"/>
                  <a:cs typeface="Times New Roman (Hebrew)" charset="-79"/>
                </a:rPr>
                <a:t>Waiting to enter a synchronized section</a:t>
              </a:r>
            </a:p>
          </p:txBody>
        </p:sp>
        <p:sp>
          <p:nvSpPr>
            <p:cNvPr id="18465" name="Line 33"/>
            <p:cNvSpPr>
              <a:spLocks noChangeShapeType="1"/>
            </p:cNvSpPr>
            <p:nvPr/>
          </p:nvSpPr>
          <p:spPr bwMode="auto">
            <a:xfrm flipV="1">
              <a:off x="3600" y="2976"/>
              <a:ext cx="480"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grpSp>
      <p:grpSp>
        <p:nvGrpSpPr>
          <p:cNvPr id="18467" name="Group 35"/>
          <p:cNvGrpSpPr>
            <a:grpSpLocks/>
          </p:cNvGrpSpPr>
          <p:nvPr/>
        </p:nvGrpSpPr>
        <p:grpSpPr bwMode="auto">
          <a:xfrm>
            <a:off x="762000" y="2209800"/>
            <a:ext cx="2076450" cy="919163"/>
            <a:chOff x="480" y="1632"/>
            <a:chExt cx="1308" cy="579"/>
          </a:xfrm>
        </p:grpSpPr>
        <p:sp>
          <p:nvSpPr>
            <p:cNvPr id="18441" name="Text Box 9"/>
            <p:cNvSpPr txBox="1">
              <a:spLocks noChangeArrowheads="1"/>
            </p:cNvSpPr>
            <p:nvPr/>
          </p:nvSpPr>
          <p:spPr bwMode="auto">
            <a:xfrm>
              <a:off x="480" y="1815"/>
              <a:ext cx="1308" cy="3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algn="l">
                <a:lnSpc>
                  <a:spcPct val="70000"/>
                </a:lnSpc>
                <a:spcBef>
                  <a:spcPct val="20000"/>
                </a:spcBef>
                <a:buClr>
                  <a:schemeClr val="accent2"/>
                </a:buClr>
                <a:buSzPct val="75000"/>
                <a:buFont typeface="Monotype Sorts" charset="2"/>
                <a:buNone/>
              </a:pPr>
              <a:r>
                <a:rPr lang="en-US" sz="2200" b="0" u="none">
                  <a:solidFill>
                    <a:srgbClr val="009900"/>
                  </a:solidFill>
                  <a:latin typeface="Comic Sans MS" pitchFamily="66" charset="0"/>
                  <a:cs typeface="Times New Roman (Hebrew)" charset="-79"/>
                </a:rPr>
                <a:t>Newly created</a:t>
              </a:r>
            </a:p>
            <a:p>
              <a:pPr algn="l">
                <a:lnSpc>
                  <a:spcPct val="70000"/>
                </a:lnSpc>
                <a:spcBef>
                  <a:spcPct val="20000"/>
                </a:spcBef>
                <a:buClr>
                  <a:schemeClr val="accent2"/>
                </a:buClr>
                <a:buSzPct val="75000"/>
                <a:buFont typeface="Monotype Sorts" charset="2"/>
                <a:buNone/>
              </a:pPr>
              <a:r>
                <a:rPr lang="en-US" sz="2200" b="0" u="none">
                  <a:solidFill>
                    <a:srgbClr val="009900"/>
                  </a:solidFill>
                  <a:latin typeface="Comic Sans MS" pitchFamily="66" charset="0"/>
                  <a:cs typeface="Times New Roman (Hebrew)" charset="-79"/>
                </a:rPr>
                <a:t>threads</a:t>
              </a:r>
            </a:p>
          </p:txBody>
        </p:sp>
        <p:sp>
          <p:nvSpPr>
            <p:cNvPr id="18466" name="Line 34"/>
            <p:cNvSpPr>
              <a:spLocks noChangeShapeType="1"/>
            </p:cNvSpPr>
            <p:nvPr/>
          </p:nvSpPr>
          <p:spPr bwMode="auto">
            <a:xfrm flipV="1">
              <a:off x="720" y="1632"/>
              <a:ext cx="48"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xmlns="" val="77986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467"/>
                                        </p:tgtEl>
                                        <p:attrNameLst>
                                          <p:attrName>style.visibility</p:attrName>
                                        </p:attrNameLst>
                                      </p:cBhvr>
                                      <p:to>
                                        <p:strVal val="visible"/>
                                      </p:to>
                                    </p:set>
                                  </p:childTnLst>
                                  <p:subTnLst>
                                    <p:animClr clrSpc="rgb" dir="cw">
                                      <p:cBhvr override="childStyle">
                                        <p:cTn dur="1" fill="hold" display="0" masterRel="nextClick" afterEffect="1"/>
                                        <p:tgtEl>
                                          <p:spTgt spid="18467"/>
                                        </p:tgtEl>
                                        <p:attrNameLst>
                                          <p:attrName>ppt_c</p:attrName>
                                        </p:attrNameLst>
                                      </p:cBhvr>
                                      <p:to>
                                        <a:schemeClr val="tx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8468"/>
                                        </p:tgtEl>
                                        <p:attrNameLst>
                                          <p:attrName>style.visibility</p:attrName>
                                        </p:attrNameLst>
                                      </p:cBhvr>
                                      <p:to>
                                        <p:strVal val="visible"/>
                                      </p:to>
                                    </p:set>
                                  </p:childTnLst>
                                  <p:subTnLst>
                                    <p:animClr clrSpc="rgb" dir="cw">
                                      <p:cBhvr override="childStyle">
                                        <p:cTn dur="1" fill="hold" display="0" masterRel="nextClick" afterEffect="1"/>
                                        <p:tgtEl>
                                          <p:spTgt spid="18468"/>
                                        </p:tgtEl>
                                        <p:attrNameLst>
                                          <p:attrName>ppt_c</p:attrName>
                                        </p:attrNameLst>
                                      </p:cBhvr>
                                      <p:to>
                                        <a:schemeClr val="tx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8469"/>
                                        </p:tgtEl>
                                        <p:attrNameLst>
                                          <p:attrName>style.visibility</p:attrName>
                                        </p:attrNameLst>
                                      </p:cBhvr>
                                      <p:to>
                                        <p:strVal val="visible"/>
                                      </p:to>
                                    </p:set>
                                  </p:childTnLst>
                                  <p:subTnLst>
                                    <p:animClr clrSpc="rgb" dir="cw">
                                      <p:cBhvr override="childStyle">
                                        <p:cTn dur="1" fill="hold" display="0" masterRel="nextClick" afterEffect="1"/>
                                        <p:tgtEl>
                                          <p:spTgt spid="18469"/>
                                        </p:tgtEl>
                                        <p:attrNameLst>
                                          <p:attrName>ppt_c</p:attrName>
                                        </p:attrNameLst>
                                      </p:cBhvr>
                                      <p:to>
                                        <a:schemeClr val="tx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8470"/>
                                        </p:tgtEl>
                                        <p:attrNameLst>
                                          <p:attrName>style.visibility</p:attrName>
                                        </p:attrNameLst>
                                      </p:cBhvr>
                                      <p:to>
                                        <p:strVal val="visible"/>
                                      </p:to>
                                    </p:set>
                                  </p:childTnLst>
                                  <p:subTnLst>
                                    <p:animClr clrSpc="rgb" dir="cw">
                                      <p:cBhvr override="childStyle">
                                        <p:cTn dur="1" fill="hold" display="0" masterRel="nextClick" afterEffect="1"/>
                                        <p:tgtEl>
                                          <p:spTgt spid="18470"/>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a:bodyPr>
          <a:lstStyle/>
          <a:p>
            <a:r>
              <a:rPr lang="en-US" dirty="0" smtClean="0"/>
              <a:t>		</a:t>
            </a:r>
            <a:r>
              <a:rPr lang="en-US" b="1" u="sng" dirty="0" smtClean="0">
                <a:solidFill>
                  <a:schemeClr val="accent1"/>
                </a:solidFill>
              </a:rPr>
              <a:t>Lifecycle of Thread</a:t>
            </a:r>
            <a:endParaRPr lang="en-US" dirty="0"/>
          </a:p>
        </p:txBody>
      </p:sp>
      <p:sp>
        <p:nvSpPr>
          <p:cNvPr id="5" name="Oval 4"/>
          <p:cNvSpPr/>
          <p:nvPr/>
        </p:nvSpPr>
        <p:spPr>
          <a:xfrm>
            <a:off x="7543800" y="3886200"/>
            <a:ext cx="1600200" cy="1295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accent1"/>
                </a:solidFill>
              </a:rPr>
              <a:t>DEAD</a:t>
            </a:r>
            <a:endParaRPr lang="en-US" dirty="0">
              <a:solidFill>
                <a:schemeClr val="accent1"/>
              </a:solidFill>
            </a:endParaRPr>
          </a:p>
        </p:txBody>
      </p:sp>
      <p:sp>
        <p:nvSpPr>
          <p:cNvPr id="6" name="Oval 5"/>
          <p:cNvSpPr/>
          <p:nvPr/>
        </p:nvSpPr>
        <p:spPr>
          <a:xfrm>
            <a:off x="3733800" y="2133600"/>
            <a:ext cx="1981200" cy="1143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accent1"/>
                </a:solidFill>
              </a:rPr>
              <a:t>WAITING</a:t>
            </a:r>
            <a:endParaRPr lang="en-US" dirty="0">
              <a:solidFill>
                <a:schemeClr val="accent1"/>
              </a:solidFill>
            </a:endParaRPr>
          </a:p>
        </p:txBody>
      </p:sp>
      <p:sp>
        <p:nvSpPr>
          <p:cNvPr id="7" name="Oval 6"/>
          <p:cNvSpPr/>
          <p:nvPr/>
        </p:nvSpPr>
        <p:spPr>
          <a:xfrm>
            <a:off x="5105400" y="3886200"/>
            <a:ext cx="2057400" cy="1295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accent1"/>
                </a:solidFill>
              </a:rPr>
              <a:t>RUNNING</a:t>
            </a:r>
            <a:endParaRPr lang="en-US" dirty="0">
              <a:solidFill>
                <a:schemeClr val="accent1"/>
              </a:solidFill>
            </a:endParaRPr>
          </a:p>
        </p:txBody>
      </p:sp>
      <p:sp>
        <p:nvSpPr>
          <p:cNvPr id="8" name="Oval 7"/>
          <p:cNvSpPr/>
          <p:nvPr/>
        </p:nvSpPr>
        <p:spPr>
          <a:xfrm>
            <a:off x="2057400" y="3886200"/>
            <a:ext cx="2133600" cy="1295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accent1"/>
                </a:solidFill>
              </a:rPr>
              <a:t>RUNNABLE</a:t>
            </a:r>
            <a:endParaRPr lang="en-US" dirty="0">
              <a:solidFill>
                <a:schemeClr val="accent1"/>
              </a:solidFill>
            </a:endParaRPr>
          </a:p>
        </p:txBody>
      </p:sp>
      <p:sp>
        <p:nvSpPr>
          <p:cNvPr id="10" name="Oval 9"/>
          <p:cNvSpPr/>
          <p:nvPr/>
        </p:nvSpPr>
        <p:spPr>
          <a:xfrm>
            <a:off x="0" y="3886200"/>
            <a:ext cx="1524000" cy="1295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accent1"/>
                </a:solidFill>
              </a:rPr>
              <a:t>NEW</a:t>
            </a:r>
            <a:endParaRPr lang="en-US" dirty="0">
              <a:solidFill>
                <a:schemeClr val="accent1"/>
              </a:solidFill>
            </a:endParaRPr>
          </a:p>
        </p:txBody>
      </p:sp>
      <p:cxnSp>
        <p:nvCxnSpPr>
          <p:cNvPr id="19" name="Straight Arrow Connector 18"/>
          <p:cNvCxnSpPr>
            <a:stCxn id="7" idx="6"/>
            <a:endCxn id="5" idx="2"/>
          </p:cNvCxnSpPr>
          <p:nvPr/>
        </p:nvCxnSpPr>
        <p:spPr>
          <a:xfrm>
            <a:off x="71628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0"/>
            <a:endCxn id="6" idx="5"/>
          </p:cNvCxnSpPr>
          <p:nvPr/>
        </p:nvCxnSpPr>
        <p:spPr>
          <a:xfrm rot="16200000" flipV="1">
            <a:off x="5390986" y="3143086"/>
            <a:ext cx="776988" cy="709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6"/>
            <a:endCxn id="7" idx="2"/>
          </p:cNvCxnSpPr>
          <p:nvPr/>
        </p:nvCxnSpPr>
        <p:spPr>
          <a:xfrm>
            <a:off x="4191000" y="4533900"/>
            <a:ext cx="9144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 idx="6"/>
            <a:endCxn id="8" idx="2"/>
          </p:cNvCxnSpPr>
          <p:nvPr/>
        </p:nvCxnSpPr>
        <p:spPr>
          <a:xfrm>
            <a:off x="1524000" y="45339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6" idx="3"/>
            <a:endCxn id="8" idx="0"/>
          </p:cNvCxnSpPr>
          <p:nvPr/>
        </p:nvCxnSpPr>
        <p:spPr>
          <a:xfrm rot="5400000">
            <a:off x="3185576" y="3047836"/>
            <a:ext cx="776988" cy="899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3350574"/>
      </p:ext>
    </p:extLst>
  </p:cSld>
  <p:clrMapOvr>
    <a:masterClrMapping/>
  </p:clrMapOvr>
  <p:transition>
    <p:cover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b="1" u="sng" dirty="0" smtClean="0">
                <a:solidFill>
                  <a:schemeClr val="accent1"/>
                </a:solidFill>
              </a:rPr>
              <a:t>Plan – Do – Check – Act (PDCA)</a:t>
            </a:r>
            <a:endParaRPr lang="en-US" b="1" u="sng" dirty="0">
              <a:solidFill>
                <a:schemeClr val="accent1"/>
              </a:solidFill>
            </a:endParaRPr>
          </a:p>
        </p:txBody>
      </p:sp>
      <p:sp>
        <p:nvSpPr>
          <p:cNvPr id="3" name="Content Placeholder 2"/>
          <p:cNvSpPr>
            <a:spLocks noGrp="1"/>
          </p:cNvSpPr>
          <p:nvPr>
            <p:ph sz="quarter" idx="1"/>
          </p:nvPr>
        </p:nvSpPr>
        <p:spPr>
          <a:xfrm>
            <a:off x="457200" y="1219200"/>
            <a:ext cx="8229600" cy="5638800"/>
          </a:xfrm>
        </p:spPr>
        <p:txBody>
          <a:bodyPr>
            <a:normAutofit/>
          </a:bodyPr>
          <a:lstStyle/>
          <a:p>
            <a:pPr>
              <a:buFont typeface="Wingdings" pitchFamily="2" charset="2"/>
              <a:buChar char="Ø"/>
            </a:pPr>
            <a:r>
              <a:rPr lang="en-US" dirty="0" smtClean="0">
                <a:solidFill>
                  <a:schemeClr val="accent2"/>
                </a:solidFill>
                <a:latin typeface="Times New Roman" pitchFamily="18" charset="0"/>
                <a:cs typeface="Times New Roman" pitchFamily="18" charset="0"/>
              </a:rPr>
              <a:t>PDCA cycle is the operating principle of ISO.</a:t>
            </a:r>
          </a:p>
          <a:p>
            <a:pPr lvl="1"/>
            <a:r>
              <a:rPr lang="en-US" sz="2600" b="1" dirty="0" smtClean="0">
                <a:solidFill>
                  <a:schemeClr val="accent2"/>
                </a:solidFill>
                <a:latin typeface="Times New Roman" pitchFamily="18" charset="0"/>
                <a:cs typeface="Times New Roman" pitchFamily="18" charset="0"/>
              </a:rPr>
              <a:t>Plan</a:t>
            </a:r>
            <a:r>
              <a:rPr lang="en-US" sz="2600" dirty="0" smtClean="0">
                <a:solidFill>
                  <a:schemeClr val="accent2"/>
                </a:solidFill>
                <a:latin typeface="Times New Roman" pitchFamily="18" charset="0"/>
                <a:cs typeface="Times New Roman" pitchFamily="18" charset="0"/>
              </a:rPr>
              <a:t> – establish objectives and make plans.</a:t>
            </a:r>
          </a:p>
          <a:p>
            <a:pPr lvl="1"/>
            <a:r>
              <a:rPr lang="en-US" sz="2600" b="1" dirty="0" smtClean="0">
                <a:solidFill>
                  <a:schemeClr val="accent2"/>
                </a:solidFill>
                <a:latin typeface="Times New Roman" pitchFamily="18" charset="0"/>
                <a:cs typeface="Times New Roman" pitchFamily="18" charset="0"/>
              </a:rPr>
              <a:t>Do </a:t>
            </a:r>
            <a:r>
              <a:rPr lang="en-US" sz="2600" dirty="0" smtClean="0">
                <a:solidFill>
                  <a:schemeClr val="accent2"/>
                </a:solidFill>
                <a:latin typeface="Times New Roman" pitchFamily="18" charset="0"/>
                <a:cs typeface="Times New Roman" pitchFamily="18" charset="0"/>
              </a:rPr>
              <a:t>– implement your plans.</a:t>
            </a:r>
          </a:p>
          <a:p>
            <a:pPr lvl="1"/>
            <a:r>
              <a:rPr lang="en-US" sz="2600" b="1" dirty="0" smtClean="0">
                <a:solidFill>
                  <a:schemeClr val="accent2"/>
                </a:solidFill>
                <a:latin typeface="Times New Roman" pitchFamily="18" charset="0"/>
                <a:cs typeface="Times New Roman" pitchFamily="18" charset="0"/>
              </a:rPr>
              <a:t>Check </a:t>
            </a:r>
            <a:r>
              <a:rPr lang="en-US" sz="2600" dirty="0" smtClean="0">
                <a:solidFill>
                  <a:schemeClr val="accent2"/>
                </a:solidFill>
                <a:latin typeface="Times New Roman" pitchFamily="18" charset="0"/>
                <a:cs typeface="Times New Roman" pitchFamily="18" charset="0"/>
              </a:rPr>
              <a:t>– measure/monitor your results.</a:t>
            </a:r>
          </a:p>
          <a:p>
            <a:pPr lvl="1"/>
            <a:r>
              <a:rPr lang="en-US" sz="2600" b="1" dirty="0" smtClean="0">
                <a:solidFill>
                  <a:schemeClr val="accent2"/>
                </a:solidFill>
                <a:latin typeface="Times New Roman" pitchFamily="18" charset="0"/>
                <a:cs typeface="Times New Roman" pitchFamily="18" charset="0"/>
              </a:rPr>
              <a:t>Act </a:t>
            </a:r>
            <a:r>
              <a:rPr lang="en-US" sz="2600" dirty="0" smtClean="0">
                <a:solidFill>
                  <a:schemeClr val="accent2"/>
                </a:solidFill>
                <a:latin typeface="Times New Roman" pitchFamily="18" charset="0"/>
                <a:cs typeface="Times New Roman" pitchFamily="18" charset="0"/>
              </a:rPr>
              <a:t>– correct and improve your plans  in order to achieve better results . </a:t>
            </a:r>
          </a:p>
          <a:p>
            <a:pPr>
              <a:buNone/>
            </a:pPr>
            <a:endParaRPr lang="en-US" dirty="0"/>
          </a:p>
        </p:txBody>
      </p:sp>
      <p:graphicFrame>
        <p:nvGraphicFramePr>
          <p:cNvPr id="4" name="Diagram 3"/>
          <p:cNvGraphicFramePr/>
          <p:nvPr/>
        </p:nvGraphicFramePr>
        <p:xfrm>
          <a:off x="2819400" y="3657600"/>
          <a:ext cx="60198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diamond/>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838200"/>
            <a:ext cx="9144000" cy="6019800"/>
          </a:xfrm>
        </p:spPr>
        <p:txBody>
          <a:bodyPr>
            <a:normAutofit/>
          </a:bodyPr>
          <a:lstStyle/>
          <a:p>
            <a:pPr>
              <a:buFont typeface="Wingdings" pitchFamily="2" charset="2"/>
              <a:buChar char="Ø"/>
            </a:pPr>
            <a:r>
              <a:rPr lang="en-US" b="1" dirty="0" smtClean="0">
                <a:solidFill>
                  <a:schemeClr val="accent2"/>
                </a:solidFill>
                <a:latin typeface="Times New Roman" pitchFamily="18" charset="0"/>
                <a:cs typeface="Times New Roman" pitchFamily="18" charset="0"/>
              </a:rPr>
              <a:t>Thread States: </a:t>
            </a:r>
            <a:r>
              <a:rPr lang="en-US" dirty="0" smtClean="0">
                <a:solidFill>
                  <a:schemeClr val="accent2"/>
                </a:solidFill>
                <a:latin typeface="Times New Roman" pitchFamily="18" charset="0"/>
                <a:cs typeface="Times New Roman" pitchFamily="18" charset="0"/>
              </a:rPr>
              <a:t>A thread can be only in one of five states :</a:t>
            </a:r>
          </a:p>
          <a:p>
            <a:pPr lvl="1"/>
            <a:r>
              <a:rPr lang="en-US" dirty="0" smtClean="0">
                <a:solidFill>
                  <a:schemeClr val="accent2"/>
                </a:solidFill>
                <a:latin typeface="Times New Roman" pitchFamily="18" charset="0"/>
                <a:cs typeface="Times New Roman" pitchFamily="18" charset="0"/>
              </a:rPr>
              <a:t>NEW: A thread that has not yet started is in this state. </a:t>
            </a:r>
          </a:p>
          <a:p>
            <a:pPr lvl="1"/>
            <a:r>
              <a:rPr lang="en-US" dirty="0" smtClean="0">
                <a:solidFill>
                  <a:schemeClr val="accent2"/>
                </a:solidFill>
                <a:latin typeface="Times New Roman" pitchFamily="18" charset="0"/>
                <a:cs typeface="Times New Roman" pitchFamily="18" charset="0"/>
              </a:rPr>
              <a:t>RUNNABLE</a:t>
            </a:r>
            <a:r>
              <a:rPr lang="en-US" b="1" dirty="0" smtClean="0">
                <a:solidFill>
                  <a:schemeClr val="accent2"/>
                </a:solidFill>
                <a:latin typeface="Times New Roman" pitchFamily="18" charset="0"/>
                <a:cs typeface="Times New Roman" pitchFamily="18" charset="0"/>
              </a:rPr>
              <a:t> :</a:t>
            </a:r>
            <a:r>
              <a:rPr lang="en-US" dirty="0" smtClean="0">
                <a:solidFill>
                  <a:schemeClr val="accent2"/>
                </a:solidFill>
                <a:latin typeface="Times New Roman" pitchFamily="18" charset="0"/>
                <a:cs typeface="Times New Roman" pitchFamily="18" charset="0"/>
              </a:rPr>
              <a:t>On this state a thread is waiting for a turn on the processor. </a:t>
            </a:r>
          </a:p>
          <a:p>
            <a:pPr lvl="1"/>
            <a:r>
              <a:rPr lang="en-US" dirty="0" smtClean="0">
                <a:solidFill>
                  <a:schemeClr val="accent2"/>
                </a:solidFill>
                <a:latin typeface="Times New Roman" pitchFamily="18" charset="0"/>
                <a:cs typeface="Times New Roman" pitchFamily="18" charset="0"/>
              </a:rPr>
              <a:t>RUNNING:</a:t>
            </a:r>
            <a:r>
              <a:rPr lang="en-US" b="1" dirty="0" smtClean="0">
                <a:solidFill>
                  <a:schemeClr val="accent2"/>
                </a:solidFill>
                <a:latin typeface="Times New Roman" pitchFamily="18" charset="0"/>
                <a:cs typeface="Times New Roman" pitchFamily="18" charset="0"/>
              </a:rPr>
              <a:t> </a:t>
            </a:r>
            <a:r>
              <a:rPr lang="en-US" dirty="0" smtClean="0">
                <a:solidFill>
                  <a:schemeClr val="accent2"/>
                </a:solidFill>
                <a:latin typeface="Times New Roman" pitchFamily="18" charset="0"/>
                <a:cs typeface="Times New Roman" pitchFamily="18" charset="0"/>
              </a:rPr>
              <a:t>A thread is in running state that means the thread is currently executing.</a:t>
            </a:r>
          </a:p>
          <a:p>
            <a:pPr lvl="1"/>
            <a:r>
              <a:rPr lang="en-US" dirty="0" smtClean="0">
                <a:solidFill>
                  <a:schemeClr val="accent2"/>
                </a:solidFill>
                <a:latin typeface="Times New Roman" pitchFamily="18" charset="0"/>
                <a:cs typeface="Times New Roman" pitchFamily="18" charset="0"/>
              </a:rPr>
              <a:t>WAITING:A thread that is waiting for some event  or for up to a specified waiting time is in this state. </a:t>
            </a:r>
          </a:p>
          <a:p>
            <a:pPr lvl="1"/>
            <a:r>
              <a:rPr lang="en-US" dirty="0" smtClean="0">
                <a:solidFill>
                  <a:schemeClr val="accent2"/>
                </a:solidFill>
                <a:latin typeface="Times New Roman" pitchFamily="18" charset="0"/>
                <a:cs typeface="Times New Roman" pitchFamily="18" charset="0"/>
              </a:rPr>
              <a:t>DEAD:A thread that has exited is in this state. </a:t>
            </a:r>
          </a:p>
          <a:p>
            <a:pPr>
              <a:buNone/>
            </a:pPr>
            <a:endParaRPr lang="en-US" dirty="0" smtClean="0"/>
          </a:p>
          <a:p>
            <a:pPr>
              <a:buNone/>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None/>
            </a:pPr>
            <a:endParaRPr lang="en-US" dirty="0"/>
          </a:p>
        </p:txBody>
      </p:sp>
    </p:spTree>
    <p:extLst>
      <p:ext uri="{BB962C8B-B14F-4D97-AF65-F5344CB8AC3E}">
        <p14:creationId xmlns:p14="http://schemas.microsoft.com/office/powerpoint/2010/main" xmlns="" val="1636749597"/>
      </p:ext>
    </p:extLst>
  </p:cSld>
  <p:clrMapOvr>
    <a:masterClrMapping/>
  </p:clrMapOvr>
  <p:transition>
    <p:cover dir="rd"/>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Thread Methods</a:t>
            </a:r>
          </a:p>
        </p:txBody>
      </p:sp>
      <p:sp>
        <p:nvSpPr>
          <p:cNvPr id="4" name="Slide Number Placeholder 3"/>
          <p:cNvSpPr>
            <a:spLocks noGrp="1"/>
          </p:cNvSpPr>
          <p:nvPr>
            <p:ph type="sldNum" sz="quarter" idx="12"/>
          </p:nvPr>
        </p:nvSpPr>
        <p:spPr/>
        <p:txBody>
          <a:bodyPr/>
          <a:lstStyle/>
          <a:p>
            <a:fld id="{82091424-3373-4DD1-AF95-0077E9FE261D}" type="slidenum">
              <a:rPr lang="en-US"/>
              <a:pPr/>
              <a:t>181</a:t>
            </a:fld>
            <a:endParaRPr lang="en-US"/>
          </a:p>
        </p:txBody>
      </p:sp>
      <p:sp>
        <p:nvSpPr>
          <p:cNvPr id="104451" name="Rectangle 3"/>
          <p:cNvSpPr>
            <a:spLocks noGrp="1" noChangeArrowheads="1"/>
          </p:cNvSpPr>
          <p:nvPr>
            <p:ph sz="quarter" idx="1"/>
          </p:nvPr>
        </p:nvSpPr>
        <p:spPr>
          <a:ln w="12700">
            <a:solidFill>
              <a:schemeClr val="bg1"/>
            </a:solidFill>
            <a:miter lim="800000"/>
            <a:headEnd/>
            <a:tailEnd/>
          </a:ln>
        </p:spPr>
        <p:txBody>
          <a:bodyPr/>
          <a:lstStyle/>
          <a:p>
            <a:pPr>
              <a:buFontTx/>
              <a:buNone/>
            </a:pPr>
            <a:r>
              <a:rPr lang="en-US" sz="2800" b="1" dirty="0">
                <a:solidFill>
                  <a:schemeClr val="hlink"/>
                </a:solidFill>
              </a:rPr>
              <a:t>void start()</a:t>
            </a:r>
          </a:p>
          <a:p>
            <a:pPr lvl="1"/>
            <a:r>
              <a:rPr lang="en-US" dirty="0" smtClean="0"/>
              <a:t> </a:t>
            </a:r>
            <a:r>
              <a:rPr lang="en-US" dirty="0"/>
              <a:t>makes </a:t>
            </a:r>
            <a:r>
              <a:rPr lang="en-US" dirty="0" smtClean="0"/>
              <a:t>thread runnable and call its run method….</a:t>
            </a:r>
            <a:endParaRPr lang="en-US" dirty="0"/>
          </a:p>
          <a:p>
            <a:pPr lvl="1"/>
            <a:r>
              <a:rPr lang="en-US" dirty="0">
                <a:cs typeface="Times New Roman" pitchFamily="18" charset="0"/>
              </a:rPr>
              <a:t>This method can be called only once</a:t>
            </a:r>
            <a:endParaRPr lang="en-US" sz="1200" dirty="0"/>
          </a:p>
          <a:p>
            <a:pPr>
              <a:buFontTx/>
              <a:buNone/>
            </a:pPr>
            <a:r>
              <a:rPr lang="en-US" sz="2800" b="1" dirty="0">
                <a:solidFill>
                  <a:schemeClr val="hlink"/>
                </a:solidFill>
              </a:rPr>
              <a:t>void run()</a:t>
            </a:r>
          </a:p>
          <a:p>
            <a:pPr lvl="1"/>
            <a:r>
              <a:rPr lang="en-US" dirty="0"/>
              <a:t>The new thread begins its life inside this method</a:t>
            </a:r>
          </a:p>
          <a:p>
            <a:pPr>
              <a:buFontTx/>
              <a:buNone/>
            </a:pPr>
            <a:r>
              <a:rPr lang="en-US" sz="2800" b="1" dirty="0">
                <a:solidFill>
                  <a:schemeClr val="hlink"/>
                </a:solidFill>
                <a:cs typeface="Courier New" pitchFamily="49" charset="0"/>
              </a:rPr>
              <a:t>void stop() </a:t>
            </a:r>
            <a:r>
              <a:rPr lang="en-US" sz="2800" dirty="0">
                <a:solidFill>
                  <a:schemeClr val="hlink"/>
                </a:solidFill>
                <a:cs typeface="Times New Roman" pitchFamily="18" charset="0"/>
              </a:rPr>
              <a:t>(deprecated)</a:t>
            </a:r>
          </a:p>
          <a:p>
            <a:pPr lvl="1"/>
            <a:r>
              <a:rPr lang="en-US" dirty="0"/>
              <a:t>The thread is being terminated</a:t>
            </a:r>
          </a:p>
        </p:txBody>
      </p:sp>
    </p:spTree>
    <p:extLst>
      <p:ext uri="{BB962C8B-B14F-4D97-AF65-F5344CB8AC3E}">
        <p14:creationId xmlns:p14="http://schemas.microsoft.com/office/powerpoint/2010/main" xmlns="" val="86447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4451">
                                            <p:txEl>
                                              <p:pRg st="0" end="0"/>
                                            </p:txEl>
                                          </p:spTgt>
                                        </p:tgtEl>
                                        <p:attrNameLst>
                                          <p:attrName>ppt_c</p:attrName>
                                        </p:attrNameLst>
                                      </p:cBhvr>
                                      <p:to>
                                        <a:schemeClr val="tx1"/>
                                      </p:to>
                                    </p:animClr>
                                  </p:subTnLst>
                                </p:cTn>
                              </p:par>
                              <p:par>
                                <p:cTn id="7" presetID="1" presetClass="entr" presetSubtype="0" fill="hold" grpId="0" nodeType="withEffect">
                                  <p:stCondLst>
                                    <p:cond delay="0"/>
                                  </p:stCondLst>
                                  <p:childTnLst>
                                    <p:set>
                                      <p:cBhvr>
                                        <p:cTn id="8" dur="1" fill="hold">
                                          <p:stCondLst>
                                            <p:cond delay="499"/>
                                          </p:stCondLst>
                                        </p:cTn>
                                        <p:tgtEl>
                                          <p:spTgt spid="10445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4451">
                                            <p:txEl>
                                              <p:pRg st="1" end="1"/>
                                            </p:txEl>
                                          </p:spTgt>
                                        </p:tgtEl>
                                        <p:attrNameLst>
                                          <p:attrName>ppt_c</p:attrName>
                                        </p:attrNameLst>
                                      </p:cBhvr>
                                      <p:to>
                                        <a:schemeClr val="tx1"/>
                                      </p:to>
                                    </p:animClr>
                                  </p:subTnLst>
                                </p:cTn>
                              </p:par>
                              <p:par>
                                <p:cTn id="9" presetID="1" presetClass="entr" presetSubtype="0" fill="hold" grpId="0" nodeType="withEffect">
                                  <p:stCondLst>
                                    <p:cond delay="0"/>
                                  </p:stCondLst>
                                  <p:childTnLst>
                                    <p:set>
                                      <p:cBhvr>
                                        <p:cTn id="10" dur="1" fill="hold">
                                          <p:stCondLst>
                                            <p:cond delay="499"/>
                                          </p:stCondLst>
                                        </p:cTn>
                                        <p:tgtEl>
                                          <p:spTgt spid="10445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4451">
                                            <p:txEl>
                                              <p:pRg st="2" end="2"/>
                                            </p:txEl>
                                          </p:spTgt>
                                        </p:tgtEl>
                                        <p:attrNameLst>
                                          <p:attrName>ppt_c</p:attrName>
                                        </p:attrNameLst>
                                      </p:cBhvr>
                                      <p:to>
                                        <a:schemeClr val="tx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45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04451">
                                            <p:txEl>
                                              <p:pRg st="3" end="3"/>
                                            </p:txEl>
                                          </p:spTgt>
                                        </p:tgtEl>
                                        <p:attrNameLst>
                                          <p:attrName>ppt_c</p:attrName>
                                        </p:attrNameLst>
                                      </p:cBhvr>
                                      <p:to>
                                        <a:schemeClr val="tx1"/>
                                      </p:to>
                                    </p:animClr>
                                  </p:subTnLst>
                                </p:cTn>
                              </p:par>
                              <p:par>
                                <p:cTn id="15" presetID="1" presetClass="entr" presetSubtype="0" fill="hold" grpId="0" nodeType="withEffect">
                                  <p:stCondLst>
                                    <p:cond delay="0"/>
                                  </p:stCondLst>
                                  <p:childTnLst>
                                    <p:set>
                                      <p:cBhvr>
                                        <p:cTn id="16" dur="1" fill="hold">
                                          <p:stCondLst>
                                            <p:cond delay="499"/>
                                          </p:stCondLst>
                                        </p:cTn>
                                        <p:tgtEl>
                                          <p:spTgt spid="10445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04451">
                                            <p:txEl>
                                              <p:pRg st="4" end="4"/>
                                            </p:txEl>
                                          </p:spTgt>
                                        </p:tgtEl>
                                        <p:attrNameLst>
                                          <p:attrName>ppt_c</p:attrName>
                                        </p:attrNameLst>
                                      </p:cBhvr>
                                      <p:to>
                                        <a:schemeClr val="tx1"/>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4451">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04451">
                                            <p:txEl>
                                              <p:pRg st="5" end="5"/>
                                            </p:txEl>
                                          </p:spTgt>
                                        </p:tgtEl>
                                        <p:attrNameLst>
                                          <p:attrName>ppt_c</p:attrName>
                                        </p:attrNameLst>
                                      </p:cBhvr>
                                      <p:to>
                                        <a:schemeClr val="tx1"/>
                                      </p:to>
                                    </p:animClr>
                                  </p:subTnLst>
                                </p:cTn>
                              </p:par>
                              <p:par>
                                <p:cTn id="21" presetID="1" presetClass="entr" presetSubtype="0" fill="hold" grpId="0" nodeType="withEffect">
                                  <p:stCondLst>
                                    <p:cond delay="0"/>
                                  </p:stCondLst>
                                  <p:childTnLst>
                                    <p:set>
                                      <p:cBhvr>
                                        <p:cTn id="22" dur="1" fill="hold">
                                          <p:stCondLst>
                                            <p:cond delay="499"/>
                                          </p:stCondLst>
                                        </p:cTn>
                                        <p:tgtEl>
                                          <p:spTgt spid="104451">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04451">
                                            <p:txEl>
                                              <p:pRg st="6" end="6"/>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autoUpdateAnimBg="0"/>
    </p:bldLst>
  </p:timing>
</p:sld>
</file>

<file path=ppt/slides/slide1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704088"/>
            <a:ext cx="8229600" cy="743712"/>
          </a:xfrm>
        </p:spPr>
        <p:txBody>
          <a:bodyPr>
            <a:normAutofit fontScale="90000"/>
          </a:bodyPr>
          <a:lstStyle/>
          <a:p>
            <a:r>
              <a:rPr lang="en-US" dirty="0"/>
              <a:t>Thread Methods</a:t>
            </a:r>
          </a:p>
        </p:txBody>
      </p:sp>
      <p:sp>
        <p:nvSpPr>
          <p:cNvPr id="4" name="Slide Number Placeholder 3"/>
          <p:cNvSpPr>
            <a:spLocks noGrp="1"/>
          </p:cNvSpPr>
          <p:nvPr>
            <p:ph type="sldNum" sz="quarter" idx="12"/>
          </p:nvPr>
        </p:nvSpPr>
        <p:spPr/>
        <p:txBody>
          <a:bodyPr/>
          <a:lstStyle/>
          <a:p>
            <a:fld id="{E49B0752-C606-488C-B6BD-D1041C969A99}" type="slidenum">
              <a:rPr lang="en-US"/>
              <a:pPr/>
              <a:t>182</a:t>
            </a:fld>
            <a:endParaRPr lang="en-US"/>
          </a:p>
        </p:txBody>
      </p:sp>
      <p:sp>
        <p:nvSpPr>
          <p:cNvPr id="108547" name="Rectangle 3"/>
          <p:cNvSpPr>
            <a:spLocks noGrp="1" noChangeArrowheads="1"/>
          </p:cNvSpPr>
          <p:nvPr>
            <p:ph sz="quarter" idx="1"/>
          </p:nvPr>
        </p:nvSpPr>
        <p:spPr>
          <a:xfrm>
            <a:off x="304800" y="1295400"/>
            <a:ext cx="8610600" cy="4876800"/>
          </a:xfrm>
        </p:spPr>
        <p:txBody>
          <a:bodyPr>
            <a:normAutofit/>
          </a:bodyPr>
          <a:lstStyle/>
          <a:p>
            <a:pPr>
              <a:lnSpc>
                <a:spcPct val="120000"/>
              </a:lnSpc>
              <a:buFontTx/>
              <a:buNone/>
            </a:pPr>
            <a:r>
              <a:rPr lang="en-US" sz="2800" b="1" dirty="0">
                <a:solidFill>
                  <a:schemeClr val="hlink"/>
                </a:solidFill>
                <a:cs typeface="Courier New" pitchFamily="49" charset="0"/>
              </a:rPr>
              <a:t>void yield()</a:t>
            </a:r>
          </a:p>
          <a:p>
            <a:pPr lvl="1">
              <a:lnSpc>
                <a:spcPct val="120000"/>
              </a:lnSpc>
            </a:pPr>
            <a:r>
              <a:rPr lang="en-US" dirty="0">
                <a:cs typeface="Times New Roman" pitchFamily="18" charset="0"/>
              </a:rPr>
              <a:t>Causes the currently executing thread object to temporarily pause and allow other threads to </a:t>
            </a:r>
            <a:r>
              <a:rPr lang="en-US" dirty="0" smtClean="0">
                <a:cs typeface="Times New Roman" pitchFamily="18" charset="0"/>
              </a:rPr>
              <a:t>execute..</a:t>
            </a:r>
            <a:endParaRPr lang="en-US" dirty="0">
              <a:cs typeface="Times New Roman" pitchFamily="18" charset="0"/>
            </a:endParaRPr>
          </a:p>
          <a:p>
            <a:pPr lvl="1">
              <a:lnSpc>
                <a:spcPct val="120000"/>
              </a:lnSpc>
            </a:pPr>
            <a:r>
              <a:rPr lang="en-US" dirty="0">
                <a:cs typeface="Times New Roman" pitchFamily="18" charset="0"/>
              </a:rPr>
              <a:t>Allow only threads of the same priority to </a:t>
            </a:r>
            <a:r>
              <a:rPr lang="en-US" dirty="0" smtClean="0">
                <a:cs typeface="Times New Roman" pitchFamily="18" charset="0"/>
              </a:rPr>
              <a:t>run….</a:t>
            </a:r>
          </a:p>
          <a:p>
            <a:r>
              <a:rPr lang="en-IN" sz="2800" dirty="0"/>
              <a:t>A </a:t>
            </a:r>
            <a:r>
              <a:rPr lang="en-IN" sz="2400" dirty="0"/>
              <a:t>yield() </a:t>
            </a:r>
            <a:r>
              <a:rPr lang="en-IN" sz="2800" dirty="0"/>
              <a:t>won't ever cause a thread to go to the waiting/sleeping/ </a:t>
            </a:r>
            <a:r>
              <a:rPr lang="en-IN" sz="2800" dirty="0" smtClean="0"/>
              <a:t>blocking state</a:t>
            </a:r>
            <a:r>
              <a:rPr lang="en-IN" sz="2800" dirty="0"/>
              <a:t>. </a:t>
            </a:r>
            <a:endParaRPr lang="en-IN" sz="2800" dirty="0" smtClean="0"/>
          </a:p>
          <a:p>
            <a:r>
              <a:rPr lang="en-IN" sz="2800" dirty="0" smtClean="0"/>
              <a:t>At </a:t>
            </a:r>
            <a:r>
              <a:rPr lang="en-IN" sz="2800" dirty="0"/>
              <a:t>most, a </a:t>
            </a:r>
            <a:r>
              <a:rPr lang="en-IN" sz="2400" dirty="0"/>
              <a:t>yield() </a:t>
            </a:r>
            <a:r>
              <a:rPr lang="en-IN" sz="2800" dirty="0"/>
              <a:t>will cause a thread to go from running to runnable, </a:t>
            </a:r>
            <a:r>
              <a:rPr lang="en-IN" sz="2800" dirty="0" smtClean="0"/>
              <a:t>but again</a:t>
            </a:r>
            <a:r>
              <a:rPr lang="en-IN" sz="2800" dirty="0"/>
              <a:t>, it might have no effect at all</a:t>
            </a:r>
            <a:r>
              <a:rPr lang="en-IN" sz="2800" dirty="0" smtClean="0"/>
              <a:t>.</a:t>
            </a:r>
            <a:endParaRPr lang="en-US" dirty="0">
              <a:cs typeface="Times New Roman" pitchFamily="18" charset="0"/>
            </a:endParaRPr>
          </a:p>
        </p:txBody>
      </p:sp>
    </p:spTree>
    <p:extLst>
      <p:ext uri="{BB962C8B-B14F-4D97-AF65-F5344CB8AC3E}">
        <p14:creationId xmlns:p14="http://schemas.microsoft.com/office/powerpoint/2010/main" xmlns="" val="1886139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4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8547">
                                            <p:txEl>
                                              <p:pRg st="0" end="0"/>
                                            </p:txEl>
                                          </p:spTgt>
                                        </p:tgtEl>
                                        <p:attrNameLst>
                                          <p:attrName>ppt_c</p:attrName>
                                        </p:attrNameLst>
                                      </p:cBhvr>
                                      <p:to>
                                        <a:schemeClr val="tx1"/>
                                      </p:to>
                                    </p:animClr>
                                  </p:subTnLst>
                                </p:cTn>
                              </p:par>
                              <p:par>
                                <p:cTn id="7" presetID="1" presetClass="entr" presetSubtype="0" fill="hold" grpId="0" nodeType="withEffect">
                                  <p:stCondLst>
                                    <p:cond delay="0"/>
                                  </p:stCondLst>
                                  <p:childTnLst>
                                    <p:set>
                                      <p:cBhvr>
                                        <p:cTn id="8" dur="1" fill="hold">
                                          <p:stCondLst>
                                            <p:cond delay="499"/>
                                          </p:stCondLst>
                                        </p:cTn>
                                        <p:tgtEl>
                                          <p:spTgt spid="10854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8547">
                                            <p:txEl>
                                              <p:pRg st="1" end="1"/>
                                            </p:txEl>
                                          </p:spTgt>
                                        </p:tgtEl>
                                        <p:attrNameLst>
                                          <p:attrName>ppt_c</p:attrName>
                                        </p:attrNameLst>
                                      </p:cBhvr>
                                      <p:to>
                                        <a:schemeClr val="tx1"/>
                                      </p:to>
                                    </p:animClr>
                                  </p:subTnLst>
                                </p:cTn>
                              </p:par>
                              <p:par>
                                <p:cTn id="9" presetID="1" presetClass="entr" presetSubtype="0" fill="hold" grpId="0" nodeType="withEffect">
                                  <p:stCondLst>
                                    <p:cond delay="0"/>
                                  </p:stCondLst>
                                  <p:childTnLst>
                                    <p:set>
                                      <p:cBhvr>
                                        <p:cTn id="10" dur="1" fill="hold">
                                          <p:stCondLst>
                                            <p:cond delay="499"/>
                                          </p:stCondLst>
                                        </p:cTn>
                                        <p:tgtEl>
                                          <p:spTgt spid="10854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8547">
                                            <p:txEl>
                                              <p:pRg st="2" end="2"/>
                                            </p:txEl>
                                          </p:spTgt>
                                        </p:tgtEl>
                                        <p:attrNameLst>
                                          <p:attrName>ppt_c</p:attrName>
                                        </p:attrNameLst>
                                      </p:cBhvr>
                                      <p:to>
                                        <a:schemeClr val="tx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854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08547">
                                            <p:txEl>
                                              <p:pRg st="3" end="3"/>
                                            </p:txEl>
                                          </p:spTgt>
                                        </p:tgtEl>
                                        <p:attrNameLst>
                                          <p:attrName>ppt_c</p:attrName>
                                        </p:attrNameLst>
                                      </p:cBhvr>
                                      <p:to>
                                        <a:schemeClr val="tx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854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08547">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autoUpdateAnimBg="0"/>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8229600" cy="6324600"/>
          </a:xfrm>
        </p:spPr>
        <p:txBody>
          <a:bodyPr>
            <a:normAutofit fontScale="92500" lnSpcReduction="10000"/>
          </a:bodyPr>
          <a:lstStyle/>
          <a:p>
            <a:pPr>
              <a:lnSpc>
                <a:spcPct val="120000"/>
              </a:lnSpc>
              <a:buFontTx/>
              <a:buNone/>
            </a:pPr>
            <a:r>
              <a:rPr lang="en-US" sz="2800" b="1" dirty="0">
                <a:solidFill>
                  <a:schemeClr val="hlink"/>
                </a:solidFill>
                <a:cs typeface="Courier New" pitchFamily="49" charset="0"/>
              </a:rPr>
              <a:t>void sleep(</a:t>
            </a:r>
            <a:r>
              <a:rPr lang="en-US" sz="2800" b="1" dirty="0" err="1">
                <a:solidFill>
                  <a:schemeClr val="hlink"/>
                </a:solidFill>
                <a:cs typeface="Courier New" pitchFamily="49" charset="0"/>
              </a:rPr>
              <a:t>int</a:t>
            </a:r>
            <a:r>
              <a:rPr lang="en-US" sz="2800" b="1" i="1" dirty="0">
                <a:solidFill>
                  <a:schemeClr val="hlink"/>
                </a:solidFill>
                <a:cs typeface="Courier New" pitchFamily="49" charset="0"/>
              </a:rPr>
              <a:t> m</a:t>
            </a:r>
            <a:r>
              <a:rPr lang="en-US" sz="2800" b="1" dirty="0">
                <a:solidFill>
                  <a:schemeClr val="hlink"/>
                </a:solidFill>
                <a:cs typeface="Courier New" pitchFamily="49" charset="0"/>
              </a:rPr>
              <a:t>) </a:t>
            </a:r>
            <a:r>
              <a:rPr lang="en-US" b="1" dirty="0">
                <a:solidFill>
                  <a:schemeClr val="tx2"/>
                </a:solidFill>
                <a:latin typeface="Comic Sans MS"/>
                <a:cs typeface="Times New Roman" pitchFamily="18" charset="0"/>
              </a:rPr>
              <a:t> </a:t>
            </a:r>
            <a:endParaRPr lang="en-US" b="1" dirty="0">
              <a:solidFill>
                <a:schemeClr val="tx2"/>
              </a:solidFill>
              <a:cs typeface="Times New Roman" pitchFamily="18" charset="0"/>
            </a:endParaRPr>
          </a:p>
          <a:p>
            <a:pPr lvl="1">
              <a:lnSpc>
                <a:spcPct val="120000"/>
              </a:lnSpc>
            </a:pPr>
            <a:r>
              <a:rPr lang="en-US" dirty="0">
                <a:cs typeface="Times New Roman" pitchFamily="18" charset="0"/>
              </a:rPr>
              <a:t>The thread sleeps for </a:t>
            </a:r>
            <a:r>
              <a:rPr lang="en-US" i="1" dirty="0">
                <a:cs typeface="Times New Roman" pitchFamily="18" charset="0"/>
              </a:rPr>
              <a:t>m</a:t>
            </a:r>
            <a:r>
              <a:rPr lang="en-US" dirty="0">
                <a:cs typeface="Times New Roman" pitchFamily="18" charset="0"/>
              </a:rPr>
              <a:t> </a:t>
            </a:r>
            <a:r>
              <a:rPr lang="en-US" dirty="0" smtClean="0">
                <a:cs typeface="Times New Roman" pitchFamily="18" charset="0"/>
              </a:rPr>
              <a:t>milliseconds…</a:t>
            </a:r>
          </a:p>
          <a:p>
            <a:pPr lvl="1">
              <a:lnSpc>
                <a:spcPct val="120000"/>
              </a:lnSpc>
              <a:buFont typeface="Courier New" pitchFamily="49" charset="0"/>
              <a:buChar char="o"/>
            </a:pPr>
            <a:r>
              <a:rPr lang="en-IN" b="1" i="1" dirty="0" smtClean="0"/>
              <a:t> Just because a thread’s </a:t>
            </a:r>
            <a:r>
              <a:rPr lang="en-IN" dirty="0" smtClean="0"/>
              <a:t>sleep() </a:t>
            </a:r>
            <a:r>
              <a:rPr lang="en-IN" b="1" i="1" dirty="0" smtClean="0"/>
              <a:t>expires, and it wakes up, does not mean it will return to running! </a:t>
            </a:r>
          </a:p>
          <a:p>
            <a:r>
              <a:rPr lang="en-IN" b="1" dirty="0" smtClean="0"/>
              <a:t>when </a:t>
            </a:r>
            <a:r>
              <a:rPr lang="en-IN" b="1" dirty="0"/>
              <a:t>a thread wakes up, it simply goes back to</a:t>
            </a:r>
          </a:p>
          <a:p>
            <a:r>
              <a:rPr lang="en-IN" b="1" dirty="0"/>
              <a:t>the runnable state</a:t>
            </a:r>
            <a:r>
              <a:rPr lang="en-IN" b="1" i="1" dirty="0"/>
              <a:t>. So the time </a:t>
            </a:r>
            <a:r>
              <a:rPr lang="en-IN" b="1" i="1" dirty="0" smtClean="0"/>
              <a:t>specified </a:t>
            </a:r>
            <a:r>
              <a:rPr lang="en-IN" b="1" i="1" dirty="0"/>
              <a:t>in </a:t>
            </a:r>
            <a:r>
              <a:rPr lang="en-IN" dirty="0"/>
              <a:t>sleep() </a:t>
            </a:r>
            <a:r>
              <a:rPr lang="en-IN" b="1" i="1" dirty="0"/>
              <a:t>is the </a:t>
            </a:r>
            <a:r>
              <a:rPr lang="en-IN" b="1" dirty="0"/>
              <a:t>minimum </a:t>
            </a:r>
            <a:r>
              <a:rPr lang="en-IN" b="1" i="1" dirty="0"/>
              <a:t>duration in </a:t>
            </a:r>
            <a:r>
              <a:rPr lang="en-IN" b="1" i="1" dirty="0" smtClean="0"/>
              <a:t>which the </a:t>
            </a:r>
            <a:r>
              <a:rPr lang="en-IN" b="1" i="1" dirty="0"/>
              <a:t>thread won’t run, but it is not the exact duration in which the thread won’t </a:t>
            </a:r>
            <a:r>
              <a:rPr lang="en-IN" b="1" i="1" dirty="0" smtClean="0"/>
              <a:t>run.</a:t>
            </a:r>
          </a:p>
          <a:p>
            <a:r>
              <a:rPr lang="en-IN" b="1" i="1" dirty="0" smtClean="0"/>
              <a:t>So</a:t>
            </a:r>
            <a:r>
              <a:rPr lang="en-IN" b="1" i="1" dirty="0"/>
              <a:t> </a:t>
            </a:r>
            <a:r>
              <a:rPr lang="en-IN" b="1" i="1" dirty="0" smtClean="0"/>
              <a:t>we </a:t>
            </a:r>
            <a:r>
              <a:rPr lang="en-IN" b="1" i="1" dirty="0"/>
              <a:t>can’t, </a:t>
            </a:r>
            <a:r>
              <a:rPr lang="en-IN" b="1" i="1" dirty="0" smtClean="0"/>
              <a:t>rely </a:t>
            </a:r>
            <a:r>
              <a:rPr lang="en-IN" b="1" i="1" dirty="0"/>
              <a:t>on the </a:t>
            </a:r>
            <a:r>
              <a:rPr lang="en-IN" dirty="0"/>
              <a:t>sleep() </a:t>
            </a:r>
            <a:r>
              <a:rPr lang="en-IN" b="1" i="1" dirty="0"/>
              <a:t>method to give </a:t>
            </a:r>
            <a:r>
              <a:rPr lang="en-IN" b="1" i="1" dirty="0" smtClean="0"/>
              <a:t>perfectly accurate timer</a:t>
            </a:r>
            <a:r>
              <a:rPr lang="en-IN" b="1" i="1" dirty="0"/>
              <a:t>. </a:t>
            </a:r>
            <a:endParaRPr lang="en-IN" b="1" i="1" dirty="0" smtClean="0"/>
          </a:p>
          <a:p>
            <a:r>
              <a:rPr lang="en-IN" b="1" i="1" dirty="0" smtClean="0"/>
              <a:t>Although </a:t>
            </a:r>
            <a:r>
              <a:rPr lang="en-IN" b="1" i="1" dirty="0"/>
              <a:t>in many applications using </a:t>
            </a:r>
            <a:r>
              <a:rPr lang="en-IN" dirty="0"/>
              <a:t>sleep() </a:t>
            </a:r>
            <a:r>
              <a:rPr lang="en-IN" b="1" i="1" dirty="0"/>
              <a:t>as a timer is certainly good </a:t>
            </a:r>
            <a:r>
              <a:rPr lang="en-IN" b="1" i="1" dirty="0" smtClean="0"/>
              <a:t>enough..</a:t>
            </a:r>
            <a:endParaRPr lang="en-IN" b="1" i="1" dirty="0"/>
          </a:p>
          <a:p>
            <a:r>
              <a:rPr lang="en-IN" b="1" i="1" dirty="0" smtClean="0"/>
              <a:t>we </a:t>
            </a:r>
            <a:r>
              <a:rPr lang="en-IN" b="1" i="1" dirty="0"/>
              <a:t>must know that a </a:t>
            </a:r>
            <a:r>
              <a:rPr lang="en-IN" dirty="0"/>
              <a:t>sleep() </a:t>
            </a:r>
            <a:r>
              <a:rPr lang="en-IN" b="1" i="1" dirty="0"/>
              <a:t>time is not a guarantee that the thread will start </a:t>
            </a:r>
            <a:r>
              <a:rPr lang="en-IN" b="1" i="1" dirty="0" smtClean="0"/>
              <a:t>running again </a:t>
            </a:r>
            <a:r>
              <a:rPr lang="en-IN" b="1" i="1" dirty="0"/>
              <a:t>as soon as the time expires and the thread wakes.</a:t>
            </a:r>
            <a:endParaRPr lang="en-IN" dirty="0"/>
          </a:p>
        </p:txBody>
      </p:sp>
    </p:spTree>
    <p:extLst>
      <p:ext uri="{BB962C8B-B14F-4D97-AF65-F5344CB8AC3E}">
        <p14:creationId xmlns:p14="http://schemas.microsoft.com/office/powerpoint/2010/main" xmlns="" val="2125333142"/>
      </p:ext>
    </p:extLst>
  </p:cSld>
  <p:clrMapOvr>
    <a:masterClrMapping/>
  </p:clrMapOvr>
  <p:transition>
    <p:diamond/>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r>
              <a:rPr lang="en-IN" dirty="0" smtClean="0"/>
              <a:t>       The </a:t>
            </a:r>
            <a:r>
              <a:rPr lang="en-IN" dirty="0"/>
              <a:t>join( ) Method</a:t>
            </a:r>
          </a:p>
        </p:txBody>
      </p:sp>
      <p:sp>
        <p:nvSpPr>
          <p:cNvPr id="3" name="Content Placeholder 2"/>
          <p:cNvSpPr>
            <a:spLocks noGrp="1"/>
          </p:cNvSpPr>
          <p:nvPr>
            <p:ph sz="quarter" idx="1"/>
          </p:nvPr>
        </p:nvSpPr>
        <p:spPr>
          <a:xfrm>
            <a:off x="457200" y="1371600"/>
            <a:ext cx="8229600" cy="4953000"/>
          </a:xfrm>
        </p:spPr>
        <p:txBody>
          <a:bodyPr>
            <a:normAutofit/>
          </a:bodyPr>
          <a:lstStyle/>
          <a:p>
            <a:r>
              <a:rPr lang="en-IN" sz="2000" dirty="0"/>
              <a:t>The non-static join() method of class Thread lets one thread "join onto the </a:t>
            </a:r>
            <a:r>
              <a:rPr lang="en-IN" sz="2000" dirty="0" smtClean="0"/>
              <a:t>end“</a:t>
            </a:r>
            <a:r>
              <a:rPr lang="en-IN" sz="2000" dirty="0"/>
              <a:t> </a:t>
            </a:r>
            <a:r>
              <a:rPr lang="en-IN" sz="2000" dirty="0" smtClean="0"/>
              <a:t>of </a:t>
            </a:r>
            <a:r>
              <a:rPr lang="en-IN" sz="2000" dirty="0"/>
              <a:t>another thread</a:t>
            </a:r>
            <a:r>
              <a:rPr lang="en-IN" sz="2000" dirty="0" smtClean="0"/>
              <a:t>.</a:t>
            </a:r>
          </a:p>
          <a:p>
            <a:endParaRPr lang="en-IN" sz="2000" dirty="0" smtClean="0"/>
          </a:p>
          <a:p>
            <a:r>
              <a:rPr lang="en-IN" sz="2000" dirty="0"/>
              <a:t>Thread t = new Thread();</a:t>
            </a:r>
          </a:p>
          <a:p>
            <a:r>
              <a:rPr lang="en-IN" sz="2000" dirty="0" err="1"/>
              <a:t>t.start</a:t>
            </a:r>
            <a:r>
              <a:rPr lang="en-IN" sz="2000" dirty="0"/>
              <a:t>();</a:t>
            </a:r>
          </a:p>
          <a:p>
            <a:r>
              <a:rPr lang="en-IN" sz="2000" dirty="0" err="1"/>
              <a:t>t.join</a:t>
            </a:r>
            <a:r>
              <a:rPr lang="en-IN" sz="2000" dirty="0" smtClean="0"/>
              <a:t>();</a:t>
            </a:r>
          </a:p>
          <a:p>
            <a:endParaRPr lang="en-US" sz="2000" dirty="0"/>
          </a:p>
          <a:p>
            <a:r>
              <a:rPr lang="en-IN" sz="2000" dirty="0"/>
              <a:t>In other words, </a:t>
            </a:r>
            <a:r>
              <a:rPr lang="en-IN" sz="2000" dirty="0" smtClean="0"/>
              <a:t>the code </a:t>
            </a:r>
            <a:r>
              <a:rPr lang="en-IN" sz="2000" dirty="0" err="1"/>
              <a:t>t.join</a:t>
            </a:r>
            <a:r>
              <a:rPr lang="en-IN" sz="2000" dirty="0"/>
              <a:t>() means "Join me (the current thread) to the end of t, so that </a:t>
            </a:r>
            <a:r>
              <a:rPr lang="en-IN" sz="2000" dirty="0" smtClean="0"/>
              <a:t>t must </a:t>
            </a:r>
            <a:r>
              <a:rPr lang="en-IN" sz="2000" dirty="0"/>
              <a:t>finish before I (the current thread) can run again."</a:t>
            </a:r>
          </a:p>
        </p:txBody>
      </p:sp>
    </p:spTree>
    <p:extLst>
      <p:ext uri="{BB962C8B-B14F-4D97-AF65-F5344CB8AC3E}">
        <p14:creationId xmlns:p14="http://schemas.microsoft.com/office/powerpoint/2010/main" xmlns="" val="2715534867"/>
      </p:ext>
    </p:extLst>
  </p:cSld>
  <p:clrMapOvr>
    <a:masterClrMapping/>
  </p:clrMapOvr>
  <p:transition>
    <p:diamond/>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6096000"/>
          </a:xfrm>
        </p:spPr>
        <p:txBody>
          <a:bodyPr>
            <a:normAutofit/>
          </a:bodyPr>
          <a:lstStyle/>
          <a:p>
            <a:r>
              <a:rPr lang="en-US" sz="1600" dirty="0" smtClean="0"/>
              <a:t>JOIN METHOD…</a:t>
            </a:r>
            <a:endParaRPr lang="en-IN" sz="1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81048" y="542925"/>
            <a:ext cx="7580313" cy="5895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9617101"/>
      </p:ext>
    </p:extLst>
  </p:cSld>
  <p:clrMapOvr>
    <a:masterClrMapping/>
  </p:clrMapOvr>
  <p:transition>
    <p:diamond/>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t>So far we've looked at three ways a running thread could leave the running state:</a:t>
            </a:r>
            <a:br>
              <a:rPr lang="en-IN" sz="3200" dirty="0"/>
            </a:br>
            <a:endParaRPr lang="en-IN" sz="3200" dirty="0"/>
          </a:p>
        </p:txBody>
      </p:sp>
      <p:sp>
        <p:nvSpPr>
          <p:cNvPr id="3" name="Content Placeholder 2"/>
          <p:cNvSpPr>
            <a:spLocks noGrp="1"/>
          </p:cNvSpPr>
          <p:nvPr>
            <p:ph sz="quarter" idx="1"/>
          </p:nvPr>
        </p:nvSpPr>
        <p:spPr>
          <a:xfrm>
            <a:off x="457200" y="1371600"/>
            <a:ext cx="8229600" cy="4953000"/>
          </a:xfrm>
        </p:spPr>
        <p:txBody>
          <a:bodyPr>
            <a:normAutofit/>
          </a:bodyPr>
          <a:lstStyle/>
          <a:p>
            <a:r>
              <a:rPr lang="en-IN" dirty="0" smtClean="0"/>
              <a:t>■ </a:t>
            </a:r>
            <a:r>
              <a:rPr lang="en-IN" b="1" dirty="0"/>
              <a:t>A call to sleep() </a:t>
            </a:r>
            <a:r>
              <a:rPr lang="en-IN" dirty="0">
                <a:solidFill>
                  <a:srgbClr val="FF0000"/>
                </a:solidFill>
              </a:rPr>
              <a:t>Guaranteed </a:t>
            </a:r>
            <a:r>
              <a:rPr lang="en-IN" dirty="0"/>
              <a:t>to cause the current thread to stop </a:t>
            </a:r>
            <a:r>
              <a:rPr lang="en-IN" dirty="0" smtClean="0"/>
              <a:t>executing for </a:t>
            </a:r>
            <a:r>
              <a:rPr lang="en-IN" dirty="0"/>
              <a:t>at least the specified sleep duration (although it might be </a:t>
            </a:r>
            <a:r>
              <a:rPr lang="en-IN" i="1" dirty="0" smtClean="0"/>
              <a:t>interrupted </a:t>
            </a:r>
            <a:r>
              <a:rPr lang="en-IN" dirty="0" smtClean="0"/>
              <a:t>before </a:t>
            </a:r>
            <a:r>
              <a:rPr lang="en-IN" dirty="0"/>
              <a:t>its specified time).</a:t>
            </a:r>
          </a:p>
          <a:p>
            <a:r>
              <a:rPr lang="en-IN" dirty="0"/>
              <a:t>■ </a:t>
            </a:r>
            <a:r>
              <a:rPr lang="en-IN" b="1" dirty="0"/>
              <a:t>A call to yield() </a:t>
            </a:r>
            <a:r>
              <a:rPr lang="en-IN" dirty="0">
                <a:solidFill>
                  <a:srgbClr val="FF0000"/>
                </a:solidFill>
              </a:rPr>
              <a:t>Not guaranteed </a:t>
            </a:r>
            <a:r>
              <a:rPr lang="en-IN" dirty="0"/>
              <a:t>to do much of anything, </a:t>
            </a:r>
            <a:r>
              <a:rPr lang="en-IN" dirty="0" smtClean="0"/>
              <a:t>although typically </a:t>
            </a:r>
            <a:r>
              <a:rPr lang="en-IN" dirty="0"/>
              <a:t>it will cause the currently running thread to move back to </a:t>
            </a:r>
            <a:r>
              <a:rPr lang="en-IN" dirty="0" smtClean="0"/>
              <a:t>runnable so </a:t>
            </a:r>
            <a:r>
              <a:rPr lang="en-IN" dirty="0"/>
              <a:t>that a thread of the same priority can have a chance.</a:t>
            </a:r>
          </a:p>
          <a:p>
            <a:r>
              <a:rPr lang="en-IN" dirty="0"/>
              <a:t>■ </a:t>
            </a:r>
            <a:r>
              <a:rPr lang="en-IN" b="1" dirty="0"/>
              <a:t>A call to join() </a:t>
            </a:r>
            <a:r>
              <a:rPr lang="en-IN" dirty="0">
                <a:solidFill>
                  <a:srgbClr val="FF0000"/>
                </a:solidFill>
              </a:rPr>
              <a:t>Guaranteed </a:t>
            </a:r>
            <a:r>
              <a:rPr lang="en-IN" dirty="0"/>
              <a:t>to cause the current thread to stop </a:t>
            </a:r>
            <a:r>
              <a:rPr lang="en-IN" dirty="0" smtClean="0"/>
              <a:t>executing until </a:t>
            </a:r>
            <a:r>
              <a:rPr lang="en-IN" dirty="0"/>
              <a:t>the thread it joins with (in other words, the thread it calls join()</a:t>
            </a:r>
          </a:p>
        </p:txBody>
      </p:sp>
    </p:spTree>
    <p:extLst>
      <p:ext uri="{BB962C8B-B14F-4D97-AF65-F5344CB8AC3E}">
        <p14:creationId xmlns:p14="http://schemas.microsoft.com/office/powerpoint/2010/main" xmlns="" val="1423492303"/>
      </p:ext>
    </p:extLst>
  </p:cSld>
  <p:clrMapOvr>
    <a:masterClrMapping/>
  </p:clrMapOvr>
  <p:transition>
    <p:diamond/>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Besides those three, we also have the following scenarios in which a thread might leave the running state:</a:t>
            </a:r>
            <a:br>
              <a:rPr lang="en-IN" sz="2400" dirty="0"/>
            </a:br>
            <a:endParaRPr lang="en-IN" sz="2400" dirty="0"/>
          </a:p>
        </p:txBody>
      </p:sp>
      <p:sp>
        <p:nvSpPr>
          <p:cNvPr id="3" name="Content Placeholder 2"/>
          <p:cNvSpPr>
            <a:spLocks noGrp="1"/>
          </p:cNvSpPr>
          <p:nvPr>
            <p:ph sz="quarter" idx="1"/>
          </p:nvPr>
        </p:nvSpPr>
        <p:spPr/>
        <p:txBody>
          <a:bodyPr>
            <a:normAutofit/>
          </a:bodyPr>
          <a:lstStyle/>
          <a:p>
            <a:r>
              <a:rPr lang="en-IN" dirty="0" smtClean="0"/>
              <a:t> </a:t>
            </a:r>
            <a:r>
              <a:rPr lang="en-IN" dirty="0"/>
              <a:t>The thread's run() method completes. </a:t>
            </a:r>
          </a:p>
          <a:p>
            <a:endParaRPr lang="en-IN" dirty="0" smtClean="0"/>
          </a:p>
          <a:p>
            <a:r>
              <a:rPr lang="en-IN" dirty="0" smtClean="0"/>
              <a:t>The </a:t>
            </a:r>
            <a:r>
              <a:rPr lang="en-IN" dirty="0"/>
              <a:t>thread scheduler can decide to move the current thread from </a:t>
            </a:r>
            <a:r>
              <a:rPr lang="en-IN" dirty="0" smtClean="0"/>
              <a:t>running to </a:t>
            </a:r>
            <a:r>
              <a:rPr lang="en-IN" dirty="0"/>
              <a:t>runnable in order to give another thread a chance to run. No reason </a:t>
            </a:r>
            <a:r>
              <a:rPr lang="en-IN" dirty="0" smtClean="0"/>
              <a:t>is needed—the </a:t>
            </a:r>
            <a:r>
              <a:rPr lang="en-IN" dirty="0"/>
              <a:t>thread scheduler can trade threads in and out whenever it likes.</a:t>
            </a:r>
          </a:p>
        </p:txBody>
      </p:sp>
    </p:spTree>
    <p:extLst>
      <p:ext uri="{BB962C8B-B14F-4D97-AF65-F5344CB8AC3E}">
        <p14:creationId xmlns:p14="http://schemas.microsoft.com/office/powerpoint/2010/main" xmlns="" val="1426727901"/>
      </p:ext>
    </p:extLst>
  </p:cSld>
  <p:clrMapOvr>
    <a:masterClrMapping/>
  </p:clrMapOvr>
  <p:transition>
    <p:diamond/>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Scheduling</a:t>
            </a:r>
          </a:p>
        </p:txBody>
      </p:sp>
      <p:sp>
        <p:nvSpPr>
          <p:cNvPr id="4" name="Slide Number Placeholder 3"/>
          <p:cNvSpPr>
            <a:spLocks noGrp="1"/>
          </p:cNvSpPr>
          <p:nvPr>
            <p:ph type="sldNum" sz="quarter" idx="12"/>
          </p:nvPr>
        </p:nvSpPr>
        <p:spPr/>
        <p:txBody>
          <a:bodyPr/>
          <a:lstStyle/>
          <a:p>
            <a:fld id="{60893027-2CB8-4E11-B93A-1FA90C18550D}" type="slidenum">
              <a:rPr lang="en-US"/>
              <a:pPr/>
              <a:t>188</a:t>
            </a:fld>
            <a:endParaRPr lang="en-US"/>
          </a:p>
        </p:txBody>
      </p:sp>
      <p:sp>
        <p:nvSpPr>
          <p:cNvPr id="19459" name="Rectangle 3"/>
          <p:cNvSpPr>
            <a:spLocks noGrp="1" noChangeArrowheads="1"/>
          </p:cNvSpPr>
          <p:nvPr>
            <p:ph sz="quarter" idx="1"/>
          </p:nvPr>
        </p:nvSpPr>
        <p:spPr/>
        <p:txBody>
          <a:bodyPr/>
          <a:lstStyle/>
          <a:p>
            <a:r>
              <a:rPr lang="en-US" dirty="0">
                <a:cs typeface="Times New Roman" pitchFamily="18" charset="0"/>
              </a:rPr>
              <a:t>Thread </a:t>
            </a:r>
            <a:r>
              <a:rPr lang="en-US" dirty="0">
                <a:solidFill>
                  <a:schemeClr val="hlink"/>
                </a:solidFill>
                <a:cs typeface="Times New Roman" pitchFamily="18" charset="0"/>
              </a:rPr>
              <a:t>scheduling</a:t>
            </a:r>
            <a:r>
              <a:rPr lang="en-US" dirty="0">
                <a:cs typeface="Times New Roman" pitchFamily="18" charset="0"/>
              </a:rPr>
              <a:t> is the mechanism used to determine how runnable threads are allocated CPU </a:t>
            </a:r>
            <a:r>
              <a:rPr lang="en-US" dirty="0" smtClean="0">
                <a:cs typeface="Times New Roman" pitchFamily="18" charset="0"/>
              </a:rPr>
              <a:t>time..</a:t>
            </a:r>
            <a:endParaRPr lang="en-US" dirty="0">
              <a:cs typeface="Times New Roman" pitchFamily="18" charset="0"/>
            </a:endParaRPr>
          </a:p>
          <a:p>
            <a:r>
              <a:rPr lang="en-US" dirty="0">
                <a:cs typeface="Times New Roman" pitchFamily="18" charset="0"/>
              </a:rPr>
              <a:t>A thread-scheduling mechanism is either </a:t>
            </a:r>
            <a:r>
              <a:rPr lang="en-US" dirty="0">
                <a:solidFill>
                  <a:schemeClr val="hlink"/>
                </a:solidFill>
                <a:cs typeface="Times New Roman" pitchFamily="18" charset="0"/>
              </a:rPr>
              <a:t>preemptive</a:t>
            </a:r>
            <a:r>
              <a:rPr lang="en-US" dirty="0">
                <a:solidFill>
                  <a:schemeClr val="tx2"/>
                </a:solidFill>
                <a:cs typeface="Times New Roman" pitchFamily="18" charset="0"/>
              </a:rPr>
              <a:t> </a:t>
            </a:r>
            <a:r>
              <a:rPr lang="en-US" dirty="0">
                <a:cs typeface="Times New Roman" pitchFamily="18" charset="0"/>
              </a:rPr>
              <a:t>or </a:t>
            </a:r>
            <a:r>
              <a:rPr lang="en-US" dirty="0" err="1">
                <a:solidFill>
                  <a:schemeClr val="hlink"/>
                </a:solidFill>
                <a:cs typeface="Times New Roman" pitchFamily="18" charset="0"/>
              </a:rPr>
              <a:t>nonpreemptive</a:t>
            </a:r>
            <a:endParaRPr lang="en-US" dirty="0">
              <a:solidFill>
                <a:schemeClr val="hlink"/>
              </a:solidFill>
              <a:cs typeface="Times New Roman" pitchFamily="18" charset="0"/>
            </a:endParaRPr>
          </a:p>
          <a:p>
            <a:pPr lvl="1"/>
            <a:endParaRPr lang="en-US" dirty="0">
              <a:solidFill>
                <a:schemeClr val="tx2"/>
              </a:solidFill>
              <a:cs typeface="Times New Roman" pitchFamily="18" charset="0"/>
            </a:endParaRPr>
          </a:p>
          <a:p>
            <a:endParaRPr lang="en-US" dirty="0">
              <a:cs typeface="Times New Roman" pitchFamily="18" charset="0"/>
            </a:endParaRPr>
          </a:p>
        </p:txBody>
      </p:sp>
    </p:spTree>
    <p:extLst>
      <p:ext uri="{BB962C8B-B14F-4D97-AF65-F5344CB8AC3E}">
        <p14:creationId xmlns:p14="http://schemas.microsoft.com/office/powerpoint/2010/main" xmlns="" val="2418047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9459">
                                            <p:txEl>
                                              <p:pRg st="0" end="0"/>
                                            </p:txEl>
                                          </p:spTgt>
                                        </p:tgtEl>
                                        <p:attrNameLst>
                                          <p:attrName>ppt_c</p:attrName>
                                        </p:attrNameLst>
                                      </p:cBhvr>
                                      <p:to>
                                        <a:schemeClr val="accent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5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9459">
                                            <p:txEl>
                                              <p:pRg st="1" end="1"/>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bldLvl="5" autoUpdateAnimBg="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6096000"/>
          </a:xfrm>
        </p:spPr>
        <p:txBody>
          <a:bodyPr>
            <a:normAutofit/>
          </a:bodyPr>
          <a:lstStyle/>
          <a:p>
            <a:r>
              <a:rPr lang="en-IN" dirty="0">
                <a:solidFill>
                  <a:srgbClr val="00B050"/>
                </a:solidFill>
              </a:rPr>
              <a:t>The scheduler in </a:t>
            </a:r>
            <a:r>
              <a:rPr lang="en-IN" dirty="0" smtClean="0">
                <a:solidFill>
                  <a:srgbClr val="00B050"/>
                </a:solidFill>
              </a:rPr>
              <a:t>most JVMs </a:t>
            </a:r>
            <a:r>
              <a:rPr lang="en-IN" dirty="0">
                <a:solidFill>
                  <a:srgbClr val="00B050"/>
                </a:solidFill>
              </a:rPr>
              <a:t>uses </a:t>
            </a:r>
            <a:r>
              <a:rPr lang="en-IN" dirty="0" err="1">
                <a:solidFill>
                  <a:srgbClr val="00B050"/>
                </a:solidFill>
              </a:rPr>
              <a:t>preemptive</a:t>
            </a:r>
            <a:r>
              <a:rPr lang="en-IN" dirty="0">
                <a:solidFill>
                  <a:srgbClr val="00B050"/>
                </a:solidFill>
              </a:rPr>
              <a:t>, priority-based scheduling (which implies some </a:t>
            </a:r>
            <a:r>
              <a:rPr lang="en-IN" dirty="0" smtClean="0">
                <a:solidFill>
                  <a:srgbClr val="00B050"/>
                </a:solidFill>
              </a:rPr>
              <a:t>sort of </a:t>
            </a:r>
            <a:r>
              <a:rPr lang="en-IN" dirty="0">
                <a:solidFill>
                  <a:srgbClr val="00B050"/>
                </a:solidFill>
              </a:rPr>
              <a:t>time slicing). </a:t>
            </a:r>
            <a:r>
              <a:rPr lang="en-IN" i="1" dirty="0">
                <a:solidFill>
                  <a:srgbClr val="00B050"/>
                </a:solidFill>
              </a:rPr>
              <a:t>This does not mean that all JVMs use time slicing. </a:t>
            </a:r>
            <a:endParaRPr lang="en-IN" i="1" dirty="0" smtClean="0">
              <a:solidFill>
                <a:srgbClr val="00B050"/>
              </a:solidFill>
            </a:endParaRPr>
          </a:p>
          <a:p>
            <a:r>
              <a:rPr lang="en-IN" dirty="0" smtClean="0"/>
              <a:t>The JVM specification </a:t>
            </a:r>
            <a:r>
              <a:rPr lang="en-IN" dirty="0"/>
              <a:t>does not require a VM to implement a time-slicing scheduler, </a:t>
            </a:r>
            <a:r>
              <a:rPr lang="en-IN" dirty="0" smtClean="0"/>
              <a:t>where each </a:t>
            </a:r>
            <a:r>
              <a:rPr lang="en-IN" dirty="0"/>
              <a:t>thread is allocated a fair amount of time and then sent back to runnable to </a:t>
            </a:r>
            <a:r>
              <a:rPr lang="en-IN" dirty="0" smtClean="0"/>
              <a:t>give another </a:t>
            </a:r>
            <a:r>
              <a:rPr lang="en-IN" dirty="0"/>
              <a:t>thread a chance</a:t>
            </a:r>
            <a:r>
              <a:rPr lang="en-IN" dirty="0" smtClean="0"/>
              <a:t>.</a:t>
            </a:r>
          </a:p>
          <a:p>
            <a:r>
              <a:rPr lang="en-IN" dirty="0" smtClean="0"/>
              <a:t> </a:t>
            </a:r>
            <a:r>
              <a:rPr lang="en-IN" dirty="0"/>
              <a:t>Although many JVMs do use time slicing, some may </a:t>
            </a:r>
            <a:r>
              <a:rPr lang="en-IN" dirty="0" smtClean="0"/>
              <a:t>use a </a:t>
            </a:r>
            <a:r>
              <a:rPr lang="en-IN" dirty="0"/>
              <a:t>scheduler that lets one thread stay running until the thread completes its run</a:t>
            </a:r>
            <a:r>
              <a:rPr lang="en-IN" dirty="0" smtClean="0"/>
              <a:t>() method</a:t>
            </a:r>
            <a:r>
              <a:rPr lang="en-IN" dirty="0"/>
              <a:t>.</a:t>
            </a:r>
          </a:p>
        </p:txBody>
      </p:sp>
    </p:spTree>
    <p:extLst>
      <p:ext uri="{BB962C8B-B14F-4D97-AF65-F5344CB8AC3E}">
        <p14:creationId xmlns:p14="http://schemas.microsoft.com/office/powerpoint/2010/main" xmlns="" val="4200187555"/>
      </p:ext>
    </p:extLst>
  </p:cSld>
  <p:clrMapOvr>
    <a:masterClrMapping/>
  </p:clrMapOvr>
  <p:transition>
    <p:diamon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b="1"/>
              <a:t>Low-Level Languages</a:t>
            </a:r>
          </a:p>
        </p:txBody>
      </p:sp>
      <p:sp>
        <p:nvSpPr>
          <p:cNvPr id="20483" name="Rectangle 3"/>
          <p:cNvSpPr>
            <a:spLocks noGrp="1" noChangeArrowheads="1"/>
          </p:cNvSpPr>
          <p:nvPr>
            <p:ph sz="quarter" idx="1"/>
          </p:nvPr>
        </p:nvSpPr>
        <p:spPr/>
        <p:txBody>
          <a:bodyPr/>
          <a:lstStyle/>
          <a:p>
            <a:r>
              <a:rPr lang="en-US"/>
              <a:t>	Low-level programming languages use simple commands to communicate with the CPU:</a:t>
            </a:r>
          </a:p>
          <a:p>
            <a:pPr lvl="1"/>
            <a:r>
              <a:rPr lang="en-US"/>
              <a:t>Machine language (most basic language of the CPU)</a:t>
            </a:r>
          </a:p>
          <a:p>
            <a:pPr lvl="1"/>
            <a:r>
              <a:rPr lang="en-US"/>
              <a:t>Assembly language (human readable, but close to machine language)</a:t>
            </a:r>
          </a:p>
        </p:txBody>
      </p:sp>
    </p:spTree>
    <p:extLst>
      <p:ext uri="{BB962C8B-B14F-4D97-AF65-F5344CB8AC3E}">
        <p14:creationId xmlns:p14="http://schemas.microsoft.com/office/powerpoint/2010/main" xmlns="" val="1802019922"/>
      </p:ext>
    </p:extLst>
  </p:cSld>
  <p:clrMapOvr>
    <a:masterClrMapping/>
  </p:clrMapOvr>
  <p:transition>
    <p:diamond/>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019800"/>
          </a:xfrm>
        </p:spPr>
        <p:txBody>
          <a:bodyPr>
            <a:normAutofit/>
          </a:bodyPr>
          <a:lstStyle/>
          <a:p>
            <a:r>
              <a:rPr lang="en-IN" sz="3200" b="1" i="1" dirty="0"/>
              <a:t>Don't rely on thread priorities when designing </a:t>
            </a:r>
            <a:r>
              <a:rPr lang="en-IN" sz="3200" b="1" i="1" dirty="0" smtClean="0"/>
              <a:t> </a:t>
            </a:r>
            <a:r>
              <a:rPr lang="en-IN" sz="3200" b="1" i="1" dirty="0"/>
              <a:t>multithreaded application.</a:t>
            </a:r>
          </a:p>
          <a:p>
            <a:r>
              <a:rPr lang="en-IN" sz="3200" b="1" i="1" dirty="0"/>
              <a:t>Because thread-scheduling priority </a:t>
            </a:r>
            <a:r>
              <a:rPr lang="en-IN" sz="3200" b="1" i="1" dirty="0" err="1"/>
              <a:t>behavior</a:t>
            </a:r>
            <a:r>
              <a:rPr lang="en-IN" sz="3200" b="1" i="1" dirty="0"/>
              <a:t> is not </a:t>
            </a:r>
            <a:r>
              <a:rPr lang="en-IN" sz="3200" b="1" i="1" dirty="0" smtClean="0"/>
              <a:t>guaranteed.. </a:t>
            </a:r>
          </a:p>
          <a:p>
            <a:r>
              <a:rPr lang="en-IN" sz="3200" b="1" i="1" dirty="0" smtClean="0"/>
              <a:t>use thread priorities </a:t>
            </a:r>
            <a:r>
              <a:rPr lang="en-IN" sz="3200" b="1" i="1" dirty="0"/>
              <a:t>as a way to improve the </a:t>
            </a:r>
            <a:r>
              <a:rPr lang="en-IN" sz="3200" b="1" i="1" dirty="0" smtClean="0"/>
              <a:t>efficiency </a:t>
            </a:r>
            <a:r>
              <a:rPr lang="en-IN" sz="3200" b="1" i="1" dirty="0"/>
              <a:t>of </a:t>
            </a:r>
            <a:r>
              <a:rPr lang="en-IN" sz="3200" b="1" i="1" dirty="0" smtClean="0"/>
              <a:t> </a:t>
            </a:r>
            <a:r>
              <a:rPr lang="en-IN" sz="3200" b="1" i="1" dirty="0"/>
              <a:t>program, but just be </a:t>
            </a:r>
            <a:r>
              <a:rPr lang="en-IN" sz="3200" b="1" i="1" dirty="0" smtClean="0"/>
              <a:t>sure  </a:t>
            </a:r>
            <a:r>
              <a:rPr lang="en-IN" sz="3200" b="1" i="1" dirty="0"/>
              <a:t>program doesn't </a:t>
            </a:r>
            <a:r>
              <a:rPr lang="en-IN" sz="3200" b="1" dirty="0"/>
              <a:t>depend </a:t>
            </a:r>
            <a:r>
              <a:rPr lang="en-IN" sz="3200" b="1" i="1" dirty="0"/>
              <a:t>on that </a:t>
            </a:r>
            <a:r>
              <a:rPr lang="en-IN" sz="3200" b="1" i="1" dirty="0" err="1"/>
              <a:t>behavior</a:t>
            </a:r>
            <a:r>
              <a:rPr lang="en-IN" sz="3200" b="1" i="1" dirty="0"/>
              <a:t> for correctness.</a:t>
            </a:r>
            <a:endParaRPr lang="en-IN" sz="3200" dirty="0"/>
          </a:p>
        </p:txBody>
      </p:sp>
    </p:spTree>
    <p:extLst>
      <p:ext uri="{BB962C8B-B14F-4D97-AF65-F5344CB8AC3E}">
        <p14:creationId xmlns:p14="http://schemas.microsoft.com/office/powerpoint/2010/main" xmlns="" val="3962284092"/>
      </p:ext>
    </p:extLst>
  </p:cSld>
  <p:clrMapOvr>
    <a:masterClrMapping/>
  </p:clrMapOvr>
  <p:transition>
    <p:diamond/>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Thread Priority (cont.)</a:t>
            </a:r>
          </a:p>
        </p:txBody>
      </p:sp>
      <p:sp>
        <p:nvSpPr>
          <p:cNvPr id="5" name="Slide Number Placeholder 4"/>
          <p:cNvSpPr>
            <a:spLocks noGrp="1"/>
          </p:cNvSpPr>
          <p:nvPr>
            <p:ph type="sldNum" sz="quarter" idx="12"/>
          </p:nvPr>
        </p:nvSpPr>
        <p:spPr/>
        <p:txBody>
          <a:bodyPr/>
          <a:lstStyle/>
          <a:p>
            <a:fld id="{A38F68EA-8E07-4898-829E-9B588DB94CE4}" type="slidenum">
              <a:rPr lang="en-US"/>
              <a:pPr/>
              <a:t>191</a:t>
            </a:fld>
            <a:endParaRPr lang="en-US"/>
          </a:p>
        </p:txBody>
      </p:sp>
      <p:sp>
        <p:nvSpPr>
          <p:cNvPr id="28675" name="Rectangle 3"/>
          <p:cNvSpPr>
            <a:spLocks noGrp="1" noChangeArrowheads="1"/>
          </p:cNvSpPr>
          <p:nvPr>
            <p:ph sz="quarter" idx="1"/>
          </p:nvPr>
        </p:nvSpPr>
        <p:spPr/>
        <p:txBody>
          <a:bodyPr/>
          <a:lstStyle/>
          <a:p>
            <a:r>
              <a:rPr lang="en-US" sz="2800">
                <a:cs typeface="Times New Roman" pitchFamily="18" charset="0"/>
              </a:rPr>
              <a:t>The priority can be adjusted subsequently using the </a:t>
            </a:r>
            <a:r>
              <a:rPr lang="en-US" sz="2400" b="1">
                <a:cs typeface="Courier New" pitchFamily="49" charset="0"/>
              </a:rPr>
              <a:t>setPriority()</a:t>
            </a:r>
            <a:r>
              <a:rPr lang="en-US" sz="2800">
                <a:cs typeface="Times New Roman" pitchFamily="18" charset="0"/>
              </a:rPr>
              <a:t> method</a:t>
            </a:r>
          </a:p>
          <a:p>
            <a:r>
              <a:rPr lang="en-US" sz="2800">
                <a:cs typeface="Times New Roman" pitchFamily="18" charset="0"/>
              </a:rPr>
              <a:t>The priority of a thread may be obtained using </a:t>
            </a:r>
            <a:r>
              <a:rPr lang="en-US" sz="2400" b="1">
                <a:cs typeface="Courier New" pitchFamily="49" charset="0"/>
              </a:rPr>
              <a:t>getPriority()</a:t>
            </a:r>
          </a:p>
          <a:p>
            <a:r>
              <a:rPr lang="en-US" sz="2800"/>
              <a:t> Priority constants are defined: </a:t>
            </a:r>
          </a:p>
          <a:p>
            <a:pPr lvl="1"/>
            <a:r>
              <a:rPr lang="en-US" sz="2400"/>
              <a:t>MIN_PRIORITY=1</a:t>
            </a:r>
          </a:p>
          <a:p>
            <a:pPr lvl="1"/>
            <a:r>
              <a:rPr lang="en-US" sz="2400"/>
              <a:t>MAX_PRIORITY=10</a:t>
            </a:r>
          </a:p>
          <a:p>
            <a:pPr lvl="1"/>
            <a:r>
              <a:rPr lang="en-US" sz="2400"/>
              <a:t>NORM_PRIORITY=5</a:t>
            </a:r>
          </a:p>
        </p:txBody>
      </p:sp>
      <p:sp>
        <p:nvSpPr>
          <p:cNvPr id="28676" name="Rectangle 4"/>
          <p:cNvSpPr>
            <a:spLocks noChangeArrowheads="1"/>
          </p:cNvSpPr>
          <p:nvPr/>
        </p:nvSpPr>
        <p:spPr bwMode="auto">
          <a:xfrm>
            <a:off x="5410200" y="4800600"/>
            <a:ext cx="3200400" cy="1524000"/>
          </a:xfrm>
          <a:prstGeom prst="rect">
            <a:avLst/>
          </a:prstGeom>
          <a:solidFill>
            <a:srgbClr val="FFCC99"/>
          </a:solidFill>
          <a:ln w="28575">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l"/>
            <a:r>
              <a:rPr lang="en-US" sz="2800" b="0" u="none">
                <a:solidFill>
                  <a:schemeClr val="tx1"/>
                </a:solidFill>
                <a:latin typeface="Times New Roman" pitchFamily="18" charset="0"/>
                <a:cs typeface="Times New Roman" pitchFamily="18" charset="0"/>
              </a:rPr>
              <a:t>The </a:t>
            </a:r>
            <a:r>
              <a:rPr lang="en-US" sz="2800" u="none">
                <a:solidFill>
                  <a:schemeClr val="tx1"/>
                </a:solidFill>
                <a:latin typeface="Times New Roman" pitchFamily="18" charset="0"/>
                <a:cs typeface="Times New Roman" pitchFamily="18" charset="0"/>
              </a:rPr>
              <a:t>main</a:t>
            </a:r>
            <a:r>
              <a:rPr lang="en-US" sz="2800" b="0" u="none">
                <a:solidFill>
                  <a:schemeClr val="tx1"/>
                </a:solidFill>
                <a:latin typeface="Times New Roman" pitchFamily="18" charset="0"/>
                <a:cs typeface="Times New Roman" pitchFamily="18" charset="0"/>
              </a:rPr>
              <a:t> thread is </a:t>
            </a:r>
          </a:p>
          <a:p>
            <a:pPr algn="l"/>
            <a:r>
              <a:rPr lang="en-US" sz="2800" b="0" u="none">
                <a:solidFill>
                  <a:schemeClr val="tx1"/>
                </a:solidFill>
                <a:latin typeface="Times New Roman" pitchFamily="18" charset="0"/>
                <a:cs typeface="Times New Roman" pitchFamily="18" charset="0"/>
              </a:rPr>
              <a:t>created with priority </a:t>
            </a:r>
          </a:p>
          <a:p>
            <a:pPr algn="l"/>
            <a:r>
              <a:rPr lang="en-US" sz="2800" b="0" u="none">
                <a:solidFill>
                  <a:schemeClr val="tx1"/>
                </a:solidFill>
                <a:latin typeface="Times New Roman" pitchFamily="18" charset="0"/>
                <a:cs typeface="Times New Roman" pitchFamily="18" charset="0"/>
              </a:rPr>
              <a:t>NORM_PRIORITY</a:t>
            </a:r>
          </a:p>
        </p:txBody>
      </p:sp>
    </p:spTree>
    <p:extLst>
      <p:ext uri="{BB962C8B-B14F-4D97-AF65-F5344CB8AC3E}">
        <p14:creationId xmlns:p14="http://schemas.microsoft.com/office/powerpoint/2010/main" xmlns="" val="1988174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8675">
                                            <p:txEl>
                                              <p:pRg st="0" end="0"/>
                                            </p:txEl>
                                          </p:spTgt>
                                        </p:tgtEl>
                                        <p:attrNameLst>
                                          <p:attrName>ppt_c</p:attrName>
                                        </p:attrNameLst>
                                      </p:cBhvr>
                                      <p:to>
                                        <a:schemeClr val="accent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8675">
                                            <p:txEl>
                                              <p:pRg st="1" end="1"/>
                                            </p:txEl>
                                          </p:spTgt>
                                        </p:tgtEl>
                                        <p:attrNameLst>
                                          <p:attrName>ppt_c</p:attrName>
                                        </p:attrNameLst>
                                      </p:cBhvr>
                                      <p:to>
                                        <a:schemeClr val="accent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8675">
                                            <p:txEl>
                                              <p:pRg st="2" end="2"/>
                                            </p:txEl>
                                          </p:spTgt>
                                        </p:tgtEl>
                                        <p:attrNameLst>
                                          <p:attrName>ppt_c</p:attrName>
                                        </p:attrNameLst>
                                      </p:cBhvr>
                                      <p:to>
                                        <a:schemeClr val="accent1"/>
                                      </p:to>
                                    </p:animClr>
                                  </p:subTnLst>
                                </p:cTn>
                              </p:par>
                              <p:par>
                                <p:cTn id="15" presetID="1" presetClass="entr" presetSubtype="0" fill="hold" grpId="0" nodeType="withEffect">
                                  <p:stCondLst>
                                    <p:cond delay="0"/>
                                  </p:stCondLst>
                                  <p:childTnLst>
                                    <p:set>
                                      <p:cBhvr>
                                        <p:cTn id="16" dur="1" fill="hold">
                                          <p:stCondLst>
                                            <p:cond delay="499"/>
                                          </p:stCondLst>
                                        </p:cTn>
                                        <p:tgtEl>
                                          <p:spTgt spid="286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8675">
                                            <p:txEl>
                                              <p:pRg st="3" end="3"/>
                                            </p:txEl>
                                          </p:spTgt>
                                        </p:tgtEl>
                                        <p:attrNameLst>
                                          <p:attrName>ppt_c</p:attrName>
                                        </p:attrNameLst>
                                      </p:cBhvr>
                                      <p:to>
                                        <a:schemeClr val="accent1"/>
                                      </p:to>
                                    </p:animClr>
                                  </p:subTnLst>
                                </p:cTn>
                              </p:par>
                              <p:par>
                                <p:cTn id="17" presetID="1" presetClass="entr" presetSubtype="0" fill="hold" grpId="0" nodeType="withEffect">
                                  <p:stCondLst>
                                    <p:cond delay="0"/>
                                  </p:stCondLst>
                                  <p:childTnLst>
                                    <p:set>
                                      <p:cBhvr>
                                        <p:cTn id="18" dur="1" fill="hold">
                                          <p:stCondLst>
                                            <p:cond delay="499"/>
                                          </p:stCondLst>
                                        </p:cTn>
                                        <p:tgtEl>
                                          <p:spTgt spid="286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8675">
                                            <p:txEl>
                                              <p:pRg st="4" end="4"/>
                                            </p:txEl>
                                          </p:spTgt>
                                        </p:tgtEl>
                                        <p:attrNameLst>
                                          <p:attrName>ppt_c</p:attrName>
                                        </p:attrNameLst>
                                      </p:cBhvr>
                                      <p:to>
                                        <a:schemeClr val="accent1"/>
                                      </p:to>
                                    </p:animClr>
                                  </p:subTnLst>
                                </p:cTn>
                              </p:par>
                              <p:par>
                                <p:cTn id="19" presetID="1" presetClass="entr" presetSubtype="0" fill="hold" grpId="0" nodeType="withEffect">
                                  <p:stCondLst>
                                    <p:cond delay="0"/>
                                  </p:stCondLst>
                                  <p:childTnLst>
                                    <p:set>
                                      <p:cBhvr>
                                        <p:cTn id="20" dur="1" fill="hold">
                                          <p:stCondLst>
                                            <p:cond delay="499"/>
                                          </p:stCondLst>
                                        </p:cTn>
                                        <p:tgtEl>
                                          <p:spTgt spid="2867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28675">
                                            <p:txEl>
                                              <p:pRg st="5" end="5"/>
                                            </p:txEl>
                                          </p:spTgt>
                                        </p:tgtEl>
                                        <p:attrNameLst>
                                          <p:attrName>ppt_c</p:attrName>
                                        </p:attrNameLst>
                                      </p:cBhvr>
                                      <p:to>
                                        <a:schemeClr val="accent1"/>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8676"/>
                                        </p:tgtEl>
                                        <p:attrNameLst>
                                          <p:attrName>style.visibility</p:attrName>
                                        </p:attrNameLst>
                                      </p:cBhvr>
                                      <p:to>
                                        <p:strVal val="visible"/>
                                      </p:to>
                                    </p:set>
                                    <p:animEffect transition="in" filter="dissolve">
                                      <p:cBhvr>
                                        <p:cTn id="25"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P spid="28676" grpId="0" animBg="1" autoUpdateAnimBg="0"/>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	 </a:t>
            </a:r>
            <a:r>
              <a:rPr lang="en-US" b="1" u="sng" dirty="0" smtClean="0">
                <a:solidFill>
                  <a:schemeClr val="accent1"/>
                </a:solidFill>
              </a:rPr>
              <a:t>Synchronization</a:t>
            </a:r>
            <a:endParaRPr lang="en-US" dirty="0"/>
          </a:p>
        </p:txBody>
      </p:sp>
      <p:sp>
        <p:nvSpPr>
          <p:cNvPr id="3" name="Content Placeholder 2"/>
          <p:cNvSpPr>
            <a:spLocks noGrp="1"/>
          </p:cNvSpPr>
          <p:nvPr>
            <p:ph sz="quarter" idx="1"/>
          </p:nvPr>
        </p:nvSpPr>
        <p:spPr>
          <a:xfrm>
            <a:off x="304800" y="1066800"/>
            <a:ext cx="8382000" cy="5715000"/>
          </a:xfrm>
        </p:spPr>
        <p:txBody>
          <a:bodyPr>
            <a:normAutofit fontScale="92500" lnSpcReduction="10000"/>
          </a:bodyPr>
          <a:lstStyle/>
          <a:p>
            <a:pPr>
              <a:buFont typeface="Wingdings" pitchFamily="2" charset="2"/>
              <a:buChar char="Ø"/>
            </a:pPr>
            <a:r>
              <a:rPr lang="en-US" b="1" dirty="0" smtClean="0">
                <a:solidFill>
                  <a:schemeClr val="accent2"/>
                </a:solidFill>
              </a:rPr>
              <a:t>Why Synchronization?</a:t>
            </a:r>
          </a:p>
          <a:p>
            <a:pPr lvl="1">
              <a:buFont typeface="Wingdings" pitchFamily="2" charset="2"/>
              <a:buChar char="Ø"/>
            </a:pPr>
            <a:r>
              <a:rPr lang="en-US" dirty="0" smtClean="0"/>
              <a:t>“</a:t>
            </a:r>
            <a:r>
              <a:rPr lang="en-US" dirty="0" smtClean="0">
                <a:solidFill>
                  <a:schemeClr val="accent2"/>
                </a:solidFill>
                <a:latin typeface="Times New Roman" pitchFamily="18" charset="0"/>
                <a:cs typeface="Times New Roman" pitchFamily="18" charset="0"/>
              </a:rPr>
              <a:t>Race condition”  is when two threads concurrently access the same object. This can produce corrupted data if one thread "races in" too quickly before an operation that should be "atomic" has completed. 	</a:t>
            </a:r>
          </a:p>
          <a:p>
            <a:pPr>
              <a:lnSpc>
                <a:spcPct val="150000"/>
              </a:lnSpc>
              <a:buFont typeface="Wingdings" pitchFamily="2" charset="2"/>
              <a:buChar char="Ø"/>
            </a:pPr>
            <a:r>
              <a:rPr lang="en-US" dirty="0" smtClean="0">
                <a:solidFill>
                  <a:schemeClr val="accent2"/>
                </a:solidFill>
                <a:latin typeface="Times New Roman" pitchFamily="18" charset="0"/>
                <a:cs typeface="Times New Roman" pitchFamily="18" charset="0"/>
              </a:rPr>
              <a:t>Through synchronization we can guarantee that if a thread is running, no other running thread will be able to act on the same data.</a:t>
            </a:r>
          </a:p>
          <a:p>
            <a:pPr>
              <a:lnSpc>
                <a:spcPct val="150000"/>
              </a:lnSpc>
              <a:buFont typeface="Wingdings" pitchFamily="2" charset="2"/>
              <a:buChar char="Ø"/>
            </a:pPr>
            <a:r>
              <a:rPr lang="en-US" dirty="0" smtClean="0">
                <a:solidFill>
                  <a:schemeClr val="accent2"/>
                </a:solidFill>
                <a:latin typeface="Times New Roman" pitchFamily="18" charset="0"/>
                <a:cs typeface="Times New Roman" pitchFamily="18" charset="0"/>
              </a:rPr>
              <a:t>We do this with the “synchronized”  keyword.</a:t>
            </a:r>
          </a:p>
          <a:p>
            <a:pPr>
              <a:lnSpc>
                <a:spcPct val="150000"/>
              </a:lnSpc>
              <a:buNone/>
            </a:pPr>
            <a:r>
              <a:rPr lang="en-US" dirty="0" smtClean="0">
                <a:solidFill>
                  <a:schemeClr val="accent2"/>
                </a:solidFill>
                <a:latin typeface="Times New Roman" pitchFamily="18" charset="0"/>
                <a:cs typeface="Times New Roman" pitchFamily="18" charset="0"/>
              </a:rPr>
              <a:t>	void </a:t>
            </a:r>
            <a:r>
              <a:rPr lang="en-US" b="1" dirty="0" smtClean="0">
                <a:solidFill>
                  <a:schemeClr val="accent2"/>
                </a:solidFill>
                <a:latin typeface="Times New Roman" pitchFamily="18" charset="0"/>
                <a:cs typeface="Times New Roman" pitchFamily="18" charset="0"/>
              </a:rPr>
              <a:t>synchronized</a:t>
            </a:r>
            <a:r>
              <a:rPr lang="en-US" dirty="0" smtClean="0">
                <a:solidFill>
                  <a:schemeClr val="accent2"/>
                </a:solidFill>
                <a:latin typeface="Times New Roman" pitchFamily="18" charset="0"/>
                <a:cs typeface="Times New Roman" pitchFamily="18" charset="0"/>
              </a:rPr>
              <a:t>  function( ){</a:t>
            </a:r>
          </a:p>
          <a:p>
            <a:pPr>
              <a:lnSpc>
                <a:spcPct val="150000"/>
              </a:lnSpc>
              <a:buNone/>
            </a:pPr>
            <a:r>
              <a:rPr lang="en-US" dirty="0" smtClean="0">
                <a:solidFill>
                  <a:schemeClr val="accent2"/>
                </a:solidFill>
                <a:latin typeface="Times New Roman" pitchFamily="18" charset="0"/>
                <a:cs typeface="Times New Roman" pitchFamily="18" charset="0"/>
              </a:rPr>
              <a:t>		//do stuff;</a:t>
            </a:r>
          </a:p>
          <a:p>
            <a:pPr>
              <a:lnSpc>
                <a:spcPct val="150000"/>
              </a:lnSpc>
              <a:buNone/>
            </a:pPr>
            <a:r>
              <a:rPr lang="en-US" dirty="0" smtClean="0">
                <a:solidFill>
                  <a:schemeClr val="accent2"/>
                </a:solidFill>
                <a:latin typeface="Times New Roman" pitchFamily="18" charset="0"/>
                <a:cs typeface="Times New Roman" pitchFamily="18" charset="0"/>
              </a:rPr>
              <a:t>	}</a:t>
            </a:r>
            <a:endParaRPr lang="en-US" dirty="0">
              <a:solidFill>
                <a:schemeClr val="accent2"/>
              </a:solidFill>
              <a:latin typeface="Times New Roman" pitchFamily="18" charset="0"/>
              <a:cs typeface="Times New Roman" pitchFamily="18" charset="0"/>
            </a:endParaRPr>
          </a:p>
        </p:txBody>
      </p:sp>
      <p:sp>
        <p:nvSpPr>
          <p:cNvPr id="1026" name="AutoShape 2" descr="mk:@MSITStore:C:\Documents%20and%20Settings\ankita.gupta\Desktop\My%20Training\scjp-sun-certified-programmer-for-java-5-study-guide-exam-310-055-certification-press-study-guides.9780072253603.20335.chm::/10909/images/fig743%5F01%5F0%2E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cover dir="rd"/>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Java Collections</a:t>
            </a:r>
          </a:p>
        </p:txBody>
      </p:sp>
    </p:spTree>
    <p:extLst>
      <p:ext uri="{BB962C8B-B14F-4D97-AF65-F5344CB8AC3E}">
        <p14:creationId xmlns:p14="http://schemas.microsoft.com/office/powerpoint/2010/main" xmlns="" val="1096677181"/>
      </p:ext>
    </p:extLst>
  </p:cSld>
  <p:clrMapOvr>
    <a:masterClrMapping/>
  </p:clrMapOvr>
  <p:transition>
    <p:diamond/>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152400"/>
            <a:ext cx="8229600" cy="990600"/>
          </a:xfrm>
        </p:spPr>
        <p:txBody>
          <a:bodyPr/>
          <a:lstStyle/>
          <a:p>
            <a:r>
              <a:rPr lang="en-US" dirty="0" smtClean="0"/>
              <a:t>  Java </a:t>
            </a:r>
            <a:r>
              <a:rPr lang="en-US" dirty="0"/>
              <a:t>Collections Framework</a:t>
            </a:r>
          </a:p>
        </p:txBody>
      </p:sp>
      <p:sp>
        <p:nvSpPr>
          <p:cNvPr id="3075" name="Rectangle 3"/>
          <p:cNvSpPr>
            <a:spLocks noGrp="1" noChangeArrowheads="1"/>
          </p:cNvSpPr>
          <p:nvPr>
            <p:ph sz="quarter" idx="1"/>
          </p:nvPr>
        </p:nvSpPr>
        <p:spPr>
          <a:xfrm>
            <a:off x="457200" y="1219200"/>
            <a:ext cx="8229600" cy="5105400"/>
          </a:xfrm>
        </p:spPr>
        <p:txBody>
          <a:bodyPr>
            <a:normAutofit/>
          </a:bodyPr>
          <a:lstStyle/>
          <a:p>
            <a:pPr>
              <a:lnSpc>
                <a:spcPct val="90000"/>
              </a:lnSpc>
            </a:pPr>
            <a:r>
              <a:rPr lang="en-US" dirty="0"/>
              <a:t>The Java language API provides many of the data structures from this class for </a:t>
            </a:r>
            <a:r>
              <a:rPr lang="en-US" dirty="0" smtClean="0"/>
              <a:t>us..</a:t>
            </a:r>
            <a:endParaRPr lang="en-US" dirty="0"/>
          </a:p>
          <a:p>
            <a:r>
              <a:rPr lang="en-IN" dirty="0" smtClean="0"/>
              <a:t>The </a:t>
            </a:r>
            <a:r>
              <a:rPr lang="en-IN" dirty="0"/>
              <a:t>Collections Framework in Java, which took shape with the release of  JDK </a:t>
            </a:r>
            <a:r>
              <a:rPr lang="en-IN" dirty="0" smtClean="0"/>
              <a:t>1.2 and </a:t>
            </a:r>
            <a:r>
              <a:rPr lang="en-IN" dirty="0"/>
              <a:t>was expanded in 1.4 and again in Java 5, and yet again in Java 6, gives  lists, sets, maps, and queues to satisfy most of the coding needs.,</a:t>
            </a:r>
          </a:p>
          <a:p>
            <a:r>
              <a:rPr lang="en-IN" dirty="0"/>
              <a:t>Pick the best one for your job and you'll get—at the least—reasonable  performance.</a:t>
            </a:r>
          </a:p>
          <a:p>
            <a:pPr>
              <a:lnSpc>
                <a:spcPct val="90000"/>
              </a:lnSpc>
            </a:pPr>
            <a:endParaRPr lang="en-US" dirty="0"/>
          </a:p>
        </p:txBody>
      </p:sp>
    </p:spTree>
    <p:extLst>
      <p:ext uri="{BB962C8B-B14F-4D97-AF65-F5344CB8AC3E}">
        <p14:creationId xmlns:p14="http://schemas.microsoft.com/office/powerpoint/2010/main" xmlns="" val="166403225"/>
      </p:ext>
    </p:extLst>
  </p:cSld>
  <p:clrMapOvr>
    <a:masterClrMapping/>
  </p:clrMapOvr>
  <p:transition>
    <p:diamond/>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So What Do You Do with a Collection?</a:t>
            </a:r>
            <a:endParaRPr lang="en-IN" dirty="0"/>
          </a:p>
        </p:txBody>
      </p:sp>
      <p:sp>
        <p:nvSpPr>
          <p:cNvPr id="3" name="Content Placeholder 2"/>
          <p:cNvSpPr>
            <a:spLocks noGrp="1"/>
          </p:cNvSpPr>
          <p:nvPr>
            <p:ph sz="quarter" idx="1"/>
          </p:nvPr>
        </p:nvSpPr>
        <p:spPr/>
        <p:txBody>
          <a:bodyPr>
            <a:normAutofit/>
          </a:bodyPr>
          <a:lstStyle/>
          <a:p>
            <a:r>
              <a:rPr lang="en-IN" sz="2800" dirty="0" smtClean="0"/>
              <a:t> </a:t>
            </a:r>
            <a:r>
              <a:rPr lang="en-IN" sz="2800" dirty="0"/>
              <a:t>Add objects to the collection.</a:t>
            </a:r>
          </a:p>
          <a:p>
            <a:r>
              <a:rPr lang="en-IN" sz="2800" dirty="0" smtClean="0"/>
              <a:t> </a:t>
            </a:r>
            <a:r>
              <a:rPr lang="en-IN" sz="2800" dirty="0"/>
              <a:t>Remove objects from the collection</a:t>
            </a:r>
            <a:r>
              <a:rPr lang="en-IN" sz="2800" dirty="0" smtClean="0"/>
              <a:t>.</a:t>
            </a:r>
          </a:p>
          <a:p>
            <a:r>
              <a:rPr lang="en-IN" sz="2800" dirty="0" smtClean="0"/>
              <a:t> </a:t>
            </a:r>
            <a:r>
              <a:rPr lang="en-IN" sz="2800" dirty="0"/>
              <a:t>Find out if an object (or group of objects) is in the collection.</a:t>
            </a:r>
          </a:p>
          <a:p>
            <a:r>
              <a:rPr lang="en-IN" sz="2800" dirty="0" smtClean="0"/>
              <a:t> </a:t>
            </a:r>
            <a:r>
              <a:rPr lang="en-IN" sz="2800" dirty="0"/>
              <a:t>Retrieve an object from the collection (without removing it).</a:t>
            </a:r>
          </a:p>
          <a:p>
            <a:r>
              <a:rPr lang="en-IN" sz="2800" dirty="0" smtClean="0"/>
              <a:t> </a:t>
            </a:r>
            <a:r>
              <a:rPr lang="en-IN" sz="2800" dirty="0"/>
              <a:t>Iterate through the collection, looking at each element (object) </a:t>
            </a:r>
            <a:r>
              <a:rPr lang="en-IN" sz="2800" dirty="0" smtClean="0"/>
              <a:t>one after </a:t>
            </a:r>
            <a:r>
              <a:rPr lang="en-IN" sz="2800" dirty="0"/>
              <a:t>another.</a:t>
            </a:r>
          </a:p>
        </p:txBody>
      </p:sp>
    </p:spTree>
    <p:extLst>
      <p:ext uri="{BB962C8B-B14F-4D97-AF65-F5344CB8AC3E}">
        <p14:creationId xmlns:p14="http://schemas.microsoft.com/office/powerpoint/2010/main" xmlns="" val="2214290438"/>
      </p:ext>
    </p:extLst>
  </p:cSld>
  <p:clrMapOvr>
    <a:masterClrMapping/>
  </p:clrMapOvr>
  <p:transition>
    <p:diamond/>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Autofit/>
          </a:bodyPr>
          <a:lstStyle/>
          <a:p>
            <a:r>
              <a:rPr lang="en-IN" sz="3600" dirty="0"/>
              <a:t>there are really three overloaded uses of the word "</a:t>
            </a:r>
            <a:r>
              <a:rPr lang="en-IN" sz="3600" dirty="0" smtClean="0"/>
              <a:t>collection”</a:t>
            </a:r>
            <a:endParaRPr lang="en-IN" sz="3600" dirty="0"/>
          </a:p>
        </p:txBody>
      </p:sp>
      <p:sp>
        <p:nvSpPr>
          <p:cNvPr id="3" name="Content Placeholder 2"/>
          <p:cNvSpPr>
            <a:spLocks noGrp="1"/>
          </p:cNvSpPr>
          <p:nvPr>
            <p:ph sz="quarter" idx="1"/>
          </p:nvPr>
        </p:nvSpPr>
        <p:spPr>
          <a:xfrm>
            <a:off x="457200" y="1676400"/>
            <a:ext cx="8229600" cy="4648200"/>
          </a:xfrm>
        </p:spPr>
        <p:txBody>
          <a:bodyPr>
            <a:normAutofit/>
          </a:bodyPr>
          <a:lstStyle/>
          <a:p>
            <a:r>
              <a:rPr lang="en-IN" dirty="0" smtClean="0"/>
              <a:t> </a:t>
            </a:r>
            <a:r>
              <a:rPr lang="en-IN" dirty="0">
                <a:solidFill>
                  <a:srgbClr val="FF0000"/>
                </a:solidFill>
              </a:rPr>
              <a:t>collection (lowercase </a:t>
            </a:r>
            <a:r>
              <a:rPr lang="en-IN" i="1" dirty="0">
                <a:solidFill>
                  <a:srgbClr val="FF0000"/>
                </a:solidFill>
              </a:rPr>
              <a:t>c</a:t>
            </a:r>
            <a:r>
              <a:rPr lang="en-IN" dirty="0">
                <a:solidFill>
                  <a:srgbClr val="FF0000"/>
                </a:solidFill>
              </a:rPr>
              <a:t>), </a:t>
            </a:r>
            <a:r>
              <a:rPr lang="en-IN" dirty="0"/>
              <a:t>which represents any of the </a:t>
            </a:r>
            <a:r>
              <a:rPr lang="en-IN" dirty="0" smtClean="0"/>
              <a:t>data structures in which </a:t>
            </a:r>
            <a:r>
              <a:rPr lang="en-IN" dirty="0"/>
              <a:t>objects are stored and iterated over.</a:t>
            </a:r>
          </a:p>
          <a:p>
            <a:r>
              <a:rPr lang="en-IN" dirty="0" smtClean="0"/>
              <a:t> </a:t>
            </a:r>
            <a:r>
              <a:rPr lang="en-IN" dirty="0">
                <a:solidFill>
                  <a:srgbClr val="FF0000"/>
                </a:solidFill>
              </a:rPr>
              <a:t>Collection (capital </a:t>
            </a:r>
            <a:r>
              <a:rPr lang="en-IN" i="1" dirty="0">
                <a:solidFill>
                  <a:srgbClr val="FF0000"/>
                </a:solidFill>
              </a:rPr>
              <a:t>C</a:t>
            </a:r>
            <a:r>
              <a:rPr lang="en-IN" dirty="0">
                <a:solidFill>
                  <a:srgbClr val="FF0000"/>
                </a:solidFill>
              </a:rPr>
              <a:t>), </a:t>
            </a:r>
            <a:r>
              <a:rPr lang="en-IN" dirty="0"/>
              <a:t>which is actually the </a:t>
            </a:r>
            <a:r>
              <a:rPr lang="en-IN" dirty="0" err="1"/>
              <a:t>java.util.Collection</a:t>
            </a:r>
            <a:r>
              <a:rPr lang="en-IN" dirty="0"/>
              <a:t> </a:t>
            </a:r>
            <a:r>
              <a:rPr lang="en-IN" dirty="0" smtClean="0"/>
              <a:t>interface from </a:t>
            </a:r>
            <a:r>
              <a:rPr lang="en-IN" dirty="0"/>
              <a:t>which Set, List, and Queue extend. (That's right, extend, not implement.</a:t>
            </a:r>
          </a:p>
          <a:p>
            <a:r>
              <a:rPr lang="en-IN" dirty="0" smtClean="0">
                <a:solidFill>
                  <a:srgbClr val="FF0000"/>
                </a:solidFill>
              </a:rPr>
              <a:t>Collections </a:t>
            </a:r>
            <a:r>
              <a:rPr lang="en-IN" dirty="0">
                <a:solidFill>
                  <a:srgbClr val="FF0000"/>
                </a:solidFill>
              </a:rPr>
              <a:t>(capital </a:t>
            </a:r>
            <a:r>
              <a:rPr lang="en-IN" i="1" dirty="0">
                <a:solidFill>
                  <a:srgbClr val="FF0000"/>
                </a:solidFill>
              </a:rPr>
              <a:t>C </a:t>
            </a:r>
            <a:r>
              <a:rPr lang="en-IN" dirty="0">
                <a:solidFill>
                  <a:srgbClr val="FF0000"/>
                </a:solidFill>
              </a:rPr>
              <a:t>and ends with </a:t>
            </a:r>
            <a:r>
              <a:rPr lang="en-IN" i="1" dirty="0">
                <a:solidFill>
                  <a:srgbClr val="FF0000"/>
                </a:solidFill>
              </a:rPr>
              <a:t>s</a:t>
            </a:r>
            <a:r>
              <a:rPr lang="en-IN" dirty="0">
                <a:solidFill>
                  <a:srgbClr val="FF0000"/>
                </a:solidFill>
              </a:rPr>
              <a:t>) </a:t>
            </a:r>
            <a:r>
              <a:rPr lang="en-IN" dirty="0"/>
              <a:t>is the </a:t>
            </a:r>
            <a:r>
              <a:rPr lang="en-IN" dirty="0" err="1"/>
              <a:t>java.util.Collections</a:t>
            </a:r>
            <a:r>
              <a:rPr lang="en-IN" dirty="0"/>
              <a:t> </a:t>
            </a:r>
            <a:r>
              <a:rPr lang="en-IN" dirty="0" smtClean="0"/>
              <a:t>class that </a:t>
            </a:r>
            <a:r>
              <a:rPr lang="en-IN" dirty="0"/>
              <a:t>holds a pile of static utility methods for use with collections.</a:t>
            </a:r>
          </a:p>
        </p:txBody>
      </p:sp>
    </p:spTree>
    <p:extLst>
      <p:ext uri="{BB962C8B-B14F-4D97-AF65-F5344CB8AC3E}">
        <p14:creationId xmlns:p14="http://schemas.microsoft.com/office/powerpoint/2010/main" xmlns="" val="2561048198"/>
      </p:ext>
    </p:extLst>
  </p:cSld>
  <p:clrMapOvr>
    <a:masterClrMapping/>
  </p:clrMapOvr>
  <p:transition>
    <p:diamond/>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b="1" u="sng" dirty="0" smtClean="0">
                <a:solidFill>
                  <a:schemeClr val="accent1"/>
                </a:solidFill>
              </a:rPr>
              <a:t>                    Collection         </a:t>
            </a:r>
            <a:endParaRPr lang="en-IN" dirty="0"/>
          </a:p>
        </p:txBody>
      </p:sp>
      <p:pic>
        <p:nvPicPr>
          <p:cNvPr id="7170" name="Picture 2" descr="D:\Users\praveen.patel\Desktop\2012-07-13_152505.png"/>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tretch>
            <a:fillRect/>
          </a:stretch>
        </p:blipFill>
        <p:spPr bwMode="auto">
          <a:xfrm>
            <a:off x="1817338" y="1447800"/>
            <a:ext cx="5966523" cy="4572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39647161"/>
      </p:ext>
    </p:extLst>
  </p:cSld>
  <p:clrMapOvr>
    <a:masterClrMapping/>
  </p:clrMapOvr>
  <p:transition>
    <p:diamond/>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GB" sz="4800" dirty="0" smtClean="0">
                <a:solidFill>
                  <a:srgbClr val="000000"/>
                </a:solidFill>
                <a:latin typeface="Times New Roman" pitchFamily="18" charset="0"/>
              </a:rPr>
              <a:t>                 </a:t>
            </a:r>
            <a:r>
              <a:rPr lang="en-GB" sz="4800" dirty="0">
                <a:solidFill>
                  <a:srgbClr val="000000"/>
                </a:solidFill>
                <a:latin typeface="Courier New" pitchFamily="49" charset="0"/>
              </a:rPr>
              <a:t>List</a:t>
            </a:r>
            <a:r>
              <a:rPr lang="en-GB" sz="4800" dirty="0">
                <a:solidFill>
                  <a:srgbClr val="000000"/>
                </a:solidFill>
                <a:latin typeface="Times New Roman" pitchFamily="18" charset="0"/>
              </a:rPr>
              <a:t> </a:t>
            </a:r>
            <a:endParaRPr lang="en-IN" sz="4800" dirty="0"/>
          </a:p>
        </p:txBody>
      </p:sp>
      <p:sp>
        <p:nvSpPr>
          <p:cNvPr id="3" name="Content Placeholder 2"/>
          <p:cNvSpPr>
            <a:spLocks noGrp="1"/>
          </p:cNvSpPr>
          <p:nvPr>
            <p:ph sz="quarter" idx="1"/>
          </p:nvPr>
        </p:nvSpPr>
        <p:spPr>
          <a:xfrm>
            <a:off x="381000" y="1371600"/>
            <a:ext cx="8305800" cy="4953000"/>
          </a:xfrm>
        </p:spPr>
        <p:txBody>
          <a:bodyPr/>
          <a:lstStyle/>
          <a:p>
            <a:r>
              <a:rPr lang="en-IN" dirty="0" smtClean="0"/>
              <a:t>   The </a:t>
            </a:r>
            <a:r>
              <a:rPr lang="en-IN" dirty="0"/>
              <a:t>structure </a:t>
            </a:r>
            <a:r>
              <a:rPr lang="en-IN" dirty="0" smtClean="0"/>
              <a:t>of a </a:t>
            </a:r>
            <a:r>
              <a:rPr lang="en-IN" dirty="0"/>
              <a:t>List,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71600" y="2819400"/>
            <a:ext cx="7037387" cy="2209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11460814"/>
      </p:ext>
    </p:extLst>
  </p:cSld>
  <p:clrMapOvr>
    <a:masterClrMapping/>
  </p:clrMapOvr>
  <p:transition>
    <p:diamond/>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57200" y="704088"/>
            <a:ext cx="8229600" cy="819912"/>
          </a:xfrm>
        </p:spPr>
        <p:txBody>
          <a:bodyPr/>
          <a:lstStyle/>
          <a:p>
            <a:r>
              <a:rPr lang="en-US" dirty="0" smtClean="0"/>
              <a:t>                List</a:t>
            </a:r>
            <a:endParaRPr lang="en-US" dirty="0"/>
          </a:p>
        </p:txBody>
      </p:sp>
      <p:sp>
        <p:nvSpPr>
          <p:cNvPr id="111619" name="Rectangle 3"/>
          <p:cNvSpPr>
            <a:spLocks noGrp="1" noChangeArrowheads="1"/>
          </p:cNvSpPr>
          <p:nvPr>
            <p:ph sz="quarter" idx="1"/>
          </p:nvPr>
        </p:nvSpPr>
        <p:spPr>
          <a:xfrm>
            <a:off x="152400" y="1676400"/>
            <a:ext cx="8763000" cy="4800600"/>
          </a:xfrm>
        </p:spPr>
        <p:txBody>
          <a:bodyPr/>
          <a:lstStyle/>
          <a:p>
            <a:pPr>
              <a:lnSpc>
                <a:spcPct val="90000"/>
              </a:lnSpc>
            </a:pPr>
            <a:r>
              <a:rPr lang="en-US" sz="2000" dirty="0" smtClean="0"/>
              <a:t>the </a:t>
            </a:r>
            <a:r>
              <a:rPr lang="en-US" sz="2000" dirty="0"/>
              <a:t>list interface offers</a:t>
            </a:r>
          </a:p>
          <a:p>
            <a:pPr lvl="1">
              <a:lnSpc>
                <a:spcPct val="90000"/>
              </a:lnSpc>
            </a:pPr>
            <a:r>
              <a:rPr lang="en-US" sz="2000" dirty="0"/>
              <a:t>Positional access</a:t>
            </a:r>
          </a:p>
          <a:p>
            <a:pPr lvl="1">
              <a:lnSpc>
                <a:spcPct val="90000"/>
              </a:lnSpc>
            </a:pPr>
            <a:r>
              <a:rPr lang="en-US" sz="2000" dirty="0"/>
              <a:t>Search</a:t>
            </a:r>
          </a:p>
          <a:p>
            <a:pPr lvl="1">
              <a:lnSpc>
                <a:spcPct val="90000"/>
              </a:lnSpc>
            </a:pPr>
            <a:r>
              <a:rPr lang="en-US" sz="2000" dirty="0"/>
              <a:t>Customized Iteration</a:t>
            </a:r>
          </a:p>
          <a:p>
            <a:pPr>
              <a:lnSpc>
                <a:spcPct val="90000"/>
              </a:lnSpc>
            </a:pPr>
            <a:r>
              <a:rPr lang="en-US" sz="2000" dirty="0" smtClean="0"/>
              <a:t>List </a:t>
            </a:r>
            <a:r>
              <a:rPr lang="en-US" sz="2000" dirty="0"/>
              <a:t>Implementation</a:t>
            </a:r>
          </a:p>
          <a:p>
            <a:pPr>
              <a:lnSpc>
                <a:spcPct val="90000"/>
              </a:lnSpc>
            </a:pPr>
            <a:endParaRPr lang="en-US" sz="2000" dirty="0"/>
          </a:p>
          <a:p>
            <a:pPr>
              <a:lnSpc>
                <a:spcPct val="90000"/>
              </a:lnSpc>
            </a:pPr>
            <a:endParaRPr lang="en-US" sz="2000" dirty="0"/>
          </a:p>
          <a:p>
            <a:pPr>
              <a:lnSpc>
                <a:spcPct val="90000"/>
              </a:lnSpc>
            </a:pPr>
            <a:endParaRPr lang="en-US" sz="2000" dirty="0"/>
          </a:p>
          <a:p>
            <a:pPr lvl="1">
              <a:lnSpc>
                <a:spcPct val="90000"/>
              </a:lnSpc>
            </a:pPr>
            <a:endParaRPr lang="en-US" sz="2000" dirty="0" smtClean="0"/>
          </a:p>
          <a:p>
            <a:pPr lvl="1">
              <a:lnSpc>
                <a:spcPct val="90000"/>
              </a:lnSpc>
            </a:pPr>
            <a:endParaRPr lang="en-US" sz="2000" dirty="0"/>
          </a:p>
          <a:p>
            <a:pPr lvl="1">
              <a:lnSpc>
                <a:spcPct val="90000"/>
              </a:lnSpc>
            </a:pPr>
            <a:endParaRPr lang="en-US" sz="2000" dirty="0" smtClean="0"/>
          </a:p>
          <a:p>
            <a:pPr lvl="1">
              <a:lnSpc>
                <a:spcPct val="90000"/>
              </a:lnSpc>
            </a:pPr>
            <a:r>
              <a:rPr lang="en-US" sz="2000" dirty="0" err="1" smtClean="0"/>
              <a:t>ArrayList</a:t>
            </a:r>
            <a:r>
              <a:rPr lang="en-US" sz="2000" dirty="0" smtClean="0"/>
              <a:t> </a:t>
            </a:r>
            <a:r>
              <a:rPr lang="en-US" sz="2000" dirty="0"/>
              <a:t>offers better performance compared to </a:t>
            </a:r>
            <a:r>
              <a:rPr lang="en-US" sz="2000" dirty="0" err="1"/>
              <a:t>Linkedlist</a:t>
            </a:r>
            <a:r>
              <a:rPr lang="en-US" sz="2000" dirty="0"/>
              <a:t>.</a:t>
            </a:r>
          </a:p>
        </p:txBody>
      </p:sp>
      <p:sp>
        <p:nvSpPr>
          <p:cNvPr id="111627" name="Rectangle 11"/>
          <p:cNvSpPr>
            <a:spLocks noChangeArrowheads="1"/>
          </p:cNvSpPr>
          <p:nvPr/>
        </p:nvSpPr>
        <p:spPr bwMode="auto">
          <a:xfrm>
            <a:off x="3962400" y="3886200"/>
            <a:ext cx="1219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sz="2000" dirty="0"/>
              <a:t>List</a:t>
            </a:r>
          </a:p>
        </p:txBody>
      </p:sp>
      <p:sp>
        <p:nvSpPr>
          <p:cNvPr id="111628" name="Rectangle 12"/>
          <p:cNvSpPr>
            <a:spLocks noChangeArrowheads="1"/>
          </p:cNvSpPr>
          <p:nvPr/>
        </p:nvSpPr>
        <p:spPr bwMode="auto">
          <a:xfrm>
            <a:off x="2438400" y="4800600"/>
            <a:ext cx="1219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sz="2000"/>
              <a:t>Arraylist</a:t>
            </a:r>
          </a:p>
        </p:txBody>
      </p:sp>
      <p:sp>
        <p:nvSpPr>
          <p:cNvPr id="111629" name="Rectangle 13"/>
          <p:cNvSpPr>
            <a:spLocks noChangeArrowheads="1"/>
          </p:cNvSpPr>
          <p:nvPr/>
        </p:nvSpPr>
        <p:spPr bwMode="auto">
          <a:xfrm>
            <a:off x="3962400" y="4800600"/>
            <a:ext cx="1219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sz="2000" dirty="0"/>
              <a:t>Vector</a:t>
            </a:r>
          </a:p>
        </p:txBody>
      </p:sp>
      <p:sp>
        <p:nvSpPr>
          <p:cNvPr id="111630" name="Rectangle 14"/>
          <p:cNvSpPr>
            <a:spLocks noChangeArrowheads="1"/>
          </p:cNvSpPr>
          <p:nvPr/>
        </p:nvSpPr>
        <p:spPr bwMode="auto">
          <a:xfrm>
            <a:off x="5486400" y="4800600"/>
            <a:ext cx="1219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sz="2000"/>
              <a:t>Linkedlist</a:t>
            </a:r>
          </a:p>
        </p:txBody>
      </p:sp>
      <p:cxnSp>
        <p:nvCxnSpPr>
          <p:cNvPr id="111631" name="AutoShape 15"/>
          <p:cNvCxnSpPr>
            <a:cxnSpLocks noChangeShapeType="1"/>
            <a:stCxn id="111628" idx="0"/>
            <a:endCxn id="111627" idx="2"/>
          </p:cNvCxnSpPr>
          <p:nvPr/>
        </p:nvCxnSpPr>
        <p:spPr bwMode="auto">
          <a:xfrm flipV="1">
            <a:off x="3048000" y="4343400"/>
            <a:ext cx="15240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1632" name="AutoShape 16"/>
          <p:cNvCxnSpPr>
            <a:cxnSpLocks noChangeShapeType="1"/>
            <a:stCxn id="111629" idx="0"/>
            <a:endCxn id="111627" idx="2"/>
          </p:cNvCxnSpPr>
          <p:nvPr/>
        </p:nvCxnSpPr>
        <p:spPr bwMode="auto">
          <a:xfrm flipV="1">
            <a:off x="4572000" y="4343400"/>
            <a:ext cx="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1633" name="AutoShape 17"/>
          <p:cNvCxnSpPr>
            <a:cxnSpLocks noChangeShapeType="1"/>
            <a:stCxn id="111630" idx="0"/>
            <a:endCxn id="111627" idx="2"/>
          </p:cNvCxnSpPr>
          <p:nvPr/>
        </p:nvCxnSpPr>
        <p:spPr bwMode="auto">
          <a:xfrm flipH="1" flipV="1">
            <a:off x="4572000" y="4343400"/>
            <a:ext cx="15240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3249891841"/>
      </p:ext>
    </p:extLst>
  </p:cSld>
  <p:clrMapOvr>
    <a:masterClrMapping/>
  </p:clrMapOvr>
  <p:transition>
    <p:diamon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609600"/>
          </a:xfrm>
        </p:spPr>
        <p:txBody>
          <a:bodyPr>
            <a:normAutofit/>
          </a:bodyPr>
          <a:lstStyle/>
          <a:p>
            <a:r>
              <a:rPr lang="en-US" sz="2800" u="sng" dirty="0" smtClean="0">
                <a:ln>
                  <a:solidFill>
                    <a:schemeClr val="accent1"/>
                  </a:solidFill>
                </a:ln>
                <a:solidFill>
                  <a:schemeClr val="accent1"/>
                </a:solidFill>
                <a:latin typeface="Arial" pitchFamily="34" charset="0"/>
                <a:cs typeface="Arial" pitchFamily="34" charset="0"/>
              </a:rPr>
              <a:t>Contents</a:t>
            </a:r>
            <a:endParaRPr lang="en-US" sz="2800" u="sng" dirty="0">
              <a:ln>
                <a:solidFill>
                  <a:schemeClr val="accent1"/>
                </a:solidFill>
              </a:ln>
              <a:solidFill>
                <a:schemeClr val="accent1"/>
              </a:solidFill>
              <a:latin typeface="Arial" pitchFamily="34" charset="0"/>
              <a:cs typeface="Arial" pitchFamily="34" charset="0"/>
            </a:endParaRPr>
          </a:p>
        </p:txBody>
      </p:sp>
      <p:sp>
        <p:nvSpPr>
          <p:cNvPr id="3" name="Content Placeholder 2"/>
          <p:cNvSpPr>
            <a:spLocks noGrp="1"/>
          </p:cNvSpPr>
          <p:nvPr>
            <p:ph sz="quarter" idx="1"/>
          </p:nvPr>
        </p:nvSpPr>
        <p:spPr>
          <a:xfrm>
            <a:off x="381000" y="685800"/>
            <a:ext cx="8305800" cy="6172200"/>
          </a:xfrm>
          <a:noFill/>
          <a:ln>
            <a:noFill/>
          </a:ln>
        </p:spPr>
        <p:txBody>
          <a:bodyPr>
            <a:normAutofit fontScale="92500" lnSpcReduction="20000"/>
          </a:bodyPr>
          <a:lstStyle/>
          <a:p>
            <a:pPr>
              <a:buFont typeface="Wingdings" pitchFamily="2" charset="2"/>
              <a:buChar char="Ø"/>
            </a:pPr>
            <a:r>
              <a:rPr lang="en-US" sz="2200" dirty="0" smtClean="0">
                <a:ln>
                  <a:solidFill>
                    <a:srgbClr val="00B0F0"/>
                  </a:solidFill>
                </a:ln>
                <a:solidFill>
                  <a:schemeClr val="accent2"/>
                </a:solidFill>
                <a:latin typeface="Arial" pitchFamily="34" charset="0"/>
                <a:cs typeface="Arial" pitchFamily="34" charset="0"/>
              </a:rPr>
              <a:t>About APV</a:t>
            </a:r>
          </a:p>
          <a:p>
            <a:pPr>
              <a:buFont typeface="Wingdings" pitchFamily="2" charset="2"/>
              <a:buChar char="Ø"/>
            </a:pPr>
            <a:r>
              <a:rPr lang="en-US" sz="2200" dirty="0" smtClean="0">
                <a:ln>
                  <a:solidFill>
                    <a:srgbClr val="00B0F0"/>
                  </a:solidFill>
                </a:ln>
                <a:solidFill>
                  <a:schemeClr val="accent2"/>
                </a:solidFill>
                <a:latin typeface="Arial" pitchFamily="34" charset="0"/>
                <a:cs typeface="Arial" pitchFamily="34" charset="0"/>
              </a:rPr>
              <a:t>Domain Overview</a:t>
            </a:r>
          </a:p>
          <a:p>
            <a:pPr>
              <a:buFont typeface="Wingdings" pitchFamily="2" charset="2"/>
              <a:buChar char="Ø"/>
            </a:pPr>
            <a:r>
              <a:rPr lang="en-US" sz="2200" dirty="0" smtClean="0">
                <a:ln>
                  <a:solidFill>
                    <a:srgbClr val="00B0F0"/>
                  </a:solidFill>
                </a:ln>
                <a:solidFill>
                  <a:schemeClr val="accent2"/>
                </a:solidFill>
                <a:latin typeface="Arial" pitchFamily="34" charset="0"/>
                <a:cs typeface="Arial" pitchFamily="34" charset="0"/>
              </a:rPr>
              <a:t>ISO</a:t>
            </a:r>
          </a:p>
          <a:p>
            <a:pPr>
              <a:buFont typeface="Wingdings" pitchFamily="2" charset="2"/>
              <a:buChar char="Ø"/>
            </a:pPr>
            <a:r>
              <a:rPr lang="en-US" sz="2200" dirty="0" smtClean="0">
                <a:ln>
                  <a:solidFill>
                    <a:srgbClr val="00B0F0"/>
                  </a:solidFill>
                </a:ln>
                <a:solidFill>
                  <a:schemeClr val="accent2"/>
                </a:solidFill>
                <a:latin typeface="Arial" pitchFamily="34" charset="0"/>
                <a:cs typeface="Arial" pitchFamily="34" charset="0"/>
              </a:rPr>
              <a:t>OOP Principles</a:t>
            </a:r>
          </a:p>
          <a:p>
            <a:pPr lvl="3">
              <a:buFont typeface="Wingdings" pitchFamily="2" charset="2"/>
              <a:buChar char="§"/>
            </a:pPr>
            <a:r>
              <a:rPr lang="en-US" sz="1900" dirty="0" smtClean="0">
                <a:ln>
                  <a:solidFill>
                    <a:srgbClr val="00B0F0"/>
                  </a:solidFill>
                </a:ln>
                <a:solidFill>
                  <a:schemeClr val="accent2"/>
                </a:solidFill>
                <a:latin typeface="Arial" pitchFamily="34" charset="0"/>
                <a:cs typeface="Arial" pitchFamily="34" charset="0"/>
              </a:rPr>
              <a:t>Abstraction</a:t>
            </a:r>
          </a:p>
          <a:p>
            <a:pPr lvl="3">
              <a:buFont typeface="Wingdings" pitchFamily="2" charset="2"/>
              <a:buChar char="§"/>
            </a:pPr>
            <a:r>
              <a:rPr lang="en-US" sz="1900" dirty="0" smtClean="0">
                <a:ln>
                  <a:solidFill>
                    <a:srgbClr val="00B0F0"/>
                  </a:solidFill>
                </a:ln>
                <a:solidFill>
                  <a:schemeClr val="accent2"/>
                </a:solidFill>
                <a:latin typeface="Arial" pitchFamily="34" charset="0"/>
                <a:cs typeface="Arial" pitchFamily="34" charset="0"/>
              </a:rPr>
              <a:t>Encapsulation</a:t>
            </a:r>
          </a:p>
          <a:p>
            <a:pPr lvl="3">
              <a:buFont typeface="Wingdings" pitchFamily="2" charset="2"/>
              <a:buChar char="§"/>
            </a:pPr>
            <a:r>
              <a:rPr lang="en-US" sz="1900" dirty="0" smtClean="0">
                <a:ln>
                  <a:solidFill>
                    <a:srgbClr val="00B0F0"/>
                  </a:solidFill>
                </a:ln>
                <a:solidFill>
                  <a:schemeClr val="accent2"/>
                </a:solidFill>
                <a:latin typeface="Arial" pitchFamily="34" charset="0"/>
                <a:cs typeface="Arial" pitchFamily="34" charset="0"/>
              </a:rPr>
              <a:t>Inheritance</a:t>
            </a:r>
          </a:p>
          <a:p>
            <a:pPr lvl="3">
              <a:buFont typeface="Wingdings" pitchFamily="2" charset="2"/>
              <a:buChar char="§"/>
            </a:pPr>
            <a:r>
              <a:rPr lang="en-US" sz="1900" dirty="0" smtClean="0">
                <a:ln>
                  <a:solidFill>
                    <a:srgbClr val="00B0F0"/>
                  </a:solidFill>
                </a:ln>
                <a:solidFill>
                  <a:schemeClr val="accent2"/>
                </a:solidFill>
                <a:latin typeface="Arial" pitchFamily="34" charset="0"/>
                <a:cs typeface="Arial" pitchFamily="34" charset="0"/>
              </a:rPr>
              <a:t>Polymorphism</a:t>
            </a:r>
          </a:p>
          <a:p>
            <a:pPr>
              <a:buFont typeface="Wingdings" pitchFamily="2" charset="2"/>
              <a:buChar char="Ø"/>
            </a:pPr>
            <a:r>
              <a:rPr lang="en-US" sz="2200" dirty="0" smtClean="0">
                <a:ln>
                  <a:solidFill>
                    <a:srgbClr val="00B0F0"/>
                  </a:solidFill>
                </a:ln>
                <a:solidFill>
                  <a:schemeClr val="accent2"/>
                </a:solidFill>
                <a:latin typeface="Arial" pitchFamily="34" charset="0"/>
                <a:cs typeface="Arial" pitchFamily="34" charset="0"/>
              </a:rPr>
              <a:t>Data types</a:t>
            </a:r>
          </a:p>
          <a:p>
            <a:pPr>
              <a:buFont typeface="Wingdings" pitchFamily="2" charset="2"/>
              <a:buChar char="Ø"/>
            </a:pPr>
            <a:r>
              <a:rPr lang="en-US" sz="2200" dirty="0" smtClean="0">
                <a:ln>
                  <a:solidFill>
                    <a:srgbClr val="00B0F0"/>
                  </a:solidFill>
                </a:ln>
                <a:solidFill>
                  <a:schemeClr val="accent2"/>
                </a:solidFill>
                <a:latin typeface="Arial" pitchFamily="34" charset="0"/>
                <a:cs typeface="Arial" pitchFamily="34" charset="0"/>
              </a:rPr>
              <a:t>Access Modifiers</a:t>
            </a:r>
          </a:p>
          <a:p>
            <a:pPr>
              <a:buFont typeface="Wingdings" pitchFamily="2" charset="2"/>
              <a:buChar char="Ø"/>
            </a:pPr>
            <a:r>
              <a:rPr lang="en-US" sz="2200" dirty="0" smtClean="0">
                <a:ln>
                  <a:solidFill>
                    <a:srgbClr val="00B0F0"/>
                  </a:solidFill>
                </a:ln>
                <a:solidFill>
                  <a:schemeClr val="accent2"/>
                </a:solidFill>
                <a:latin typeface="Arial" pitchFamily="34" charset="0"/>
                <a:cs typeface="Arial" pitchFamily="34" charset="0"/>
              </a:rPr>
              <a:t>Packages</a:t>
            </a:r>
          </a:p>
          <a:p>
            <a:pPr>
              <a:buFont typeface="Wingdings" pitchFamily="2" charset="2"/>
              <a:buChar char="Ø"/>
            </a:pPr>
            <a:r>
              <a:rPr lang="en-US" sz="2200" dirty="0" smtClean="0">
                <a:ln>
                  <a:solidFill>
                    <a:srgbClr val="00B0F0"/>
                  </a:solidFill>
                </a:ln>
                <a:solidFill>
                  <a:schemeClr val="accent2"/>
                </a:solidFill>
                <a:latin typeface="Arial" pitchFamily="34" charset="0"/>
                <a:cs typeface="Arial" pitchFamily="34" charset="0"/>
              </a:rPr>
              <a:t>Exception Handling</a:t>
            </a:r>
          </a:p>
          <a:p>
            <a:pPr>
              <a:buFont typeface="Wingdings" pitchFamily="2" charset="2"/>
              <a:buChar char="Ø"/>
            </a:pPr>
            <a:r>
              <a:rPr lang="en-US" sz="2200" dirty="0" smtClean="0">
                <a:ln>
                  <a:solidFill>
                    <a:srgbClr val="00B0F0"/>
                  </a:solidFill>
                </a:ln>
                <a:solidFill>
                  <a:schemeClr val="accent2"/>
                </a:solidFill>
                <a:latin typeface="Arial" pitchFamily="34" charset="0"/>
                <a:cs typeface="Arial" pitchFamily="34" charset="0"/>
              </a:rPr>
              <a:t>Loops</a:t>
            </a:r>
          </a:p>
          <a:p>
            <a:pPr>
              <a:buFont typeface="Wingdings" pitchFamily="2" charset="2"/>
              <a:buChar char="Ø"/>
            </a:pPr>
            <a:r>
              <a:rPr lang="en-US" sz="2200" dirty="0" smtClean="0">
                <a:ln>
                  <a:solidFill>
                    <a:srgbClr val="00B0F0"/>
                  </a:solidFill>
                </a:ln>
                <a:solidFill>
                  <a:schemeClr val="accent2"/>
                </a:solidFill>
                <a:latin typeface="Arial" pitchFamily="34" charset="0"/>
                <a:cs typeface="Arial" pitchFamily="34" charset="0"/>
              </a:rPr>
              <a:t>Thread</a:t>
            </a:r>
          </a:p>
          <a:p>
            <a:pPr>
              <a:buFont typeface="Wingdings" pitchFamily="2" charset="2"/>
              <a:buChar char="Ø"/>
            </a:pPr>
            <a:r>
              <a:rPr lang="en-US" sz="2200" dirty="0" smtClean="0">
                <a:ln>
                  <a:solidFill>
                    <a:srgbClr val="00B0F0"/>
                  </a:solidFill>
                </a:ln>
                <a:solidFill>
                  <a:schemeClr val="accent2"/>
                </a:solidFill>
                <a:latin typeface="Arial" pitchFamily="34" charset="0"/>
                <a:cs typeface="Arial" pitchFamily="34" charset="0"/>
              </a:rPr>
              <a:t>Collections</a:t>
            </a:r>
          </a:p>
          <a:p>
            <a:pPr>
              <a:buFont typeface="Wingdings" pitchFamily="2" charset="2"/>
              <a:buChar char="Ø"/>
            </a:pPr>
            <a:r>
              <a:rPr lang="en-US" sz="2200" dirty="0" smtClean="0">
                <a:ln>
                  <a:solidFill>
                    <a:srgbClr val="00B0F0"/>
                  </a:solidFill>
                </a:ln>
                <a:solidFill>
                  <a:schemeClr val="accent2"/>
                </a:solidFill>
                <a:latin typeface="Arial" pitchFamily="34" charset="0"/>
                <a:cs typeface="Arial" pitchFamily="34" charset="0"/>
              </a:rPr>
              <a:t>Java Swing</a:t>
            </a:r>
          </a:p>
          <a:p>
            <a:pPr>
              <a:buFont typeface="Wingdings" pitchFamily="2" charset="2"/>
              <a:buChar char="Ø"/>
            </a:pPr>
            <a:r>
              <a:rPr lang="en-US" sz="2200" dirty="0" smtClean="0">
                <a:ln>
                  <a:solidFill>
                    <a:srgbClr val="00B0F0"/>
                  </a:solidFill>
                </a:ln>
                <a:solidFill>
                  <a:schemeClr val="accent2"/>
                </a:solidFill>
                <a:latin typeface="Arial" pitchFamily="34" charset="0"/>
                <a:cs typeface="Arial" pitchFamily="34" charset="0"/>
              </a:rPr>
              <a:t>Java2D</a:t>
            </a:r>
          </a:p>
          <a:p>
            <a:pPr>
              <a:buFont typeface="Wingdings" pitchFamily="2" charset="2"/>
              <a:buChar char="Ø"/>
            </a:pPr>
            <a:r>
              <a:rPr lang="en-US" sz="2200" dirty="0" err="1" smtClean="0">
                <a:ln>
                  <a:solidFill>
                    <a:srgbClr val="00B0F0"/>
                  </a:solidFill>
                </a:ln>
                <a:solidFill>
                  <a:schemeClr val="accent2"/>
                </a:solidFill>
                <a:latin typeface="Arial" pitchFamily="34" charset="0"/>
                <a:cs typeface="Arial" pitchFamily="34" charset="0"/>
              </a:rPr>
              <a:t>Junit</a:t>
            </a:r>
            <a:endParaRPr lang="en-US" sz="2200" dirty="0" smtClean="0">
              <a:ln>
                <a:solidFill>
                  <a:srgbClr val="00B0F0"/>
                </a:solidFill>
              </a:ln>
              <a:solidFill>
                <a:schemeClr val="accent2"/>
              </a:solidFill>
              <a:latin typeface="Arial" pitchFamily="34" charset="0"/>
              <a:cs typeface="Arial" pitchFamily="34" charset="0"/>
            </a:endParaRPr>
          </a:p>
          <a:p>
            <a:pPr>
              <a:buFont typeface="Wingdings" pitchFamily="2" charset="2"/>
              <a:buChar char="Ø"/>
            </a:pPr>
            <a:r>
              <a:rPr lang="en-US" sz="2200" dirty="0" smtClean="0">
                <a:ln>
                  <a:solidFill>
                    <a:srgbClr val="00B0F0"/>
                  </a:solidFill>
                </a:ln>
                <a:solidFill>
                  <a:schemeClr val="accent2"/>
                </a:solidFill>
                <a:latin typeface="Arial" pitchFamily="34" charset="0"/>
                <a:cs typeface="Arial" pitchFamily="34" charset="0"/>
              </a:rPr>
              <a:t> Product Overview</a:t>
            </a:r>
          </a:p>
        </p:txBody>
      </p:sp>
    </p:spTree>
  </p:cSld>
  <p:clrMapOvr>
    <a:masterClrMapping/>
  </p:clrMapOvr>
  <p:transition>
    <p:diamon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b="1"/>
              <a:t>High-Level Languages</a:t>
            </a:r>
          </a:p>
        </p:txBody>
      </p:sp>
      <p:sp>
        <p:nvSpPr>
          <p:cNvPr id="34819" name="Rectangle 3"/>
          <p:cNvSpPr>
            <a:spLocks noGrp="1" noChangeArrowheads="1"/>
          </p:cNvSpPr>
          <p:nvPr>
            <p:ph sz="quarter" idx="1"/>
          </p:nvPr>
        </p:nvSpPr>
        <p:spPr/>
        <p:txBody>
          <a:bodyPr/>
          <a:lstStyle/>
          <a:p>
            <a:r>
              <a:rPr lang="en-US" dirty="0"/>
              <a:t>	High-level languages can be procedural or object-oriented:</a:t>
            </a:r>
          </a:p>
          <a:p>
            <a:pPr lvl="1"/>
            <a:r>
              <a:rPr lang="en-US" sz="2400" dirty="0"/>
              <a:t>Procedural languages use a step-by-step process to solve a problem.</a:t>
            </a:r>
          </a:p>
          <a:p>
            <a:pPr lvl="2"/>
            <a:r>
              <a:rPr lang="en-US" dirty="0"/>
              <a:t>Basic, </a:t>
            </a:r>
            <a:r>
              <a:rPr lang="en-US" dirty="0" smtClean="0"/>
              <a:t>Pascal</a:t>
            </a:r>
            <a:r>
              <a:rPr lang="en-US" dirty="0"/>
              <a:t> </a:t>
            </a:r>
            <a:endParaRPr lang="en-US" dirty="0" smtClean="0"/>
          </a:p>
          <a:p>
            <a:pPr lvl="1"/>
            <a:r>
              <a:rPr lang="en-US" sz="2400" dirty="0" smtClean="0"/>
              <a:t>Object-oriented languages model problems using objects that correspond to real-world counterparts.</a:t>
            </a:r>
          </a:p>
          <a:p>
            <a:pPr lvl="2"/>
            <a:r>
              <a:rPr lang="en-US" dirty="0" smtClean="0"/>
              <a:t>Smalltalk</a:t>
            </a:r>
            <a:r>
              <a:rPr lang="en-US" dirty="0"/>
              <a:t>, C++, Java</a:t>
            </a:r>
          </a:p>
        </p:txBody>
      </p:sp>
    </p:spTree>
    <p:extLst>
      <p:ext uri="{BB962C8B-B14F-4D97-AF65-F5344CB8AC3E}">
        <p14:creationId xmlns:p14="http://schemas.microsoft.com/office/powerpoint/2010/main" xmlns="" val="3616792466"/>
      </p:ext>
    </p:extLst>
  </p:cSld>
  <p:clrMapOvr>
    <a:masterClrMapping/>
  </p:clrMapOvr>
  <p:transition>
    <p:diamond/>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                   SET</a:t>
            </a:r>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09688" y="2514600"/>
            <a:ext cx="6523037" cy="3200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95873490"/>
      </p:ext>
    </p:extLst>
  </p:cSld>
  <p:clrMapOvr>
    <a:masterClrMapping/>
  </p:clrMapOvr>
  <p:transition>
    <p:diamond/>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Set</a:t>
            </a:r>
          </a:p>
        </p:txBody>
      </p:sp>
      <p:sp>
        <p:nvSpPr>
          <p:cNvPr id="140291" name="Rectangle 3"/>
          <p:cNvSpPr>
            <a:spLocks noGrp="1" noChangeArrowheads="1"/>
          </p:cNvSpPr>
          <p:nvPr>
            <p:ph sz="quarter" idx="1"/>
          </p:nvPr>
        </p:nvSpPr>
        <p:spPr/>
        <p:txBody>
          <a:bodyPr/>
          <a:lstStyle/>
          <a:p>
            <a:r>
              <a:rPr lang="en-US" sz="2400"/>
              <a:t>Set Interface: It offers inherited services from the root Collection interface with the added functionality of restricting duplicate elements.</a:t>
            </a:r>
          </a:p>
          <a:p>
            <a:r>
              <a:rPr lang="en-US" sz="2400"/>
              <a:t>Implementations:</a:t>
            </a:r>
          </a:p>
        </p:txBody>
      </p:sp>
      <p:sp>
        <p:nvSpPr>
          <p:cNvPr id="140301" name="Rectangle 13"/>
          <p:cNvSpPr>
            <a:spLocks noChangeArrowheads="1"/>
          </p:cNvSpPr>
          <p:nvPr/>
        </p:nvSpPr>
        <p:spPr bwMode="auto">
          <a:xfrm>
            <a:off x="3429000" y="4038600"/>
            <a:ext cx="1219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sz="2000"/>
              <a:t>Set</a:t>
            </a:r>
          </a:p>
        </p:txBody>
      </p:sp>
      <p:sp>
        <p:nvSpPr>
          <p:cNvPr id="140302" name="Rectangle 14"/>
          <p:cNvSpPr>
            <a:spLocks noChangeArrowheads="1"/>
          </p:cNvSpPr>
          <p:nvPr/>
        </p:nvSpPr>
        <p:spPr bwMode="auto">
          <a:xfrm>
            <a:off x="1905000" y="4953000"/>
            <a:ext cx="1219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sz="2000"/>
              <a:t>HashSet</a:t>
            </a:r>
          </a:p>
        </p:txBody>
      </p:sp>
      <p:sp>
        <p:nvSpPr>
          <p:cNvPr id="140303" name="Rectangle 15"/>
          <p:cNvSpPr>
            <a:spLocks noChangeArrowheads="1"/>
          </p:cNvSpPr>
          <p:nvPr/>
        </p:nvSpPr>
        <p:spPr bwMode="auto">
          <a:xfrm>
            <a:off x="3429000" y="4953000"/>
            <a:ext cx="1219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sz="2000"/>
              <a:t>TreeSet</a:t>
            </a:r>
          </a:p>
        </p:txBody>
      </p:sp>
      <p:sp>
        <p:nvSpPr>
          <p:cNvPr id="140304" name="Rectangle 16"/>
          <p:cNvSpPr>
            <a:spLocks noChangeArrowheads="1"/>
          </p:cNvSpPr>
          <p:nvPr/>
        </p:nvSpPr>
        <p:spPr bwMode="auto">
          <a:xfrm>
            <a:off x="4953000" y="4953000"/>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sz="2000"/>
              <a:t>LinkedHashSet</a:t>
            </a:r>
          </a:p>
        </p:txBody>
      </p:sp>
      <p:cxnSp>
        <p:nvCxnSpPr>
          <p:cNvPr id="140305" name="AutoShape 17"/>
          <p:cNvCxnSpPr>
            <a:cxnSpLocks noChangeShapeType="1"/>
            <a:stCxn id="140302" idx="0"/>
            <a:endCxn id="140301" idx="2"/>
          </p:cNvCxnSpPr>
          <p:nvPr/>
        </p:nvCxnSpPr>
        <p:spPr bwMode="auto">
          <a:xfrm flipV="1">
            <a:off x="2514600" y="4495800"/>
            <a:ext cx="15240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0306" name="AutoShape 18"/>
          <p:cNvCxnSpPr>
            <a:cxnSpLocks noChangeShapeType="1"/>
            <a:stCxn id="140303" idx="0"/>
            <a:endCxn id="140301" idx="2"/>
          </p:cNvCxnSpPr>
          <p:nvPr/>
        </p:nvCxnSpPr>
        <p:spPr bwMode="auto">
          <a:xfrm flipV="1">
            <a:off x="4038600" y="4495800"/>
            <a:ext cx="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0307" name="AutoShape 19"/>
          <p:cNvCxnSpPr>
            <a:cxnSpLocks noChangeShapeType="1"/>
            <a:stCxn id="140304" idx="0"/>
            <a:endCxn id="140301" idx="2"/>
          </p:cNvCxnSpPr>
          <p:nvPr/>
        </p:nvCxnSpPr>
        <p:spPr bwMode="auto">
          <a:xfrm flipH="1" flipV="1">
            <a:off x="4038600" y="4495800"/>
            <a:ext cx="17526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3527237903"/>
      </p:ext>
    </p:extLst>
  </p:cSld>
  <p:clrMapOvr>
    <a:masterClrMapping/>
  </p:clrMapOvr>
  <p:transition>
    <p:diamond/>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MAP</a:t>
            </a:r>
            <a:endParaRPr lang="en-IN" dirty="0"/>
          </a:p>
        </p:txBody>
      </p:sp>
      <p:sp>
        <p:nvSpPr>
          <p:cNvPr id="3" name="Content Placeholder 2"/>
          <p:cNvSpPr>
            <a:spLocks noGrp="1"/>
          </p:cNvSpPr>
          <p:nvPr>
            <p:ph sz="quarter" idx="1"/>
          </p:nvPr>
        </p:nvSpPr>
        <p:spPr/>
        <p:txBody>
          <a:bodyPr/>
          <a:lstStyle/>
          <a:p>
            <a:r>
              <a:rPr lang="en-US" sz="2800" dirty="0">
                <a:solidFill>
                  <a:schemeClr val="accent3">
                    <a:lumMod val="75000"/>
                  </a:schemeClr>
                </a:solidFill>
              </a:rPr>
              <a:t>Map —</a:t>
            </a:r>
            <a:r>
              <a:rPr lang="en-US" sz="2800" dirty="0"/>
              <a:t> an object that maps keys to values. A Map cannot contain duplicate keys; each key can map to at most one value. </a:t>
            </a:r>
          </a:p>
          <a:p>
            <a:endParaRPr lang="en-IN" dirty="0"/>
          </a:p>
        </p:txBody>
      </p:sp>
    </p:spTree>
    <p:extLst>
      <p:ext uri="{BB962C8B-B14F-4D97-AF65-F5344CB8AC3E}">
        <p14:creationId xmlns:p14="http://schemas.microsoft.com/office/powerpoint/2010/main" xmlns="" val="2083660624"/>
      </p:ext>
    </p:extLst>
  </p:cSld>
  <p:clrMapOvr>
    <a:masterClrMapping/>
  </p:clrMapOvr>
  <p:transition>
    <p:diamond/>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Map Implementations</a:t>
            </a:r>
            <a:endParaRPr lang="en-US" sz="3400"/>
          </a:p>
        </p:txBody>
      </p:sp>
      <p:sp>
        <p:nvSpPr>
          <p:cNvPr id="114692" name="Rectangle 4"/>
          <p:cNvSpPr>
            <a:spLocks noChangeArrowheads="1"/>
          </p:cNvSpPr>
          <p:nvPr/>
        </p:nvSpPr>
        <p:spPr bwMode="auto">
          <a:xfrm>
            <a:off x="3733800" y="2590800"/>
            <a:ext cx="1219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sz="2000"/>
              <a:t>Map</a:t>
            </a:r>
          </a:p>
        </p:txBody>
      </p:sp>
      <p:sp>
        <p:nvSpPr>
          <p:cNvPr id="114693" name="Rectangle 5"/>
          <p:cNvSpPr>
            <a:spLocks noChangeArrowheads="1"/>
          </p:cNvSpPr>
          <p:nvPr/>
        </p:nvSpPr>
        <p:spPr bwMode="auto">
          <a:xfrm>
            <a:off x="1524000" y="3581400"/>
            <a:ext cx="1219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sz="2000"/>
              <a:t>HashMap</a:t>
            </a:r>
          </a:p>
        </p:txBody>
      </p:sp>
      <p:sp>
        <p:nvSpPr>
          <p:cNvPr id="114694" name="Rectangle 6"/>
          <p:cNvSpPr>
            <a:spLocks noChangeArrowheads="1"/>
          </p:cNvSpPr>
          <p:nvPr/>
        </p:nvSpPr>
        <p:spPr bwMode="auto">
          <a:xfrm>
            <a:off x="3048000" y="3581400"/>
            <a:ext cx="1219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sz="2000"/>
              <a:t>TreeMap</a:t>
            </a:r>
          </a:p>
        </p:txBody>
      </p:sp>
      <p:sp>
        <p:nvSpPr>
          <p:cNvPr id="114695" name="Rectangle 7"/>
          <p:cNvSpPr>
            <a:spLocks noChangeArrowheads="1"/>
          </p:cNvSpPr>
          <p:nvPr/>
        </p:nvSpPr>
        <p:spPr bwMode="auto">
          <a:xfrm>
            <a:off x="4572000" y="3581400"/>
            <a:ext cx="1219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sz="2000"/>
              <a:t>Linkedlist</a:t>
            </a:r>
          </a:p>
        </p:txBody>
      </p:sp>
      <p:cxnSp>
        <p:nvCxnSpPr>
          <p:cNvPr id="114696" name="AutoShape 8"/>
          <p:cNvCxnSpPr>
            <a:cxnSpLocks noChangeShapeType="1"/>
            <a:stCxn id="114693" idx="0"/>
            <a:endCxn id="114692" idx="2"/>
          </p:cNvCxnSpPr>
          <p:nvPr/>
        </p:nvCxnSpPr>
        <p:spPr bwMode="auto">
          <a:xfrm flipV="1">
            <a:off x="2133600" y="3048000"/>
            <a:ext cx="220980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4697" name="AutoShape 9"/>
          <p:cNvCxnSpPr>
            <a:cxnSpLocks noChangeShapeType="1"/>
            <a:stCxn id="114694" idx="0"/>
            <a:endCxn id="114692" idx="2"/>
          </p:cNvCxnSpPr>
          <p:nvPr/>
        </p:nvCxnSpPr>
        <p:spPr bwMode="auto">
          <a:xfrm flipV="1">
            <a:off x="3657600" y="3048000"/>
            <a:ext cx="68580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4698" name="AutoShape 10"/>
          <p:cNvCxnSpPr>
            <a:cxnSpLocks noChangeShapeType="1"/>
            <a:stCxn id="114695" idx="0"/>
            <a:endCxn id="114692" idx="2"/>
          </p:cNvCxnSpPr>
          <p:nvPr/>
        </p:nvCxnSpPr>
        <p:spPr bwMode="auto">
          <a:xfrm flipH="1" flipV="1">
            <a:off x="4343400" y="3048000"/>
            <a:ext cx="83820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14699" name="Rectangle 11"/>
          <p:cNvSpPr>
            <a:spLocks noChangeArrowheads="1"/>
          </p:cNvSpPr>
          <p:nvPr/>
        </p:nvSpPr>
        <p:spPr bwMode="auto">
          <a:xfrm>
            <a:off x="6096000" y="3581400"/>
            <a:ext cx="1219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sz="2000"/>
              <a:t>HashTable</a:t>
            </a:r>
          </a:p>
        </p:txBody>
      </p:sp>
      <p:cxnSp>
        <p:nvCxnSpPr>
          <p:cNvPr id="114700" name="AutoShape 12"/>
          <p:cNvCxnSpPr>
            <a:cxnSpLocks noChangeShapeType="1"/>
            <a:stCxn id="114699" idx="0"/>
            <a:endCxn id="114692" idx="2"/>
          </p:cNvCxnSpPr>
          <p:nvPr/>
        </p:nvCxnSpPr>
        <p:spPr bwMode="auto">
          <a:xfrm flipH="1" flipV="1">
            <a:off x="4343400" y="3048000"/>
            <a:ext cx="236220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3735223821"/>
      </p:ext>
    </p:extLst>
  </p:cSld>
  <p:clrMapOvr>
    <a:masterClrMapping/>
  </p:clrMapOvr>
  <p:transition>
    <p:diamond/>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            </a:t>
            </a:r>
            <a:r>
              <a:rPr lang="en-US" sz="4400" dirty="0" smtClean="0"/>
              <a:t>QUICK OVERVIEW</a:t>
            </a:r>
            <a:endParaRPr lang="en-IN" sz="4400" dirty="0"/>
          </a:p>
        </p:txBody>
      </p:sp>
      <p:sp>
        <p:nvSpPr>
          <p:cNvPr id="3" name="Content Placeholder 2"/>
          <p:cNvSpPr>
            <a:spLocks noGrp="1"/>
          </p:cNvSpPr>
          <p:nvPr>
            <p:ph sz="quarter" idx="1"/>
          </p:nvPr>
        </p:nvSpPr>
        <p:spPr>
          <a:xfrm>
            <a:off x="457200" y="914400"/>
            <a:ext cx="8229600" cy="5410200"/>
          </a:xfrm>
        </p:spPr>
        <p:txBody>
          <a:bodyPr/>
          <a:lstStyle/>
          <a:p>
            <a:endParaRPr lang="en-IN"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1034984"/>
            <a:ext cx="8485188" cy="5137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86304942"/>
      </p:ext>
    </p:extLst>
  </p:cSld>
  <p:clrMapOvr>
    <a:masterClrMapping/>
  </p:clrMapOvr>
  <p:transition>
    <p:diamond/>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A note on I</a:t>
            </a:r>
            <a:r>
              <a:rPr lang="en-US" dirty="0" smtClean="0"/>
              <a:t>terator</a:t>
            </a:r>
            <a:endParaRPr lang="en-US" dirty="0"/>
          </a:p>
        </p:txBody>
      </p:sp>
      <p:sp>
        <p:nvSpPr>
          <p:cNvPr id="22531" name="Rectangle 3"/>
          <p:cNvSpPr>
            <a:spLocks noGrp="1" noChangeArrowheads="1"/>
          </p:cNvSpPr>
          <p:nvPr>
            <p:ph sz="quarter" idx="1"/>
          </p:nvPr>
        </p:nvSpPr>
        <p:spPr/>
        <p:txBody>
          <a:bodyPr/>
          <a:lstStyle/>
          <a:p>
            <a:pPr>
              <a:lnSpc>
                <a:spcPct val="90000"/>
              </a:lnSpc>
            </a:pPr>
            <a:r>
              <a:rPr lang="en-US" sz="2400" dirty="0"/>
              <a:t>An </a:t>
            </a:r>
            <a:r>
              <a:rPr lang="en-US" sz="2400" dirty="0">
                <a:solidFill>
                  <a:schemeClr val="accent4">
                    <a:lumMod val="75000"/>
                  </a:schemeClr>
                </a:solidFill>
                <a:latin typeface="Courier New" pitchFamily="49" charset="0"/>
                <a:hlinkClick r:id="rId2"/>
              </a:rPr>
              <a:t>Iterator</a:t>
            </a:r>
            <a:r>
              <a:rPr lang="en-US" sz="2400" dirty="0"/>
              <a:t> is an object that enables </a:t>
            </a:r>
            <a:r>
              <a:rPr lang="en-US" sz="2400" dirty="0" smtClean="0"/>
              <a:t> </a:t>
            </a:r>
            <a:r>
              <a:rPr lang="en-US" sz="2400" dirty="0"/>
              <a:t>to traverse through a collection and to remove elements from the collection selectively, if desired.  You get an </a:t>
            </a:r>
            <a:r>
              <a:rPr lang="en-US" sz="2400" dirty="0">
                <a:latin typeface="Courier New" pitchFamily="49" charset="0"/>
              </a:rPr>
              <a:t>Iterator</a:t>
            </a:r>
            <a:r>
              <a:rPr lang="en-US" sz="2400" dirty="0"/>
              <a:t> for a collection by calling its </a:t>
            </a:r>
            <a:r>
              <a:rPr lang="en-US" sz="2400" dirty="0">
                <a:latin typeface="Courier New" pitchFamily="49" charset="0"/>
              </a:rPr>
              <a:t>iterator()</a:t>
            </a:r>
            <a:r>
              <a:rPr lang="en-US" sz="2400" dirty="0"/>
              <a:t> method. The following is the </a:t>
            </a:r>
            <a:r>
              <a:rPr lang="en-US" sz="2400" dirty="0">
                <a:latin typeface="Courier New" pitchFamily="49" charset="0"/>
              </a:rPr>
              <a:t>Iterator</a:t>
            </a:r>
            <a:r>
              <a:rPr lang="en-US" sz="2400" dirty="0"/>
              <a:t> interface. </a:t>
            </a:r>
          </a:p>
          <a:p>
            <a:pPr>
              <a:lnSpc>
                <a:spcPct val="90000"/>
              </a:lnSpc>
              <a:buFontTx/>
              <a:buNone/>
            </a:pPr>
            <a:endParaRPr lang="en-US" sz="2400" dirty="0"/>
          </a:p>
          <a:p>
            <a:pPr>
              <a:lnSpc>
                <a:spcPct val="90000"/>
              </a:lnSpc>
              <a:buFontTx/>
              <a:buNone/>
            </a:pPr>
            <a:r>
              <a:rPr lang="en-US" sz="2400" dirty="0">
                <a:latin typeface="Courier New" pitchFamily="49" charset="0"/>
              </a:rPr>
              <a:t>public interface Iterator&lt;E&gt; {</a:t>
            </a:r>
          </a:p>
          <a:p>
            <a:pPr>
              <a:lnSpc>
                <a:spcPct val="90000"/>
              </a:lnSpc>
              <a:buFontTx/>
              <a:buNone/>
            </a:pPr>
            <a:r>
              <a:rPr lang="en-US" sz="2400" dirty="0">
                <a:latin typeface="Courier New" pitchFamily="49" charset="0"/>
              </a:rPr>
              <a:t>    </a:t>
            </a:r>
            <a:r>
              <a:rPr lang="en-US" sz="2400" dirty="0" err="1">
                <a:latin typeface="Courier New" pitchFamily="49" charset="0"/>
              </a:rPr>
              <a:t>boolean</a:t>
            </a:r>
            <a:r>
              <a:rPr lang="en-US" sz="2400" dirty="0">
                <a:latin typeface="Courier New" pitchFamily="49" charset="0"/>
              </a:rPr>
              <a:t> </a:t>
            </a:r>
            <a:r>
              <a:rPr lang="en-US" sz="2400" dirty="0" err="1">
                <a:latin typeface="Courier New" pitchFamily="49" charset="0"/>
              </a:rPr>
              <a:t>hasNext</a:t>
            </a:r>
            <a:r>
              <a:rPr lang="en-US" sz="2400" dirty="0">
                <a:latin typeface="Courier New" pitchFamily="49" charset="0"/>
              </a:rPr>
              <a:t>();</a:t>
            </a:r>
          </a:p>
          <a:p>
            <a:pPr>
              <a:lnSpc>
                <a:spcPct val="90000"/>
              </a:lnSpc>
              <a:buFontTx/>
              <a:buNone/>
            </a:pPr>
            <a:r>
              <a:rPr lang="en-US" sz="2400" dirty="0">
                <a:latin typeface="Courier New" pitchFamily="49" charset="0"/>
              </a:rPr>
              <a:t>    E next();</a:t>
            </a:r>
          </a:p>
          <a:p>
            <a:pPr>
              <a:lnSpc>
                <a:spcPct val="90000"/>
              </a:lnSpc>
              <a:buFontTx/>
              <a:buNone/>
            </a:pPr>
            <a:r>
              <a:rPr lang="en-US" sz="2400" dirty="0">
                <a:latin typeface="Courier New" pitchFamily="49" charset="0"/>
              </a:rPr>
              <a:t>    void remove(); //optional</a:t>
            </a:r>
          </a:p>
          <a:p>
            <a:pPr>
              <a:lnSpc>
                <a:spcPct val="90000"/>
              </a:lnSpc>
              <a:buFontTx/>
              <a:buNone/>
            </a:pPr>
            <a:r>
              <a:rPr lang="en-US" sz="2400" dirty="0">
                <a:latin typeface="Courier New" pitchFamily="49" charset="0"/>
              </a:rPr>
              <a:t>}</a:t>
            </a:r>
            <a:endParaRPr lang="en-US" sz="2400" dirty="0"/>
          </a:p>
        </p:txBody>
      </p:sp>
    </p:spTree>
    <p:extLst>
      <p:ext uri="{BB962C8B-B14F-4D97-AF65-F5344CB8AC3E}">
        <p14:creationId xmlns:p14="http://schemas.microsoft.com/office/powerpoint/2010/main" xmlns="" val="995884183"/>
      </p:ext>
    </p:extLst>
  </p:cSld>
  <p:clrMapOvr>
    <a:masterClrMapping/>
  </p:clrMapOvr>
  <p:transition>
    <p:diamond/>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672481" y="568860"/>
            <a:ext cx="7807680" cy="1144920"/>
          </a:xfrm>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ctr">
              <a:spcBef>
                <a:spcPct val="0"/>
              </a:spcBef>
            </a:pPr>
            <a:r>
              <a:rPr lang="en-GB" sz="3600" dirty="0">
                <a:solidFill>
                  <a:srgbClr val="000000"/>
                </a:solidFill>
                <a:latin typeface="Times New Roman" pitchFamily="18" charset="0"/>
              </a:rPr>
              <a:t>Iterate Through Collections</a:t>
            </a:r>
          </a:p>
        </p:txBody>
      </p:sp>
      <p:sp>
        <p:nvSpPr>
          <p:cNvPr id="8194" name="Text Box 2"/>
          <p:cNvSpPr txBox="1">
            <a:spLocks noChangeArrowheads="1"/>
          </p:cNvSpPr>
          <p:nvPr/>
        </p:nvSpPr>
        <p:spPr bwMode="auto">
          <a:xfrm>
            <a:off x="643681" y="1764186"/>
            <a:ext cx="7807680" cy="4319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Time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Time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Time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Time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Times"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Times"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Times"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Times"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Times" charset="0"/>
              </a:defRPr>
            </a:lvl9pPr>
          </a:lstStyle>
          <a:p>
            <a:pPr>
              <a:lnSpc>
                <a:spcPct val="85000"/>
              </a:lnSpc>
              <a:buClr>
                <a:srgbClr val="000000"/>
              </a:buClr>
              <a:buSzPct val="75000"/>
              <a:buFontTx/>
              <a:buChar char="•"/>
            </a:pPr>
            <a:r>
              <a:rPr lang="en-GB" sz="2900" dirty="0">
                <a:latin typeface="Times New Roman" pitchFamily="18" charset="0"/>
              </a:rPr>
              <a:t>The </a:t>
            </a:r>
            <a:r>
              <a:rPr lang="en-GB" sz="2900" dirty="0" err="1">
                <a:latin typeface="Courier New" pitchFamily="49" charset="0"/>
              </a:rPr>
              <a:t>Itertor</a:t>
            </a:r>
            <a:r>
              <a:rPr lang="en-GB" sz="2900" dirty="0">
                <a:latin typeface="Courier New" pitchFamily="49" charset="0"/>
              </a:rPr>
              <a:t> </a:t>
            </a:r>
            <a:r>
              <a:rPr lang="en-GB" sz="2900" dirty="0">
                <a:latin typeface="Times New Roman" pitchFamily="18" charset="0"/>
              </a:rPr>
              <a:t>interface: </a:t>
            </a:r>
          </a:p>
          <a:p>
            <a:pPr>
              <a:lnSpc>
                <a:spcPct val="85000"/>
              </a:lnSpc>
            </a:pPr>
            <a:endParaRPr lang="en-GB" dirty="0">
              <a:latin typeface="Courier New" pitchFamily="49" charset="0"/>
            </a:endParaRPr>
          </a:p>
          <a:p>
            <a:pPr>
              <a:lnSpc>
                <a:spcPct val="85000"/>
              </a:lnSpc>
            </a:pPr>
            <a:r>
              <a:rPr lang="en-GB" dirty="0">
                <a:latin typeface="Courier New" pitchFamily="49" charset="0"/>
              </a:rPr>
              <a:t>interface Iterator {</a:t>
            </a:r>
          </a:p>
          <a:p>
            <a:pPr>
              <a:lnSpc>
                <a:spcPct val="85000"/>
              </a:lnSpc>
            </a:pPr>
            <a:r>
              <a:rPr lang="en-GB" dirty="0">
                <a:latin typeface="Courier New" pitchFamily="49" charset="0"/>
              </a:rPr>
              <a:t>  </a:t>
            </a:r>
            <a:r>
              <a:rPr lang="en-GB" dirty="0" err="1">
                <a:latin typeface="Courier New" pitchFamily="49" charset="0"/>
              </a:rPr>
              <a:t>boolean</a:t>
            </a:r>
            <a:r>
              <a:rPr lang="en-GB" dirty="0">
                <a:latin typeface="Courier New" pitchFamily="49" charset="0"/>
              </a:rPr>
              <a:t> </a:t>
            </a:r>
            <a:r>
              <a:rPr lang="en-GB" dirty="0" err="1">
                <a:latin typeface="Courier New" pitchFamily="49" charset="0"/>
              </a:rPr>
              <a:t>hasNext</a:t>
            </a:r>
            <a:r>
              <a:rPr lang="en-GB" dirty="0">
                <a:latin typeface="Courier New" pitchFamily="49" charset="0"/>
              </a:rPr>
              <a:t>();</a:t>
            </a:r>
          </a:p>
          <a:p>
            <a:pPr>
              <a:lnSpc>
                <a:spcPct val="85000"/>
              </a:lnSpc>
            </a:pPr>
            <a:r>
              <a:rPr lang="en-GB" dirty="0">
                <a:latin typeface="Courier New" pitchFamily="49" charset="0"/>
              </a:rPr>
              <a:t>  Object next();</a:t>
            </a:r>
          </a:p>
          <a:p>
            <a:pPr>
              <a:lnSpc>
                <a:spcPct val="85000"/>
              </a:lnSpc>
            </a:pPr>
            <a:r>
              <a:rPr lang="en-GB" dirty="0">
                <a:latin typeface="Courier New" pitchFamily="49" charset="0"/>
              </a:rPr>
              <a:t>  void remove();</a:t>
            </a:r>
          </a:p>
          <a:p>
            <a:pPr>
              <a:lnSpc>
                <a:spcPct val="85000"/>
              </a:lnSpc>
            </a:pPr>
            <a:r>
              <a:rPr lang="en-GB" dirty="0">
                <a:latin typeface="Courier New" pitchFamily="49" charset="0"/>
              </a:rPr>
              <a:t>}</a:t>
            </a:r>
          </a:p>
          <a:p>
            <a:pPr>
              <a:lnSpc>
                <a:spcPct val="85000"/>
              </a:lnSpc>
            </a:pPr>
            <a:endParaRPr lang="en-GB" dirty="0">
              <a:latin typeface="Courier New" pitchFamily="49" charset="0"/>
            </a:endParaRPr>
          </a:p>
          <a:p>
            <a:pPr>
              <a:lnSpc>
                <a:spcPct val="85000"/>
              </a:lnSpc>
              <a:buClr>
                <a:srgbClr val="000000"/>
              </a:buClr>
              <a:buSzPct val="75000"/>
              <a:buFontTx/>
              <a:buChar char="•"/>
            </a:pPr>
            <a:r>
              <a:rPr lang="en-GB" sz="2900" dirty="0">
                <a:latin typeface="Times New Roman" pitchFamily="18" charset="0"/>
              </a:rPr>
              <a:t>The </a:t>
            </a:r>
            <a:r>
              <a:rPr lang="en-GB" sz="2900" dirty="0">
                <a:latin typeface="Courier New" pitchFamily="49" charset="0"/>
              </a:rPr>
              <a:t>iterator() </a:t>
            </a:r>
            <a:r>
              <a:rPr lang="en-GB" sz="2900" dirty="0">
                <a:latin typeface="Times New Roman" pitchFamily="18" charset="0"/>
              </a:rPr>
              <a:t>method defined in the </a:t>
            </a:r>
            <a:r>
              <a:rPr lang="en-GB" sz="2900" dirty="0">
                <a:latin typeface="Courier New" pitchFamily="49" charset="0"/>
              </a:rPr>
              <a:t>Collection</a:t>
            </a:r>
            <a:r>
              <a:rPr lang="en-GB" sz="2900" dirty="0">
                <a:latin typeface="Times New Roman" pitchFamily="18" charset="0"/>
              </a:rPr>
              <a:t> interface: </a:t>
            </a:r>
          </a:p>
          <a:p>
            <a:pPr>
              <a:lnSpc>
                <a:spcPct val="85000"/>
              </a:lnSpc>
            </a:pPr>
            <a:endParaRPr lang="en-GB" dirty="0">
              <a:latin typeface="Times New Roman" pitchFamily="18" charset="0"/>
            </a:endParaRPr>
          </a:p>
          <a:p>
            <a:pPr>
              <a:lnSpc>
                <a:spcPct val="85000"/>
              </a:lnSpc>
            </a:pPr>
            <a:r>
              <a:rPr lang="en-GB" dirty="0">
                <a:latin typeface="Courier New" pitchFamily="49" charset="0"/>
              </a:rPr>
              <a:t>Iterator iterator()</a:t>
            </a:r>
          </a:p>
        </p:txBody>
      </p:sp>
    </p:spTree>
    <p:extLst>
      <p:ext uri="{BB962C8B-B14F-4D97-AF65-F5344CB8AC3E}">
        <p14:creationId xmlns:p14="http://schemas.microsoft.com/office/powerpoint/2010/main" xmlns="" val="1386905462"/>
      </p:ext>
    </p:extLst>
  </p:cSld>
  <p:clrMapOvr>
    <a:masterClrMapping/>
  </p:clrMapOvr>
  <p:transition>
    <p:diamond/>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6096000"/>
          </a:xfrm>
        </p:spPr>
        <p:txBody>
          <a:bodyPr>
            <a:normAutofit/>
          </a:bodyPr>
          <a:lstStyle/>
          <a:p>
            <a:r>
              <a:rPr lang="en-IN" sz="3200" b="1" dirty="0" err="1"/>
              <a:t>boolean</a:t>
            </a:r>
            <a:r>
              <a:rPr lang="en-IN" sz="3200" b="1" dirty="0"/>
              <a:t> </a:t>
            </a:r>
            <a:r>
              <a:rPr lang="en-IN" sz="3200" b="1" dirty="0" err="1"/>
              <a:t>hasNext</a:t>
            </a:r>
            <a:r>
              <a:rPr lang="en-IN" sz="3200" b="1" dirty="0"/>
              <a:t>() </a:t>
            </a:r>
            <a:r>
              <a:rPr lang="en-IN" sz="3200" dirty="0"/>
              <a:t>Returns true if there is at least one more element </a:t>
            </a:r>
            <a:r>
              <a:rPr lang="en-IN" sz="3200" dirty="0" smtClean="0"/>
              <a:t>in the </a:t>
            </a:r>
            <a:r>
              <a:rPr lang="en-IN" sz="3200" dirty="0"/>
              <a:t>collection being traversed. Invoking </a:t>
            </a:r>
            <a:r>
              <a:rPr lang="en-IN" sz="3200" dirty="0" err="1"/>
              <a:t>hasNext</a:t>
            </a:r>
            <a:r>
              <a:rPr lang="en-IN" sz="3200" dirty="0"/>
              <a:t>() does NOT move you </a:t>
            </a:r>
            <a:r>
              <a:rPr lang="en-IN" sz="3200" dirty="0" smtClean="0"/>
              <a:t>to the </a:t>
            </a:r>
            <a:r>
              <a:rPr lang="en-IN" sz="3200" dirty="0"/>
              <a:t>next element of the collection.</a:t>
            </a:r>
          </a:p>
          <a:p>
            <a:r>
              <a:rPr lang="en-IN" sz="3200" dirty="0"/>
              <a:t>■ </a:t>
            </a:r>
            <a:r>
              <a:rPr lang="en-IN" sz="3200" b="1" dirty="0"/>
              <a:t>Object next() </a:t>
            </a:r>
            <a:r>
              <a:rPr lang="en-IN" sz="3200" dirty="0"/>
              <a:t>This method returns the next object in the </a:t>
            </a:r>
            <a:r>
              <a:rPr lang="en-IN" sz="3200" dirty="0" err="1" smtClean="0"/>
              <a:t>collection,AND</a:t>
            </a:r>
            <a:r>
              <a:rPr lang="en-IN" sz="3200" dirty="0" smtClean="0"/>
              <a:t> </a:t>
            </a:r>
            <a:r>
              <a:rPr lang="en-IN" sz="3200" dirty="0"/>
              <a:t>moves you forward to the element after the element just returned.</a:t>
            </a:r>
          </a:p>
        </p:txBody>
      </p:sp>
    </p:spTree>
    <p:extLst>
      <p:ext uri="{BB962C8B-B14F-4D97-AF65-F5344CB8AC3E}">
        <p14:creationId xmlns:p14="http://schemas.microsoft.com/office/powerpoint/2010/main" xmlns="" val="3944596074"/>
      </p:ext>
    </p:extLst>
  </p:cSld>
  <p:clrMapOvr>
    <a:masterClrMapping/>
  </p:clrMapOvr>
  <p:transition>
    <p:diamond/>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IN" dirty="0"/>
              <a:t>Comparing Comparable to </a:t>
            </a:r>
            <a:r>
              <a:rPr lang="en-IN" dirty="0" smtClean="0"/>
              <a:t>Comparator Interface..</a:t>
            </a:r>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2438401"/>
            <a:ext cx="8694737" cy="34004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89653131"/>
      </p:ext>
    </p:extLst>
  </p:cSld>
  <p:clrMapOvr>
    <a:masterClrMapping/>
  </p:clrMapOvr>
  <p:transition>
    <p:diamond/>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dirty="0"/>
              <a:t>Introduction to </a:t>
            </a:r>
            <a:r>
              <a:rPr lang="en-US" dirty="0" smtClean="0"/>
              <a:t> </a:t>
            </a:r>
            <a:r>
              <a:rPr lang="en-US" dirty="0"/>
              <a:t>Swing</a:t>
            </a:r>
          </a:p>
        </p:txBody>
      </p:sp>
    </p:spTree>
    <p:extLst>
      <p:ext uri="{BB962C8B-B14F-4D97-AF65-F5344CB8AC3E}">
        <p14:creationId xmlns:p14="http://schemas.microsoft.com/office/powerpoint/2010/main" xmlns="" val="2029518322"/>
      </p:ext>
    </p:extLst>
  </p:cSld>
  <p:clrMapOvr>
    <a:masterClrMapping/>
  </p:clrMapOvr>
  <p:transition>
    <p:diamon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85800" y="0"/>
            <a:ext cx="7772400" cy="1428750"/>
          </a:xfrm>
        </p:spPr>
        <p:txBody>
          <a:bodyPr/>
          <a:lstStyle/>
          <a:p>
            <a:r>
              <a:rPr lang="en-US"/>
              <a:t>What Is Java?</a:t>
            </a:r>
          </a:p>
        </p:txBody>
      </p:sp>
      <p:sp>
        <p:nvSpPr>
          <p:cNvPr id="4" name="Slide Number Placeholder 5"/>
          <p:cNvSpPr>
            <a:spLocks noGrp="1"/>
          </p:cNvSpPr>
          <p:nvPr>
            <p:ph type="sldNum" sz="quarter" idx="12"/>
          </p:nvPr>
        </p:nvSpPr>
        <p:spPr/>
        <p:txBody>
          <a:bodyPr/>
          <a:lstStyle/>
          <a:p>
            <a:fld id="{341CA4B4-B9DE-4AD9-B671-5821E22F09AC}" type="slidenum">
              <a:rPr lang="en-US"/>
              <a:pPr/>
              <a:t>21</a:t>
            </a:fld>
            <a:endParaRPr lang="en-US"/>
          </a:p>
        </p:txBody>
      </p:sp>
      <p:sp>
        <p:nvSpPr>
          <p:cNvPr id="73731" name="Rectangle 3"/>
          <p:cNvSpPr>
            <a:spLocks noGrp="1" noChangeArrowheads="1"/>
          </p:cNvSpPr>
          <p:nvPr>
            <p:ph sz="quarter" idx="1"/>
          </p:nvPr>
        </p:nvSpPr>
        <p:spPr>
          <a:xfrm>
            <a:off x="685800" y="1371600"/>
            <a:ext cx="7772400" cy="4114800"/>
          </a:xfrm>
        </p:spPr>
        <p:txBody>
          <a:bodyPr/>
          <a:lstStyle/>
          <a:p>
            <a:r>
              <a:rPr lang="en-US"/>
              <a:t>History</a:t>
            </a:r>
          </a:p>
          <a:p>
            <a:pPr>
              <a:spcBef>
                <a:spcPct val="50000"/>
              </a:spcBef>
            </a:pPr>
            <a:r>
              <a:rPr lang="en-US"/>
              <a:t>Characteristics of Java</a:t>
            </a:r>
          </a:p>
        </p:txBody>
      </p:sp>
    </p:spTree>
    <p:extLst>
      <p:ext uri="{BB962C8B-B14F-4D97-AF65-F5344CB8AC3E}">
        <p14:creationId xmlns:p14="http://schemas.microsoft.com/office/powerpoint/2010/main" xmlns="" val="2805716526"/>
      </p:ext>
    </p:extLst>
  </p:cSld>
  <p:clrMapOvr>
    <a:masterClrMapping/>
  </p:clrMapOvr>
  <p:transition>
    <p:diamond/>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About JFC and Swing</a:t>
            </a:r>
          </a:p>
        </p:txBody>
      </p:sp>
      <p:sp>
        <p:nvSpPr>
          <p:cNvPr id="4099" name="Rectangle 3"/>
          <p:cNvSpPr>
            <a:spLocks noGrp="1" noChangeArrowheads="1"/>
          </p:cNvSpPr>
          <p:nvPr>
            <p:ph sz="quarter" idx="1"/>
          </p:nvPr>
        </p:nvSpPr>
        <p:spPr>
          <a:xfrm>
            <a:off x="685800" y="1981200"/>
            <a:ext cx="7772400" cy="3886200"/>
          </a:xfrm>
        </p:spPr>
        <p:txBody>
          <a:bodyPr/>
          <a:lstStyle/>
          <a:p>
            <a:r>
              <a:rPr lang="en-US" sz="2800" dirty="0"/>
              <a:t>JFC – </a:t>
            </a:r>
            <a:r>
              <a:rPr lang="en-US" sz="2800" dirty="0" err="1"/>
              <a:t>Java</a:t>
            </a:r>
            <a:r>
              <a:rPr lang="en-US" sz="2800" baseline="30000" dirty="0" err="1"/>
              <a:t>TM</a:t>
            </a:r>
            <a:r>
              <a:rPr lang="en-US" sz="2800" baseline="-25000" dirty="0"/>
              <a:t> </a:t>
            </a:r>
            <a:r>
              <a:rPr lang="en-US" sz="2800" dirty="0"/>
              <a:t>Foundation Classes</a:t>
            </a:r>
          </a:p>
          <a:p>
            <a:r>
              <a:rPr lang="en-US" sz="2800" dirty="0"/>
              <a:t>Encompass a group of features for  constructing graphical user interfaces (GUI).</a:t>
            </a:r>
          </a:p>
          <a:p>
            <a:r>
              <a:rPr lang="en-US" sz="2800" dirty="0"/>
              <a:t>Implemented without any native code.</a:t>
            </a:r>
          </a:p>
          <a:p>
            <a:r>
              <a:rPr lang="en-US" sz="2800" dirty="0"/>
              <a:t>“Swing” is the codename of the project that developed the first JFC components (JFC 1.1</a:t>
            </a:r>
            <a:r>
              <a:rPr lang="en-US" sz="2800" baseline="30000" dirty="0"/>
              <a:t>1</a:t>
            </a:r>
            <a:r>
              <a:rPr lang="en-US" sz="2800" dirty="0" smtClean="0"/>
              <a:t>).</a:t>
            </a:r>
            <a:endParaRPr lang="en-US" sz="2800" dirty="0"/>
          </a:p>
        </p:txBody>
      </p:sp>
    </p:spTree>
    <p:extLst>
      <p:ext uri="{BB962C8B-B14F-4D97-AF65-F5344CB8AC3E}">
        <p14:creationId xmlns:p14="http://schemas.microsoft.com/office/powerpoint/2010/main" xmlns="" val="3497570057"/>
      </p:ext>
    </p:extLst>
  </p:cSld>
  <p:clrMapOvr>
    <a:masterClrMapping/>
  </p:clrMapOvr>
  <p:transition>
    <p:diamond/>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About JFC and Swing (cont)</a:t>
            </a:r>
          </a:p>
        </p:txBody>
      </p:sp>
      <p:sp>
        <p:nvSpPr>
          <p:cNvPr id="5123" name="Rectangle 3"/>
          <p:cNvSpPr>
            <a:spLocks noGrp="1" noChangeArrowheads="1"/>
          </p:cNvSpPr>
          <p:nvPr>
            <p:ph sz="quarter" idx="1"/>
          </p:nvPr>
        </p:nvSpPr>
        <p:spPr/>
        <p:txBody>
          <a:bodyPr/>
          <a:lstStyle/>
          <a:p>
            <a:pPr>
              <a:lnSpc>
                <a:spcPct val="90000"/>
              </a:lnSpc>
            </a:pPr>
            <a:r>
              <a:rPr lang="en-US" dirty="0"/>
              <a:t>Swing features:</a:t>
            </a:r>
          </a:p>
          <a:p>
            <a:pPr lvl="1">
              <a:lnSpc>
                <a:spcPct val="90000"/>
              </a:lnSpc>
            </a:pPr>
            <a:r>
              <a:rPr lang="en-US" dirty="0" smtClean="0"/>
              <a:t>Light weight component..</a:t>
            </a:r>
            <a:endParaRPr lang="en-US" dirty="0"/>
          </a:p>
          <a:p>
            <a:pPr lvl="1">
              <a:lnSpc>
                <a:spcPct val="90000"/>
              </a:lnSpc>
            </a:pPr>
            <a:r>
              <a:rPr lang="en-US" dirty="0"/>
              <a:t>Pluggable Look and Feel</a:t>
            </a:r>
          </a:p>
          <a:p>
            <a:pPr lvl="1">
              <a:lnSpc>
                <a:spcPct val="90000"/>
              </a:lnSpc>
            </a:pPr>
            <a:r>
              <a:rPr lang="en-US" dirty="0"/>
              <a:t>Accessibility API</a:t>
            </a:r>
          </a:p>
          <a:p>
            <a:pPr lvl="2">
              <a:lnSpc>
                <a:spcPct val="90000"/>
              </a:lnSpc>
            </a:pPr>
            <a:r>
              <a:rPr lang="en-US" dirty="0"/>
              <a:t>Screen readers, Braille displays, </a:t>
            </a:r>
            <a:r>
              <a:rPr lang="en-US" dirty="0" smtClean="0"/>
              <a:t>...</a:t>
            </a:r>
            <a:endParaRPr lang="en-US" dirty="0"/>
          </a:p>
        </p:txBody>
      </p:sp>
    </p:spTree>
    <p:extLst>
      <p:ext uri="{BB962C8B-B14F-4D97-AF65-F5344CB8AC3E}">
        <p14:creationId xmlns:p14="http://schemas.microsoft.com/office/powerpoint/2010/main" xmlns="" val="29915865"/>
      </p:ext>
    </p:extLst>
  </p:cSld>
  <p:clrMapOvr>
    <a:masterClrMapping/>
  </p:clrMapOvr>
  <p:transition>
    <p:diamond/>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p:txBody>
          <a:bodyPr/>
          <a:lstStyle/>
          <a:p>
            <a:r>
              <a:rPr lang="en-US"/>
              <a:t>Pluggable Look and Feel</a:t>
            </a:r>
          </a:p>
        </p:txBody>
      </p:sp>
      <p:sp>
        <p:nvSpPr>
          <p:cNvPr id="43011" name="Rectangle 1027"/>
          <p:cNvSpPr>
            <a:spLocks noGrp="1" noChangeArrowheads="1"/>
          </p:cNvSpPr>
          <p:nvPr>
            <p:ph sz="quarter" idx="1"/>
          </p:nvPr>
        </p:nvSpPr>
        <p:spPr>
          <a:xfrm>
            <a:off x="685800" y="1828800"/>
            <a:ext cx="7772400" cy="990600"/>
          </a:xfrm>
        </p:spPr>
        <p:txBody>
          <a:bodyPr/>
          <a:lstStyle/>
          <a:p>
            <a:pPr>
              <a:buFontTx/>
              <a:buNone/>
            </a:pPr>
            <a:r>
              <a:rPr lang="en-US" sz="2800"/>
              <a:t>	Each picture shows the same program but with a different look and feel</a:t>
            </a:r>
          </a:p>
        </p:txBody>
      </p:sp>
      <p:sp>
        <p:nvSpPr>
          <p:cNvPr id="43012" name="Rectangle 1028"/>
          <p:cNvSpPr>
            <a:spLocks noChangeArrowheads="1"/>
          </p:cNvSpPr>
          <p:nvPr/>
        </p:nvSpPr>
        <p:spPr bwMode="auto">
          <a:xfrm>
            <a:off x="30163" y="30178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IN"/>
          </a:p>
        </p:txBody>
      </p:sp>
      <p:sp>
        <p:nvSpPr>
          <p:cNvPr id="43023" name="Rectangle 1039"/>
          <p:cNvSpPr>
            <a:spLocks noChangeArrowheads="1"/>
          </p:cNvSpPr>
          <p:nvPr/>
        </p:nvSpPr>
        <p:spPr bwMode="auto">
          <a:xfrm>
            <a:off x="30163" y="30178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IN"/>
          </a:p>
        </p:txBody>
      </p:sp>
      <p:pic>
        <p:nvPicPr>
          <p:cNvPr id="43025" name="Picture 1041" descr="Java look and feel"/>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36850" y="2971800"/>
            <a:ext cx="3668713" cy="731838"/>
          </a:xfrm>
          <a:prstGeom prst="rect">
            <a:avLst/>
          </a:prstGeom>
          <a:noFill/>
          <a:extLst>
            <a:ext uri="{909E8E84-426E-40DD-AFC4-6F175D3DCCD1}">
              <a14:hiddenFill xmlns:a14="http://schemas.microsoft.com/office/drawing/2010/main" xmlns="">
                <a:solidFill>
                  <a:srgbClr val="FFFFFF"/>
                </a:solidFill>
              </a14:hiddenFill>
            </a:ext>
          </a:extLst>
        </p:spPr>
      </p:pic>
      <p:pic>
        <p:nvPicPr>
          <p:cNvPr id="43028" name="Picture 1044" descr="CDE/Motif look and feel"/>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776538" y="4038600"/>
            <a:ext cx="3589337" cy="846138"/>
          </a:xfrm>
          <a:prstGeom prst="rect">
            <a:avLst/>
          </a:prstGeom>
          <a:noFill/>
          <a:extLst>
            <a:ext uri="{909E8E84-426E-40DD-AFC4-6F175D3DCCD1}">
              <a14:hiddenFill xmlns:a14="http://schemas.microsoft.com/office/drawing/2010/main" xmlns="">
                <a:solidFill>
                  <a:srgbClr val="FFFFFF"/>
                </a:solidFill>
              </a14:hiddenFill>
            </a:ext>
          </a:extLst>
        </p:spPr>
      </p:pic>
      <p:pic>
        <p:nvPicPr>
          <p:cNvPr id="43034" name="Picture 1050" descr="Windows look and feel"/>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789238" y="5257800"/>
            <a:ext cx="3565525" cy="7318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33889842"/>
      </p:ext>
    </p:extLst>
  </p:cSld>
  <p:clrMapOvr>
    <a:masterClrMapping/>
  </p:clrMapOvr>
  <p:transition>
    <p:diamond/>
  </p:transition>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990600"/>
            <a:ext cx="8686800" cy="5638800"/>
          </a:xfrm>
        </p:spPr>
        <p:txBody>
          <a:bodyPr>
            <a:normAutofit/>
          </a:bodyPr>
          <a:lstStyle/>
          <a:p>
            <a:pPr>
              <a:buFont typeface="Wingdings" pitchFamily="2" charset="2"/>
              <a:buChar char="Ø"/>
            </a:pPr>
            <a:r>
              <a:rPr lang="en-US" sz="2400" dirty="0" smtClean="0">
                <a:solidFill>
                  <a:schemeClr val="accent2"/>
                </a:solidFill>
                <a:latin typeface="Times New Roman" pitchFamily="18" charset="0"/>
                <a:cs typeface="Times New Roman" pitchFamily="18" charset="0"/>
              </a:rPr>
              <a:t>Swing is a set of customizable graphical components whose look-and-feel (L&amp;F) can be dictated at runtime.</a:t>
            </a:r>
          </a:p>
          <a:p>
            <a:pPr>
              <a:buFont typeface="Wingdings" pitchFamily="2" charset="2"/>
              <a:buChar char="Ø"/>
            </a:pPr>
            <a:r>
              <a:rPr lang="en-US" sz="2400" dirty="0" smtClean="0">
                <a:solidFill>
                  <a:schemeClr val="accent2"/>
                </a:solidFill>
                <a:latin typeface="Times New Roman" pitchFamily="18" charset="0"/>
                <a:cs typeface="Times New Roman" pitchFamily="18" charset="0"/>
              </a:rPr>
              <a:t>Swing Features :</a:t>
            </a:r>
          </a:p>
          <a:p>
            <a:pPr lvl="1"/>
            <a:r>
              <a:rPr lang="en-US" b="1" dirty="0" smtClean="0">
                <a:solidFill>
                  <a:schemeClr val="accent2"/>
                </a:solidFill>
                <a:latin typeface="Times New Roman" pitchFamily="18" charset="0"/>
                <a:cs typeface="Times New Roman" pitchFamily="18" charset="0"/>
              </a:rPr>
              <a:t>Pluggable Look-and-Feel </a:t>
            </a:r>
            <a:endParaRPr lang="en-US" dirty="0">
              <a:solidFill>
                <a:schemeClr val="accent2"/>
              </a:solidFill>
              <a:latin typeface="Times New Roman" pitchFamily="18" charset="0"/>
              <a:cs typeface="Times New Roman" pitchFamily="18" charset="0"/>
            </a:endParaRPr>
          </a:p>
          <a:p>
            <a:pPr lvl="1"/>
            <a:r>
              <a:rPr lang="en-US" dirty="0" smtClean="0">
                <a:solidFill>
                  <a:schemeClr val="accent2"/>
                </a:solidFill>
                <a:latin typeface="Times New Roman" pitchFamily="18" charset="0"/>
                <a:cs typeface="Times New Roman" pitchFamily="18" charset="0"/>
              </a:rPr>
              <a:t> </a:t>
            </a:r>
            <a:r>
              <a:rPr lang="en-US" b="1" dirty="0" smtClean="0">
                <a:solidFill>
                  <a:schemeClr val="accent2"/>
                </a:solidFill>
                <a:latin typeface="Times New Roman" pitchFamily="18" charset="0"/>
                <a:cs typeface="Times New Roman" pitchFamily="18" charset="0"/>
              </a:rPr>
              <a:t>Lightweight Components </a:t>
            </a:r>
            <a:r>
              <a:rPr lang="en-US" dirty="0" smtClean="0">
                <a:solidFill>
                  <a:schemeClr val="accent2"/>
                </a:solidFill>
                <a:latin typeface="Times New Roman" pitchFamily="18" charset="0"/>
                <a:cs typeface="Times New Roman" pitchFamily="18" charset="0"/>
              </a:rPr>
              <a:t>. </a:t>
            </a:r>
            <a:endParaRPr lang="en-US" dirty="0">
              <a:solidFill>
                <a:schemeClr val="accent2"/>
              </a:solidFill>
              <a:latin typeface="Times New Roman" pitchFamily="18" charset="0"/>
              <a:cs typeface="Times New Roman" pitchFamily="18" charset="0"/>
            </a:endParaRPr>
          </a:p>
        </p:txBody>
      </p:sp>
      <p:sp>
        <p:nvSpPr>
          <p:cNvPr id="4" name="Rectangle 3"/>
          <p:cNvSpPr/>
          <p:nvPr/>
        </p:nvSpPr>
        <p:spPr>
          <a:xfrm>
            <a:off x="228600" y="4191000"/>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java.lang.Object</a:t>
            </a:r>
            <a:endParaRPr lang="en-US" dirty="0"/>
          </a:p>
        </p:txBody>
      </p:sp>
      <p:sp>
        <p:nvSpPr>
          <p:cNvPr id="5" name="Rectangle 4"/>
          <p:cNvSpPr/>
          <p:nvPr/>
        </p:nvSpPr>
        <p:spPr>
          <a:xfrm>
            <a:off x="1905000" y="4876800"/>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java.awt.Component</a:t>
            </a:r>
            <a:endParaRPr lang="en-US" dirty="0"/>
          </a:p>
        </p:txBody>
      </p:sp>
      <p:sp>
        <p:nvSpPr>
          <p:cNvPr id="6" name="Rectangle 5"/>
          <p:cNvSpPr/>
          <p:nvPr/>
        </p:nvSpPr>
        <p:spPr>
          <a:xfrm>
            <a:off x="4038600" y="55626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java.awt.Container</a:t>
            </a:r>
            <a:endParaRPr lang="en-US" dirty="0"/>
          </a:p>
        </p:txBody>
      </p:sp>
      <p:sp>
        <p:nvSpPr>
          <p:cNvPr id="7" name="Rectangle 6"/>
          <p:cNvSpPr/>
          <p:nvPr/>
        </p:nvSpPr>
        <p:spPr>
          <a:xfrm>
            <a:off x="6019800" y="6324600"/>
            <a:ext cx="2667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javax.swing.JComponent</a:t>
            </a:r>
            <a:endParaRPr lang="en-US" dirty="0"/>
          </a:p>
        </p:txBody>
      </p:sp>
      <p:cxnSp>
        <p:nvCxnSpPr>
          <p:cNvPr id="27" name="Shape 26"/>
          <p:cNvCxnSpPr>
            <a:stCxn id="4" idx="3"/>
            <a:endCxn id="5" idx="0"/>
          </p:cNvCxnSpPr>
          <p:nvPr/>
        </p:nvCxnSpPr>
        <p:spPr>
          <a:xfrm>
            <a:off x="2209800" y="4457700"/>
            <a:ext cx="914400" cy="419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hape 27"/>
          <p:cNvCxnSpPr>
            <a:endCxn id="7" idx="0"/>
          </p:cNvCxnSpPr>
          <p:nvPr/>
        </p:nvCxnSpPr>
        <p:spPr>
          <a:xfrm>
            <a:off x="6400800" y="5867400"/>
            <a:ext cx="952500" cy="457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hape 28"/>
          <p:cNvCxnSpPr>
            <a:endCxn id="6" idx="0"/>
          </p:cNvCxnSpPr>
          <p:nvPr/>
        </p:nvCxnSpPr>
        <p:spPr>
          <a:xfrm>
            <a:off x="4343400" y="5105400"/>
            <a:ext cx="876300" cy="457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plit orient="vert"/>
  </p:transition>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487362"/>
          </a:xfrm>
        </p:spPr>
        <p:txBody>
          <a:bodyPr>
            <a:normAutofit fontScale="90000"/>
          </a:bodyPr>
          <a:lstStyle/>
          <a:p>
            <a:pPr>
              <a:defRPr/>
            </a:pPr>
            <a:r>
              <a:rPr lang="en-US" smtClean="0"/>
              <a:t>Swing Class Hierarchy</a:t>
            </a:r>
            <a:endParaRPr lang="en-US" dirty="0"/>
          </a:p>
        </p:txBody>
      </p:sp>
      <p:pic>
        <p:nvPicPr>
          <p:cNvPr id="3379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00200" y="1000648"/>
            <a:ext cx="7010400" cy="586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85153366"/>
      </p:ext>
    </p:extLst>
  </p:cSld>
  <p:clrMapOvr>
    <a:masterClrMapping/>
  </p:clrMapOvr>
  <p:transition>
    <p:diamond/>
  </p:transition>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			</a:t>
            </a:r>
            <a:r>
              <a:rPr lang="en-US" b="1" dirty="0" smtClean="0">
                <a:solidFill>
                  <a:schemeClr val="accent1"/>
                </a:solidFill>
              </a:rPr>
              <a:t> </a:t>
            </a:r>
            <a:r>
              <a:rPr lang="en-US" b="1" u="sng" dirty="0" smtClean="0">
                <a:solidFill>
                  <a:schemeClr val="accent1"/>
                </a:solidFill>
              </a:rPr>
              <a:t>Containers</a:t>
            </a:r>
            <a:endParaRPr lang="en-US" dirty="0"/>
          </a:p>
        </p:txBody>
      </p:sp>
      <p:sp>
        <p:nvSpPr>
          <p:cNvPr id="3" name="Content Placeholder 2"/>
          <p:cNvSpPr>
            <a:spLocks noGrp="1"/>
          </p:cNvSpPr>
          <p:nvPr>
            <p:ph sz="quarter" idx="1"/>
          </p:nvPr>
        </p:nvSpPr>
        <p:spPr>
          <a:xfrm>
            <a:off x="0" y="1219200"/>
            <a:ext cx="8915400" cy="5638800"/>
          </a:xfrm>
        </p:spPr>
        <p:txBody>
          <a:bodyPr/>
          <a:lstStyle/>
          <a:p>
            <a:pPr marL="365125" indent="-282575" eaLnBrk="0" hangingPunct="0">
              <a:lnSpc>
                <a:spcPct val="90000"/>
              </a:lnSpc>
              <a:spcBef>
                <a:spcPts val="600"/>
              </a:spcBef>
              <a:buClr>
                <a:schemeClr val="accent1"/>
              </a:buClr>
              <a:buSzPct val="80000"/>
              <a:buFont typeface="Wingdings" pitchFamily="2" charset="2"/>
              <a:buChar char="Ø"/>
              <a:defRPr/>
            </a:pPr>
            <a:r>
              <a:rPr lang="en-US" dirty="0" smtClean="0">
                <a:solidFill>
                  <a:schemeClr val="accent2"/>
                </a:solidFill>
                <a:latin typeface="Times New Roman" pitchFamily="18" charset="0"/>
                <a:cs typeface="Times New Roman" pitchFamily="18" charset="0"/>
              </a:rPr>
              <a:t>Provides support to Swing components for their painting and event-handling.</a:t>
            </a:r>
          </a:p>
          <a:p>
            <a:pPr marL="365125" indent="-282575" eaLnBrk="0" hangingPunct="0">
              <a:lnSpc>
                <a:spcPct val="90000"/>
              </a:lnSpc>
              <a:spcBef>
                <a:spcPts val="600"/>
              </a:spcBef>
              <a:buClr>
                <a:schemeClr val="accent1"/>
              </a:buClr>
              <a:buSzPct val="80000"/>
              <a:buFont typeface="Wingdings" pitchFamily="2" charset="2"/>
              <a:buChar char="Ø"/>
              <a:defRPr/>
            </a:pPr>
            <a:r>
              <a:rPr lang="en-US" dirty="0" smtClean="0">
                <a:solidFill>
                  <a:schemeClr val="accent2"/>
                </a:solidFill>
                <a:latin typeface="Times New Roman" pitchFamily="18" charset="0"/>
                <a:cs typeface="Times New Roman" pitchFamily="18" charset="0"/>
              </a:rPr>
              <a:t>Swing provides five top-level containers:</a:t>
            </a:r>
          </a:p>
          <a:p>
            <a:pPr marL="639763" lvl="1" indent="-236538" eaLnBrk="0" hangingPunct="0">
              <a:lnSpc>
                <a:spcPct val="90000"/>
              </a:lnSpc>
              <a:spcBef>
                <a:spcPts val="550"/>
              </a:spcBef>
              <a:defRPr/>
            </a:pPr>
            <a:r>
              <a:rPr lang="en-US" dirty="0" err="1" smtClean="0">
                <a:solidFill>
                  <a:schemeClr val="accent2"/>
                </a:solidFill>
                <a:latin typeface="Times New Roman" pitchFamily="18" charset="0"/>
                <a:cs typeface="Times New Roman" pitchFamily="18" charset="0"/>
              </a:rPr>
              <a:t>JFrame</a:t>
            </a:r>
            <a:r>
              <a:rPr lang="en-US" dirty="0" smtClean="0">
                <a:solidFill>
                  <a:schemeClr val="accent2"/>
                </a:solidFill>
                <a:latin typeface="Times New Roman" pitchFamily="18" charset="0"/>
                <a:cs typeface="Times New Roman" pitchFamily="18" charset="0"/>
              </a:rPr>
              <a:t> (Main window)</a:t>
            </a:r>
          </a:p>
          <a:p>
            <a:pPr marL="639763" lvl="1" indent="-236538" eaLnBrk="0" hangingPunct="0">
              <a:lnSpc>
                <a:spcPct val="90000"/>
              </a:lnSpc>
              <a:spcBef>
                <a:spcPts val="550"/>
              </a:spcBef>
              <a:defRPr/>
            </a:pPr>
            <a:r>
              <a:rPr lang="en-US" dirty="0" err="1" smtClean="0">
                <a:solidFill>
                  <a:schemeClr val="accent2"/>
                </a:solidFill>
                <a:latin typeface="Times New Roman" pitchFamily="18" charset="0"/>
                <a:cs typeface="Times New Roman" pitchFamily="18" charset="0"/>
              </a:rPr>
              <a:t>JDialog</a:t>
            </a:r>
            <a:r>
              <a:rPr lang="en-US" dirty="0" smtClean="0">
                <a:solidFill>
                  <a:schemeClr val="accent2"/>
                </a:solidFill>
                <a:latin typeface="Times New Roman" pitchFamily="18" charset="0"/>
                <a:cs typeface="Times New Roman" pitchFamily="18" charset="0"/>
              </a:rPr>
              <a:t> (Secondary window)</a:t>
            </a:r>
          </a:p>
          <a:p>
            <a:pPr marL="639763" lvl="1" indent="-236538" eaLnBrk="0" hangingPunct="0">
              <a:lnSpc>
                <a:spcPct val="90000"/>
              </a:lnSpc>
              <a:spcBef>
                <a:spcPts val="550"/>
              </a:spcBef>
              <a:defRPr/>
            </a:pPr>
            <a:r>
              <a:rPr lang="en-US" dirty="0" err="1" smtClean="0">
                <a:solidFill>
                  <a:schemeClr val="accent2"/>
                </a:solidFill>
                <a:latin typeface="Times New Roman" pitchFamily="18" charset="0"/>
                <a:cs typeface="Times New Roman" pitchFamily="18" charset="0"/>
              </a:rPr>
              <a:t>JApplet</a:t>
            </a:r>
            <a:r>
              <a:rPr lang="en-US" dirty="0" smtClean="0">
                <a:solidFill>
                  <a:schemeClr val="accent2"/>
                </a:solidFill>
                <a:latin typeface="Times New Roman" pitchFamily="18" charset="0"/>
                <a:cs typeface="Times New Roman" pitchFamily="18" charset="0"/>
              </a:rPr>
              <a:t> (An applet display area)</a:t>
            </a:r>
          </a:p>
          <a:p>
            <a:pPr marL="639763" lvl="1" indent="-236538" eaLnBrk="0" hangingPunct="0">
              <a:lnSpc>
                <a:spcPct val="90000"/>
              </a:lnSpc>
              <a:spcBef>
                <a:spcPts val="550"/>
              </a:spcBef>
              <a:defRPr/>
            </a:pPr>
            <a:r>
              <a:rPr lang="en-US" dirty="0" err="1" smtClean="0">
                <a:solidFill>
                  <a:schemeClr val="accent2"/>
                </a:solidFill>
                <a:latin typeface="Times New Roman" pitchFamily="18" charset="0"/>
                <a:cs typeface="Times New Roman" pitchFamily="18" charset="0"/>
              </a:rPr>
              <a:t>JWindow</a:t>
            </a:r>
            <a:endParaRPr lang="en-US" dirty="0" smtClean="0">
              <a:solidFill>
                <a:schemeClr val="accent2"/>
              </a:solidFill>
              <a:latin typeface="Times New Roman" pitchFamily="18" charset="0"/>
              <a:cs typeface="Times New Roman" pitchFamily="18" charset="0"/>
            </a:endParaRPr>
          </a:p>
          <a:p>
            <a:pPr marL="639763" lvl="1" indent="-236538" eaLnBrk="0" hangingPunct="0">
              <a:lnSpc>
                <a:spcPct val="90000"/>
              </a:lnSpc>
              <a:spcBef>
                <a:spcPts val="550"/>
              </a:spcBef>
              <a:defRPr/>
            </a:pPr>
            <a:r>
              <a:rPr lang="en-US" dirty="0" err="1" smtClean="0">
                <a:solidFill>
                  <a:schemeClr val="accent2"/>
                </a:solidFill>
                <a:latin typeface="Times New Roman" pitchFamily="18" charset="0"/>
                <a:cs typeface="Times New Roman" pitchFamily="18" charset="0"/>
              </a:rPr>
              <a:t>JInternalFrame</a:t>
            </a:r>
            <a:r>
              <a:rPr lang="en-US" dirty="0" smtClean="0">
                <a:solidFill>
                  <a:schemeClr val="accent2"/>
                </a:solidFill>
                <a:latin typeface="Times New Roman" pitchFamily="18" charset="0"/>
                <a:cs typeface="Times New Roman" pitchFamily="18" charset="0"/>
              </a:rPr>
              <a:t> (light weight frames that exist inside another container)</a:t>
            </a:r>
          </a:p>
          <a:p>
            <a:pPr marL="274003" indent="-236538" eaLnBrk="0" hangingPunct="0">
              <a:lnSpc>
                <a:spcPct val="90000"/>
              </a:lnSpc>
              <a:spcBef>
                <a:spcPts val="550"/>
              </a:spcBef>
              <a:buClr>
                <a:schemeClr val="accent1"/>
              </a:buClr>
              <a:buFont typeface="Wingdings" pitchFamily="2" charset="2"/>
              <a:buChar char="Ø"/>
              <a:defRPr/>
            </a:pPr>
            <a:r>
              <a:rPr lang="en-US" dirty="0" smtClean="0">
                <a:solidFill>
                  <a:schemeClr val="accent2"/>
                </a:solidFill>
                <a:latin typeface="Times New Roman" pitchFamily="18" charset="0"/>
                <a:cs typeface="Times New Roman" pitchFamily="18" charset="0"/>
              </a:rPr>
              <a:t>Each container has a </a:t>
            </a:r>
            <a:r>
              <a:rPr lang="en-US" b="1" dirty="0" smtClean="0">
                <a:solidFill>
                  <a:schemeClr val="accent2"/>
                </a:solidFill>
                <a:latin typeface="Times New Roman" pitchFamily="18" charset="0"/>
                <a:cs typeface="Times New Roman" pitchFamily="18" charset="0"/>
              </a:rPr>
              <a:t>content pane</a:t>
            </a:r>
            <a:r>
              <a:rPr lang="en-US" dirty="0" smtClean="0">
                <a:solidFill>
                  <a:schemeClr val="accent2"/>
                </a:solidFill>
                <a:latin typeface="Times New Roman" pitchFamily="18" charset="0"/>
                <a:cs typeface="Times New Roman" pitchFamily="18" charset="0"/>
              </a:rPr>
              <a:t> that contains visible components.</a:t>
            </a:r>
          </a:p>
          <a:p>
            <a:pPr marL="274003" indent="-236538" eaLnBrk="0" hangingPunct="0">
              <a:lnSpc>
                <a:spcPct val="90000"/>
              </a:lnSpc>
              <a:spcBef>
                <a:spcPts val="550"/>
              </a:spcBef>
              <a:buClr>
                <a:schemeClr val="accent1"/>
              </a:buClr>
              <a:buNone/>
              <a:defRPr/>
            </a:pPr>
            <a:endParaRPr lang="en-US" dirty="0"/>
          </a:p>
        </p:txBody>
      </p:sp>
    </p:spTree>
  </p:cSld>
  <p:clrMapOvr>
    <a:masterClrMapping/>
  </p:clrMapOvr>
  <p:transition>
    <p:split orient="vert"/>
  </p:transition>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IN" b="1" i="1" dirty="0" smtClean="0"/>
              <a:t>                      </a:t>
            </a:r>
            <a:r>
              <a:rPr lang="en-IN" b="1" i="1" dirty="0" err="1" smtClean="0"/>
              <a:t>JFrame</a:t>
            </a:r>
            <a:endParaRPr lang="en-IN" dirty="0"/>
          </a:p>
        </p:txBody>
      </p:sp>
      <p:sp>
        <p:nvSpPr>
          <p:cNvPr id="3" name="Content Placeholder 2"/>
          <p:cNvSpPr>
            <a:spLocks noGrp="1"/>
          </p:cNvSpPr>
          <p:nvPr>
            <p:ph sz="quarter" idx="1"/>
          </p:nvPr>
        </p:nvSpPr>
        <p:spPr>
          <a:xfrm>
            <a:off x="457200" y="1066800"/>
            <a:ext cx="8229600" cy="5257800"/>
          </a:xfrm>
        </p:spPr>
        <p:txBody>
          <a:bodyPr>
            <a:normAutofit/>
          </a:bodyPr>
          <a:lstStyle/>
          <a:p>
            <a:r>
              <a:rPr lang="en-IN" sz="1800" dirty="0"/>
              <a:t>A </a:t>
            </a:r>
            <a:r>
              <a:rPr lang="en-IN" sz="1800" dirty="0" err="1"/>
              <a:t>JFrame</a:t>
            </a:r>
            <a:r>
              <a:rPr lang="en-IN" sz="1800" dirty="0"/>
              <a:t> is an independent window that can be moved around on the screen</a:t>
            </a:r>
          </a:p>
          <a:p>
            <a:r>
              <a:rPr lang="en-IN" sz="1800" dirty="0"/>
              <a:t>independent of any other GUI </a:t>
            </a:r>
            <a:r>
              <a:rPr lang="en-IN" sz="1800" dirty="0" smtClean="0"/>
              <a:t>windows.</a:t>
            </a:r>
          </a:p>
          <a:p>
            <a:r>
              <a:rPr lang="en-IN" sz="1800" dirty="0"/>
              <a:t>1. import </a:t>
            </a:r>
            <a:r>
              <a:rPr lang="en-IN" sz="1800" dirty="0" err="1"/>
              <a:t>javax.swing</a:t>
            </a:r>
            <a:r>
              <a:rPr lang="en-IN" sz="1800" dirty="0"/>
              <a:t>.*;</a:t>
            </a:r>
          </a:p>
          <a:p>
            <a:r>
              <a:rPr lang="en-IN" sz="1800" dirty="0"/>
              <a:t>2.</a:t>
            </a:r>
          </a:p>
          <a:p>
            <a:r>
              <a:rPr lang="en-IN" sz="1800" dirty="0"/>
              <a:t>3. public class </a:t>
            </a:r>
            <a:r>
              <a:rPr lang="en-IN" sz="1800" dirty="0" err="1"/>
              <a:t>FrameDemo</a:t>
            </a:r>
            <a:r>
              <a:rPr lang="en-IN" sz="1800" dirty="0"/>
              <a:t> {</a:t>
            </a:r>
          </a:p>
          <a:p>
            <a:r>
              <a:rPr lang="en-IN" sz="1800" dirty="0"/>
              <a:t>4. public static void main(String[] </a:t>
            </a:r>
            <a:r>
              <a:rPr lang="en-IN" sz="1800" dirty="0" err="1"/>
              <a:t>args</a:t>
            </a:r>
            <a:r>
              <a:rPr lang="en-IN" sz="1800" dirty="0"/>
              <a:t>) {</a:t>
            </a:r>
          </a:p>
          <a:p>
            <a:r>
              <a:rPr lang="nn-NO" sz="1800" dirty="0"/>
              <a:t>5. JFrame f = new JFrame("Frame Demo");</a:t>
            </a:r>
          </a:p>
          <a:p>
            <a:r>
              <a:rPr lang="en-IN" sz="1800" dirty="0"/>
              <a:t>6. </a:t>
            </a:r>
            <a:r>
              <a:rPr lang="en-IN" sz="1800" dirty="0" err="1"/>
              <a:t>f.setSize</a:t>
            </a:r>
            <a:r>
              <a:rPr lang="en-IN" sz="1800" dirty="0"/>
              <a:t>(350, 250);</a:t>
            </a:r>
          </a:p>
          <a:p>
            <a:r>
              <a:rPr lang="en-IN" sz="1800" dirty="0"/>
              <a:t>7. </a:t>
            </a:r>
            <a:r>
              <a:rPr lang="en-IN" sz="1800" dirty="0" err="1"/>
              <a:t>f.setVisible</a:t>
            </a:r>
            <a:r>
              <a:rPr lang="en-IN" sz="1800" dirty="0"/>
              <a:t>(true);</a:t>
            </a:r>
          </a:p>
          <a:p>
            <a:r>
              <a:rPr lang="en-IN" sz="1800" dirty="0"/>
              <a:t>8. }</a:t>
            </a:r>
          </a:p>
          <a:p>
            <a:r>
              <a:rPr lang="en-IN" sz="1800" dirty="0"/>
              <a:t>9. }</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257800" y="3733800"/>
            <a:ext cx="3333750" cy="2381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47577297"/>
      </p:ext>
    </p:extLst>
  </p:cSld>
  <p:clrMapOvr>
    <a:masterClrMapping/>
  </p:clrMapOvr>
  <p:transition>
    <p:diamond/>
  </p:transition>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rmAutofit fontScale="90000"/>
          </a:bodyPr>
          <a:lstStyle/>
          <a:p>
            <a:r>
              <a:rPr lang="en-IN" b="1" i="1" dirty="0" smtClean="0"/>
              <a:t>                    </a:t>
            </a:r>
            <a:r>
              <a:rPr lang="en-IN" b="1" i="1" dirty="0" err="1" smtClean="0"/>
              <a:t>JLabel</a:t>
            </a:r>
            <a:endParaRPr lang="en-IN" dirty="0"/>
          </a:p>
        </p:txBody>
      </p:sp>
      <p:sp>
        <p:nvSpPr>
          <p:cNvPr id="3" name="Content Placeholder 2"/>
          <p:cNvSpPr>
            <a:spLocks noGrp="1"/>
          </p:cNvSpPr>
          <p:nvPr>
            <p:ph sz="quarter" idx="1"/>
          </p:nvPr>
        </p:nvSpPr>
        <p:spPr>
          <a:xfrm>
            <a:off x="457200" y="1371600"/>
            <a:ext cx="8229600" cy="4953000"/>
          </a:xfrm>
        </p:spPr>
        <p:txBody>
          <a:bodyPr/>
          <a:lstStyle/>
          <a:p>
            <a:r>
              <a:rPr lang="en-IN" dirty="0"/>
              <a:t>The simplest component type is the </a:t>
            </a:r>
            <a:r>
              <a:rPr lang="en-IN" dirty="0" err="1"/>
              <a:t>JLabel</a:t>
            </a:r>
            <a:r>
              <a:rPr lang="en-IN" dirty="0"/>
              <a:t>, which displays a single-line </a:t>
            </a:r>
            <a:r>
              <a:rPr lang="en-IN" dirty="0" smtClean="0"/>
              <a:t>text string </a:t>
            </a:r>
            <a:r>
              <a:rPr lang="en-IN" dirty="0"/>
              <a:t>and/or an image</a:t>
            </a:r>
            <a:r>
              <a:rPr lang="en-IN" dirty="0" smtClean="0"/>
              <a:t>.</a:t>
            </a:r>
          </a:p>
          <a:p>
            <a:endParaRPr lang="en-IN"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29000" y="3429000"/>
            <a:ext cx="3333750" cy="2381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93450707"/>
      </p:ext>
    </p:extLst>
  </p:cSld>
  <p:clrMapOvr>
    <a:masterClrMapping/>
  </p:clrMapOvr>
  <p:transition>
    <p:diamond/>
  </p:transition>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IN" b="1" i="1" dirty="0" smtClean="0"/>
              <a:t>                       </a:t>
            </a:r>
            <a:r>
              <a:rPr lang="en-IN" b="1" i="1" dirty="0" err="1" smtClean="0"/>
              <a:t>JButton</a:t>
            </a:r>
            <a:endParaRPr lang="en-IN" dirty="0"/>
          </a:p>
        </p:txBody>
      </p:sp>
      <p:sp>
        <p:nvSpPr>
          <p:cNvPr id="3" name="Content Placeholder 2"/>
          <p:cNvSpPr>
            <a:spLocks noGrp="1"/>
          </p:cNvSpPr>
          <p:nvPr>
            <p:ph sz="quarter" idx="1"/>
          </p:nvPr>
        </p:nvSpPr>
        <p:spPr>
          <a:xfrm>
            <a:off x="457200" y="1219200"/>
            <a:ext cx="8229600" cy="5105400"/>
          </a:xfrm>
        </p:spPr>
        <p:txBody>
          <a:bodyPr/>
          <a:lstStyle/>
          <a:p>
            <a:r>
              <a:rPr lang="en-IN" dirty="0"/>
              <a:t>The </a:t>
            </a:r>
            <a:r>
              <a:rPr lang="en-IN" dirty="0" err="1"/>
              <a:t>JButton</a:t>
            </a:r>
            <a:r>
              <a:rPr lang="en-IN" dirty="0"/>
              <a:t> class implements a simple pushbutton. The button can display</a:t>
            </a:r>
          </a:p>
          <a:p>
            <a:r>
              <a:rPr lang="en-IN" dirty="0"/>
              <a:t>a text label, an icon, or both. When the user “pushes” the button, Action</a:t>
            </a:r>
          </a:p>
          <a:p>
            <a:r>
              <a:rPr lang="en-IN" dirty="0"/>
              <a:t>events are sent to all registered Action listeners</a:t>
            </a:r>
            <a:r>
              <a:rPr lang="en-IN" dirty="0" smtClean="0"/>
              <a:t>.</a:t>
            </a:r>
          </a:p>
          <a:p>
            <a:endParaRPr lang="en-IN"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81400" y="4038600"/>
            <a:ext cx="3333750" cy="2381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54003159"/>
      </p:ext>
    </p:extLst>
  </p:cSld>
  <p:clrMapOvr>
    <a:masterClrMapping/>
  </p:clrMapOvr>
  <p:transition>
    <p:diamond/>
  </p:transition>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857250"/>
          </a:xfrm>
        </p:spPr>
        <p:txBody>
          <a:bodyPr/>
          <a:lstStyle/>
          <a:p>
            <a:r>
              <a:rPr lang="en-IN" b="1" i="1" dirty="0" smtClean="0"/>
              <a:t>                       </a:t>
            </a:r>
            <a:r>
              <a:rPr lang="en-IN" b="1" i="1" dirty="0" err="1" smtClean="0"/>
              <a:t>JCheckBox</a:t>
            </a:r>
            <a:endParaRPr lang="en-IN" dirty="0"/>
          </a:p>
        </p:txBody>
      </p:sp>
      <p:sp>
        <p:nvSpPr>
          <p:cNvPr id="3" name="Content Placeholder 2"/>
          <p:cNvSpPr>
            <a:spLocks noGrp="1"/>
          </p:cNvSpPr>
          <p:nvPr>
            <p:ph sz="quarter" idx="1"/>
          </p:nvPr>
        </p:nvSpPr>
        <p:spPr>
          <a:xfrm>
            <a:off x="457200" y="1219200"/>
            <a:ext cx="8229600" cy="5105400"/>
          </a:xfrm>
        </p:spPr>
        <p:txBody>
          <a:bodyPr/>
          <a:lstStyle/>
          <a:p>
            <a:pPr marL="0" indent="0">
              <a:buNone/>
            </a:pPr>
            <a:r>
              <a:rPr lang="en-IN" dirty="0"/>
              <a:t>The </a:t>
            </a:r>
            <a:r>
              <a:rPr lang="en-IN" dirty="0" err="1"/>
              <a:t>JCheckBox</a:t>
            </a:r>
            <a:r>
              <a:rPr lang="en-IN" dirty="0"/>
              <a:t> class implements a check box that can be selected and deselected</a:t>
            </a:r>
            <a:r>
              <a:rPr lang="en-IN" dirty="0" smtClean="0"/>
              <a:t>.</a:t>
            </a:r>
          </a:p>
          <a:p>
            <a:pPr marL="0" indent="0">
              <a:buNone/>
            </a:pPr>
            <a:endParaRPr lang="en-IN"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43200" y="2971800"/>
            <a:ext cx="3333750" cy="2381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71136972"/>
      </p:ext>
    </p:extLst>
  </p:cSld>
  <p:clrMapOvr>
    <a:masterClrMapping/>
  </p:clrMapOvr>
  <p:transition>
    <p:diamon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62000" y="-171450"/>
            <a:ext cx="7772400" cy="10985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pl-PL" sz="3600" smtClean="0">
                <a:solidFill>
                  <a:srgbClr val="FFFF00"/>
                </a:solidFill>
              </a:rPr>
              <a:t> </a:t>
            </a:r>
            <a:r>
              <a:rPr lang="pl-PL" b="1" smtClean="0"/>
              <a:t>Brief history</a:t>
            </a:r>
          </a:p>
        </p:txBody>
      </p:sp>
      <p:sp>
        <p:nvSpPr>
          <p:cNvPr id="4" name="Rectangle 7"/>
          <p:cNvSpPr>
            <a:spLocks noGrp="1" noChangeArrowheads="1"/>
          </p:cNvSpPr>
          <p:nvPr>
            <p:ph type="ftr" sz="quarter" idx="11"/>
          </p:nvPr>
        </p:nvSpPr>
        <p:spPr>
          <a:ln/>
        </p:spPr>
        <p:txBody>
          <a:bodyPr/>
          <a:lstStyle/>
          <a:p>
            <a:r>
              <a:rPr lang="pl-PL"/>
              <a:t>Java – Overview and Basics</a:t>
            </a:r>
            <a:endParaRPr lang="en-US"/>
          </a:p>
        </p:txBody>
      </p:sp>
      <p:sp>
        <p:nvSpPr>
          <p:cNvPr id="23555" name="Rectangle 3"/>
          <p:cNvSpPr>
            <a:spLocks noGrp="1" noChangeArrowheads="1"/>
          </p:cNvSpPr>
          <p:nvPr>
            <p:ph sz="quarter" idx="1"/>
          </p:nvPr>
        </p:nvSpPr>
        <p:spPr>
          <a:xfrm>
            <a:off x="0" y="1557338"/>
            <a:ext cx="9144000" cy="4114800"/>
          </a:xfrm>
        </p:spPr>
        <p:txBody>
          <a:bodyPr>
            <a:normAutofit/>
          </a:bodyPr>
          <a:lstStyle/>
          <a:p>
            <a:r>
              <a:rPr lang="pl-PL" sz="3200" b="1" dirty="0" smtClean="0"/>
              <a:t>1990 – suggestion in report „Further” concerning creation of new object oriented environment</a:t>
            </a:r>
          </a:p>
          <a:p>
            <a:r>
              <a:rPr lang="pl-PL" sz="3200" b="1" dirty="0" smtClean="0"/>
              <a:t>1991 – OAK language (James Gosling)</a:t>
            </a:r>
          </a:p>
          <a:p>
            <a:r>
              <a:rPr lang="pl-PL" sz="3200" b="1" dirty="0" smtClean="0"/>
              <a:t>1995 – new language name: </a:t>
            </a:r>
            <a:r>
              <a:rPr lang="en-US" sz="3200" b="1" dirty="0" smtClean="0"/>
              <a:t>“</a:t>
            </a:r>
            <a:r>
              <a:rPr lang="pl-PL" sz="3200" b="1" dirty="0" smtClean="0"/>
              <a:t>Java”</a:t>
            </a:r>
          </a:p>
          <a:p>
            <a:r>
              <a:rPr lang="pl-PL" sz="3200" b="1" dirty="0" smtClean="0"/>
              <a:t>1996 -  Netscape compatible with Java 1.0. Sun propagates Java 1.0 environment</a:t>
            </a:r>
          </a:p>
          <a:p>
            <a:pPr>
              <a:buFontTx/>
              <a:buNone/>
            </a:pPr>
            <a:endParaRPr lang="pl-PL" sz="2400" b="1" dirty="0" smtClean="0"/>
          </a:p>
          <a:p>
            <a:pPr>
              <a:buFontTx/>
              <a:buNone/>
            </a:pPr>
            <a:endParaRPr lang="pl-PL" dirty="0" smtClean="0"/>
          </a:p>
        </p:txBody>
      </p:sp>
    </p:spTree>
    <p:extLst>
      <p:ext uri="{BB962C8B-B14F-4D97-AF65-F5344CB8AC3E}">
        <p14:creationId xmlns:p14="http://schemas.microsoft.com/office/powerpoint/2010/main" xmlns="" val="3558916482"/>
      </p:ext>
    </p:extLst>
  </p:cSld>
  <p:clrMapOvr>
    <a:masterClrMapping/>
  </p:clrMapOvr>
  <p:transition>
    <p:diamond/>
  </p:transition>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fontScale="90000"/>
          </a:bodyPr>
          <a:lstStyle/>
          <a:p>
            <a:r>
              <a:rPr lang="en-IN" b="1" i="1" dirty="0" smtClean="0"/>
              <a:t>                </a:t>
            </a:r>
            <a:r>
              <a:rPr lang="en-IN" b="1" i="1" dirty="0" err="1" smtClean="0"/>
              <a:t>JRadioButton</a:t>
            </a:r>
            <a:endParaRPr lang="en-IN" dirty="0"/>
          </a:p>
        </p:txBody>
      </p:sp>
      <p:sp>
        <p:nvSpPr>
          <p:cNvPr id="3" name="Content Placeholder 2"/>
          <p:cNvSpPr>
            <a:spLocks noGrp="1"/>
          </p:cNvSpPr>
          <p:nvPr>
            <p:ph sz="quarter" idx="1"/>
          </p:nvPr>
        </p:nvSpPr>
        <p:spPr>
          <a:xfrm>
            <a:off x="457200" y="1219200"/>
            <a:ext cx="8229600" cy="5105400"/>
          </a:xfrm>
        </p:spPr>
        <p:txBody>
          <a:bodyPr/>
          <a:lstStyle/>
          <a:p>
            <a:r>
              <a:rPr lang="en-IN" dirty="0"/>
              <a:t>Radio buttons are typically used in groups, to present exclusive selection.</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43200" y="2895600"/>
            <a:ext cx="3333750" cy="2381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83640847"/>
      </p:ext>
    </p:extLst>
  </p:cSld>
  <p:clrMapOvr>
    <a:masterClrMapping/>
  </p:clrMapOvr>
  <p:transition>
    <p:diamond/>
  </p:transition>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a:bodyPr>
          <a:lstStyle/>
          <a:p>
            <a:r>
              <a:rPr lang="en-IN" b="1" i="1" dirty="0" smtClean="0"/>
              <a:t>                  </a:t>
            </a:r>
            <a:r>
              <a:rPr lang="en-IN" b="1" i="1" dirty="0" err="1" smtClean="0"/>
              <a:t>JComboBox</a:t>
            </a:r>
            <a:endParaRPr lang="en-IN" dirty="0"/>
          </a:p>
        </p:txBody>
      </p:sp>
      <p:sp>
        <p:nvSpPr>
          <p:cNvPr id="3" name="Content Placeholder 2"/>
          <p:cNvSpPr>
            <a:spLocks noGrp="1"/>
          </p:cNvSpPr>
          <p:nvPr>
            <p:ph sz="quarter" idx="1"/>
          </p:nvPr>
        </p:nvSpPr>
        <p:spPr>
          <a:xfrm>
            <a:off x="457200" y="1143000"/>
            <a:ext cx="8229600" cy="5181600"/>
          </a:xfrm>
        </p:spPr>
        <p:txBody>
          <a:bodyPr/>
          <a:lstStyle/>
          <a:p>
            <a:r>
              <a:rPr lang="en-IN" dirty="0"/>
              <a:t>The </a:t>
            </a:r>
            <a:r>
              <a:rPr lang="en-IN" dirty="0" err="1"/>
              <a:t>JComboBox</a:t>
            </a:r>
            <a:r>
              <a:rPr lang="en-IN" dirty="0"/>
              <a:t> component combines the functionality of a text field and </a:t>
            </a:r>
            <a:r>
              <a:rPr lang="en-IN" dirty="0" smtClean="0"/>
              <a:t>a  drop-down </a:t>
            </a:r>
            <a:r>
              <a:rPr lang="en-IN" dirty="0"/>
              <a:t>list.</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57400" y="2971800"/>
            <a:ext cx="3333750" cy="2381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49115001"/>
      </p:ext>
    </p:extLst>
  </p:cSld>
  <p:clrMapOvr>
    <a:masterClrMapping/>
  </p:clrMapOvr>
  <p:transition>
    <p:diamond/>
  </p:transition>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		    </a:t>
            </a:r>
            <a:r>
              <a:rPr lang="en-US" b="1" u="sng" dirty="0" smtClean="0">
                <a:solidFill>
                  <a:schemeClr val="accent1"/>
                </a:solidFill>
              </a:rPr>
              <a:t>Layouts</a:t>
            </a:r>
            <a:endParaRPr lang="en-US" dirty="0"/>
          </a:p>
        </p:txBody>
      </p:sp>
      <p:sp>
        <p:nvSpPr>
          <p:cNvPr id="3" name="Content Placeholder 2"/>
          <p:cNvSpPr>
            <a:spLocks noGrp="1"/>
          </p:cNvSpPr>
          <p:nvPr>
            <p:ph sz="quarter" idx="1"/>
          </p:nvPr>
        </p:nvSpPr>
        <p:spPr>
          <a:xfrm>
            <a:off x="457200" y="990600"/>
            <a:ext cx="8229600" cy="5867400"/>
          </a:xfrm>
        </p:spPr>
        <p:txBody>
          <a:bodyPr>
            <a:normAutofit/>
          </a:bodyPr>
          <a:lstStyle/>
          <a:p>
            <a:pPr>
              <a:buFont typeface="Wingdings" pitchFamily="2" charset="2"/>
              <a:buChar char="Ø"/>
            </a:pPr>
            <a:r>
              <a:rPr lang="en-US" sz="2800" dirty="0" smtClean="0">
                <a:solidFill>
                  <a:schemeClr val="accent2"/>
                </a:solidFill>
                <a:latin typeface="Times New Roman" pitchFamily="18" charset="0"/>
                <a:cs typeface="Times New Roman" pitchFamily="18" charset="0"/>
              </a:rPr>
              <a:t>Determines the size and position of the components within a container .</a:t>
            </a:r>
          </a:p>
          <a:p>
            <a:pPr>
              <a:buFont typeface="Wingdings" pitchFamily="2" charset="2"/>
              <a:buChar char="Ø"/>
            </a:pPr>
            <a:r>
              <a:rPr lang="en-US" sz="2800" dirty="0" smtClean="0">
                <a:solidFill>
                  <a:schemeClr val="accent2"/>
                </a:solidFill>
                <a:latin typeface="Times New Roman" pitchFamily="18" charset="0"/>
                <a:cs typeface="Times New Roman" pitchFamily="18" charset="0"/>
              </a:rPr>
              <a:t>Commonly used  layout managers:</a:t>
            </a:r>
          </a:p>
          <a:p>
            <a:pPr lvl="1"/>
            <a:r>
              <a:rPr lang="en-US" sz="2800" dirty="0" err="1" smtClean="0">
                <a:solidFill>
                  <a:schemeClr val="accent2"/>
                </a:solidFill>
                <a:latin typeface="Times New Roman" pitchFamily="18" charset="0"/>
                <a:cs typeface="Times New Roman" pitchFamily="18" charset="0"/>
              </a:rPr>
              <a:t>BoxLayout</a:t>
            </a:r>
            <a:endParaRPr lang="en-US" sz="2800" dirty="0" smtClean="0">
              <a:solidFill>
                <a:schemeClr val="accent2"/>
              </a:solidFill>
              <a:latin typeface="Times New Roman" pitchFamily="18" charset="0"/>
              <a:cs typeface="Times New Roman" pitchFamily="18" charset="0"/>
            </a:endParaRPr>
          </a:p>
          <a:p>
            <a:pPr lvl="1"/>
            <a:r>
              <a:rPr lang="en-US" sz="2800" dirty="0" err="1" smtClean="0">
                <a:solidFill>
                  <a:schemeClr val="accent2"/>
                </a:solidFill>
                <a:latin typeface="Times New Roman" pitchFamily="18" charset="0"/>
                <a:cs typeface="Times New Roman" pitchFamily="18" charset="0"/>
              </a:rPr>
              <a:t>BorderLayout</a:t>
            </a:r>
            <a:endParaRPr lang="en-US" sz="2800" dirty="0" smtClean="0">
              <a:solidFill>
                <a:schemeClr val="accent2"/>
              </a:solidFill>
              <a:latin typeface="Times New Roman" pitchFamily="18" charset="0"/>
              <a:cs typeface="Times New Roman" pitchFamily="18" charset="0"/>
            </a:endParaRPr>
          </a:p>
          <a:p>
            <a:pPr lvl="1"/>
            <a:r>
              <a:rPr lang="en-US" sz="2800" dirty="0" err="1" smtClean="0">
                <a:solidFill>
                  <a:schemeClr val="accent2"/>
                </a:solidFill>
                <a:latin typeface="Times New Roman" pitchFamily="18" charset="0"/>
                <a:cs typeface="Times New Roman" pitchFamily="18" charset="0"/>
              </a:rPr>
              <a:t>FlowLayout</a:t>
            </a:r>
            <a:r>
              <a:rPr lang="en-US" sz="2800" dirty="0" smtClean="0">
                <a:solidFill>
                  <a:schemeClr val="accent2"/>
                </a:solidFill>
                <a:latin typeface="Times New Roman" pitchFamily="18" charset="0"/>
                <a:cs typeface="Times New Roman" pitchFamily="18" charset="0"/>
              </a:rPr>
              <a:t>	</a:t>
            </a:r>
          </a:p>
          <a:p>
            <a:pPr lvl="1"/>
            <a:r>
              <a:rPr lang="en-US" sz="2800" dirty="0" err="1" smtClean="0">
                <a:solidFill>
                  <a:schemeClr val="accent2"/>
                </a:solidFill>
                <a:latin typeface="Times New Roman" pitchFamily="18" charset="0"/>
                <a:cs typeface="Times New Roman" pitchFamily="18" charset="0"/>
              </a:rPr>
              <a:t>GridLayout</a:t>
            </a:r>
            <a:endParaRPr lang="en-US" sz="2800" dirty="0" smtClean="0">
              <a:solidFill>
                <a:schemeClr val="accent2"/>
              </a:solidFill>
              <a:latin typeface="Times New Roman" pitchFamily="18" charset="0"/>
              <a:cs typeface="Times New Roman" pitchFamily="18" charset="0"/>
            </a:endParaRPr>
          </a:p>
          <a:p>
            <a:pPr lvl="1"/>
            <a:r>
              <a:rPr lang="en-US" sz="2800" dirty="0" err="1" smtClean="0">
                <a:solidFill>
                  <a:schemeClr val="accent2"/>
                </a:solidFill>
                <a:latin typeface="Times New Roman" pitchFamily="18" charset="0"/>
                <a:cs typeface="Times New Roman" pitchFamily="18" charset="0"/>
              </a:rPr>
              <a:t>GridBagLayout</a:t>
            </a:r>
            <a:endParaRPr lang="en-US" sz="2800" dirty="0" smtClean="0">
              <a:solidFill>
                <a:schemeClr val="accent2"/>
              </a:solidFill>
              <a:latin typeface="Times New Roman" pitchFamily="18" charset="0"/>
              <a:cs typeface="Times New Roman" pitchFamily="18" charset="0"/>
            </a:endParaRPr>
          </a:p>
        </p:txBody>
      </p:sp>
    </p:spTree>
  </p:cSld>
  <p:clrMapOvr>
    <a:masterClrMapping/>
  </p:clrMapOvr>
  <p:transition>
    <p:split orient="vert"/>
  </p:transition>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pPr lvl="0"/>
            <a:r>
              <a:rPr lang="en-US" sz="5400" b="1" u="sng" dirty="0" smtClean="0">
                <a:solidFill>
                  <a:schemeClr val="accent1"/>
                </a:solidFill>
              </a:rPr>
              <a:t>             </a:t>
            </a:r>
            <a:r>
              <a:rPr lang="en-US" sz="5400" b="1" u="sng" dirty="0" err="1" smtClean="0">
                <a:solidFill>
                  <a:schemeClr val="accent1"/>
                </a:solidFill>
              </a:rPr>
              <a:t>FlowLayout</a:t>
            </a:r>
            <a:endParaRPr lang="en-IN" dirty="0"/>
          </a:p>
        </p:txBody>
      </p:sp>
      <p:sp>
        <p:nvSpPr>
          <p:cNvPr id="3" name="Content Placeholder 2"/>
          <p:cNvSpPr>
            <a:spLocks noGrp="1"/>
          </p:cNvSpPr>
          <p:nvPr>
            <p:ph sz="quarter" idx="1"/>
          </p:nvPr>
        </p:nvSpPr>
        <p:spPr>
          <a:xfrm>
            <a:off x="457200" y="990600"/>
            <a:ext cx="8229600" cy="5334000"/>
          </a:xfrm>
        </p:spPr>
        <p:txBody>
          <a:bodyPr/>
          <a:lstStyle/>
          <a:p>
            <a:r>
              <a:rPr lang="en-US" dirty="0">
                <a:solidFill>
                  <a:schemeClr val="accent2"/>
                </a:solidFill>
              </a:rPr>
              <a:t>lays out </a:t>
            </a:r>
            <a:r>
              <a:rPr lang="en-US" i="1" dirty="0">
                <a:solidFill>
                  <a:schemeClr val="accent2"/>
                </a:solidFill>
              </a:rPr>
              <a:t>components</a:t>
            </a:r>
            <a:r>
              <a:rPr lang="en-US" dirty="0">
                <a:solidFill>
                  <a:schemeClr val="accent2"/>
                </a:solidFill>
              </a:rPr>
              <a:t> in a single row, starting a new row if its container is not sufficiently wide.</a:t>
            </a:r>
            <a:r>
              <a:rPr lang="en-IN" dirty="0">
                <a:solidFill>
                  <a:schemeClr val="accent1">
                    <a:lumMod val="60000"/>
                    <a:lumOff val="40000"/>
                  </a:schemeClr>
                </a:solidFill>
              </a:rPr>
              <a:t> </a:t>
            </a:r>
            <a:r>
              <a:rPr lang="en-IN" dirty="0">
                <a:solidFill>
                  <a:srgbClr val="FF0000"/>
                </a:solidFill>
              </a:rPr>
              <a:t>It is the default manager type for panels and applets</a:t>
            </a:r>
            <a:endParaRPr lang="en-US" dirty="0">
              <a:solidFill>
                <a:srgbClr val="FF0000"/>
              </a:solidFill>
            </a:endParaRPr>
          </a:p>
          <a:p>
            <a:pPr marL="0" indent="0">
              <a:buNone/>
            </a:pPr>
            <a:endParaRPr lang="en-IN" dirty="0"/>
          </a:p>
        </p:txBody>
      </p:sp>
      <p:pic>
        <p:nvPicPr>
          <p:cNvPr id="4" name="Picture 3" descr="New Bitmap Image.JPG"/>
          <p:cNvPicPr>
            <a:picLocks noChangeAspect="1"/>
          </p:cNvPicPr>
          <p:nvPr/>
        </p:nvPicPr>
        <p:blipFill>
          <a:blip r:embed="rId2"/>
          <a:stretch>
            <a:fillRect/>
          </a:stretch>
        </p:blipFill>
        <p:spPr>
          <a:xfrm>
            <a:off x="4876800" y="3429000"/>
            <a:ext cx="3314700" cy="2995979"/>
          </a:xfrm>
          <a:prstGeom prst="rect">
            <a:avLst/>
          </a:prstGeom>
        </p:spPr>
      </p:pic>
      <p:sp>
        <p:nvSpPr>
          <p:cNvPr id="5" name="Rectangle 4"/>
          <p:cNvSpPr/>
          <p:nvPr/>
        </p:nvSpPr>
        <p:spPr>
          <a:xfrm>
            <a:off x="200025" y="3413463"/>
            <a:ext cx="4572000" cy="1200329"/>
          </a:xfrm>
          <a:prstGeom prst="rect">
            <a:avLst/>
          </a:prstGeom>
        </p:spPr>
        <p:txBody>
          <a:bodyPr>
            <a:spAutoFit/>
          </a:bodyPr>
          <a:lstStyle/>
          <a:p>
            <a:r>
              <a:rPr lang="en-IN" dirty="0">
                <a:solidFill>
                  <a:schemeClr val="accent1">
                    <a:lumMod val="60000"/>
                    <a:lumOff val="40000"/>
                  </a:schemeClr>
                </a:solidFill>
              </a:rPr>
              <a:t>The possible values are</a:t>
            </a:r>
          </a:p>
          <a:p>
            <a:r>
              <a:rPr lang="en-IN" dirty="0" err="1" smtClean="0">
                <a:solidFill>
                  <a:schemeClr val="accent1">
                    <a:lumMod val="60000"/>
                    <a:lumOff val="40000"/>
                  </a:schemeClr>
                </a:solidFill>
              </a:rPr>
              <a:t>FlowLayout.LEFT</a:t>
            </a:r>
            <a:r>
              <a:rPr lang="en-IN" dirty="0" smtClean="0">
                <a:solidFill>
                  <a:schemeClr val="accent1">
                    <a:lumMod val="60000"/>
                    <a:lumOff val="40000"/>
                  </a:schemeClr>
                </a:solidFill>
              </a:rPr>
              <a:t>,</a:t>
            </a:r>
            <a:endParaRPr lang="en-IN" dirty="0">
              <a:solidFill>
                <a:schemeClr val="accent1">
                  <a:lumMod val="60000"/>
                  <a:lumOff val="40000"/>
                </a:schemeClr>
              </a:solidFill>
            </a:endParaRPr>
          </a:p>
          <a:p>
            <a:r>
              <a:rPr lang="en-IN" dirty="0" err="1" smtClean="0">
                <a:solidFill>
                  <a:schemeClr val="accent1">
                    <a:lumMod val="60000"/>
                    <a:lumOff val="40000"/>
                  </a:schemeClr>
                </a:solidFill>
              </a:rPr>
              <a:t>FlowLayout.CENTER</a:t>
            </a:r>
            <a:endParaRPr lang="en-IN" dirty="0">
              <a:solidFill>
                <a:schemeClr val="accent1">
                  <a:lumMod val="60000"/>
                  <a:lumOff val="40000"/>
                </a:schemeClr>
              </a:solidFill>
            </a:endParaRPr>
          </a:p>
          <a:p>
            <a:r>
              <a:rPr lang="en-IN" dirty="0" err="1">
                <a:solidFill>
                  <a:schemeClr val="accent1">
                    <a:lumMod val="60000"/>
                    <a:lumOff val="40000"/>
                  </a:schemeClr>
                </a:solidFill>
              </a:rPr>
              <a:t>FlowLayout.RIGHT</a:t>
            </a:r>
            <a:r>
              <a:rPr lang="en-IN" dirty="0">
                <a:solidFill>
                  <a:schemeClr val="accent1">
                    <a:lumMod val="60000"/>
                    <a:lumOff val="40000"/>
                  </a:schemeClr>
                </a:solidFill>
              </a:rPr>
              <a:t>.</a:t>
            </a:r>
          </a:p>
        </p:txBody>
      </p:sp>
    </p:spTree>
    <p:extLst>
      <p:ext uri="{BB962C8B-B14F-4D97-AF65-F5344CB8AC3E}">
        <p14:creationId xmlns:p14="http://schemas.microsoft.com/office/powerpoint/2010/main" xmlns="" val="4047316271"/>
      </p:ext>
    </p:extLst>
  </p:cSld>
  <p:clrMapOvr>
    <a:masterClrMapping/>
  </p:clrMapOvr>
  <p:transition>
    <p:diamond/>
  </p:transition>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rmAutofit/>
          </a:bodyPr>
          <a:lstStyle/>
          <a:p>
            <a:r>
              <a:rPr lang="en-IN" b="1" dirty="0"/>
              <a:t>The Grid Layout Manager</a:t>
            </a:r>
            <a:endParaRPr lang="en-IN" dirty="0"/>
          </a:p>
        </p:txBody>
      </p:sp>
      <p:sp>
        <p:nvSpPr>
          <p:cNvPr id="3" name="Content Placeholder 2"/>
          <p:cNvSpPr>
            <a:spLocks noGrp="1"/>
          </p:cNvSpPr>
          <p:nvPr>
            <p:ph sz="quarter" idx="1"/>
          </p:nvPr>
        </p:nvSpPr>
        <p:spPr>
          <a:xfrm>
            <a:off x="457200" y="1219200"/>
            <a:ext cx="8229600" cy="5105400"/>
          </a:xfrm>
        </p:spPr>
        <p:txBody>
          <a:bodyPr/>
          <a:lstStyle/>
          <a:p>
            <a:pPr lvl="0"/>
            <a:r>
              <a:rPr lang="en-US" sz="2800" dirty="0">
                <a:solidFill>
                  <a:schemeClr val="accent2"/>
                </a:solidFill>
              </a:rPr>
              <a:t>displays components in the requested number of rows and columns</a:t>
            </a:r>
            <a:r>
              <a:rPr lang="en-US" sz="2800" dirty="0" smtClean="0">
                <a:solidFill>
                  <a:schemeClr val="accent2"/>
                </a:solidFill>
              </a:rPr>
              <a:t>.</a:t>
            </a:r>
          </a:p>
          <a:p>
            <a:pPr>
              <a:buFont typeface="Courier New" pitchFamily="49" charset="0"/>
              <a:buChar char="o"/>
            </a:pPr>
            <a:r>
              <a:rPr lang="en-IN" dirty="0" smtClean="0"/>
              <a:t>public </a:t>
            </a:r>
            <a:r>
              <a:rPr lang="en-IN" dirty="0" err="1"/>
              <a:t>GridLayout</a:t>
            </a:r>
            <a:r>
              <a:rPr lang="en-IN" dirty="0"/>
              <a:t>(</a:t>
            </a:r>
            <a:r>
              <a:rPr lang="en-IN" dirty="0" err="1"/>
              <a:t>int</a:t>
            </a:r>
            <a:r>
              <a:rPr lang="en-IN" dirty="0"/>
              <a:t> </a:t>
            </a:r>
            <a:r>
              <a:rPr lang="en-IN" i="1" dirty="0" err="1"/>
              <a:t>nRows</a:t>
            </a:r>
            <a:r>
              <a:rPr lang="en-IN" dirty="0"/>
              <a:t>, </a:t>
            </a:r>
            <a:r>
              <a:rPr lang="en-IN" dirty="0" err="1"/>
              <a:t>int</a:t>
            </a:r>
            <a:r>
              <a:rPr lang="en-IN" dirty="0"/>
              <a:t> </a:t>
            </a:r>
            <a:r>
              <a:rPr lang="en-IN" i="1" dirty="0" err="1"/>
              <a:t>nColumns</a:t>
            </a:r>
            <a:r>
              <a:rPr lang="en-IN" dirty="0"/>
              <a:t>)</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38400" y="3124200"/>
            <a:ext cx="3486150" cy="3171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34127141"/>
      </p:ext>
    </p:extLst>
  </p:cSld>
  <p:clrMapOvr>
    <a:masterClrMapping/>
  </p:clrMapOvr>
  <p:transition>
    <p:diamond/>
  </p:transition>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fontScale="90000"/>
          </a:bodyPr>
          <a:lstStyle/>
          <a:p>
            <a:r>
              <a:rPr lang="en-IN" b="1" dirty="0"/>
              <a:t>The Border Layout Manager</a:t>
            </a:r>
            <a:endParaRPr lang="en-IN" dirty="0"/>
          </a:p>
        </p:txBody>
      </p:sp>
      <p:sp>
        <p:nvSpPr>
          <p:cNvPr id="3" name="Content Placeholder 2"/>
          <p:cNvSpPr>
            <a:spLocks noGrp="1"/>
          </p:cNvSpPr>
          <p:nvPr>
            <p:ph sz="quarter" idx="1"/>
          </p:nvPr>
        </p:nvSpPr>
        <p:spPr>
          <a:xfrm>
            <a:off x="457200" y="1219200"/>
            <a:ext cx="8229600" cy="5105400"/>
          </a:xfrm>
        </p:spPr>
        <p:txBody>
          <a:bodyPr/>
          <a:lstStyle/>
          <a:p>
            <a:r>
              <a:rPr lang="en-US" sz="2800" dirty="0">
                <a:solidFill>
                  <a:schemeClr val="accent2"/>
                </a:solidFill>
                <a:latin typeface="Times New Roman" pitchFamily="18" charset="0"/>
                <a:cs typeface="Times New Roman" pitchFamily="18" charset="0"/>
              </a:rPr>
              <a:t>Places components in up to five areas: top, bottom, left, right, and center.</a:t>
            </a:r>
          </a:p>
          <a:p>
            <a:endParaRPr lang="en-IN" dirty="0" smtClean="0"/>
          </a:p>
          <a:p>
            <a:r>
              <a:rPr lang="en-IN" dirty="0" smtClean="0"/>
              <a:t>The </a:t>
            </a:r>
            <a:r>
              <a:rPr lang="en-IN" dirty="0"/>
              <a:t>five constants </a:t>
            </a:r>
            <a:r>
              <a:rPr lang="en-IN" dirty="0" smtClean="0"/>
              <a:t> </a:t>
            </a:r>
            <a:r>
              <a:rPr lang="en-IN" dirty="0"/>
              <a:t>are</a:t>
            </a:r>
            <a:r>
              <a:rPr lang="en-IN" dirty="0" smtClean="0"/>
              <a:t>:</a:t>
            </a:r>
            <a:endParaRPr lang="en-IN" dirty="0"/>
          </a:p>
          <a:p>
            <a:r>
              <a:rPr lang="en-IN" dirty="0"/>
              <a:t> </a:t>
            </a:r>
            <a:r>
              <a:rPr lang="en-IN" dirty="0" err="1"/>
              <a:t>BorderLayout.NORTH</a:t>
            </a:r>
            <a:endParaRPr lang="en-IN" dirty="0"/>
          </a:p>
          <a:p>
            <a:r>
              <a:rPr lang="en-IN" dirty="0"/>
              <a:t> </a:t>
            </a:r>
            <a:r>
              <a:rPr lang="en-IN" dirty="0" err="1"/>
              <a:t>BorderLayout.SOUTH</a:t>
            </a:r>
            <a:endParaRPr lang="en-IN" dirty="0"/>
          </a:p>
          <a:p>
            <a:r>
              <a:rPr lang="en-IN" dirty="0"/>
              <a:t> </a:t>
            </a:r>
            <a:r>
              <a:rPr lang="en-IN" dirty="0" err="1" smtClean="0"/>
              <a:t>BorderLayout.EAST</a:t>
            </a:r>
            <a:endParaRPr lang="en-IN" dirty="0"/>
          </a:p>
          <a:p>
            <a:r>
              <a:rPr lang="en-IN" dirty="0"/>
              <a:t> </a:t>
            </a:r>
            <a:r>
              <a:rPr lang="en-IN" dirty="0" err="1"/>
              <a:t>BorderLayout.WEST</a:t>
            </a:r>
            <a:endParaRPr lang="en-IN" dirty="0"/>
          </a:p>
          <a:p>
            <a:r>
              <a:rPr lang="en-IN" dirty="0"/>
              <a:t> </a:t>
            </a:r>
            <a:r>
              <a:rPr lang="en-IN" dirty="0" err="1"/>
              <a:t>BorderLayout.CENTER</a:t>
            </a:r>
            <a:endParaRPr lang="en-IN" dirty="0"/>
          </a:p>
        </p:txBody>
      </p:sp>
      <p:pic>
        <p:nvPicPr>
          <p:cNvPr id="4" name="Picture 3" descr="BorderLayoutDemo.png"/>
          <p:cNvPicPr>
            <a:picLocks noChangeAspect="1"/>
          </p:cNvPicPr>
          <p:nvPr/>
        </p:nvPicPr>
        <p:blipFill>
          <a:blip r:embed="rId2"/>
          <a:stretch>
            <a:fillRect/>
          </a:stretch>
        </p:blipFill>
        <p:spPr>
          <a:xfrm>
            <a:off x="4800600" y="2667000"/>
            <a:ext cx="4191000" cy="3409627"/>
          </a:xfrm>
          <a:prstGeom prst="rect">
            <a:avLst/>
          </a:prstGeom>
        </p:spPr>
      </p:pic>
    </p:spTree>
    <p:extLst>
      <p:ext uri="{BB962C8B-B14F-4D97-AF65-F5344CB8AC3E}">
        <p14:creationId xmlns:p14="http://schemas.microsoft.com/office/powerpoint/2010/main" xmlns="" val="156530030"/>
      </p:ext>
    </p:extLst>
  </p:cSld>
  <p:clrMapOvr>
    <a:masterClrMapping/>
  </p:clrMapOvr>
  <p:transition>
    <p:diamond/>
  </p:transition>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r>
              <a:rPr lang="en-US" sz="5400" u="sng" dirty="0" smtClean="0">
                <a:solidFill>
                  <a:schemeClr val="accent1"/>
                </a:solidFill>
              </a:rPr>
              <a:t>           Box </a:t>
            </a:r>
            <a:r>
              <a:rPr lang="en-US" sz="5400" u="sng" dirty="0">
                <a:solidFill>
                  <a:schemeClr val="accent1"/>
                </a:solidFill>
              </a:rPr>
              <a:t>Layout</a:t>
            </a:r>
            <a:endParaRPr lang="en-IN" dirty="0"/>
          </a:p>
        </p:txBody>
      </p:sp>
      <p:sp>
        <p:nvSpPr>
          <p:cNvPr id="3" name="Content Placeholder 2"/>
          <p:cNvSpPr>
            <a:spLocks noGrp="1"/>
          </p:cNvSpPr>
          <p:nvPr>
            <p:ph sz="quarter" idx="1"/>
          </p:nvPr>
        </p:nvSpPr>
        <p:spPr>
          <a:xfrm>
            <a:off x="457200" y="1219200"/>
            <a:ext cx="8229600" cy="5105400"/>
          </a:xfrm>
        </p:spPr>
        <p:txBody>
          <a:bodyPr/>
          <a:lstStyle/>
          <a:p>
            <a:r>
              <a:rPr lang="en-US" dirty="0" smtClean="0"/>
              <a:t> </a:t>
            </a:r>
            <a:endParaRPr lang="en-IN" dirty="0"/>
          </a:p>
        </p:txBody>
      </p:sp>
      <p:sp>
        <p:nvSpPr>
          <p:cNvPr id="4" name="Rectangle 3"/>
          <p:cNvSpPr/>
          <p:nvPr/>
        </p:nvSpPr>
        <p:spPr>
          <a:xfrm>
            <a:off x="838200" y="1371600"/>
            <a:ext cx="4572000" cy="646331"/>
          </a:xfrm>
          <a:prstGeom prst="rect">
            <a:avLst/>
          </a:prstGeom>
        </p:spPr>
        <p:txBody>
          <a:bodyPr>
            <a:spAutoFit/>
          </a:bodyPr>
          <a:lstStyle/>
          <a:p>
            <a:pPr>
              <a:buFont typeface="Wingdings" pitchFamily="2" charset="2"/>
              <a:buChar char="Ø"/>
            </a:pPr>
            <a:r>
              <a:rPr lang="en-US" dirty="0">
                <a:solidFill>
                  <a:schemeClr val="accent2"/>
                </a:solidFill>
                <a:latin typeface="Times New Roman" pitchFamily="18" charset="0"/>
                <a:cs typeface="Times New Roman" pitchFamily="18" charset="0"/>
              </a:rPr>
              <a:t>Aligns components  along the horizontal or  vertical axis</a:t>
            </a:r>
            <a:r>
              <a:rPr lang="en-US" dirty="0"/>
              <a:t>.</a:t>
            </a:r>
          </a:p>
        </p:txBody>
      </p:sp>
      <p:pic>
        <p:nvPicPr>
          <p:cNvPr id="5" name="Picture 4" descr="New Bitmap Image.JPG"/>
          <p:cNvPicPr>
            <a:picLocks noChangeAspect="1"/>
          </p:cNvPicPr>
          <p:nvPr/>
        </p:nvPicPr>
        <p:blipFill>
          <a:blip r:embed="rId2"/>
          <a:stretch>
            <a:fillRect/>
          </a:stretch>
        </p:blipFill>
        <p:spPr>
          <a:xfrm>
            <a:off x="2362200" y="2209800"/>
            <a:ext cx="4038600" cy="3962400"/>
          </a:xfrm>
          <a:prstGeom prst="rect">
            <a:avLst/>
          </a:prstGeom>
        </p:spPr>
      </p:pic>
    </p:spTree>
    <p:extLst>
      <p:ext uri="{BB962C8B-B14F-4D97-AF65-F5344CB8AC3E}">
        <p14:creationId xmlns:p14="http://schemas.microsoft.com/office/powerpoint/2010/main" xmlns="" val="4092203671"/>
      </p:ext>
    </p:extLst>
  </p:cSld>
  <p:clrMapOvr>
    <a:masterClrMapping/>
  </p:clrMapOvr>
  <p:transition>
    <p:diamond/>
  </p:transition>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dirty="0" smtClean="0"/>
              <a:t>			</a:t>
            </a:r>
            <a:r>
              <a:rPr lang="en-US" b="1" u="sng" dirty="0" smtClean="0">
                <a:solidFill>
                  <a:schemeClr val="accent1"/>
                </a:solidFill>
              </a:rPr>
              <a:t> Java2D</a:t>
            </a:r>
            <a:endParaRPr lang="en-US" b="1" u="sng" dirty="0">
              <a:solidFill>
                <a:schemeClr val="accent1"/>
              </a:solidFill>
            </a:endParaRPr>
          </a:p>
        </p:txBody>
      </p:sp>
      <p:sp>
        <p:nvSpPr>
          <p:cNvPr id="3" name="Content Placeholder 2"/>
          <p:cNvSpPr>
            <a:spLocks noGrp="1"/>
          </p:cNvSpPr>
          <p:nvPr>
            <p:ph sz="quarter" idx="1"/>
          </p:nvPr>
        </p:nvSpPr>
        <p:spPr>
          <a:xfrm>
            <a:off x="457200" y="1371600"/>
            <a:ext cx="8229600" cy="5486400"/>
          </a:xfrm>
        </p:spPr>
        <p:txBody>
          <a:bodyPr>
            <a:normAutofit/>
          </a:bodyPr>
          <a:lstStyle/>
          <a:p>
            <a:endParaRPr lang="en-US" dirty="0" smtClean="0"/>
          </a:p>
          <a:p>
            <a:r>
              <a:rPr lang="en-US" dirty="0" smtClean="0">
                <a:solidFill>
                  <a:schemeClr val="accent2"/>
                </a:solidFill>
              </a:rPr>
              <a:t>Provides -</a:t>
            </a:r>
          </a:p>
          <a:p>
            <a:pPr>
              <a:buFont typeface="Wingdings" pitchFamily="2" charset="2"/>
              <a:buChar char="Ø"/>
            </a:pPr>
            <a:r>
              <a:rPr lang="pt-BR" dirty="0" smtClean="0">
                <a:solidFill>
                  <a:schemeClr val="accent2"/>
                </a:solidFill>
              </a:rPr>
              <a:t>A wide range of  geometric primitives.</a:t>
            </a:r>
          </a:p>
          <a:p>
            <a:pPr>
              <a:buFont typeface="Wingdings" pitchFamily="2" charset="2"/>
              <a:buChar char="Ø"/>
            </a:pPr>
            <a:r>
              <a:rPr lang="en-US" dirty="0" smtClean="0">
                <a:solidFill>
                  <a:schemeClr val="accent2"/>
                </a:solidFill>
              </a:rPr>
              <a:t>Enhances the graphics, text, and imaging capabilities.</a:t>
            </a:r>
          </a:p>
          <a:p>
            <a:pPr>
              <a:buFont typeface="Wingdings" pitchFamily="2" charset="2"/>
              <a:buChar char="Ø"/>
            </a:pPr>
            <a:r>
              <a:rPr lang="en-US" dirty="0" smtClean="0">
                <a:solidFill>
                  <a:schemeClr val="accent2"/>
                </a:solidFill>
              </a:rPr>
              <a:t>A compositing model that provides control over how overlapping objects are rendered.</a:t>
            </a:r>
            <a:endParaRPr lang="pt-BR" dirty="0" smtClean="0">
              <a:solidFill>
                <a:schemeClr val="accent2"/>
              </a:solidFill>
            </a:endParaRPr>
          </a:p>
          <a:p>
            <a:pPr>
              <a:buFont typeface="Wingdings" pitchFamily="2" charset="2"/>
              <a:buChar char="Ø"/>
            </a:pPr>
            <a:r>
              <a:rPr lang="pt-BR" dirty="0" smtClean="0">
                <a:solidFill>
                  <a:schemeClr val="accent2"/>
                </a:solidFill>
              </a:rPr>
              <a:t>Support for printing complex documents.</a:t>
            </a:r>
            <a:endParaRPr lang="en-US" dirty="0">
              <a:solidFill>
                <a:schemeClr val="accent2"/>
              </a:solidFill>
            </a:endParaRPr>
          </a:p>
        </p:txBody>
      </p:sp>
    </p:spTree>
  </p:cSld>
  <p:clrMapOvr>
    <a:masterClrMapping/>
  </p:clrMapOvr>
  <p:transition>
    <p:split/>
  </p:transition>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	  </a:t>
            </a:r>
            <a:r>
              <a:rPr lang="en-US" b="1" u="sng" dirty="0" smtClean="0">
                <a:solidFill>
                  <a:schemeClr val="accent1"/>
                </a:solidFill>
              </a:rPr>
              <a:t>Geometric Primitives</a:t>
            </a:r>
            <a:endParaRPr lang="en-US" b="1" u="sng" dirty="0">
              <a:solidFill>
                <a:schemeClr val="accent1"/>
              </a:solidFill>
            </a:endParaRPr>
          </a:p>
        </p:txBody>
      </p:sp>
      <p:sp>
        <p:nvSpPr>
          <p:cNvPr id="3" name="Content Placeholder 2"/>
          <p:cNvSpPr>
            <a:spLocks noGrp="1"/>
          </p:cNvSpPr>
          <p:nvPr>
            <p:ph sz="quarter" idx="1"/>
          </p:nvPr>
        </p:nvSpPr>
        <p:spPr>
          <a:xfrm>
            <a:off x="457200" y="1295400"/>
            <a:ext cx="8229600" cy="5562600"/>
          </a:xfrm>
        </p:spPr>
        <p:txBody>
          <a:bodyPr/>
          <a:lstStyle/>
          <a:p>
            <a:pPr>
              <a:buFont typeface="Wingdings" pitchFamily="2" charset="2"/>
              <a:buChar char="Ø"/>
            </a:pPr>
            <a:r>
              <a:rPr lang="en-US" dirty="0" smtClean="0">
                <a:solidFill>
                  <a:schemeClr val="accent2"/>
                </a:solidFill>
                <a:latin typeface="Times New Roman" pitchFamily="18" charset="0"/>
                <a:cs typeface="Times New Roman" pitchFamily="18" charset="0"/>
              </a:rPr>
              <a:t>Java 2D API provides a set of standard shapes such as:</a:t>
            </a:r>
          </a:p>
          <a:p>
            <a:pPr lvl="1"/>
            <a:r>
              <a:rPr lang="en-US" sz="2600" b="1" dirty="0" smtClean="0">
                <a:solidFill>
                  <a:schemeClr val="accent2"/>
                </a:solidFill>
                <a:latin typeface="Times New Roman" pitchFamily="18" charset="0"/>
                <a:cs typeface="Times New Roman" pitchFamily="18" charset="0"/>
              </a:rPr>
              <a:t>Points: </a:t>
            </a:r>
            <a:r>
              <a:rPr lang="en-US" sz="2600" dirty="0" smtClean="0">
                <a:solidFill>
                  <a:schemeClr val="accent2"/>
                </a:solidFill>
                <a:latin typeface="Times New Roman" pitchFamily="18" charset="0"/>
                <a:cs typeface="Times New Roman" pitchFamily="18" charset="0"/>
              </a:rPr>
              <a:t>defines a point representing a location in (x, y) coordinate space.</a:t>
            </a:r>
          </a:p>
          <a:p>
            <a:pPr lvl="1"/>
            <a:r>
              <a:rPr lang="en-US" sz="2600" b="1" dirty="0" smtClean="0">
                <a:solidFill>
                  <a:schemeClr val="accent2"/>
                </a:solidFill>
                <a:latin typeface="Times New Roman" pitchFamily="18" charset="0"/>
                <a:cs typeface="Times New Roman" pitchFamily="18" charset="0"/>
              </a:rPr>
              <a:t>Lines:</a:t>
            </a:r>
            <a:r>
              <a:rPr lang="en-US" sz="2600" dirty="0" smtClean="0">
                <a:solidFill>
                  <a:schemeClr val="accent2"/>
                </a:solidFill>
                <a:latin typeface="Times New Roman" pitchFamily="18" charset="0"/>
                <a:cs typeface="Times New Roman" pitchFamily="18" charset="0"/>
              </a:rPr>
              <a:t> represents a line that can be drawn using two points.		   </a:t>
            </a:r>
            <a:r>
              <a:rPr lang="en-US" sz="2000" dirty="0" smtClean="0">
                <a:latin typeface="Times New Roman" pitchFamily="18" charset="0"/>
                <a:cs typeface="Times New Roman" pitchFamily="18" charset="0"/>
              </a:rPr>
              <a:t>(x1,y1)</a:t>
            </a:r>
            <a:r>
              <a:rPr lang="en-US" sz="2600" dirty="0" smtClean="0">
                <a:solidFill>
                  <a:schemeClr val="accent2"/>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(x2,y2)</a:t>
            </a:r>
          </a:p>
          <a:p>
            <a:pPr lvl="1">
              <a:buNone/>
            </a:pPr>
            <a:endParaRPr lang="en-US" sz="2600" dirty="0" smtClean="0">
              <a:solidFill>
                <a:schemeClr val="accent2"/>
              </a:solidFill>
              <a:latin typeface="Times New Roman" pitchFamily="18" charset="0"/>
              <a:cs typeface="Times New Roman" pitchFamily="18" charset="0"/>
            </a:endParaRPr>
          </a:p>
          <a:p>
            <a:pPr lvl="1"/>
            <a:r>
              <a:rPr lang="en-US" sz="2600" b="1" dirty="0" smtClean="0">
                <a:solidFill>
                  <a:schemeClr val="accent2"/>
                </a:solidFill>
                <a:latin typeface="Times New Roman" pitchFamily="18" charset="0"/>
                <a:cs typeface="Times New Roman" pitchFamily="18" charset="0"/>
              </a:rPr>
              <a:t>Rectangular Shapes: </a:t>
            </a:r>
            <a:r>
              <a:rPr lang="en-US" sz="2600" dirty="0" smtClean="0">
                <a:solidFill>
                  <a:schemeClr val="accent2"/>
                </a:solidFill>
                <a:latin typeface="Times New Roman" pitchFamily="18" charset="0"/>
                <a:cs typeface="Times New Roman" pitchFamily="18" charset="0"/>
              </a:rPr>
              <a:t>The Rectangle2D, RoundRectangle2D, Arc2D, and Ellipse2D primitives are all derived from the </a:t>
            </a:r>
            <a:r>
              <a:rPr lang="en-US" sz="2600" dirty="0" err="1" smtClean="0">
                <a:solidFill>
                  <a:schemeClr val="accent2"/>
                </a:solidFill>
                <a:latin typeface="Times New Roman" pitchFamily="18" charset="0"/>
                <a:cs typeface="Times New Roman" pitchFamily="18" charset="0"/>
              </a:rPr>
              <a:t>RectangularShape</a:t>
            </a:r>
            <a:r>
              <a:rPr lang="en-US" sz="2600" dirty="0" smtClean="0">
                <a:solidFill>
                  <a:schemeClr val="accent2"/>
                </a:solidFill>
                <a:latin typeface="Times New Roman" pitchFamily="18" charset="0"/>
                <a:cs typeface="Times New Roman" pitchFamily="18" charset="0"/>
              </a:rPr>
              <a:t> class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4" name="Picture 3" descr="2D-13.gif"/>
          <p:cNvPicPr>
            <a:picLocks noChangeAspect="1"/>
          </p:cNvPicPr>
          <p:nvPr/>
        </p:nvPicPr>
        <p:blipFill>
          <a:blip r:embed="rId2"/>
          <a:stretch>
            <a:fillRect/>
          </a:stretch>
        </p:blipFill>
        <p:spPr>
          <a:xfrm>
            <a:off x="685800" y="5562600"/>
            <a:ext cx="8001000" cy="1057275"/>
          </a:xfrm>
          <a:prstGeom prst="rect">
            <a:avLst/>
          </a:prstGeom>
        </p:spPr>
      </p:pic>
      <p:cxnSp>
        <p:nvCxnSpPr>
          <p:cNvPr id="6" name="Straight Connector 5"/>
          <p:cNvCxnSpPr/>
          <p:nvPr/>
        </p:nvCxnSpPr>
        <p:spPr>
          <a:xfrm>
            <a:off x="4038600" y="3505200"/>
            <a:ext cx="2438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split/>
  </p:transition>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smtClean="0"/>
              <a:t>		   </a:t>
            </a:r>
            <a:r>
              <a:rPr lang="en-US" b="1" u="sng" dirty="0" smtClean="0">
                <a:solidFill>
                  <a:schemeClr val="accent1"/>
                </a:solidFill>
              </a:rPr>
              <a:t>General Path</a:t>
            </a:r>
            <a:endParaRPr lang="en-US" b="1" u="sng" dirty="0">
              <a:solidFill>
                <a:schemeClr val="accent1"/>
              </a:solidFill>
            </a:endParaRPr>
          </a:p>
        </p:txBody>
      </p:sp>
      <p:sp>
        <p:nvSpPr>
          <p:cNvPr id="3" name="Content Placeholder 2"/>
          <p:cNvSpPr>
            <a:spLocks noGrp="1"/>
          </p:cNvSpPr>
          <p:nvPr>
            <p:ph sz="quarter" idx="1"/>
          </p:nvPr>
        </p:nvSpPr>
        <p:spPr>
          <a:xfrm>
            <a:off x="228600" y="1447800"/>
            <a:ext cx="8610600" cy="5181600"/>
          </a:xfrm>
        </p:spPr>
        <p:txBody>
          <a:bodyPr>
            <a:normAutofit/>
          </a:bodyPr>
          <a:lstStyle/>
          <a:p>
            <a:pPr>
              <a:buFont typeface="Wingdings" pitchFamily="2" charset="2"/>
              <a:buChar char="Ø"/>
            </a:pPr>
            <a:r>
              <a:rPr lang="en-US" dirty="0" smtClean="0">
                <a:solidFill>
                  <a:schemeClr val="accent2"/>
                </a:solidFill>
                <a:latin typeface="Times New Roman" pitchFamily="18" charset="0"/>
                <a:cs typeface="Times New Roman" pitchFamily="18" charset="0"/>
              </a:rPr>
              <a:t>We can define all the line segments  to create a brand-new Shape.</a:t>
            </a:r>
          </a:p>
          <a:p>
            <a:pPr>
              <a:buFont typeface="Wingdings" pitchFamily="2" charset="2"/>
              <a:buChar char="Ø"/>
            </a:pPr>
            <a:r>
              <a:rPr lang="en-US" u="sng" dirty="0" smtClean="0">
                <a:solidFill>
                  <a:schemeClr val="accent2"/>
                </a:solidFill>
                <a:latin typeface="Times New Roman" pitchFamily="18" charset="0"/>
                <a:cs typeface="Times New Roman" pitchFamily="18" charset="0"/>
              </a:rPr>
              <a:t>Methods:</a:t>
            </a:r>
          </a:p>
          <a:p>
            <a:pPr lvl="1"/>
            <a:r>
              <a:rPr lang="en-US" b="1" dirty="0" err="1" smtClean="0">
                <a:solidFill>
                  <a:schemeClr val="accent2"/>
                </a:solidFill>
              </a:rPr>
              <a:t>moveTo</a:t>
            </a:r>
            <a:r>
              <a:rPr lang="en-US" b="1" dirty="0" smtClean="0">
                <a:solidFill>
                  <a:schemeClr val="accent2"/>
                </a:solidFill>
              </a:rPr>
              <a:t>(float x, float y) </a:t>
            </a:r>
            <a:r>
              <a:rPr lang="en-US" dirty="0" smtClean="0">
                <a:solidFill>
                  <a:schemeClr val="accent2"/>
                </a:solidFill>
              </a:rPr>
              <a:t>– Moves the current point of the path to the given point</a:t>
            </a:r>
          </a:p>
          <a:p>
            <a:pPr lvl="1"/>
            <a:r>
              <a:rPr lang="en-US" b="1" dirty="0" err="1" smtClean="0">
                <a:solidFill>
                  <a:schemeClr val="accent2"/>
                </a:solidFill>
              </a:rPr>
              <a:t>lineTo</a:t>
            </a:r>
            <a:r>
              <a:rPr lang="en-US" b="1" dirty="0" smtClean="0">
                <a:solidFill>
                  <a:schemeClr val="accent2"/>
                </a:solidFill>
              </a:rPr>
              <a:t>(float x, float y) </a:t>
            </a:r>
            <a:r>
              <a:rPr lang="en-US" dirty="0" smtClean="0">
                <a:solidFill>
                  <a:schemeClr val="accent2"/>
                </a:solidFill>
              </a:rPr>
              <a:t>– Adds a line segment to the current path</a:t>
            </a:r>
          </a:p>
          <a:p>
            <a:pPr lvl="1"/>
            <a:r>
              <a:rPr lang="en-US" b="1" dirty="0" err="1" smtClean="0">
                <a:solidFill>
                  <a:schemeClr val="accent2"/>
                </a:solidFill>
              </a:rPr>
              <a:t>quadTo</a:t>
            </a:r>
            <a:r>
              <a:rPr lang="en-US" b="1" dirty="0" smtClean="0">
                <a:solidFill>
                  <a:schemeClr val="accent2"/>
                </a:solidFill>
              </a:rPr>
              <a:t>(float x1, float y1, float x2, floaty2) </a:t>
            </a:r>
            <a:r>
              <a:rPr lang="en-US" dirty="0" smtClean="0">
                <a:solidFill>
                  <a:schemeClr val="accent2"/>
                </a:solidFill>
              </a:rPr>
              <a:t>– Adds a quadratic curve segment to the current path</a:t>
            </a:r>
          </a:p>
          <a:p>
            <a:pPr lvl="1"/>
            <a:r>
              <a:rPr lang="en-US" b="1" dirty="0" err="1" smtClean="0">
                <a:solidFill>
                  <a:schemeClr val="accent2"/>
                </a:solidFill>
              </a:rPr>
              <a:t>curveTo</a:t>
            </a:r>
            <a:r>
              <a:rPr lang="en-US" b="1" dirty="0" smtClean="0">
                <a:solidFill>
                  <a:schemeClr val="accent2"/>
                </a:solidFill>
              </a:rPr>
              <a:t>(float x1, float y1, float x2, float y2, float x3, floaty3) </a:t>
            </a:r>
            <a:r>
              <a:rPr lang="en-US" dirty="0" smtClean="0">
                <a:solidFill>
                  <a:schemeClr val="accent2"/>
                </a:solidFill>
              </a:rPr>
              <a:t>– Adds a cubic curve segment to the current path</a:t>
            </a:r>
          </a:p>
          <a:p>
            <a:pPr lvl="1"/>
            <a:r>
              <a:rPr lang="en-US" b="1" dirty="0" err="1" smtClean="0">
                <a:solidFill>
                  <a:schemeClr val="accent2"/>
                </a:solidFill>
              </a:rPr>
              <a:t>closePath</a:t>
            </a:r>
            <a:r>
              <a:rPr lang="en-US" b="1" dirty="0" smtClean="0">
                <a:solidFill>
                  <a:schemeClr val="accent2"/>
                </a:solidFill>
              </a:rPr>
              <a:t>() </a:t>
            </a:r>
            <a:r>
              <a:rPr lang="en-US" dirty="0" smtClean="0">
                <a:solidFill>
                  <a:schemeClr val="accent2"/>
                </a:solidFill>
              </a:rPr>
              <a:t>– Closes the current path</a:t>
            </a:r>
          </a:p>
          <a:p>
            <a:pPr lvl="1">
              <a:buFont typeface="Arial" pitchFamily="34" charset="0"/>
              <a:buChar char="•"/>
            </a:pPr>
            <a:endParaRPr lang="en-US" dirty="0"/>
          </a:p>
        </p:txBody>
      </p:sp>
    </p:spTree>
    <p:extLst>
      <p:ext uri="{BB962C8B-B14F-4D97-AF65-F5344CB8AC3E}">
        <p14:creationId xmlns:p14="http://schemas.microsoft.com/office/powerpoint/2010/main" xmlns="" val="2405616215"/>
      </p:ext>
    </p:extLst>
  </p:cSld>
  <p:clrMapOvr>
    <a:masterClrMapping/>
  </p:clrMapOvr>
  <p:transition>
    <p:spli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OAK(PROJECT AT SUN)</a:t>
            </a:r>
            <a:endParaRPr lang="en-IN" dirty="0"/>
          </a:p>
        </p:txBody>
      </p:sp>
      <p:sp>
        <p:nvSpPr>
          <p:cNvPr id="3" name="Content Placeholder 2"/>
          <p:cNvSpPr>
            <a:spLocks noGrp="1"/>
          </p:cNvSpPr>
          <p:nvPr>
            <p:ph sz="quarter" idx="1"/>
          </p:nvPr>
        </p:nvSpPr>
        <p:spPr/>
        <p:txBody>
          <a:bodyPr/>
          <a:lstStyle/>
          <a:p>
            <a:r>
              <a:rPr lang="en-IN" dirty="0"/>
              <a:t>"Oak" was just a working project name used, supposedly named after an oak tree outside James Gosling's office window. When it was officially released, they didn't want to keep the current project name and chose to switch it to "Java".</a:t>
            </a:r>
            <a:br>
              <a:rPr lang="en-IN" dirty="0"/>
            </a:br>
            <a:r>
              <a:rPr lang="en-IN" dirty="0" smtClean="0"/>
              <a:t>More---</a:t>
            </a:r>
            <a:endParaRPr lang="en-IN" dirty="0"/>
          </a:p>
        </p:txBody>
      </p:sp>
    </p:spTree>
    <p:extLst>
      <p:ext uri="{BB962C8B-B14F-4D97-AF65-F5344CB8AC3E}">
        <p14:creationId xmlns:p14="http://schemas.microsoft.com/office/powerpoint/2010/main" xmlns="" val="3210953586"/>
      </p:ext>
    </p:extLst>
  </p:cSld>
  <p:clrMapOvr>
    <a:masterClrMapping/>
  </p:clrMapOvr>
  <p:transition>
    <p:diamond/>
  </p:transition>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	</a:t>
            </a:r>
            <a:r>
              <a:rPr lang="en-US" b="1" u="sng" dirty="0" smtClean="0">
                <a:solidFill>
                  <a:schemeClr val="accent1"/>
                </a:solidFill>
              </a:rPr>
              <a:t>Example: </a:t>
            </a:r>
            <a:r>
              <a:rPr lang="en-US" b="1" u="sng" dirty="0" err="1" smtClean="0">
                <a:solidFill>
                  <a:schemeClr val="accent1"/>
                </a:solidFill>
              </a:rPr>
              <a:t>GeneralPath</a:t>
            </a:r>
            <a:endParaRPr lang="en-US" b="1" u="sng" dirty="0">
              <a:solidFill>
                <a:schemeClr val="accent1"/>
              </a:solidFill>
            </a:endParaRPr>
          </a:p>
        </p:txBody>
      </p:sp>
      <p:sp>
        <p:nvSpPr>
          <p:cNvPr id="3" name="Content Placeholder 2"/>
          <p:cNvSpPr>
            <a:spLocks noGrp="1"/>
          </p:cNvSpPr>
          <p:nvPr>
            <p:ph sz="quarter" idx="1"/>
          </p:nvPr>
        </p:nvSpPr>
        <p:spPr>
          <a:xfrm>
            <a:off x="457200" y="914400"/>
            <a:ext cx="8229600" cy="5943600"/>
          </a:xfrm>
        </p:spPr>
        <p:txBody>
          <a:bodyPr>
            <a:normAutofit/>
          </a:bodyPr>
          <a:lstStyle/>
          <a:p>
            <a:pPr>
              <a:lnSpc>
                <a:spcPct val="150000"/>
              </a:lnSpc>
              <a:spcBef>
                <a:spcPts val="0"/>
              </a:spcBef>
              <a:buNone/>
            </a:pPr>
            <a:r>
              <a:rPr lang="en-US" sz="2400" dirty="0" smtClean="0">
                <a:solidFill>
                  <a:schemeClr val="accent2"/>
                </a:solidFill>
                <a:latin typeface="Times New Roman" pitchFamily="18" charset="0"/>
                <a:cs typeface="Times New Roman" pitchFamily="18" charset="0"/>
              </a:rPr>
              <a:t>	 </a:t>
            </a:r>
            <a:r>
              <a:rPr lang="en-US" sz="2400" dirty="0" err="1" smtClean="0">
                <a:solidFill>
                  <a:schemeClr val="accent2"/>
                </a:solidFill>
                <a:latin typeface="Times New Roman" pitchFamily="18" charset="0"/>
                <a:cs typeface="Times New Roman" pitchFamily="18" charset="0"/>
              </a:rPr>
              <a:t>GeneralPath</a:t>
            </a:r>
            <a:r>
              <a:rPr lang="en-US" sz="2400" dirty="0" smtClean="0">
                <a:solidFill>
                  <a:schemeClr val="accent2"/>
                </a:solidFill>
                <a:latin typeface="Times New Roman" pitchFamily="18" charset="0"/>
                <a:cs typeface="Times New Roman" pitchFamily="18" charset="0"/>
              </a:rPr>
              <a:t> path = </a:t>
            </a:r>
            <a:r>
              <a:rPr lang="en-US" sz="2400" b="1" dirty="0" smtClean="0">
                <a:solidFill>
                  <a:schemeClr val="accent2"/>
                </a:solidFill>
                <a:latin typeface="Times New Roman" pitchFamily="18" charset="0"/>
                <a:cs typeface="Times New Roman" pitchFamily="18" charset="0"/>
              </a:rPr>
              <a:t>new </a:t>
            </a:r>
            <a:r>
              <a:rPr lang="en-US" sz="2400" b="1" dirty="0" err="1" smtClean="0">
                <a:solidFill>
                  <a:schemeClr val="accent2"/>
                </a:solidFill>
                <a:latin typeface="Times New Roman" pitchFamily="18" charset="0"/>
                <a:cs typeface="Times New Roman" pitchFamily="18" charset="0"/>
              </a:rPr>
              <a:t>GeneralPath</a:t>
            </a:r>
            <a:r>
              <a:rPr lang="en-US" sz="2400" b="1" dirty="0" smtClean="0">
                <a:solidFill>
                  <a:schemeClr val="accent2"/>
                </a:solidFill>
                <a:latin typeface="Times New Roman" pitchFamily="18" charset="0"/>
                <a:cs typeface="Times New Roman" pitchFamily="18" charset="0"/>
              </a:rPr>
              <a:t>( );</a:t>
            </a:r>
          </a:p>
          <a:p>
            <a:pPr lvl="1">
              <a:lnSpc>
                <a:spcPct val="150000"/>
              </a:lnSpc>
              <a:spcBef>
                <a:spcPts val="0"/>
              </a:spcBef>
              <a:buNone/>
            </a:pPr>
            <a:r>
              <a:rPr lang="en-US" sz="2200" dirty="0" err="1" smtClean="0">
                <a:solidFill>
                  <a:schemeClr val="accent2"/>
                </a:solidFill>
                <a:latin typeface="Times New Roman" pitchFamily="18" charset="0"/>
                <a:cs typeface="Times New Roman" pitchFamily="18" charset="0"/>
              </a:rPr>
              <a:t>path.moveTo</a:t>
            </a:r>
            <a:r>
              <a:rPr lang="en-US" sz="2200" dirty="0" smtClean="0">
                <a:solidFill>
                  <a:schemeClr val="accent2"/>
                </a:solidFill>
                <a:latin typeface="Times New Roman" pitchFamily="18" charset="0"/>
                <a:cs typeface="Times New Roman" pitchFamily="18" charset="0"/>
              </a:rPr>
              <a:t>(50,50);</a:t>
            </a:r>
          </a:p>
          <a:p>
            <a:pPr lvl="1">
              <a:lnSpc>
                <a:spcPct val="150000"/>
              </a:lnSpc>
              <a:spcBef>
                <a:spcPts val="0"/>
              </a:spcBef>
              <a:buNone/>
            </a:pPr>
            <a:r>
              <a:rPr lang="en-US" sz="2200" dirty="0" err="1" smtClean="0">
                <a:solidFill>
                  <a:schemeClr val="accent2"/>
                </a:solidFill>
                <a:latin typeface="Times New Roman" pitchFamily="18" charset="0"/>
                <a:cs typeface="Times New Roman" pitchFamily="18" charset="0"/>
              </a:rPr>
              <a:t>path.lineTo</a:t>
            </a:r>
            <a:r>
              <a:rPr lang="en-US" sz="2200" dirty="0" smtClean="0">
                <a:solidFill>
                  <a:schemeClr val="accent2"/>
                </a:solidFill>
                <a:latin typeface="Times New Roman" pitchFamily="18" charset="0"/>
                <a:cs typeface="Times New Roman" pitchFamily="18" charset="0"/>
              </a:rPr>
              <a:t>(250,150);</a:t>
            </a:r>
          </a:p>
          <a:p>
            <a:pPr lvl="1">
              <a:lnSpc>
                <a:spcPct val="150000"/>
              </a:lnSpc>
              <a:spcBef>
                <a:spcPts val="0"/>
              </a:spcBef>
              <a:buNone/>
            </a:pPr>
            <a:r>
              <a:rPr lang="en-US" sz="2200" dirty="0" err="1" smtClean="0">
                <a:solidFill>
                  <a:schemeClr val="accent2"/>
                </a:solidFill>
                <a:latin typeface="Times New Roman" pitchFamily="18" charset="0"/>
                <a:cs typeface="Times New Roman" pitchFamily="18" charset="0"/>
              </a:rPr>
              <a:t>path.quadTo</a:t>
            </a:r>
            <a:r>
              <a:rPr lang="en-US" sz="2200" dirty="0" smtClean="0">
                <a:solidFill>
                  <a:schemeClr val="accent2"/>
                </a:solidFill>
                <a:latin typeface="Times New Roman" pitchFamily="18" charset="0"/>
                <a:cs typeface="Times New Roman" pitchFamily="18" charset="0"/>
              </a:rPr>
              <a:t>(150,200,240,200);</a:t>
            </a:r>
          </a:p>
          <a:p>
            <a:pPr lvl="1">
              <a:lnSpc>
                <a:spcPct val="150000"/>
              </a:lnSpc>
              <a:spcBef>
                <a:spcPts val="0"/>
              </a:spcBef>
              <a:buNone/>
            </a:pPr>
            <a:r>
              <a:rPr lang="en-US" sz="2200" dirty="0" err="1" smtClean="0">
                <a:solidFill>
                  <a:schemeClr val="accent2"/>
                </a:solidFill>
                <a:latin typeface="Times New Roman" pitchFamily="18" charset="0"/>
                <a:cs typeface="Times New Roman" pitchFamily="18" charset="0"/>
              </a:rPr>
              <a:t>path.lineTo</a:t>
            </a:r>
            <a:r>
              <a:rPr lang="en-US" sz="2200" dirty="0" smtClean="0">
                <a:solidFill>
                  <a:schemeClr val="accent2"/>
                </a:solidFill>
                <a:latin typeface="Times New Roman" pitchFamily="18" charset="0"/>
                <a:cs typeface="Times New Roman" pitchFamily="18" charset="0"/>
              </a:rPr>
              <a:t>(240,350);</a:t>
            </a:r>
          </a:p>
          <a:p>
            <a:pPr lvl="1">
              <a:lnSpc>
                <a:spcPct val="150000"/>
              </a:lnSpc>
              <a:spcBef>
                <a:spcPts val="0"/>
              </a:spcBef>
              <a:buNone/>
            </a:pPr>
            <a:r>
              <a:rPr lang="en-US" sz="2200" dirty="0" err="1" smtClean="0">
                <a:solidFill>
                  <a:schemeClr val="accent2"/>
                </a:solidFill>
                <a:latin typeface="Times New Roman" pitchFamily="18" charset="0"/>
                <a:cs typeface="Times New Roman" pitchFamily="18" charset="0"/>
              </a:rPr>
              <a:t>path.curveTo</a:t>
            </a:r>
            <a:r>
              <a:rPr lang="en-US" sz="2200" dirty="0" smtClean="0">
                <a:solidFill>
                  <a:schemeClr val="accent2"/>
                </a:solidFill>
                <a:latin typeface="Times New Roman" pitchFamily="18" charset="0"/>
                <a:cs typeface="Times New Roman" pitchFamily="18" charset="0"/>
              </a:rPr>
              <a:t>(150,200,100,150,190,190);</a:t>
            </a:r>
          </a:p>
          <a:p>
            <a:pPr lvl="1">
              <a:lnSpc>
                <a:spcPct val="150000"/>
              </a:lnSpc>
              <a:spcBef>
                <a:spcPts val="0"/>
              </a:spcBef>
              <a:buNone/>
            </a:pPr>
            <a:r>
              <a:rPr lang="en-US" sz="2200" dirty="0" err="1" smtClean="0">
                <a:solidFill>
                  <a:schemeClr val="accent2"/>
                </a:solidFill>
                <a:latin typeface="Times New Roman" pitchFamily="18" charset="0"/>
                <a:cs typeface="Times New Roman" pitchFamily="18" charset="0"/>
              </a:rPr>
              <a:t>path.closePath</a:t>
            </a:r>
            <a:r>
              <a:rPr lang="en-US" sz="2200" dirty="0" smtClean="0">
                <a:solidFill>
                  <a:schemeClr val="accent2"/>
                </a:solidFill>
                <a:latin typeface="Times New Roman" pitchFamily="18" charset="0"/>
                <a:cs typeface="Times New Roman" pitchFamily="18" charset="0"/>
              </a:rPr>
              <a:t>( );</a:t>
            </a:r>
          </a:p>
          <a:p>
            <a:pPr lvl="1">
              <a:lnSpc>
                <a:spcPct val="150000"/>
              </a:lnSpc>
              <a:spcBef>
                <a:spcPts val="0"/>
              </a:spcBef>
              <a:buNone/>
            </a:pPr>
            <a:r>
              <a:rPr lang="en-US" sz="2200" dirty="0" smtClean="0">
                <a:solidFill>
                  <a:schemeClr val="accent2"/>
                </a:solidFill>
                <a:latin typeface="Times New Roman" pitchFamily="18" charset="0"/>
                <a:cs typeface="Times New Roman" pitchFamily="18" charset="0"/>
              </a:rPr>
              <a:t>graphics2D.draw(path);</a:t>
            </a:r>
            <a:endParaRPr lang="en-US" sz="2200" dirty="0">
              <a:solidFill>
                <a:schemeClr val="accent2"/>
              </a:solidFill>
              <a:latin typeface="Times New Roman" pitchFamily="18" charset="0"/>
              <a:cs typeface="Times New Roman" pitchFamily="18" charset="0"/>
            </a:endParaRPr>
          </a:p>
        </p:txBody>
      </p:sp>
      <p:pic>
        <p:nvPicPr>
          <p:cNvPr id="4" name="Picture 3" descr="New Bitmap Image.bmp"/>
          <p:cNvPicPr>
            <a:picLocks noChangeAspect="1"/>
          </p:cNvPicPr>
          <p:nvPr/>
        </p:nvPicPr>
        <p:blipFill>
          <a:blip r:embed="rId2"/>
          <a:stretch>
            <a:fillRect/>
          </a:stretch>
        </p:blipFill>
        <p:spPr>
          <a:xfrm>
            <a:off x="5638800" y="1524000"/>
            <a:ext cx="3276600" cy="5334000"/>
          </a:xfrm>
          <a:prstGeom prst="rect">
            <a:avLst/>
          </a:prstGeom>
        </p:spPr>
      </p:pic>
      <p:cxnSp>
        <p:nvCxnSpPr>
          <p:cNvPr id="6" name="Straight Connector 5"/>
          <p:cNvCxnSpPr/>
          <p:nvPr/>
        </p:nvCxnSpPr>
        <p:spPr>
          <a:xfrm>
            <a:off x="5638800" y="6858000"/>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715000" y="6858000"/>
            <a:ext cx="3200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638800" y="6856412"/>
            <a:ext cx="3200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split/>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dirty="0" smtClean="0"/>
              <a:t>	     </a:t>
            </a:r>
            <a:r>
              <a:rPr lang="en-US" b="1" u="sng" dirty="0" smtClean="0">
                <a:solidFill>
                  <a:schemeClr val="accent1"/>
                </a:solidFill>
              </a:rPr>
              <a:t>2D Transformation</a:t>
            </a:r>
            <a:endParaRPr lang="en-US" b="1" u="sng" dirty="0">
              <a:solidFill>
                <a:schemeClr val="accent1"/>
              </a:solidFill>
            </a:endParaRPr>
          </a:p>
        </p:txBody>
      </p:sp>
      <p:sp>
        <p:nvSpPr>
          <p:cNvPr id="3" name="Content Placeholder 2"/>
          <p:cNvSpPr>
            <a:spLocks noGrp="1"/>
          </p:cNvSpPr>
          <p:nvPr>
            <p:ph sz="quarter" idx="1"/>
          </p:nvPr>
        </p:nvSpPr>
        <p:spPr>
          <a:xfrm>
            <a:off x="457200" y="1371600"/>
            <a:ext cx="8229600" cy="4953000"/>
          </a:xfrm>
        </p:spPr>
        <p:txBody>
          <a:bodyPr/>
          <a:lstStyle/>
          <a:p>
            <a:pPr>
              <a:buFont typeface="Wingdings" pitchFamily="2" charset="2"/>
              <a:buChar char="Ø"/>
            </a:pPr>
            <a:r>
              <a:rPr lang="en-US" sz="2800" u="sng" dirty="0" smtClean="0">
                <a:solidFill>
                  <a:schemeClr val="accent2"/>
                </a:solidFill>
                <a:latin typeface="Times New Roman" pitchFamily="18" charset="0"/>
                <a:cs typeface="Times New Roman" pitchFamily="18" charset="0"/>
              </a:rPr>
              <a:t>Transformations:</a:t>
            </a:r>
          </a:p>
          <a:p>
            <a:pPr lvl="1"/>
            <a:r>
              <a:rPr lang="en-US" sz="2800" dirty="0" smtClean="0">
                <a:solidFill>
                  <a:schemeClr val="accent2"/>
                </a:solidFill>
                <a:latin typeface="Times New Roman" pitchFamily="18" charset="0"/>
                <a:cs typeface="Times New Roman" pitchFamily="18" charset="0"/>
              </a:rPr>
              <a:t>rotate--to specify an angle of rotation in radians </a:t>
            </a:r>
          </a:p>
          <a:p>
            <a:pPr lvl="1"/>
            <a:r>
              <a:rPr lang="en-US" sz="2800" dirty="0" smtClean="0">
                <a:solidFill>
                  <a:schemeClr val="accent2"/>
                </a:solidFill>
                <a:latin typeface="Times New Roman" pitchFamily="18" charset="0"/>
                <a:cs typeface="Times New Roman" pitchFamily="18" charset="0"/>
              </a:rPr>
              <a:t>scale--to specify a scaling factor in the </a:t>
            </a:r>
            <a:r>
              <a:rPr lang="en-US" sz="2800" i="1" dirty="0" smtClean="0">
                <a:solidFill>
                  <a:schemeClr val="accent2"/>
                </a:solidFill>
                <a:latin typeface="Times New Roman" pitchFamily="18" charset="0"/>
                <a:cs typeface="Times New Roman" pitchFamily="18" charset="0"/>
              </a:rPr>
              <a:t>x</a:t>
            </a:r>
            <a:r>
              <a:rPr lang="en-US" sz="2800" dirty="0" smtClean="0">
                <a:solidFill>
                  <a:schemeClr val="accent2"/>
                </a:solidFill>
                <a:latin typeface="Times New Roman" pitchFamily="18" charset="0"/>
                <a:cs typeface="Times New Roman" pitchFamily="18" charset="0"/>
              </a:rPr>
              <a:t> and </a:t>
            </a:r>
            <a:r>
              <a:rPr lang="en-US" sz="2800" i="1" dirty="0" smtClean="0">
                <a:solidFill>
                  <a:schemeClr val="accent2"/>
                </a:solidFill>
                <a:latin typeface="Times New Roman" pitchFamily="18" charset="0"/>
                <a:cs typeface="Times New Roman" pitchFamily="18" charset="0"/>
              </a:rPr>
              <a:t>y</a:t>
            </a:r>
            <a:r>
              <a:rPr lang="en-US" sz="2800" dirty="0" smtClean="0">
                <a:solidFill>
                  <a:schemeClr val="accent2"/>
                </a:solidFill>
                <a:latin typeface="Times New Roman" pitchFamily="18" charset="0"/>
                <a:cs typeface="Times New Roman" pitchFamily="18" charset="0"/>
              </a:rPr>
              <a:t> directions </a:t>
            </a:r>
          </a:p>
          <a:p>
            <a:pPr lvl="1"/>
            <a:r>
              <a:rPr lang="en-US" sz="2800" dirty="0" smtClean="0">
                <a:solidFill>
                  <a:schemeClr val="accent2"/>
                </a:solidFill>
                <a:latin typeface="Times New Roman" pitchFamily="18" charset="0"/>
                <a:cs typeface="Times New Roman" pitchFamily="18" charset="0"/>
              </a:rPr>
              <a:t>shear--to specify a shearing factor in the </a:t>
            </a:r>
            <a:r>
              <a:rPr lang="en-US" sz="2800" i="1" dirty="0" smtClean="0">
                <a:solidFill>
                  <a:schemeClr val="accent2"/>
                </a:solidFill>
                <a:latin typeface="Times New Roman" pitchFamily="18" charset="0"/>
                <a:cs typeface="Times New Roman" pitchFamily="18" charset="0"/>
              </a:rPr>
              <a:t>x</a:t>
            </a:r>
            <a:r>
              <a:rPr lang="en-US" sz="2800" dirty="0" smtClean="0">
                <a:solidFill>
                  <a:schemeClr val="accent2"/>
                </a:solidFill>
                <a:latin typeface="Times New Roman" pitchFamily="18" charset="0"/>
                <a:cs typeface="Times New Roman" pitchFamily="18" charset="0"/>
              </a:rPr>
              <a:t> and </a:t>
            </a:r>
            <a:r>
              <a:rPr lang="en-US" sz="2800" i="1" dirty="0" smtClean="0">
                <a:solidFill>
                  <a:schemeClr val="accent2"/>
                </a:solidFill>
                <a:latin typeface="Times New Roman" pitchFamily="18" charset="0"/>
                <a:cs typeface="Times New Roman" pitchFamily="18" charset="0"/>
              </a:rPr>
              <a:t>y</a:t>
            </a:r>
            <a:r>
              <a:rPr lang="en-US" sz="2800" dirty="0" smtClean="0">
                <a:solidFill>
                  <a:schemeClr val="accent2"/>
                </a:solidFill>
                <a:latin typeface="Times New Roman" pitchFamily="18" charset="0"/>
                <a:cs typeface="Times New Roman" pitchFamily="18" charset="0"/>
              </a:rPr>
              <a:t> directions </a:t>
            </a:r>
          </a:p>
          <a:p>
            <a:pPr lvl="1"/>
            <a:r>
              <a:rPr lang="en-US" sz="2800" dirty="0" smtClean="0">
                <a:solidFill>
                  <a:schemeClr val="accent2"/>
                </a:solidFill>
                <a:latin typeface="Times New Roman" pitchFamily="18" charset="0"/>
                <a:cs typeface="Times New Roman" pitchFamily="18" charset="0"/>
              </a:rPr>
              <a:t>translate--to specify a translation offset in the </a:t>
            </a:r>
            <a:r>
              <a:rPr lang="en-US" sz="2800" i="1" dirty="0" smtClean="0">
                <a:solidFill>
                  <a:schemeClr val="accent2"/>
                </a:solidFill>
                <a:latin typeface="Times New Roman" pitchFamily="18" charset="0"/>
                <a:cs typeface="Times New Roman" pitchFamily="18" charset="0"/>
              </a:rPr>
              <a:t>x</a:t>
            </a:r>
            <a:r>
              <a:rPr lang="en-US" sz="2800" dirty="0" smtClean="0">
                <a:solidFill>
                  <a:schemeClr val="accent2"/>
                </a:solidFill>
                <a:latin typeface="Times New Roman" pitchFamily="18" charset="0"/>
                <a:cs typeface="Times New Roman" pitchFamily="18" charset="0"/>
              </a:rPr>
              <a:t> and </a:t>
            </a:r>
            <a:r>
              <a:rPr lang="en-US" sz="2800" i="1" dirty="0" smtClean="0">
                <a:solidFill>
                  <a:schemeClr val="accent2"/>
                </a:solidFill>
                <a:latin typeface="Times New Roman" pitchFamily="18" charset="0"/>
                <a:cs typeface="Times New Roman" pitchFamily="18" charset="0"/>
              </a:rPr>
              <a:t>y</a:t>
            </a:r>
            <a:r>
              <a:rPr lang="en-US" sz="2800" dirty="0" smtClean="0">
                <a:solidFill>
                  <a:schemeClr val="accent2"/>
                </a:solidFill>
                <a:latin typeface="Times New Roman" pitchFamily="18" charset="0"/>
                <a:cs typeface="Times New Roman" pitchFamily="18" charset="0"/>
              </a:rPr>
              <a:t> directions </a:t>
            </a:r>
          </a:p>
          <a:p>
            <a:pPr>
              <a:buNone/>
            </a:pPr>
            <a:endParaRPr lang="en-US" dirty="0"/>
          </a:p>
        </p:txBody>
      </p:sp>
    </p:spTree>
  </p:cSld>
  <p:clrMapOvr>
    <a:masterClrMapping/>
  </p:clrMapOvr>
  <p:transition>
    <p:split/>
  </p:transition>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pPr>
              <a:buFont typeface="Wingdings" pitchFamily="2" charset="2"/>
              <a:buChar char="Ø"/>
            </a:pPr>
            <a:r>
              <a:rPr lang="en-US" b="1" u="sng" dirty="0" smtClean="0">
                <a:solidFill>
                  <a:schemeClr val="accent1"/>
                </a:solidFill>
              </a:rPr>
              <a:t>Translation :</a:t>
            </a:r>
            <a:endParaRPr lang="en-US" b="1" u="sng" dirty="0">
              <a:solidFill>
                <a:schemeClr val="accent1"/>
              </a:solidFill>
            </a:endParaRPr>
          </a:p>
        </p:txBody>
      </p:sp>
      <p:sp>
        <p:nvSpPr>
          <p:cNvPr id="3" name="Content Placeholder 2"/>
          <p:cNvSpPr>
            <a:spLocks noGrp="1"/>
          </p:cNvSpPr>
          <p:nvPr>
            <p:ph sz="quarter" idx="1"/>
          </p:nvPr>
        </p:nvSpPr>
        <p:spPr>
          <a:xfrm>
            <a:off x="457200" y="762000"/>
            <a:ext cx="8229600" cy="6096000"/>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Font typeface="Wingdings" pitchFamily="2" charset="2"/>
              <a:buChar char="Ø"/>
            </a:pPr>
            <a:endParaRPr lang="en-US" sz="3000" b="1" u="sng" dirty="0" smtClean="0">
              <a:solidFill>
                <a:schemeClr val="accent1"/>
              </a:solidFill>
              <a:latin typeface="+mj-lt"/>
            </a:endParaRPr>
          </a:p>
          <a:p>
            <a:pPr>
              <a:buNone/>
            </a:pPr>
            <a:endParaRPr lang="en-US" dirty="0"/>
          </a:p>
        </p:txBody>
      </p:sp>
      <p:grpSp>
        <p:nvGrpSpPr>
          <p:cNvPr id="6" name="Group 12"/>
          <p:cNvGrpSpPr>
            <a:grpSpLocks/>
          </p:cNvGrpSpPr>
          <p:nvPr/>
        </p:nvGrpSpPr>
        <p:grpSpPr bwMode="auto">
          <a:xfrm>
            <a:off x="533400" y="1143000"/>
            <a:ext cx="2362200" cy="1752600"/>
            <a:chOff x="672" y="2544"/>
            <a:chExt cx="1488" cy="1104"/>
          </a:xfrm>
        </p:grpSpPr>
        <p:sp>
          <p:nvSpPr>
            <p:cNvPr id="7" name="Line 4"/>
            <p:cNvSpPr>
              <a:spLocks noChangeShapeType="1"/>
            </p:cNvSpPr>
            <p:nvPr/>
          </p:nvSpPr>
          <p:spPr bwMode="auto">
            <a:xfrm>
              <a:off x="672" y="3456"/>
              <a:ext cx="1488"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8" name="Line 5"/>
            <p:cNvSpPr>
              <a:spLocks noChangeShapeType="1"/>
            </p:cNvSpPr>
            <p:nvPr/>
          </p:nvSpPr>
          <p:spPr bwMode="auto">
            <a:xfrm flipV="1">
              <a:off x="864" y="2544"/>
              <a:ext cx="0" cy="1104"/>
            </a:xfrm>
            <a:prstGeom prst="line">
              <a:avLst/>
            </a:prstGeom>
            <a:noFill/>
            <a:ln w="9525">
              <a:solidFill>
                <a:schemeClr val="tx1"/>
              </a:solidFill>
              <a:miter lim="800000"/>
              <a:headEnd/>
              <a:tailEnd type="triangle" w="med" len="med"/>
            </a:ln>
            <a:effectLst/>
          </p:spPr>
          <p:txBody>
            <a:bodyPr wrap="none"/>
            <a:lstStyle/>
            <a:p>
              <a:endParaRPr lang="en-US"/>
            </a:p>
          </p:txBody>
        </p:sp>
        <p:sp>
          <p:nvSpPr>
            <p:cNvPr id="9" name="Rectangle 6"/>
            <p:cNvSpPr>
              <a:spLocks noChangeArrowheads="1"/>
            </p:cNvSpPr>
            <p:nvPr/>
          </p:nvSpPr>
          <p:spPr bwMode="auto">
            <a:xfrm>
              <a:off x="1152" y="2784"/>
              <a:ext cx="528" cy="432"/>
            </a:xfrm>
            <a:prstGeom prst="rect">
              <a:avLst/>
            </a:prstGeom>
            <a:solidFill>
              <a:schemeClr val="accent2">
                <a:lumMod val="60000"/>
                <a:lumOff val="40000"/>
              </a:schemeClr>
            </a:solidFill>
            <a:ln w="9525">
              <a:solidFill>
                <a:schemeClr val="tx1"/>
              </a:solidFill>
              <a:miter lim="800000"/>
              <a:headEnd/>
              <a:tailEnd/>
            </a:ln>
            <a:effectLst/>
          </p:spPr>
          <p:txBody>
            <a:bodyPr wrap="none" anchor="ctr"/>
            <a:lstStyle/>
            <a:p>
              <a:endParaRPr lang="en-US"/>
            </a:p>
          </p:txBody>
        </p:sp>
        <p:sp>
          <p:nvSpPr>
            <p:cNvPr id="10" name="Oval 8"/>
            <p:cNvSpPr>
              <a:spLocks noChangeArrowheads="1"/>
            </p:cNvSpPr>
            <p:nvPr/>
          </p:nvSpPr>
          <p:spPr bwMode="auto">
            <a:xfrm>
              <a:off x="1104" y="3168"/>
              <a:ext cx="96" cy="96"/>
            </a:xfrm>
            <a:prstGeom prst="ellipse">
              <a:avLst/>
            </a:prstGeom>
            <a:solidFill>
              <a:srgbClr val="000000"/>
            </a:solidFill>
            <a:ln w="9525">
              <a:solidFill>
                <a:schemeClr val="tx1"/>
              </a:solidFill>
              <a:miter lim="800000"/>
              <a:headEnd/>
              <a:tailEnd/>
            </a:ln>
            <a:effectLst/>
          </p:spPr>
          <p:txBody>
            <a:bodyPr wrap="none" anchor="ctr"/>
            <a:lstStyle/>
            <a:p>
              <a:endParaRPr lang="en-US"/>
            </a:p>
          </p:txBody>
        </p:sp>
        <p:sp>
          <p:nvSpPr>
            <p:cNvPr id="11" name="Oval 9"/>
            <p:cNvSpPr>
              <a:spLocks noChangeArrowheads="1"/>
            </p:cNvSpPr>
            <p:nvPr/>
          </p:nvSpPr>
          <p:spPr bwMode="auto">
            <a:xfrm>
              <a:off x="1632" y="3168"/>
              <a:ext cx="96" cy="96"/>
            </a:xfrm>
            <a:prstGeom prst="ellipse">
              <a:avLst/>
            </a:prstGeom>
            <a:solidFill>
              <a:srgbClr val="000000"/>
            </a:solidFill>
            <a:ln w="9525">
              <a:solidFill>
                <a:schemeClr val="tx1"/>
              </a:solidFill>
              <a:miter lim="800000"/>
              <a:headEnd/>
              <a:tailEnd/>
            </a:ln>
            <a:effectLst/>
          </p:spPr>
          <p:txBody>
            <a:bodyPr wrap="none" anchor="ctr"/>
            <a:lstStyle/>
            <a:p>
              <a:endParaRPr lang="en-US"/>
            </a:p>
          </p:txBody>
        </p:sp>
        <p:sp>
          <p:nvSpPr>
            <p:cNvPr id="12" name="Oval 10"/>
            <p:cNvSpPr>
              <a:spLocks noChangeArrowheads="1"/>
            </p:cNvSpPr>
            <p:nvPr/>
          </p:nvSpPr>
          <p:spPr bwMode="auto">
            <a:xfrm>
              <a:off x="1104" y="2736"/>
              <a:ext cx="96" cy="96"/>
            </a:xfrm>
            <a:prstGeom prst="ellipse">
              <a:avLst/>
            </a:prstGeom>
            <a:solidFill>
              <a:srgbClr val="000000"/>
            </a:solidFill>
            <a:ln w="9525">
              <a:solidFill>
                <a:schemeClr val="tx1"/>
              </a:solidFill>
              <a:miter lim="800000"/>
              <a:headEnd/>
              <a:tailEnd/>
            </a:ln>
            <a:effectLst/>
          </p:spPr>
          <p:txBody>
            <a:bodyPr wrap="none" anchor="ctr"/>
            <a:lstStyle/>
            <a:p>
              <a:endParaRPr lang="en-US"/>
            </a:p>
          </p:txBody>
        </p:sp>
        <p:sp>
          <p:nvSpPr>
            <p:cNvPr id="13" name="Oval 11"/>
            <p:cNvSpPr>
              <a:spLocks noChangeArrowheads="1"/>
            </p:cNvSpPr>
            <p:nvPr/>
          </p:nvSpPr>
          <p:spPr bwMode="auto">
            <a:xfrm>
              <a:off x="1632" y="2736"/>
              <a:ext cx="96" cy="96"/>
            </a:xfrm>
            <a:prstGeom prst="ellipse">
              <a:avLst/>
            </a:prstGeom>
            <a:solidFill>
              <a:srgbClr val="000000"/>
            </a:solidFill>
            <a:ln w="9525">
              <a:solidFill>
                <a:schemeClr val="tx1"/>
              </a:solidFill>
              <a:miter lim="800000"/>
              <a:headEnd/>
              <a:tailEnd/>
            </a:ln>
            <a:effectLst/>
          </p:spPr>
          <p:txBody>
            <a:bodyPr wrap="none" anchor="ctr"/>
            <a:lstStyle/>
            <a:p>
              <a:endParaRPr lang="en-US"/>
            </a:p>
          </p:txBody>
        </p:sp>
      </p:grpSp>
      <p:grpSp>
        <p:nvGrpSpPr>
          <p:cNvPr id="14" name="Group 15"/>
          <p:cNvGrpSpPr>
            <a:grpSpLocks/>
          </p:cNvGrpSpPr>
          <p:nvPr/>
        </p:nvGrpSpPr>
        <p:grpSpPr bwMode="auto">
          <a:xfrm>
            <a:off x="3276600" y="1371600"/>
            <a:ext cx="2359025" cy="1089025"/>
            <a:chOff x="2438" y="2784"/>
            <a:chExt cx="1486" cy="686"/>
          </a:xfrm>
        </p:grpSpPr>
        <p:sp>
          <p:nvSpPr>
            <p:cNvPr id="15" name="AutoShape 13"/>
            <p:cNvSpPr>
              <a:spLocks noChangeArrowheads="1"/>
            </p:cNvSpPr>
            <p:nvPr/>
          </p:nvSpPr>
          <p:spPr bwMode="auto">
            <a:xfrm>
              <a:off x="2448" y="2784"/>
              <a:ext cx="912" cy="144"/>
            </a:xfrm>
            <a:prstGeom prst="rightArrow">
              <a:avLst>
                <a:gd name="adj1" fmla="val 50000"/>
                <a:gd name="adj2" fmla="val 158333"/>
              </a:avLst>
            </a:prstGeom>
            <a:solidFill>
              <a:schemeClr val="accent1"/>
            </a:solidFill>
            <a:ln w="9525">
              <a:solidFill>
                <a:schemeClr val="tx1"/>
              </a:solidFill>
              <a:miter lim="800000"/>
              <a:headEnd/>
              <a:tailEnd/>
            </a:ln>
            <a:effectLst/>
          </p:spPr>
          <p:txBody>
            <a:bodyPr wrap="none" anchor="ctr"/>
            <a:lstStyle/>
            <a:p>
              <a:endParaRPr lang="en-US"/>
            </a:p>
          </p:txBody>
        </p:sp>
        <p:sp>
          <p:nvSpPr>
            <p:cNvPr id="16" name="Text Box 14"/>
            <p:cNvSpPr txBox="1">
              <a:spLocks noChangeArrowheads="1"/>
            </p:cNvSpPr>
            <p:nvPr/>
          </p:nvSpPr>
          <p:spPr bwMode="auto">
            <a:xfrm>
              <a:off x="2438" y="3028"/>
              <a:ext cx="1486" cy="442"/>
            </a:xfrm>
            <a:prstGeom prst="rect">
              <a:avLst/>
            </a:prstGeom>
            <a:noFill/>
            <a:ln w="9525">
              <a:noFill/>
              <a:miter lim="800000"/>
              <a:headEnd/>
              <a:tailEnd/>
            </a:ln>
            <a:effectLst/>
          </p:spPr>
          <p:txBody>
            <a:bodyPr wrap="none">
              <a:spAutoFit/>
            </a:bodyPr>
            <a:lstStyle/>
            <a:p>
              <a:r>
                <a:rPr lang="en-US" sz="2000" dirty="0"/>
                <a:t>Translate individual</a:t>
              </a:r>
            </a:p>
            <a:p>
              <a:r>
                <a:rPr lang="en-US" sz="2000" dirty="0"/>
                <a:t>vertices </a:t>
              </a:r>
            </a:p>
          </p:txBody>
        </p:sp>
      </p:grpSp>
      <p:grpSp>
        <p:nvGrpSpPr>
          <p:cNvPr id="17" name="Group 33"/>
          <p:cNvGrpSpPr>
            <a:grpSpLocks/>
          </p:cNvGrpSpPr>
          <p:nvPr/>
        </p:nvGrpSpPr>
        <p:grpSpPr bwMode="auto">
          <a:xfrm>
            <a:off x="6172200" y="457200"/>
            <a:ext cx="2438400" cy="2438400"/>
            <a:chOff x="3840" y="1968"/>
            <a:chExt cx="1536" cy="1536"/>
          </a:xfrm>
        </p:grpSpPr>
        <p:sp>
          <p:nvSpPr>
            <p:cNvPr id="18" name="Line 17"/>
            <p:cNvSpPr>
              <a:spLocks noChangeShapeType="1"/>
            </p:cNvSpPr>
            <p:nvPr/>
          </p:nvSpPr>
          <p:spPr bwMode="auto">
            <a:xfrm>
              <a:off x="3840" y="3312"/>
              <a:ext cx="1488"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19" name="Line 18"/>
            <p:cNvSpPr>
              <a:spLocks noChangeShapeType="1"/>
            </p:cNvSpPr>
            <p:nvPr/>
          </p:nvSpPr>
          <p:spPr bwMode="auto">
            <a:xfrm flipV="1">
              <a:off x="4032" y="2400"/>
              <a:ext cx="0" cy="1104"/>
            </a:xfrm>
            <a:prstGeom prst="line">
              <a:avLst/>
            </a:prstGeom>
            <a:noFill/>
            <a:ln w="9525">
              <a:solidFill>
                <a:schemeClr val="tx1"/>
              </a:solidFill>
              <a:miter lim="800000"/>
              <a:headEnd/>
              <a:tailEnd type="triangle" w="med" len="med"/>
            </a:ln>
            <a:effectLst/>
          </p:spPr>
          <p:txBody>
            <a:bodyPr wrap="none"/>
            <a:lstStyle/>
            <a:p>
              <a:endParaRPr lang="en-US"/>
            </a:p>
          </p:txBody>
        </p:sp>
        <p:grpSp>
          <p:nvGrpSpPr>
            <p:cNvPr id="20" name="Group 24"/>
            <p:cNvGrpSpPr>
              <a:grpSpLocks/>
            </p:cNvGrpSpPr>
            <p:nvPr/>
          </p:nvGrpSpPr>
          <p:grpSpPr bwMode="auto">
            <a:xfrm>
              <a:off x="4752" y="1968"/>
              <a:ext cx="624" cy="528"/>
              <a:chOff x="4272" y="2592"/>
              <a:chExt cx="624" cy="528"/>
            </a:xfrm>
          </p:grpSpPr>
          <p:sp>
            <p:nvSpPr>
              <p:cNvPr id="28" name="Rectangle 19"/>
              <p:cNvSpPr>
                <a:spLocks noChangeArrowheads="1"/>
              </p:cNvSpPr>
              <p:nvPr/>
            </p:nvSpPr>
            <p:spPr bwMode="auto">
              <a:xfrm>
                <a:off x="4320" y="2640"/>
                <a:ext cx="528" cy="432"/>
              </a:xfrm>
              <a:prstGeom prst="rect">
                <a:avLst/>
              </a:prstGeom>
              <a:solidFill>
                <a:schemeClr val="accent2">
                  <a:lumMod val="60000"/>
                  <a:lumOff val="40000"/>
                </a:schemeClr>
              </a:solidFill>
              <a:ln w="9525">
                <a:solidFill>
                  <a:schemeClr val="tx1"/>
                </a:solidFill>
                <a:miter lim="800000"/>
                <a:headEnd/>
                <a:tailEnd/>
              </a:ln>
              <a:effectLst/>
            </p:spPr>
            <p:txBody>
              <a:bodyPr wrap="none" anchor="ctr"/>
              <a:lstStyle/>
              <a:p>
                <a:endParaRPr lang="en-US"/>
              </a:p>
            </p:txBody>
          </p:sp>
          <p:sp>
            <p:nvSpPr>
              <p:cNvPr id="29" name="Oval 20"/>
              <p:cNvSpPr>
                <a:spLocks noChangeArrowheads="1"/>
              </p:cNvSpPr>
              <p:nvPr/>
            </p:nvSpPr>
            <p:spPr bwMode="auto">
              <a:xfrm>
                <a:off x="4272" y="3024"/>
                <a:ext cx="96" cy="96"/>
              </a:xfrm>
              <a:prstGeom prst="ellipse">
                <a:avLst/>
              </a:prstGeom>
              <a:solidFill>
                <a:srgbClr val="000000"/>
              </a:solidFill>
              <a:ln w="9525">
                <a:solidFill>
                  <a:schemeClr val="tx1"/>
                </a:solidFill>
                <a:miter lim="800000"/>
                <a:headEnd/>
                <a:tailEnd/>
              </a:ln>
              <a:effectLst/>
            </p:spPr>
            <p:txBody>
              <a:bodyPr wrap="none" anchor="ctr"/>
              <a:lstStyle/>
              <a:p>
                <a:endParaRPr lang="en-US"/>
              </a:p>
            </p:txBody>
          </p:sp>
          <p:sp>
            <p:nvSpPr>
              <p:cNvPr id="30" name="Oval 21"/>
              <p:cNvSpPr>
                <a:spLocks noChangeArrowheads="1"/>
              </p:cNvSpPr>
              <p:nvPr/>
            </p:nvSpPr>
            <p:spPr bwMode="auto">
              <a:xfrm>
                <a:off x="4800" y="3024"/>
                <a:ext cx="96" cy="96"/>
              </a:xfrm>
              <a:prstGeom prst="ellipse">
                <a:avLst/>
              </a:prstGeom>
              <a:solidFill>
                <a:srgbClr val="000000"/>
              </a:solidFill>
              <a:ln w="9525">
                <a:solidFill>
                  <a:schemeClr val="tx1"/>
                </a:solidFill>
                <a:miter lim="800000"/>
                <a:headEnd/>
                <a:tailEnd/>
              </a:ln>
              <a:effectLst/>
            </p:spPr>
            <p:txBody>
              <a:bodyPr wrap="none" anchor="ctr"/>
              <a:lstStyle/>
              <a:p>
                <a:endParaRPr lang="en-US"/>
              </a:p>
            </p:txBody>
          </p:sp>
          <p:sp>
            <p:nvSpPr>
              <p:cNvPr id="31" name="Oval 22"/>
              <p:cNvSpPr>
                <a:spLocks noChangeArrowheads="1"/>
              </p:cNvSpPr>
              <p:nvPr/>
            </p:nvSpPr>
            <p:spPr bwMode="auto">
              <a:xfrm>
                <a:off x="4272" y="2592"/>
                <a:ext cx="96" cy="96"/>
              </a:xfrm>
              <a:prstGeom prst="ellipse">
                <a:avLst/>
              </a:prstGeom>
              <a:solidFill>
                <a:srgbClr val="000000"/>
              </a:solidFill>
              <a:ln w="9525">
                <a:solidFill>
                  <a:schemeClr val="tx1"/>
                </a:solidFill>
                <a:miter lim="800000"/>
                <a:headEnd/>
                <a:tailEnd/>
              </a:ln>
              <a:effectLst/>
            </p:spPr>
            <p:txBody>
              <a:bodyPr wrap="none" anchor="ctr"/>
              <a:lstStyle/>
              <a:p>
                <a:endParaRPr lang="en-US"/>
              </a:p>
            </p:txBody>
          </p:sp>
          <p:sp>
            <p:nvSpPr>
              <p:cNvPr id="32" name="Oval 23"/>
              <p:cNvSpPr>
                <a:spLocks noChangeArrowheads="1"/>
              </p:cNvSpPr>
              <p:nvPr/>
            </p:nvSpPr>
            <p:spPr bwMode="auto">
              <a:xfrm>
                <a:off x="4800" y="2592"/>
                <a:ext cx="96" cy="96"/>
              </a:xfrm>
              <a:prstGeom prst="ellipse">
                <a:avLst/>
              </a:prstGeom>
              <a:solidFill>
                <a:srgbClr val="000000"/>
              </a:solidFill>
              <a:ln w="9525">
                <a:solidFill>
                  <a:schemeClr val="tx1"/>
                </a:solidFill>
                <a:miter lim="800000"/>
                <a:headEnd/>
                <a:tailEnd/>
              </a:ln>
              <a:effectLst/>
            </p:spPr>
            <p:txBody>
              <a:bodyPr wrap="none" anchor="ctr"/>
              <a:lstStyle/>
              <a:p>
                <a:endParaRPr lang="en-US"/>
              </a:p>
            </p:txBody>
          </p:sp>
        </p:grpSp>
        <p:sp>
          <p:nvSpPr>
            <p:cNvPr id="21" name="Rectangle 26"/>
            <p:cNvSpPr>
              <a:spLocks noChangeArrowheads="1"/>
            </p:cNvSpPr>
            <p:nvPr/>
          </p:nvSpPr>
          <p:spPr bwMode="auto">
            <a:xfrm>
              <a:off x="4224" y="2640"/>
              <a:ext cx="528" cy="432"/>
            </a:xfrm>
            <a:prstGeom prst="rect">
              <a:avLst/>
            </a:prstGeom>
            <a:noFill/>
            <a:ln w="9525">
              <a:solidFill>
                <a:schemeClr val="tx1"/>
              </a:solidFill>
              <a:prstDash val="dash"/>
              <a:miter lim="800000"/>
              <a:headEnd/>
              <a:tailEnd/>
            </a:ln>
            <a:effectLst/>
          </p:spPr>
          <p:txBody>
            <a:bodyPr wrap="none" anchor="ctr"/>
            <a:lstStyle/>
            <a:p>
              <a:endParaRPr lang="en-US"/>
            </a:p>
          </p:txBody>
        </p:sp>
        <p:sp>
          <p:nvSpPr>
            <p:cNvPr id="22" name="Oval 27"/>
            <p:cNvSpPr>
              <a:spLocks noChangeArrowheads="1"/>
            </p:cNvSpPr>
            <p:nvPr/>
          </p:nvSpPr>
          <p:spPr bwMode="auto">
            <a:xfrm>
              <a:off x="4176" y="3024"/>
              <a:ext cx="96" cy="96"/>
            </a:xfrm>
            <a:prstGeom prst="ellipse">
              <a:avLst/>
            </a:prstGeom>
            <a:noFill/>
            <a:ln w="9525">
              <a:solidFill>
                <a:schemeClr val="tx1"/>
              </a:solidFill>
              <a:prstDash val="dash"/>
              <a:miter lim="800000"/>
              <a:headEnd/>
              <a:tailEnd/>
            </a:ln>
            <a:effectLst/>
          </p:spPr>
          <p:txBody>
            <a:bodyPr wrap="none" anchor="ctr"/>
            <a:lstStyle/>
            <a:p>
              <a:endParaRPr lang="en-US"/>
            </a:p>
          </p:txBody>
        </p:sp>
        <p:sp>
          <p:nvSpPr>
            <p:cNvPr id="23" name="Oval 28"/>
            <p:cNvSpPr>
              <a:spLocks noChangeArrowheads="1"/>
            </p:cNvSpPr>
            <p:nvPr/>
          </p:nvSpPr>
          <p:spPr bwMode="auto">
            <a:xfrm>
              <a:off x="4704" y="3024"/>
              <a:ext cx="96" cy="96"/>
            </a:xfrm>
            <a:prstGeom prst="ellipse">
              <a:avLst/>
            </a:prstGeom>
            <a:noFill/>
            <a:ln w="9525">
              <a:solidFill>
                <a:schemeClr val="tx1"/>
              </a:solidFill>
              <a:prstDash val="dash"/>
              <a:miter lim="800000"/>
              <a:headEnd/>
              <a:tailEnd/>
            </a:ln>
            <a:effectLst/>
          </p:spPr>
          <p:txBody>
            <a:bodyPr wrap="none" anchor="ctr"/>
            <a:lstStyle/>
            <a:p>
              <a:endParaRPr lang="en-US"/>
            </a:p>
          </p:txBody>
        </p:sp>
        <p:sp>
          <p:nvSpPr>
            <p:cNvPr id="24" name="Oval 29"/>
            <p:cNvSpPr>
              <a:spLocks noChangeArrowheads="1"/>
            </p:cNvSpPr>
            <p:nvPr/>
          </p:nvSpPr>
          <p:spPr bwMode="auto">
            <a:xfrm>
              <a:off x="4176" y="2592"/>
              <a:ext cx="96" cy="96"/>
            </a:xfrm>
            <a:prstGeom prst="ellipse">
              <a:avLst/>
            </a:prstGeom>
            <a:noFill/>
            <a:ln w="9525">
              <a:solidFill>
                <a:schemeClr val="tx1"/>
              </a:solidFill>
              <a:prstDash val="dash"/>
              <a:miter lim="800000"/>
              <a:headEnd/>
              <a:tailEnd/>
            </a:ln>
            <a:effectLst/>
          </p:spPr>
          <p:txBody>
            <a:bodyPr wrap="none" anchor="ctr"/>
            <a:lstStyle/>
            <a:p>
              <a:endParaRPr lang="en-US"/>
            </a:p>
          </p:txBody>
        </p:sp>
        <p:sp>
          <p:nvSpPr>
            <p:cNvPr id="25" name="Oval 30"/>
            <p:cNvSpPr>
              <a:spLocks noChangeArrowheads="1"/>
            </p:cNvSpPr>
            <p:nvPr/>
          </p:nvSpPr>
          <p:spPr bwMode="auto">
            <a:xfrm>
              <a:off x="4704" y="2592"/>
              <a:ext cx="96" cy="96"/>
            </a:xfrm>
            <a:prstGeom prst="ellipse">
              <a:avLst/>
            </a:prstGeom>
            <a:noFill/>
            <a:ln w="9525">
              <a:solidFill>
                <a:schemeClr val="tx1"/>
              </a:solidFill>
              <a:prstDash val="dash"/>
              <a:miter lim="800000"/>
              <a:headEnd/>
              <a:tailEnd/>
            </a:ln>
            <a:effectLst/>
          </p:spPr>
          <p:txBody>
            <a:bodyPr wrap="none" anchor="ctr"/>
            <a:lstStyle/>
            <a:p>
              <a:endParaRPr lang="en-US"/>
            </a:p>
          </p:txBody>
        </p:sp>
        <p:sp>
          <p:nvSpPr>
            <p:cNvPr id="26" name="Line 31"/>
            <p:cNvSpPr>
              <a:spLocks noChangeShapeType="1"/>
            </p:cNvSpPr>
            <p:nvPr/>
          </p:nvSpPr>
          <p:spPr bwMode="auto">
            <a:xfrm flipV="1">
              <a:off x="4320" y="2112"/>
              <a:ext cx="384" cy="432"/>
            </a:xfrm>
            <a:prstGeom prst="line">
              <a:avLst/>
            </a:prstGeom>
            <a:noFill/>
            <a:ln w="9525">
              <a:solidFill>
                <a:schemeClr val="tx1"/>
              </a:solidFill>
              <a:miter lim="800000"/>
              <a:headEnd/>
              <a:tailEnd type="triangle" w="med" len="med"/>
            </a:ln>
            <a:effectLst/>
          </p:spPr>
          <p:txBody>
            <a:bodyPr wrap="none"/>
            <a:lstStyle/>
            <a:p>
              <a:endParaRPr lang="en-US"/>
            </a:p>
          </p:txBody>
        </p:sp>
        <p:sp>
          <p:nvSpPr>
            <p:cNvPr id="27" name="Line 32"/>
            <p:cNvSpPr>
              <a:spLocks noChangeShapeType="1"/>
            </p:cNvSpPr>
            <p:nvPr/>
          </p:nvSpPr>
          <p:spPr bwMode="auto">
            <a:xfrm flipV="1">
              <a:off x="4896" y="2592"/>
              <a:ext cx="384" cy="432"/>
            </a:xfrm>
            <a:prstGeom prst="line">
              <a:avLst/>
            </a:prstGeom>
            <a:noFill/>
            <a:ln w="9525">
              <a:solidFill>
                <a:schemeClr val="tx1"/>
              </a:solidFill>
              <a:miter lim="800000"/>
              <a:headEnd/>
              <a:tailEnd type="triangle" w="med" len="med"/>
            </a:ln>
            <a:effectLst/>
          </p:spPr>
          <p:txBody>
            <a:bodyPr wrap="none"/>
            <a:lstStyle/>
            <a:p>
              <a:endParaRPr lang="en-US"/>
            </a:p>
          </p:txBody>
        </p:sp>
      </p:grpSp>
      <p:grpSp>
        <p:nvGrpSpPr>
          <p:cNvPr id="33" name="Group 46"/>
          <p:cNvGrpSpPr>
            <a:grpSpLocks/>
          </p:cNvGrpSpPr>
          <p:nvPr/>
        </p:nvGrpSpPr>
        <p:grpSpPr bwMode="auto">
          <a:xfrm>
            <a:off x="304800" y="5029200"/>
            <a:ext cx="2514600" cy="1752600"/>
            <a:chOff x="432" y="2400"/>
            <a:chExt cx="1584" cy="1104"/>
          </a:xfrm>
        </p:grpSpPr>
        <p:sp>
          <p:nvSpPr>
            <p:cNvPr id="34" name="Line 5"/>
            <p:cNvSpPr>
              <a:spLocks noChangeShapeType="1"/>
            </p:cNvSpPr>
            <p:nvPr/>
          </p:nvSpPr>
          <p:spPr bwMode="auto">
            <a:xfrm>
              <a:off x="432" y="3312"/>
              <a:ext cx="1488"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5" name="Line 6"/>
            <p:cNvSpPr>
              <a:spLocks noChangeShapeType="1"/>
            </p:cNvSpPr>
            <p:nvPr/>
          </p:nvSpPr>
          <p:spPr bwMode="auto">
            <a:xfrm flipV="1">
              <a:off x="624" y="2400"/>
              <a:ext cx="0" cy="1104"/>
            </a:xfrm>
            <a:prstGeom prst="line">
              <a:avLst/>
            </a:prstGeom>
            <a:noFill/>
            <a:ln w="9525">
              <a:solidFill>
                <a:schemeClr val="tx1"/>
              </a:solidFill>
              <a:miter lim="800000"/>
              <a:headEnd/>
              <a:tailEnd type="triangle" w="med" len="med"/>
            </a:ln>
            <a:effectLst/>
          </p:spPr>
          <p:txBody>
            <a:bodyPr wrap="none"/>
            <a:lstStyle/>
            <a:p>
              <a:endParaRPr lang="en-US"/>
            </a:p>
          </p:txBody>
        </p:sp>
        <p:sp>
          <p:nvSpPr>
            <p:cNvPr id="36" name="Rectangle 7"/>
            <p:cNvSpPr>
              <a:spLocks noChangeArrowheads="1"/>
            </p:cNvSpPr>
            <p:nvPr/>
          </p:nvSpPr>
          <p:spPr bwMode="auto">
            <a:xfrm>
              <a:off x="1440" y="2496"/>
              <a:ext cx="528" cy="432"/>
            </a:xfrm>
            <a:prstGeom prst="rect">
              <a:avLst/>
            </a:prstGeom>
            <a:solidFill>
              <a:schemeClr val="accent2">
                <a:lumMod val="60000"/>
                <a:lumOff val="40000"/>
              </a:schemeClr>
            </a:solidFill>
            <a:ln w="9525">
              <a:solidFill>
                <a:schemeClr val="tx1"/>
              </a:solidFill>
              <a:miter lim="800000"/>
              <a:headEnd/>
              <a:tailEnd/>
            </a:ln>
            <a:effectLst/>
          </p:spPr>
          <p:txBody>
            <a:bodyPr wrap="none" anchor="ctr"/>
            <a:lstStyle/>
            <a:p>
              <a:endParaRPr lang="en-US"/>
            </a:p>
          </p:txBody>
        </p:sp>
        <p:sp>
          <p:nvSpPr>
            <p:cNvPr id="37" name="Oval 8"/>
            <p:cNvSpPr>
              <a:spLocks noChangeArrowheads="1"/>
            </p:cNvSpPr>
            <p:nvPr/>
          </p:nvSpPr>
          <p:spPr bwMode="auto">
            <a:xfrm>
              <a:off x="1392" y="2880"/>
              <a:ext cx="96" cy="96"/>
            </a:xfrm>
            <a:prstGeom prst="ellipse">
              <a:avLst/>
            </a:prstGeom>
            <a:solidFill>
              <a:srgbClr val="000000"/>
            </a:solidFill>
            <a:ln w="9525">
              <a:solidFill>
                <a:schemeClr val="tx1"/>
              </a:solidFill>
              <a:miter lim="800000"/>
              <a:headEnd/>
              <a:tailEnd/>
            </a:ln>
            <a:effectLst/>
          </p:spPr>
          <p:txBody>
            <a:bodyPr wrap="none" anchor="ctr"/>
            <a:lstStyle/>
            <a:p>
              <a:endParaRPr lang="en-US"/>
            </a:p>
          </p:txBody>
        </p:sp>
        <p:sp>
          <p:nvSpPr>
            <p:cNvPr id="38" name="Oval 9"/>
            <p:cNvSpPr>
              <a:spLocks noChangeArrowheads="1"/>
            </p:cNvSpPr>
            <p:nvPr/>
          </p:nvSpPr>
          <p:spPr bwMode="auto">
            <a:xfrm>
              <a:off x="1920" y="2880"/>
              <a:ext cx="96" cy="96"/>
            </a:xfrm>
            <a:prstGeom prst="ellipse">
              <a:avLst/>
            </a:prstGeom>
            <a:solidFill>
              <a:srgbClr val="000000"/>
            </a:solidFill>
            <a:ln w="9525">
              <a:solidFill>
                <a:schemeClr val="tx1"/>
              </a:solidFill>
              <a:miter lim="800000"/>
              <a:headEnd/>
              <a:tailEnd/>
            </a:ln>
            <a:effectLst/>
          </p:spPr>
          <p:txBody>
            <a:bodyPr wrap="none" anchor="ctr"/>
            <a:lstStyle/>
            <a:p>
              <a:endParaRPr lang="en-US"/>
            </a:p>
          </p:txBody>
        </p:sp>
        <p:sp>
          <p:nvSpPr>
            <p:cNvPr id="39" name="Oval 10"/>
            <p:cNvSpPr>
              <a:spLocks noChangeArrowheads="1"/>
            </p:cNvSpPr>
            <p:nvPr/>
          </p:nvSpPr>
          <p:spPr bwMode="auto">
            <a:xfrm>
              <a:off x="1392" y="2448"/>
              <a:ext cx="96" cy="96"/>
            </a:xfrm>
            <a:prstGeom prst="ellipse">
              <a:avLst/>
            </a:prstGeom>
            <a:solidFill>
              <a:srgbClr val="000000"/>
            </a:solidFill>
            <a:ln w="9525">
              <a:solidFill>
                <a:schemeClr val="tx1"/>
              </a:solidFill>
              <a:miter lim="800000"/>
              <a:headEnd/>
              <a:tailEnd/>
            </a:ln>
            <a:effectLst/>
          </p:spPr>
          <p:txBody>
            <a:bodyPr wrap="none" anchor="ctr"/>
            <a:lstStyle/>
            <a:p>
              <a:endParaRPr lang="en-US"/>
            </a:p>
          </p:txBody>
        </p:sp>
        <p:sp>
          <p:nvSpPr>
            <p:cNvPr id="40" name="Oval 11"/>
            <p:cNvSpPr>
              <a:spLocks noChangeArrowheads="1"/>
            </p:cNvSpPr>
            <p:nvPr/>
          </p:nvSpPr>
          <p:spPr bwMode="auto">
            <a:xfrm>
              <a:off x="1920" y="2448"/>
              <a:ext cx="96" cy="96"/>
            </a:xfrm>
            <a:prstGeom prst="ellipse">
              <a:avLst/>
            </a:prstGeom>
            <a:solidFill>
              <a:srgbClr val="000000"/>
            </a:solidFill>
            <a:ln w="9525">
              <a:solidFill>
                <a:schemeClr val="tx1"/>
              </a:solidFill>
              <a:miter lim="800000"/>
              <a:headEnd/>
              <a:tailEnd/>
            </a:ln>
            <a:effectLst/>
          </p:spPr>
          <p:txBody>
            <a:bodyPr wrap="none" anchor="ctr"/>
            <a:lstStyle/>
            <a:p>
              <a:endParaRPr lang="en-US"/>
            </a:p>
          </p:txBody>
        </p:sp>
      </p:grpSp>
      <p:grpSp>
        <p:nvGrpSpPr>
          <p:cNvPr id="41" name="Group 12"/>
          <p:cNvGrpSpPr>
            <a:grpSpLocks/>
          </p:cNvGrpSpPr>
          <p:nvPr/>
        </p:nvGrpSpPr>
        <p:grpSpPr bwMode="auto">
          <a:xfrm>
            <a:off x="3657600" y="5387975"/>
            <a:ext cx="2054225" cy="1089025"/>
            <a:chOff x="2438" y="2784"/>
            <a:chExt cx="1294" cy="686"/>
          </a:xfrm>
        </p:grpSpPr>
        <p:sp>
          <p:nvSpPr>
            <p:cNvPr id="42" name="AutoShape 13"/>
            <p:cNvSpPr>
              <a:spLocks noChangeArrowheads="1"/>
            </p:cNvSpPr>
            <p:nvPr/>
          </p:nvSpPr>
          <p:spPr bwMode="auto">
            <a:xfrm>
              <a:off x="2448" y="2784"/>
              <a:ext cx="912" cy="144"/>
            </a:xfrm>
            <a:prstGeom prst="rightArrow">
              <a:avLst>
                <a:gd name="adj1" fmla="val 50000"/>
                <a:gd name="adj2" fmla="val 158333"/>
              </a:avLst>
            </a:prstGeom>
            <a:solidFill>
              <a:schemeClr val="accent1"/>
            </a:solidFill>
            <a:ln w="9525">
              <a:solidFill>
                <a:schemeClr val="tx1"/>
              </a:solidFill>
              <a:miter lim="800000"/>
              <a:headEnd/>
              <a:tailEnd/>
            </a:ln>
            <a:effectLst/>
          </p:spPr>
          <p:txBody>
            <a:bodyPr wrap="none" anchor="ctr"/>
            <a:lstStyle/>
            <a:p>
              <a:endParaRPr lang="en-US"/>
            </a:p>
          </p:txBody>
        </p:sp>
        <p:sp>
          <p:nvSpPr>
            <p:cNvPr id="43" name="Text Box 14"/>
            <p:cNvSpPr txBox="1">
              <a:spLocks noChangeArrowheads="1"/>
            </p:cNvSpPr>
            <p:nvPr/>
          </p:nvSpPr>
          <p:spPr bwMode="auto">
            <a:xfrm>
              <a:off x="2438" y="3028"/>
              <a:ext cx="1294" cy="442"/>
            </a:xfrm>
            <a:prstGeom prst="rect">
              <a:avLst/>
            </a:prstGeom>
            <a:noFill/>
            <a:ln w="9525">
              <a:noFill/>
              <a:miter lim="800000"/>
              <a:headEnd/>
              <a:tailEnd/>
            </a:ln>
            <a:effectLst/>
          </p:spPr>
          <p:txBody>
            <a:bodyPr wrap="none">
              <a:spAutoFit/>
            </a:bodyPr>
            <a:lstStyle/>
            <a:p>
              <a:r>
                <a:rPr lang="en-US" sz="2000" dirty="0"/>
                <a:t>Rotate individual</a:t>
              </a:r>
            </a:p>
            <a:p>
              <a:r>
                <a:rPr lang="en-US" sz="2000" dirty="0"/>
                <a:t>Vertices </a:t>
              </a:r>
            </a:p>
          </p:txBody>
        </p:sp>
      </p:grpSp>
      <p:grpSp>
        <p:nvGrpSpPr>
          <p:cNvPr id="44" name="Group 47"/>
          <p:cNvGrpSpPr>
            <a:grpSpLocks/>
          </p:cNvGrpSpPr>
          <p:nvPr/>
        </p:nvGrpSpPr>
        <p:grpSpPr bwMode="auto">
          <a:xfrm>
            <a:off x="5791200" y="3962400"/>
            <a:ext cx="2971800" cy="2895600"/>
            <a:chOff x="3648" y="1680"/>
            <a:chExt cx="1872" cy="1824"/>
          </a:xfrm>
        </p:grpSpPr>
        <p:sp>
          <p:nvSpPr>
            <p:cNvPr id="45" name="Line 16"/>
            <p:cNvSpPr>
              <a:spLocks noChangeShapeType="1"/>
            </p:cNvSpPr>
            <p:nvPr/>
          </p:nvSpPr>
          <p:spPr bwMode="auto">
            <a:xfrm>
              <a:off x="3648" y="3312"/>
              <a:ext cx="1488"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46" name="Line 17"/>
            <p:cNvSpPr>
              <a:spLocks noChangeShapeType="1"/>
            </p:cNvSpPr>
            <p:nvPr/>
          </p:nvSpPr>
          <p:spPr bwMode="auto">
            <a:xfrm flipV="1">
              <a:off x="3840" y="2400"/>
              <a:ext cx="0" cy="1104"/>
            </a:xfrm>
            <a:prstGeom prst="line">
              <a:avLst/>
            </a:prstGeom>
            <a:noFill/>
            <a:ln w="9525">
              <a:solidFill>
                <a:schemeClr val="tx1"/>
              </a:solidFill>
              <a:miter lim="800000"/>
              <a:headEnd/>
              <a:tailEnd type="triangle" w="med" len="med"/>
            </a:ln>
            <a:effectLst/>
          </p:spPr>
          <p:txBody>
            <a:bodyPr wrap="none"/>
            <a:lstStyle/>
            <a:p>
              <a:endParaRPr lang="en-US"/>
            </a:p>
          </p:txBody>
        </p:sp>
        <p:grpSp>
          <p:nvGrpSpPr>
            <p:cNvPr id="47" name="Group 32"/>
            <p:cNvGrpSpPr>
              <a:grpSpLocks/>
            </p:cNvGrpSpPr>
            <p:nvPr/>
          </p:nvGrpSpPr>
          <p:grpSpPr bwMode="auto">
            <a:xfrm>
              <a:off x="4896" y="2592"/>
              <a:ext cx="624" cy="528"/>
              <a:chOff x="4176" y="2592"/>
              <a:chExt cx="624" cy="528"/>
            </a:xfrm>
          </p:grpSpPr>
          <p:sp>
            <p:nvSpPr>
              <p:cNvPr id="61" name="Rectangle 24"/>
              <p:cNvSpPr>
                <a:spLocks noChangeArrowheads="1"/>
              </p:cNvSpPr>
              <p:nvPr/>
            </p:nvSpPr>
            <p:spPr bwMode="auto">
              <a:xfrm>
                <a:off x="4224" y="2640"/>
                <a:ext cx="528" cy="432"/>
              </a:xfrm>
              <a:prstGeom prst="rect">
                <a:avLst/>
              </a:prstGeom>
              <a:noFill/>
              <a:ln w="9525">
                <a:solidFill>
                  <a:schemeClr val="tx1"/>
                </a:solidFill>
                <a:prstDash val="dash"/>
                <a:miter lim="800000"/>
                <a:headEnd/>
                <a:tailEnd/>
              </a:ln>
              <a:effectLst/>
            </p:spPr>
            <p:txBody>
              <a:bodyPr wrap="none" anchor="ctr"/>
              <a:lstStyle/>
              <a:p>
                <a:endParaRPr lang="en-US"/>
              </a:p>
            </p:txBody>
          </p:sp>
          <p:sp>
            <p:nvSpPr>
              <p:cNvPr id="62" name="Oval 25"/>
              <p:cNvSpPr>
                <a:spLocks noChangeArrowheads="1"/>
              </p:cNvSpPr>
              <p:nvPr/>
            </p:nvSpPr>
            <p:spPr bwMode="auto">
              <a:xfrm>
                <a:off x="4176" y="3024"/>
                <a:ext cx="96" cy="96"/>
              </a:xfrm>
              <a:prstGeom prst="ellipse">
                <a:avLst/>
              </a:prstGeom>
              <a:noFill/>
              <a:ln w="9525">
                <a:solidFill>
                  <a:schemeClr val="tx1"/>
                </a:solidFill>
                <a:prstDash val="dash"/>
                <a:miter lim="800000"/>
                <a:headEnd/>
                <a:tailEnd/>
              </a:ln>
              <a:effectLst/>
            </p:spPr>
            <p:txBody>
              <a:bodyPr wrap="none" anchor="ctr"/>
              <a:lstStyle/>
              <a:p>
                <a:endParaRPr lang="en-US"/>
              </a:p>
            </p:txBody>
          </p:sp>
          <p:sp>
            <p:nvSpPr>
              <p:cNvPr id="63" name="Oval 26"/>
              <p:cNvSpPr>
                <a:spLocks noChangeArrowheads="1"/>
              </p:cNvSpPr>
              <p:nvPr/>
            </p:nvSpPr>
            <p:spPr bwMode="auto">
              <a:xfrm>
                <a:off x="4704" y="3024"/>
                <a:ext cx="96" cy="96"/>
              </a:xfrm>
              <a:prstGeom prst="ellipse">
                <a:avLst/>
              </a:prstGeom>
              <a:noFill/>
              <a:ln w="9525">
                <a:solidFill>
                  <a:schemeClr val="tx1"/>
                </a:solidFill>
                <a:prstDash val="dash"/>
                <a:miter lim="800000"/>
                <a:headEnd/>
                <a:tailEnd/>
              </a:ln>
              <a:effectLst/>
            </p:spPr>
            <p:txBody>
              <a:bodyPr wrap="none" anchor="ctr"/>
              <a:lstStyle/>
              <a:p>
                <a:endParaRPr lang="en-US"/>
              </a:p>
            </p:txBody>
          </p:sp>
          <p:sp>
            <p:nvSpPr>
              <p:cNvPr id="64" name="Oval 27"/>
              <p:cNvSpPr>
                <a:spLocks noChangeArrowheads="1"/>
              </p:cNvSpPr>
              <p:nvPr/>
            </p:nvSpPr>
            <p:spPr bwMode="auto">
              <a:xfrm>
                <a:off x="4176" y="2592"/>
                <a:ext cx="96" cy="96"/>
              </a:xfrm>
              <a:prstGeom prst="ellipse">
                <a:avLst/>
              </a:prstGeom>
              <a:noFill/>
              <a:ln w="9525">
                <a:solidFill>
                  <a:schemeClr val="tx1"/>
                </a:solidFill>
                <a:prstDash val="dash"/>
                <a:miter lim="800000"/>
                <a:headEnd/>
                <a:tailEnd/>
              </a:ln>
              <a:effectLst/>
            </p:spPr>
            <p:txBody>
              <a:bodyPr wrap="none" anchor="ctr"/>
              <a:lstStyle/>
              <a:p>
                <a:endParaRPr lang="en-US"/>
              </a:p>
            </p:txBody>
          </p:sp>
          <p:sp>
            <p:nvSpPr>
              <p:cNvPr id="65" name="Oval 28"/>
              <p:cNvSpPr>
                <a:spLocks noChangeArrowheads="1"/>
              </p:cNvSpPr>
              <p:nvPr/>
            </p:nvSpPr>
            <p:spPr bwMode="auto">
              <a:xfrm>
                <a:off x="4704" y="2592"/>
                <a:ext cx="96" cy="96"/>
              </a:xfrm>
              <a:prstGeom prst="ellipse">
                <a:avLst/>
              </a:prstGeom>
              <a:noFill/>
              <a:ln w="9525">
                <a:solidFill>
                  <a:schemeClr val="tx1"/>
                </a:solidFill>
                <a:prstDash val="dash"/>
                <a:miter lim="800000"/>
                <a:headEnd/>
                <a:tailEnd/>
              </a:ln>
              <a:effectLst/>
            </p:spPr>
            <p:txBody>
              <a:bodyPr wrap="none" anchor="ctr"/>
              <a:lstStyle/>
              <a:p>
                <a:endParaRPr lang="en-US"/>
              </a:p>
            </p:txBody>
          </p:sp>
        </p:grpSp>
        <p:grpSp>
          <p:nvGrpSpPr>
            <p:cNvPr id="48" name="Group 41"/>
            <p:cNvGrpSpPr>
              <a:grpSpLocks/>
            </p:cNvGrpSpPr>
            <p:nvPr/>
          </p:nvGrpSpPr>
          <p:grpSpPr bwMode="auto">
            <a:xfrm>
              <a:off x="4128" y="1680"/>
              <a:ext cx="768" cy="720"/>
              <a:chOff x="4128" y="1680"/>
              <a:chExt cx="768" cy="720"/>
            </a:xfrm>
          </p:grpSpPr>
          <p:sp>
            <p:nvSpPr>
              <p:cNvPr id="53" name="Line 33"/>
              <p:cNvSpPr>
                <a:spLocks noChangeShapeType="1"/>
              </p:cNvSpPr>
              <p:nvPr/>
            </p:nvSpPr>
            <p:spPr bwMode="auto">
              <a:xfrm>
                <a:off x="4176" y="2016"/>
                <a:ext cx="336" cy="336"/>
              </a:xfrm>
              <a:prstGeom prst="line">
                <a:avLst/>
              </a:prstGeom>
              <a:noFill/>
              <a:ln w="9525">
                <a:solidFill>
                  <a:schemeClr val="tx1"/>
                </a:solidFill>
                <a:miter lim="800000"/>
                <a:headEnd/>
                <a:tailEnd/>
              </a:ln>
              <a:effectLst/>
            </p:spPr>
            <p:txBody>
              <a:bodyPr wrap="none"/>
              <a:lstStyle/>
              <a:p>
                <a:endParaRPr lang="en-US"/>
              </a:p>
            </p:txBody>
          </p:sp>
          <p:sp>
            <p:nvSpPr>
              <p:cNvPr id="54" name="Line 34"/>
              <p:cNvSpPr>
                <a:spLocks noChangeShapeType="1"/>
              </p:cNvSpPr>
              <p:nvPr/>
            </p:nvSpPr>
            <p:spPr bwMode="auto">
              <a:xfrm flipV="1">
                <a:off x="4512" y="2064"/>
                <a:ext cx="336" cy="288"/>
              </a:xfrm>
              <a:prstGeom prst="line">
                <a:avLst/>
              </a:prstGeom>
              <a:noFill/>
              <a:ln w="9525">
                <a:solidFill>
                  <a:schemeClr val="tx1"/>
                </a:solidFill>
                <a:miter lim="800000"/>
                <a:headEnd/>
                <a:tailEnd/>
              </a:ln>
              <a:effectLst/>
            </p:spPr>
            <p:txBody>
              <a:bodyPr wrap="none"/>
              <a:lstStyle/>
              <a:p>
                <a:endParaRPr lang="en-US"/>
              </a:p>
            </p:txBody>
          </p:sp>
          <p:sp>
            <p:nvSpPr>
              <p:cNvPr id="55" name="Line 35"/>
              <p:cNvSpPr>
                <a:spLocks noChangeShapeType="1"/>
              </p:cNvSpPr>
              <p:nvPr/>
            </p:nvSpPr>
            <p:spPr bwMode="auto">
              <a:xfrm flipH="1" flipV="1">
                <a:off x="4512" y="1728"/>
                <a:ext cx="336" cy="336"/>
              </a:xfrm>
              <a:prstGeom prst="line">
                <a:avLst/>
              </a:prstGeom>
              <a:noFill/>
              <a:ln w="9525">
                <a:solidFill>
                  <a:schemeClr val="tx1"/>
                </a:solidFill>
                <a:miter lim="800000"/>
                <a:headEnd/>
                <a:tailEnd/>
              </a:ln>
              <a:effectLst/>
            </p:spPr>
            <p:txBody>
              <a:bodyPr wrap="none"/>
              <a:lstStyle/>
              <a:p>
                <a:endParaRPr lang="en-US"/>
              </a:p>
            </p:txBody>
          </p:sp>
          <p:sp>
            <p:nvSpPr>
              <p:cNvPr id="56" name="Line 36"/>
              <p:cNvSpPr>
                <a:spLocks noChangeShapeType="1"/>
              </p:cNvSpPr>
              <p:nvPr/>
            </p:nvSpPr>
            <p:spPr bwMode="auto">
              <a:xfrm flipV="1">
                <a:off x="4176" y="1728"/>
                <a:ext cx="336" cy="288"/>
              </a:xfrm>
              <a:prstGeom prst="line">
                <a:avLst/>
              </a:prstGeom>
              <a:noFill/>
              <a:ln w="9525">
                <a:solidFill>
                  <a:schemeClr val="tx1"/>
                </a:solidFill>
                <a:miter lim="800000"/>
                <a:headEnd/>
                <a:tailEnd/>
              </a:ln>
              <a:effectLst/>
            </p:spPr>
            <p:txBody>
              <a:bodyPr wrap="none"/>
              <a:lstStyle/>
              <a:p>
                <a:endParaRPr lang="en-US"/>
              </a:p>
            </p:txBody>
          </p:sp>
          <p:sp>
            <p:nvSpPr>
              <p:cNvPr id="57" name="Oval 37"/>
              <p:cNvSpPr>
                <a:spLocks noChangeArrowheads="1"/>
              </p:cNvSpPr>
              <p:nvPr/>
            </p:nvSpPr>
            <p:spPr bwMode="auto">
              <a:xfrm>
                <a:off x="4128" y="1968"/>
                <a:ext cx="96" cy="96"/>
              </a:xfrm>
              <a:prstGeom prst="ellipse">
                <a:avLst/>
              </a:prstGeom>
              <a:solidFill>
                <a:srgbClr val="000000"/>
              </a:solidFill>
              <a:ln w="9525">
                <a:solidFill>
                  <a:schemeClr val="tx1"/>
                </a:solidFill>
                <a:miter lim="800000"/>
                <a:headEnd/>
                <a:tailEnd/>
              </a:ln>
              <a:effectLst/>
            </p:spPr>
            <p:txBody>
              <a:bodyPr wrap="none" anchor="ctr"/>
              <a:lstStyle/>
              <a:p>
                <a:endParaRPr lang="en-US"/>
              </a:p>
            </p:txBody>
          </p:sp>
          <p:sp>
            <p:nvSpPr>
              <p:cNvPr id="58" name="Oval 38"/>
              <p:cNvSpPr>
                <a:spLocks noChangeArrowheads="1"/>
              </p:cNvSpPr>
              <p:nvPr/>
            </p:nvSpPr>
            <p:spPr bwMode="auto">
              <a:xfrm>
                <a:off x="4464" y="2304"/>
                <a:ext cx="96" cy="96"/>
              </a:xfrm>
              <a:prstGeom prst="ellipse">
                <a:avLst/>
              </a:prstGeom>
              <a:solidFill>
                <a:srgbClr val="000000"/>
              </a:solidFill>
              <a:ln w="9525">
                <a:solidFill>
                  <a:schemeClr val="tx1"/>
                </a:solidFill>
                <a:miter lim="800000"/>
                <a:headEnd/>
                <a:tailEnd/>
              </a:ln>
              <a:effectLst/>
            </p:spPr>
            <p:txBody>
              <a:bodyPr wrap="none" anchor="ctr"/>
              <a:lstStyle/>
              <a:p>
                <a:endParaRPr lang="en-US"/>
              </a:p>
            </p:txBody>
          </p:sp>
          <p:sp>
            <p:nvSpPr>
              <p:cNvPr id="59" name="Oval 39"/>
              <p:cNvSpPr>
                <a:spLocks noChangeArrowheads="1"/>
              </p:cNvSpPr>
              <p:nvPr/>
            </p:nvSpPr>
            <p:spPr bwMode="auto">
              <a:xfrm>
                <a:off x="4464" y="1680"/>
                <a:ext cx="96" cy="96"/>
              </a:xfrm>
              <a:prstGeom prst="ellipse">
                <a:avLst/>
              </a:prstGeom>
              <a:solidFill>
                <a:srgbClr val="000000"/>
              </a:solidFill>
              <a:ln w="9525">
                <a:solidFill>
                  <a:schemeClr val="tx1"/>
                </a:solidFill>
                <a:miter lim="800000"/>
                <a:headEnd/>
                <a:tailEnd/>
              </a:ln>
              <a:effectLst/>
            </p:spPr>
            <p:txBody>
              <a:bodyPr wrap="none" anchor="ctr"/>
              <a:lstStyle/>
              <a:p>
                <a:endParaRPr lang="en-US"/>
              </a:p>
            </p:txBody>
          </p:sp>
          <p:sp>
            <p:nvSpPr>
              <p:cNvPr id="60" name="Oval 40"/>
              <p:cNvSpPr>
                <a:spLocks noChangeArrowheads="1"/>
              </p:cNvSpPr>
              <p:nvPr/>
            </p:nvSpPr>
            <p:spPr bwMode="auto">
              <a:xfrm>
                <a:off x="4800" y="2016"/>
                <a:ext cx="96" cy="96"/>
              </a:xfrm>
              <a:prstGeom prst="ellipse">
                <a:avLst/>
              </a:prstGeom>
              <a:solidFill>
                <a:srgbClr val="000000"/>
              </a:solidFill>
              <a:ln w="9525">
                <a:solidFill>
                  <a:schemeClr val="tx1"/>
                </a:solidFill>
                <a:miter lim="800000"/>
                <a:headEnd/>
                <a:tailEnd/>
              </a:ln>
              <a:effectLst/>
            </p:spPr>
            <p:txBody>
              <a:bodyPr wrap="none" anchor="ctr"/>
              <a:lstStyle/>
              <a:p>
                <a:endParaRPr lang="en-US"/>
              </a:p>
            </p:txBody>
          </p:sp>
        </p:grpSp>
        <p:sp>
          <p:nvSpPr>
            <p:cNvPr id="49" name="Line 42"/>
            <p:cNvSpPr>
              <a:spLocks noChangeShapeType="1"/>
            </p:cNvSpPr>
            <p:nvPr/>
          </p:nvSpPr>
          <p:spPr bwMode="auto">
            <a:xfrm flipV="1">
              <a:off x="3840" y="3072"/>
              <a:ext cx="1104" cy="240"/>
            </a:xfrm>
            <a:prstGeom prst="line">
              <a:avLst/>
            </a:prstGeom>
            <a:noFill/>
            <a:ln w="9525">
              <a:solidFill>
                <a:schemeClr val="tx1"/>
              </a:solidFill>
              <a:miter lim="800000"/>
              <a:headEnd/>
              <a:tailEnd/>
            </a:ln>
            <a:effectLst/>
          </p:spPr>
          <p:txBody>
            <a:bodyPr wrap="none"/>
            <a:lstStyle/>
            <a:p>
              <a:endParaRPr lang="en-US"/>
            </a:p>
          </p:txBody>
        </p:sp>
        <p:sp>
          <p:nvSpPr>
            <p:cNvPr id="50" name="Line 43"/>
            <p:cNvSpPr>
              <a:spLocks noChangeShapeType="1"/>
            </p:cNvSpPr>
            <p:nvPr/>
          </p:nvSpPr>
          <p:spPr bwMode="auto">
            <a:xfrm flipV="1">
              <a:off x="3840" y="2352"/>
              <a:ext cx="672" cy="960"/>
            </a:xfrm>
            <a:prstGeom prst="line">
              <a:avLst/>
            </a:prstGeom>
            <a:noFill/>
            <a:ln w="9525">
              <a:solidFill>
                <a:schemeClr val="tx1"/>
              </a:solidFill>
              <a:miter lim="800000"/>
              <a:headEnd/>
              <a:tailEnd/>
            </a:ln>
            <a:effectLst/>
          </p:spPr>
          <p:txBody>
            <a:bodyPr wrap="none"/>
            <a:lstStyle/>
            <a:p>
              <a:endParaRPr lang="en-US"/>
            </a:p>
          </p:txBody>
        </p:sp>
        <p:sp>
          <p:nvSpPr>
            <p:cNvPr id="51" name="Freeform 44"/>
            <p:cNvSpPr>
              <a:spLocks/>
            </p:cNvSpPr>
            <p:nvPr/>
          </p:nvSpPr>
          <p:spPr bwMode="auto">
            <a:xfrm>
              <a:off x="4080" y="2928"/>
              <a:ext cx="280" cy="288"/>
            </a:xfrm>
            <a:custGeom>
              <a:avLst/>
              <a:gdLst/>
              <a:ahLst/>
              <a:cxnLst>
                <a:cxn ang="0">
                  <a:pos x="240" y="288"/>
                </a:cxn>
                <a:cxn ang="0">
                  <a:pos x="240" y="96"/>
                </a:cxn>
                <a:cxn ang="0">
                  <a:pos x="0" y="0"/>
                </a:cxn>
              </a:cxnLst>
              <a:rect l="0" t="0" r="r" b="b"/>
              <a:pathLst>
                <a:path w="280" h="288">
                  <a:moveTo>
                    <a:pt x="240" y="288"/>
                  </a:moveTo>
                  <a:cubicBezTo>
                    <a:pt x="260" y="216"/>
                    <a:pt x="280" y="144"/>
                    <a:pt x="240" y="96"/>
                  </a:cubicBezTo>
                  <a:cubicBezTo>
                    <a:pt x="200" y="48"/>
                    <a:pt x="40" y="16"/>
                    <a:pt x="0" y="0"/>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52" name="Text Box 45"/>
            <p:cNvSpPr txBox="1">
              <a:spLocks noChangeArrowheads="1"/>
            </p:cNvSpPr>
            <p:nvPr/>
          </p:nvSpPr>
          <p:spPr bwMode="auto">
            <a:xfrm>
              <a:off x="4310" y="2741"/>
              <a:ext cx="199" cy="250"/>
            </a:xfrm>
            <a:prstGeom prst="rect">
              <a:avLst/>
            </a:prstGeom>
            <a:noFill/>
            <a:ln w="9525">
              <a:noFill/>
              <a:miter lim="800000"/>
              <a:headEnd/>
              <a:tailEnd/>
            </a:ln>
            <a:effectLst/>
          </p:spPr>
          <p:txBody>
            <a:bodyPr wrap="none">
              <a:spAutoFit/>
            </a:bodyPr>
            <a:lstStyle/>
            <a:p>
              <a:r>
                <a:rPr lang="en-US" sz="2000">
                  <a:latin typeface="Symbol" pitchFamily="18" charset="2"/>
                </a:rPr>
                <a:t>q</a:t>
              </a:r>
            </a:p>
          </p:txBody>
        </p:sp>
      </p:grpSp>
      <p:sp>
        <p:nvSpPr>
          <p:cNvPr id="66" name="Title 1"/>
          <p:cNvSpPr txBox="1">
            <a:spLocks/>
          </p:cNvSpPr>
          <p:nvPr/>
        </p:nvSpPr>
        <p:spPr>
          <a:xfrm>
            <a:off x="381000" y="3200400"/>
            <a:ext cx="8229600" cy="685800"/>
          </a:xfrm>
          <a:prstGeom prst="rect">
            <a:avLst/>
          </a:prstGeom>
          <a:solidFill>
            <a:schemeClr val="bg2"/>
          </a:solidFill>
        </p:spPr>
        <p:txBody>
          <a:bodyPr vert="horz" lIns="0" rIns="0" bIns="0" anchor="b">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 typeface="Wingdings" pitchFamily="2" charset="2"/>
              <a:buChar char="Ø"/>
              <a:tabLst/>
              <a:defRPr/>
            </a:pPr>
            <a:r>
              <a:rPr kumimoji="0" lang="en-US" sz="5000" b="1" i="0" u="sng" strike="noStrike" kern="1200" cap="none" spc="0" normalizeH="0" baseline="0" noProof="0" dirty="0" smtClean="0">
                <a:ln>
                  <a:noFill/>
                </a:ln>
                <a:solidFill>
                  <a:schemeClr val="accent1"/>
                </a:solidFill>
                <a:effectLst/>
                <a:uLnTx/>
                <a:uFillTx/>
                <a:latin typeface="+mj-lt"/>
                <a:ea typeface="+mj-ea"/>
                <a:cs typeface="+mj-cs"/>
              </a:rPr>
              <a:t>Rotation:</a:t>
            </a:r>
            <a:endParaRPr kumimoji="0" lang="en-US" sz="5000" b="1" i="0" u="sng" strike="noStrike" kern="1200" cap="none" spc="0" normalizeH="0" baseline="0" noProof="0" dirty="0">
              <a:ln>
                <a:noFill/>
              </a:ln>
              <a:solidFill>
                <a:schemeClr val="accent1"/>
              </a:solidFill>
              <a:effectLst/>
              <a:uLnTx/>
              <a:uFillTx/>
              <a:latin typeface="+mj-lt"/>
              <a:ea typeface="+mj-ea"/>
              <a:cs typeface="+mj-cs"/>
            </a:endParaRPr>
          </a:p>
        </p:txBody>
      </p:sp>
    </p:spTree>
  </p:cSld>
  <p:clrMapOvr>
    <a:masterClrMapping/>
  </p:clrMapOvr>
  <p:transition>
    <p:split/>
  </p:transition>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762000"/>
          </a:xfrm>
        </p:spPr>
        <p:txBody>
          <a:bodyPr>
            <a:normAutofit fontScale="90000"/>
          </a:bodyPr>
          <a:lstStyle/>
          <a:p>
            <a:pPr>
              <a:buFont typeface="Wingdings" pitchFamily="2" charset="2"/>
              <a:buChar char="Ø"/>
            </a:pPr>
            <a:r>
              <a:rPr lang="en-US" b="1" u="sng" dirty="0" smtClean="0">
                <a:solidFill>
                  <a:schemeClr val="accent1"/>
                </a:solidFill>
              </a:rPr>
              <a:t>Scaling :</a:t>
            </a:r>
            <a:endParaRPr lang="en-US" b="1" u="sng" dirty="0">
              <a:solidFill>
                <a:schemeClr val="accent1"/>
              </a:solidFill>
            </a:endParaRPr>
          </a:p>
        </p:txBody>
      </p:sp>
      <p:sp>
        <p:nvSpPr>
          <p:cNvPr id="5" name="Title 1"/>
          <p:cNvSpPr>
            <a:spLocks noGrp="1"/>
          </p:cNvSpPr>
          <p:nvPr>
            <p:ph sz="quarter" idx="1"/>
          </p:nvPr>
        </p:nvSpPr>
        <p:spPr>
          <a:xfrm>
            <a:off x="457200" y="838200"/>
            <a:ext cx="8229600" cy="5486400"/>
          </a:xfrm>
        </p:spPr>
        <p:txBody>
          <a:bodyPr>
            <a:normAutofit fontScale="97500"/>
          </a:bodyPr>
          <a:lstStyle/>
          <a:p>
            <a:pPr>
              <a:buNone/>
            </a:pPr>
            <a:r>
              <a:rPr lang="en-US" dirty="0" smtClean="0">
                <a:solidFill>
                  <a:schemeClr val="bg1"/>
                </a:solidFill>
              </a:rPr>
              <a:t>.</a:t>
            </a:r>
            <a:endParaRPr lang="en-US" dirty="0">
              <a:solidFill>
                <a:schemeClr val="bg1"/>
              </a:solidFill>
            </a:endParaRPr>
          </a:p>
        </p:txBody>
      </p:sp>
      <p:sp>
        <p:nvSpPr>
          <p:cNvPr id="7" name="Title 1"/>
          <p:cNvSpPr txBox="1">
            <a:spLocks/>
          </p:cNvSpPr>
          <p:nvPr/>
        </p:nvSpPr>
        <p:spPr>
          <a:xfrm>
            <a:off x="457200" y="2895600"/>
            <a:ext cx="8229600" cy="762000"/>
          </a:xfrm>
          <a:prstGeom prst="rect">
            <a:avLst/>
          </a:prstGeom>
          <a:solidFill>
            <a:schemeClr val="bg2"/>
          </a:solidFill>
        </p:spPr>
        <p:txBody>
          <a:bodyPr vert="horz" lIns="0" rIns="0" bIns="0" anchor="b">
            <a:normAutofit fontScale="97500" lnSpcReduction="10000"/>
          </a:bodyPr>
          <a:lstStyle/>
          <a:p>
            <a:pPr marL="0" marR="0" lvl="0" indent="0" algn="l" defTabSz="914400" rtl="0" eaLnBrk="1" fontAlgn="auto" latinLnBrk="0" hangingPunct="1">
              <a:lnSpc>
                <a:spcPct val="100000"/>
              </a:lnSpc>
              <a:spcBef>
                <a:spcPct val="0"/>
              </a:spcBef>
              <a:spcAft>
                <a:spcPts val="0"/>
              </a:spcAft>
              <a:buClrTx/>
              <a:buSzTx/>
              <a:buFont typeface="Wingdings" pitchFamily="2" charset="2"/>
              <a:buChar char="Ø"/>
              <a:tabLst/>
              <a:defRPr/>
            </a:pPr>
            <a:r>
              <a:rPr kumimoji="0" lang="en-US" sz="5000" b="1" i="0" u="sng" strike="noStrike" kern="1200" cap="none" spc="0" normalizeH="0" baseline="0" noProof="0" dirty="0" smtClean="0">
                <a:ln>
                  <a:noFill/>
                </a:ln>
                <a:solidFill>
                  <a:schemeClr val="accent1"/>
                </a:solidFill>
                <a:effectLst/>
                <a:uLnTx/>
                <a:uFillTx/>
                <a:latin typeface="+mj-lt"/>
                <a:ea typeface="+mj-ea"/>
                <a:cs typeface="+mj-cs"/>
              </a:rPr>
              <a:t>Shearing :</a:t>
            </a:r>
            <a:endParaRPr kumimoji="0" lang="en-US" sz="5000" b="1" i="0" u="sng" strike="noStrike" kern="1200" cap="none" spc="0" normalizeH="0" baseline="0" noProof="0" dirty="0">
              <a:ln>
                <a:noFill/>
              </a:ln>
              <a:solidFill>
                <a:schemeClr val="accent1"/>
              </a:solidFill>
              <a:effectLst/>
              <a:uLnTx/>
              <a:uFillTx/>
              <a:latin typeface="+mj-lt"/>
              <a:ea typeface="+mj-ea"/>
              <a:cs typeface="+mj-cs"/>
            </a:endParaRPr>
          </a:p>
        </p:txBody>
      </p:sp>
      <p:grpSp>
        <p:nvGrpSpPr>
          <p:cNvPr id="29" name="Group 3"/>
          <p:cNvGrpSpPr>
            <a:grpSpLocks/>
          </p:cNvGrpSpPr>
          <p:nvPr/>
        </p:nvGrpSpPr>
        <p:grpSpPr bwMode="auto">
          <a:xfrm>
            <a:off x="838200" y="990600"/>
            <a:ext cx="1905000" cy="1219200"/>
            <a:chOff x="576" y="3264"/>
            <a:chExt cx="1200" cy="768"/>
          </a:xfrm>
        </p:grpSpPr>
        <p:sp>
          <p:nvSpPr>
            <p:cNvPr id="30" name="Line 4"/>
            <p:cNvSpPr>
              <a:spLocks noChangeShapeType="1"/>
            </p:cNvSpPr>
            <p:nvPr/>
          </p:nvSpPr>
          <p:spPr bwMode="auto">
            <a:xfrm flipV="1">
              <a:off x="720" y="3264"/>
              <a:ext cx="0" cy="768"/>
            </a:xfrm>
            <a:prstGeom prst="line">
              <a:avLst/>
            </a:prstGeom>
            <a:noFill/>
            <a:ln w="57150">
              <a:solidFill>
                <a:schemeClr val="tx1"/>
              </a:solidFill>
              <a:miter lim="800000"/>
              <a:headEnd/>
              <a:tailEnd type="triangle" w="med" len="med"/>
            </a:ln>
          </p:spPr>
          <p:txBody>
            <a:bodyPr wrap="none"/>
            <a:lstStyle/>
            <a:p>
              <a:endParaRPr lang="en-US"/>
            </a:p>
          </p:txBody>
        </p:sp>
        <p:sp>
          <p:nvSpPr>
            <p:cNvPr id="31" name="Line 5"/>
            <p:cNvSpPr>
              <a:spLocks noChangeShapeType="1"/>
            </p:cNvSpPr>
            <p:nvPr/>
          </p:nvSpPr>
          <p:spPr bwMode="auto">
            <a:xfrm>
              <a:off x="576" y="3936"/>
              <a:ext cx="1200" cy="0"/>
            </a:xfrm>
            <a:prstGeom prst="line">
              <a:avLst/>
            </a:prstGeom>
            <a:noFill/>
            <a:ln w="57150">
              <a:solidFill>
                <a:schemeClr val="tx1"/>
              </a:solidFill>
              <a:miter lim="800000"/>
              <a:headEnd/>
              <a:tailEnd type="triangle" w="med" len="med"/>
            </a:ln>
          </p:spPr>
          <p:txBody>
            <a:bodyPr wrap="none"/>
            <a:lstStyle/>
            <a:p>
              <a:endParaRPr lang="en-US"/>
            </a:p>
          </p:txBody>
        </p:sp>
        <p:sp>
          <p:nvSpPr>
            <p:cNvPr id="32" name="Rectangle 6"/>
            <p:cNvSpPr>
              <a:spLocks noChangeArrowheads="1"/>
            </p:cNvSpPr>
            <p:nvPr/>
          </p:nvSpPr>
          <p:spPr bwMode="auto">
            <a:xfrm>
              <a:off x="1152" y="3456"/>
              <a:ext cx="384" cy="288"/>
            </a:xfrm>
            <a:prstGeom prst="rect">
              <a:avLst/>
            </a:prstGeom>
            <a:solidFill>
              <a:schemeClr val="accent2">
                <a:lumMod val="60000"/>
                <a:lumOff val="40000"/>
              </a:schemeClr>
            </a:solidFill>
            <a:ln w="57150">
              <a:solidFill>
                <a:schemeClr val="tx1"/>
              </a:solidFill>
              <a:miter lim="800000"/>
              <a:headEnd/>
              <a:tailEnd/>
            </a:ln>
          </p:spPr>
          <p:txBody>
            <a:bodyPr wrap="none" anchor="ctr"/>
            <a:lstStyle/>
            <a:p>
              <a:endParaRPr lang="en-US"/>
            </a:p>
          </p:txBody>
        </p:sp>
      </p:grpSp>
      <p:grpSp>
        <p:nvGrpSpPr>
          <p:cNvPr id="35" name="Group 9"/>
          <p:cNvGrpSpPr>
            <a:grpSpLocks/>
          </p:cNvGrpSpPr>
          <p:nvPr/>
        </p:nvGrpSpPr>
        <p:grpSpPr bwMode="auto">
          <a:xfrm>
            <a:off x="3505200" y="1066802"/>
            <a:ext cx="1701800" cy="1011237"/>
            <a:chOff x="2160" y="3059"/>
            <a:chExt cx="1072" cy="637"/>
          </a:xfrm>
        </p:grpSpPr>
        <p:sp>
          <p:nvSpPr>
            <p:cNvPr id="36" name="AutoShape 10"/>
            <p:cNvSpPr>
              <a:spLocks noChangeArrowheads="1"/>
            </p:cNvSpPr>
            <p:nvPr/>
          </p:nvSpPr>
          <p:spPr bwMode="auto">
            <a:xfrm>
              <a:off x="2304" y="3491"/>
              <a:ext cx="912" cy="205"/>
            </a:xfrm>
            <a:prstGeom prst="rightArrow">
              <a:avLst>
                <a:gd name="adj1" fmla="val 50000"/>
                <a:gd name="adj2" fmla="val 187500"/>
              </a:avLst>
            </a:prstGeom>
            <a:solidFill>
              <a:schemeClr val="accent1"/>
            </a:solidFill>
            <a:ln w="9525">
              <a:solidFill>
                <a:schemeClr val="tx1"/>
              </a:solidFill>
              <a:miter lim="800000"/>
              <a:headEnd/>
              <a:tailEnd/>
            </a:ln>
          </p:spPr>
          <p:txBody>
            <a:bodyPr wrap="none" anchor="ctr"/>
            <a:lstStyle/>
            <a:p>
              <a:endParaRPr lang="en-US"/>
            </a:p>
          </p:txBody>
        </p:sp>
        <p:sp>
          <p:nvSpPr>
            <p:cNvPr id="37" name="Text Box 11"/>
            <p:cNvSpPr txBox="1">
              <a:spLocks noChangeArrowheads="1"/>
            </p:cNvSpPr>
            <p:nvPr/>
          </p:nvSpPr>
          <p:spPr bwMode="auto">
            <a:xfrm>
              <a:off x="2160" y="3059"/>
              <a:ext cx="1072" cy="523"/>
            </a:xfrm>
            <a:prstGeom prst="rect">
              <a:avLst/>
            </a:prstGeom>
            <a:noFill/>
            <a:ln w="9525">
              <a:noFill/>
              <a:miter lim="800000"/>
              <a:headEnd/>
              <a:tailEnd/>
            </a:ln>
          </p:spPr>
          <p:txBody>
            <a:bodyPr wrap="square">
              <a:spAutoFit/>
            </a:bodyPr>
            <a:lstStyle/>
            <a:p>
              <a:r>
                <a:rPr lang="en-US" sz="1600" dirty="0" smtClean="0"/>
                <a:t>Scale individual</a:t>
              </a:r>
            </a:p>
            <a:p>
              <a:r>
                <a:rPr lang="en-US" sz="1600" dirty="0" smtClean="0"/>
                <a:t>Vertices </a:t>
              </a:r>
            </a:p>
            <a:p>
              <a:endParaRPr lang="en-US" sz="1600" dirty="0"/>
            </a:p>
          </p:txBody>
        </p:sp>
      </p:grpSp>
      <p:grpSp>
        <p:nvGrpSpPr>
          <p:cNvPr id="38" name="Group 12"/>
          <p:cNvGrpSpPr>
            <a:grpSpLocks/>
          </p:cNvGrpSpPr>
          <p:nvPr/>
        </p:nvGrpSpPr>
        <p:grpSpPr bwMode="auto">
          <a:xfrm>
            <a:off x="5854701" y="838200"/>
            <a:ext cx="2132013" cy="1447800"/>
            <a:chOff x="3457" y="3120"/>
            <a:chExt cx="1343" cy="912"/>
          </a:xfrm>
        </p:grpSpPr>
        <p:sp>
          <p:nvSpPr>
            <p:cNvPr id="39" name="Line 13"/>
            <p:cNvSpPr>
              <a:spLocks noChangeShapeType="1"/>
            </p:cNvSpPr>
            <p:nvPr/>
          </p:nvSpPr>
          <p:spPr bwMode="auto">
            <a:xfrm flipV="1">
              <a:off x="3601" y="3264"/>
              <a:ext cx="0" cy="768"/>
            </a:xfrm>
            <a:prstGeom prst="line">
              <a:avLst/>
            </a:prstGeom>
            <a:ln w="57150">
              <a:headEnd/>
              <a:tailEnd type="triangle" w="med" len="med"/>
            </a:ln>
          </p:spPr>
          <p:style>
            <a:lnRef idx="2">
              <a:schemeClr val="dk1"/>
            </a:lnRef>
            <a:fillRef idx="1">
              <a:schemeClr val="lt1"/>
            </a:fillRef>
            <a:effectRef idx="0">
              <a:schemeClr val="dk1"/>
            </a:effectRef>
            <a:fontRef idx="minor">
              <a:schemeClr val="dk1"/>
            </a:fontRef>
          </p:style>
          <p:txBody>
            <a:bodyPr wrap="none"/>
            <a:lstStyle/>
            <a:p>
              <a:endParaRPr lang="en-US" b="1"/>
            </a:p>
          </p:txBody>
        </p:sp>
        <p:sp>
          <p:nvSpPr>
            <p:cNvPr id="40" name="Line 14"/>
            <p:cNvSpPr>
              <a:spLocks noChangeShapeType="1"/>
            </p:cNvSpPr>
            <p:nvPr/>
          </p:nvSpPr>
          <p:spPr bwMode="auto">
            <a:xfrm>
              <a:off x="3457" y="3936"/>
              <a:ext cx="1200" cy="0"/>
            </a:xfrm>
            <a:prstGeom prst="line">
              <a:avLst/>
            </a:prstGeom>
            <a:ln w="57150">
              <a:headEnd/>
              <a:tailEnd type="triangle" w="med" len="med"/>
            </a:ln>
          </p:spPr>
          <p:style>
            <a:lnRef idx="2">
              <a:schemeClr val="dk1"/>
            </a:lnRef>
            <a:fillRef idx="1">
              <a:schemeClr val="lt1"/>
            </a:fillRef>
            <a:effectRef idx="0">
              <a:schemeClr val="dk1"/>
            </a:effectRef>
            <a:fontRef idx="minor">
              <a:schemeClr val="dk1"/>
            </a:fontRef>
          </p:style>
          <p:txBody>
            <a:bodyPr wrap="none"/>
            <a:lstStyle/>
            <a:p>
              <a:endParaRPr lang="en-US" b="1"/>
            </a:p>
          </p:txBody>
        </p:sp>
        <p:sp>
          <p:nvSpPr>
            <p:cNvPr id="41" name="Rectangle 15"/>
            <p:cNvSpPr>
              <a:spLocks noChangeArrowheads="1"/>
            </p:cNvSpPr>
            <p:nvPr/>
          </p:nvSpPr>
          <p:spPr bwMode="auto">
            <a:xfrm>
              <a:off x="4128" y="3120"/>
              <a:ext cx="672" cy="528"/>
            </a:xfrm>
            <a:prstGeom prst="rect">
              <a:avLst/>
            </a:prstGeom>
            <a:solidFill>
              <a:schemeClr val="accent2">
                <a:lumMod val="60000"/>
                <a:lumOff val="40000"/>
              </a:schemeClr>
            </a:solidFill>
            <a:ln w="57150">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b="1"/>
            </a:p>
          </p:txBody>
        </p:sp>
      </p:grpSp>
      <p:grpSp>
        <p:nvGrpSpPr>
          <p:cNvPr id="44" name="Group 40"/>
          <p:cNvGrpSpPr>
            <a:grpSpLocks/>
          </p:cNvGrpSpPr>
          <p:nvPr/>
        </p:nvGrpSpPr>
        <p:grpSpPr bwMode="auto">
          <a:xfrm>
            <a:off x="504092" y="4114800"/>
            <a:ext cx="3962400" cy="1524000"/>
            <a:chOff x="1723292" y="2895600"/>
            <a:chExt cx="3962400" cy="1524000"/>
          </a:xfrm>
        </p:grpSpPr>
        <p:grpSp>
          <p:nvGrpSpPr>
            <p:cNvPr id="45" name="Group 27"/>
            <p:cNvGrpSpPr>
              <a:grpSpLocks/>
            </p:cNvGrpSpPr>
            <p:nvPr/>
          </p:nvGrpSpPr>
          <p:grpSpPr bwMode="auto">
            <a:xfrm>
              <a:off x="1723292" y="2895600"/>
              <a:ext cx="3962400" cy="1524000"/>
              <a:chOff x="1295400" y="2895600"/>
              <a:chExt cx="3962400" cy="1524000"/>
            </a:xfrm>
          </p:grpSpPr>
          <p:sp>
            <p:nvSpPr>
              <p:cNvPr id="47" name="Line 5"/>
              <p:cNvSpPr>
                <a:spLocks noChangeShapeType="1"/>
              </p:cNvSpPr>
              <p:nvPr/>
            </p:nvSpPr>
            <p:spPr bwMode="auto">
              <a:xfrm flipV="1">
                <a:off x="1425222" y="2895600"/>
                <a:ext cx="0" cy="1524000"/>
              </a:xfrm>
              <a:prstGeom prst="line">
                <a:avLst/>
              </a:prstGeom>
              <a:noFill/>
              <a:ln w="9525">
                <a:solidFill>
                  <a:schemeClr val="tx1"/>
                </a:solidFill>
                <a:miter lim="800000"/>
                <a:headEnd/>
                <a:tailEnd type="triangle" w="med" len="med"/>
              </a:ln>
            </p:spPr>
            <p:txBody>
              <a:bodyPr wrap="none"/>
              <a:lstStyle/>
              <a:p>
                <a:endParaRPr lang="en-US"/>
              </a:p>
            </p:txBody>
          </p:sp>
          <p:sp>
            <p:nvSpPr>
              <p:cNvPr id="48" name="Line 6"/>
              <p:cNvSpPr>
                <a:spLocks noChangeShapeType="1"/>
              </p:cNvSpPr>
              <p:nvPr/>
            </p:nvSpPr>
            <p:spPr bwMode="auto">
              <a:xfrm>
                <a:off x="1295400" y="4287078"/>
                <a:ext cx="1752600" cy="0"/>
              </a:xfrm>
              <a:prstGeom prst="line">
                <a:avLst/>
              </a:prstGeom>
              <a:noFill/>
              <a:ln w="9525">
                <a:solidFill>
                  <a:schemeClr val="tx1"/>
                </a:solidFill>
                <a:miter lim="800000"/>
                <a:headEnd/>
                <a:tailEnd type="triangle" w="med" len="med"/>
              </a:ln>
            </p:spPr>
            <p:txBody>
              <a:bodyPr wrap="none"/>
              <a:lstStyle/>
              <a:p>
                <a:endParaRPr lang="en-US"/>
              </a:p>
            </p:txBody>
          </p:sp>
          <p:sp>
            <p:nvSpPr>
              <p:cNvPr id="49" name="Rectangle 7"/>
              <p:cNvSpPr>
                <a:spLocks noChangeArrowheads="1"/>
              </p:cNvSpPr>
              <p:nvPr/>
            </p:nvSpPr>
            <p:spPr bwMode="auto">
              <a:xfrm>
                <a:off x="1425222" y="3425687"/>
                <a:ext cx="843844" cy="861391"/>
              </a:xfrm>
              <a:prstGeom prst="rect">
                <a:avLst/>
              </a:prstGeom>
              <a:solidFill>
                <a:srgbClr val="00CCFF"/>
              </a:solidFill>
              <a:ln w="9525">
                <a:solidFill>
                  <a:schemeClr val="tx1"/>
                </a:solidFill>
                <a:miter lim="800000"/>
                <a:headEnd/>
                <a:tailEnd/>
              </a:ln>
            </p:spPr>
            <p:txBody>
              <a:bodyPr wrap="none" anchor="ctr"/>
              <a:lstStyle/>
              <a:p>
                <a:endParaRPr lang="en-US"/>
              </a:p>
            </p:txBody>
          </p:sp>
          <p:sp>
            <p:nvSpPr>
              <p:cNvPr id="50" name="Line 9"/>
              <p:cNvSpPr>
                <a:spLocks noChangeShapeType="1"/>
              </p:cNvSpPr>
              <p:nvPr/>
            </p:nvSpPr>
            <p:spPr bwMode="auto">
              <a:xfrm flipV="1">
                <a:off x="3776133" y="2971800"/>
                <a:ext cx="0" cy="1447800"/>
              </a:xfrm>
              <a:prstGeom prst="line">
                <a:avLst/>
              </a:prstGeom>
              <a:noFill/>
              <a:ln w="9525">
                <a:solidFill>
                  <a:schemeClr val="tx1"/>
                </a:solidFill>
                <a:miter lim="800000"/>
                <a:headEnd/>
                <a:tailEnd type="triangle" w="med" len="med"/>
              </a:ln>
            </p:spPr>
            <p:txBody>
              <a:bodyPr wrap="none"/>
              <a:lstStyle/>
              <a:p>
                <a:endParaRPr lang="en-US"/>
              </a:p>
            </p:txBody>
          </p:sp>
          <p:sp>
            <p:nvSpPr>
              <p:cNvPr id="51" name="Line 10"/>
              <p:cNvSpPr>
                <a:spLocks noChangeShapeType="1"/>
              </p:cNvSpPr>
              <p:nvPr/>
            </p:nvSpPr>
            <p:spPr bwMode="auto">
              <a:xfrm>
                <a:off x="3657600" y="4293704"/>
                <a:ext cx="1600200" cy="0"/>
              </a:xfrm>
              <a:prstGeom prst="line">
                <a:avLst/>
              </a:prstGeom>
              <a:noFill/>
              <a:ln w="9525">
                <a:solidFill>
                  <a:schemeClr val="tx1"/>
                </a:solidFill>
                <a:miter lim="800000"/>
                <a:headEnd/>
                <a:tailEnd type="triangle" w="med" len="med"/>
              </a:ln>
            </p:spPr>
            <p:txBody>
              <a:bodyPr wrap="none"/>
              <a:lstStyle/>
              <a:p>
                <a:endParaRPr lang="en-US"/>
              </a:p>
            </p:txBody>
          </p:sp>
          <p:sp>
            <p:nvSpPr>
              <p:cNvPr id="52" name="AutoShape 11"/>
              <p:cNvSpPr>
                <a:spLocks noChangeArrowheads="1"/>
              </p:cNvSpPr>
              <p:nvPr/>
            </p:nvSpPr>
            <p:spPr bwMode="auto">
              <a:xfrm>
                <a:off x="3763108" y="3429000"/>
                <a:ext cx="1066800" cy="881270"/>
              </a:xfrm>
              <a:prstGeom prst="parallelogram">
                <a:avLst>
                  <a:gd name="adj" fmla="val 32141"/>
                </a:avLst>
              </a:prstGeom>
              <a:solidFill>
                <a:srgbClr val="00CCFF"/>
              </a:solidFill>
              <a:ln w="9525">
                <a:solidFill>
                  <a:schemeClr val="tx1"/>
                </a:solidFill>
                <a:miter lim="800000"/>
                <a:headEnd/>
                <a:tailEnd/>
              </a:ln>
            </p:spPr>
            <p:txBody>
              <a:bodyPr wrap="none" anchor="ctr"/>
              <a:lstStyle/>
              <a:p>
                <a:endParaRPr lang="en-US"/>
              </a:p>
            </p:txBody>
          </p:sp>
        </p:grpSp>
        <p:sp>
          <p:nvSpPr>
            <p:cNvPr id="46" name="AutoShape 12"/>
            <p:cNvSpPr>
              <a:spLocks noChangeArrowheads="1"/>
            </p:cNvSpPr>
            <p:nvPr/>
          </p:nvSpPr>
          <p:spPr bwMode="auto">
            <a:xfrm>
              <a:off x="3276600" y="3657600"/>
              <a:ext cx="533400" cy="304800"/>
            </a:xfrm>
            <a:prstGeom prst="rightArrow">
              <a:avLst>
                <a:gd name="adj1" fmla="val 50000"/>
                <a:gd name="adj2" fmla="val 43750"/>
              </a:avLst>
            </a:prstGeom>
            <a:solidFill>
              <a:schemeClr val="accent1"/>
            </a:solidFill>
            <a:ln w="9525">
              <a:solidFill>
                <a:schemeClr val="tx1"/>
              </a:solidFill>
              <a:miter lim="800000"/>
              <a:headEnd/>
              <a:tailEnd/>
            </a:ln>
          </p:spPr>
          <p:txBody>
            <a:bodyPr wrap="none" anchor="ctr"/>
            <a:lstStyle/>
            <a:p>
              <a:endParaRPr lang="en-US"/>
            </a:p>
          </p:txBody>
        </p:sp>
      </p:grpSp>
      <p:sp>
        <p:nvSpPr>
          <p:cNvPr id="65" name="TextBox 39"/>
          <p:cNvSpPr txBox="1">
            <a:spLocks noChangeArrowheads="1"/>
          </p:cNvSpPr>
          <p:nvPr/>
        </p:nvSpPr>
        <p:spPr bwMode="auto">
          <a:xfrm>
            <a:off x="1295400" y="5715000"/>
            <a:ext cx="2667000" cy="369888"/>
          </a:xfrm>
          <a:prstGeom prst="rect">
            <a:avLst/>
          </a:prstGeom>
          <a:noFill/>
          <a:ln w="9525">
            <a:noFill/>
            <a:miter lim="800000"/>
            <a:headEnd/>
            <a:tailEnd/>
          </a:ln>
        </p:spPr>
        <p:txBody>
          <a:bodyPr>
            <a:spAutoFit/>
          </a:bodyPr>
          <a:lstStyle/>
          <a:p>
            <a:r>
              <a:rPr lang="en-US" dirty="0"/>
              <a:t>Shearing in X-direction</a:t>
            </a:r>
          </a:p>
        </p:txBody>
      </p:sp>
      <p:sp>
        <p:nvSpPr>
          <p:cNvPr id="66" name="TextBox 40"/>
          <p:cNvSpPr txBox="1">
            <a:spLocks noChangeArrowheads="1"/>
          </p:cNvSpPr>
          <p:nvPr/>
        </p:nvSpPr>
        <p:spPr bwMode="auto">
          <a:xfrm>
            <a:off x="5867400" y="5791200"/>
            <a:ext cx="2667000" cy="369887"/>
          </a:xfrm>
          <a:prstGeom prst="rect">
            <a:avLst/>
          </a:prstGeom>
          <a:noFill/>
          <a:ln w="9525">
            <a:noFill/>
            <a:miter lim="800000"/>
            <a:headEnd/>
            <a:tailEnd/>
          </a:ln>
        </p:spPr>
        <p:txBody>
          <a:bodyPr>
            <a:spAutoFit/>
          </a:bodyPr>
          <a:lstStyle/>
          <a:p>
            <a:r>
              <a:rPr lang="en-US" dirty="0"/>
              <a:t>Shearing in Y-direction</a:t>
            </a:r>
          </a:p>
        </p:txBody>
      </p:sp>
      <p:grpSp>
        <p:nvGrpSpPr>
          <p:cNvPr id="79" name="Group 4"/>
          <p:cNvGrpSpPr>
            <a:grpSpLocks/>
          </p:cNvGrpSpPr>
          <p:nvPr/>
        </p:nvGrpSpPr>
        <p:grpSpPr bwMode="auto">
          <a:xfrm>
            <a:off x="5486400" y="4114800"/>
            <a:ext cx="1752600" cy="1524000"/>
            <a:chOff x="672" y="1632"/>
            <a:chExt cx="1296" cy="1104"/>
          </a:xfrm>
        </p:grpSpPr>
        <p:sp>
          <p:nvSpPr>
            <p:cNvPr id="80" name="Line 5"/>
            <p:cNvSpPr>
              <a:spLocks noChangeShapeType="1"/>
            </p:cNvSpPr>
            <p:nvPr/>
          </p:nvSpPr>
          <p:spPr bwMode="auto">
            <a:xfrm flipV="1">
              <a:off x="768" y="1632"/>
              <a:ext cx="0" cy="1104"/>
            </a:xfrm>
            <a:prstGeom prst="line">
              <a:avLst/>
            </a:prstGeom>
            <a:noFill/>
            <a:ln w="9525">
              <a:solidFill>
                <a:schemeClr val="tx1"/>
              </a:solidFill>
              <a:miter lim="800000"/>
              <a:headEnd/>
              <a:tailEnd type="triangle" w="med" len="med"/>
            </a:ln>
            <a:effectLst/>
          </p:spPr>
          <p:txBody>
            <a:bodyPr wrap="none"/>
            <a:lstStyle/>
            <a:p>
              <a:endParaRPr lang="en-US"/>
            </a:p>
          </p:txBody>
        </p:sp>
        <p:sp>
          <p:nvSpPr>
            <p:cNvPr id="81" name="Line 6"/>
            <p:cNvSpPr>
              <a:spLocks noChangeShapeType="1"/>
            </p:cNvSpPr>
            <p:nvPr/>
          </p:nvSpPr>
          <p:spPr bwMode="auto">
            <a:xfrm>
              <a:off x="672" y="2640"/>
              <a:ext cx="1296"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82" name="Rectangle 7"/>
            <p:cNvSpPr>
              <a:spLocks noChangeArrowheads="1"/>
            </p:cNvSpPr>
            <p:nvPr/>
          </p:nvSpPr>
          <p:spPr bwMode="auto">
            <a:xfrm>
              <a:off x="768" y="2016"/>
              <a:ext cx="624" cy="624"/>
            </a:xfrm>
            <a:prstGeom prst="rect">
              <a:avLst/>
            </a:prstGeom>
            <a:solidFill>
              <a:srgbClr val="00CCFF"/>
            </a:solidFill>
            <a:ln w="9525">
              <a:solidFill>
                <a:schemeClr val="tx1"/>
              </a:solidFill>
              <a:miter lim="800000"/>
              <a:headEnd/>
              <a:tailEnd/>
            </a:ln>
            <a:effectLst/>
          </p:spPr>
          <p:txBody>
            <a:bodyPr wrap="none" anchor="ctr"/>
            <a:lstStyle/>
            <a:p>
              <a:endParaRPr lang="en-US"/>
            </a:p>
          </p:txBody>
        </p:sp>
      </p:grpSp>
      <p:sp>
        <p:nvSpPr>
          <p:cNvPr id="83" name="AutoShape 10"/>
          <p:cNvSpPr>
            <a:spLocks noChangeArrowheads="1"/>
          </p:cNvSpPr>
          <p:nvPr/>
        </p:nvSpPr>
        <p:spPr bwMode="auto">
          <a:xfrm>
            <a:off x="6934200" y="4876800"/>
            <a:ext cx="533400" cy="304800"/>
          </a:xfrm>
          <a:prstGeom prst="rightArrow">
            <a:avLst>
              <a:gd name="adj1" fmla="val 50000"/>
              <a:gd name="adj2" fmla="val 43750"/>
            </a:avLst>
          </a:prstGeom>
          <a:solidFill>
            <a:schemeClr val="accent1"/>
          </a:solidFill>
          <a:ln w="9525">
            <a:solidFill>
              <a:schemeClr val="tx1"/>
            </a:solidFill>
            <a:miter lim="800000"/>
            <a:headEnd/>
            <a:tailEnd/>
          </a:ln>
          <a:effectLst/>
        </p:spPr>
        <p:txBody>
          <a:bodyPr wrap="none" anchor="ctr"/>
          <a:lstStyle/>
          <a:p>
            <a:endParaRPr lang="en-US"/>
          </a:p>
        </p:txBody>
      </p:sp>
      <p:sp>
        <p:nvSpPr>
          <p:cNvPr id="84" name="Line 8"/>
          <p:cNvSpPr>
            <a:spLocks noChangeShapeType="1"/>
          </p:cNvSpPr>
          <p:nvPr/>
        </p:nvSpPr>
        <p:spPr bwMode="auto">
          <a:xfrm flipV="1">
            <a:off x="7662863" y="4191000"/>
            <a:ext cx="0" cy="1447800"/>
          </a:xfrm>
          <a:prstGeom prst="line">
            <a:avLst/>
          </a:prstGeom>
          <a:noFill/>
          <a:ln w="9525">
            <a:solidFill>
              <a:schemeClr val="tx1"/>
            </a:solidFill>
            <a:miter lim="800000"/>
            <a:headEnd/>
            <a:tailEnd type="triangle" w="med" len="med"/>
          </a:ln>
          <a:effectLst/>
        </p:spPr>
        <p:txBody>
          <a:bodyPr wrap="none"/>
          <a:lstStyle/>
          <a:p>
            <a:endParaRPr lang="en-US"/>
          </a:p>
        </p:txBody>
      </p:sp>
      <p:sp>
        <p:nvSpPr>
          <p:cNvPr id="85" name="Line 9"/>
          <p:cNvSpPr>
            <a:spLocks noChangeShapeType="1"/>
          </p:cNvSpPr>
          <p:nvPr/>
        </p:nvSpPr>
        <p:spPr bwMode="auto">
          <a:xfrm>
            <a:off x="7543800" y="5486400"/>
            <a:ext cx="1600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86" name="Line 19"/>
          <p:cNvSpPr>
            <a:spLocks noChangeShapeType="1"/>
          </p:cNvSpPr>
          <p:nvPr/>
        </p:nvSpPr>
        <p:spPr bwMode="auto">
          <a:xfrm flipV="1">
            <a:off x="7696200" y="5181600"/>
            <a:ext cx="609600" cy="304800"/>
          </a:xfrm>
          <a:prstGeom prst="line">
            <a:avLst/>
          </a:prstGeom>
          <a:noFill/>
          <a:ln w="9525">
            <a:solidFill>
              <a:schemeClr val="tx1"/>
            </a:solidFill>
            <a:miter lim="800000"/>
            <a:headEnd/>
            <a:tailEnd/>
          </a:ln>
          <a:effectLst/>
        </p:spPr>
        <p:txBody>
          <a:bodyPr wrap="none"/>
          <a:lstStyle/>
          <a:p>
            <a:endParaRPr lang="en-US"/>
          </a:p>
        </p:txBody>
      </p:sp>
      <p:sp>
        <p:nvSpPr>
          <p:cNvPr id="87" name="Line 20"/>
          <p:cNvSpPr>
            <a:spLocks noChangeShapeType="1"/>
          </p:cNvSpPr>
          <p:nvPr/>
        </p:nvSpPr>
        <p:spPr bwMode="auto">
          <a:xfrm flipV="1">
            <a:off x="7696200" y="4267200"/>
            <a:ext cx="609600" cy="381000"/>
          </a:xfrm>
          <a:prstGeom prst="line">
            <a:avLst/>
          </a:prstGeom>
          <a:noFill/>
          <a:ln w="9525">
            <a:solidFill>
              <a:schemeClr val="tx1"/>
            </a:solidFill>
            <a:miter lim="800000"/>
            <a:headEnd/>
            <a:tailEnd/>
          </a:ln>
          <a:effectLst/>
        </p:spPr>
        <p:txBody>
          <a:bodyPr wrap="none"/>
          <a:lstStyle/>
          <a:p>
            <a:endParaRPr lang="en-US"/>
          </a:p>
        </p:txBody>
      </p:sp>
      <p:sp>
        <p:nvSpPr>
          <p:cNvPr id="88" name="Line 21"/>
          <p:cNvSpPr>
            <a:spLocks noChangeShapeType="1"/>
          </p:cNvSpPr>
          <p:nvPr/>
        </p:nvSpPr>
        <p:spPr bwMode="auto">
          <a:xfrm>
            <a:off x="8305800" y="4267200"/>
            <a:ext cx="0" cy="914400"/>
          </a:xfrm>
          <a:prstGeom prst="line">
            <a:avLst/>
          </a:prstGeom>
          <a:noFill/>
          <a:ln w="9525">
            <a:solidFill>
              <a:schemeClr val="tx1"/>
            </a:solidFill>
            <a:miter lim="800000"/>
            <a:headEnd/>
            <a:tailEnd/>
          </a:ln>
          <a:effectLst/>
        </p:spPr>
        <p:txBody>
          <a:bodyPr wrap="none"/>
          <a:lstStyle/>
          <a:p>
            <a:endParaRPr lang="en-US"/>
          </a:p>
        </p:txBody>
      </p:sp>
    </p:spTree>
  </p:cSld>
  <p:clrMapOvr>
    <a:masterClrMapping/>
  </p:clrMapOvr>
  <p:transition>
    <p:split/>
  </p:transition>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lnSpcReduction="10000"/>
          </a:bodyPr>
          <a:lstStyle/>
          <a:p>
            <a:r>
              <a:rPr lang="en-US" dirty="0" smtClean="0"/>
              <a:t>	                 </a:t>
            </a:r>
            <a:r>
              <a:rPr lang="en-US" sz="6600" dirty="0" smtClean="0">
                <a:solidFill>
                  <a:schemeClr val="tx2"/>
                </a:solidFill>
                <a:effectLst>
                  <a:glow rad="63500">
                    <a:schemeClr val="accent1">
                      <a:satMod val="175000"/>
                      <a:alpha val="40000"/>
                    </a:schemeClr>
                  </a:glow>
                  <a:outerShdw blurRad="38100" dist="38100" dir="2700000" algn="tl">
                    <a:srgbClr val="000000">
                      <a:alpha val="43137"/>
                    </a:srgbClr>
                  </a:outerShdw>
                </a:effectLst>
                <a:latin typeface="Blackadder ITC" pitchFamily="82" charset="0"/>
              </a:rPr>
              <a:t>  </a:t>
            </a:r>
            <a:r>
              <a:rPr lang="en-US" sz="9600" dirty="0" err="1" smtClean="0">
                <a:solidFill>
                  <a:schemeClr val="tx2"/>
                </a:solidFill>
                <a:effectLst>
                  <a:glow rad="101600">
                    <a:schemeClr val="accent3">
                      <a:satMod val="175000"/>
                      <a:alpha val="40000"/>
                    </a:schemeClr>
                  </a:glow>
                  <a:outerShdw blurRad="38100" dist="38100" dir="2700000" algn="tl">
                    <a:srgbClr val="000000">
                      <a:alpha val="43137"/>
                    </a:srgbClr>
                  </a:outerShdw>
                </a:effectLst>
                <a:latin typeface="Blackadder ITC" pitchFamily="82" charset="0"/>
              </a:rPr>
              <a:t>junit</a:t>
            </a:r>
            <a:endParaRPr lang="en-US" sz="9600" dirty="0">
              <a:solidFill>
                <a:schemeClr val="tx2"/>
              </a:solidFill>
              <a:effectLst>
                <a:glow rad="101600">
                  <a:schemeClr val="accent3">
                    <a:satMod val="175000"/>
                    <a:alpha val="40000"/>
                  </a:schemeClr>
                </a:glow>
                <a:outerShdw blurRad="38100" dist="38100" dir="2700000" algn="tl">
                  <a:srgbClr val="000000">
                    <a:alpha val="43137"/>
                  </a:srgbClr>
                </a:outerShdw>
              </a:effectLst>
              <a:latin typeface="Blackadder ITC" pitchFamily="82" charset="0"/>
            </a:endParaRPr>
          </a:p>
        </p:txBody>
      </p:sp>
    </p:spTree>
    <p:extLst>
      <p:ext uri="{BB962C8B-B14F-4D97-AF65-F5344CB8AC3E}">
        <p14:creationId xmlns:p14="http://schemas.microsoft.com/office/powerpoint/2010/main" xmlns="" val="862727822"/>
      </p:ext>
    </p:extLst>
  </p:cSld>
  <p:clrMapOvr>
    <a:masterClrMapping/>
  </p:clrMapOvr>
  <p:transition>
    <p:diamond/>
  </p:transition>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 y="0"/>
            <a:ext cx="9220200" cy="6858000"/>
          </a:xfrm>
        </p:spPr>
        <p:txBody>
          <a:bodyPr/>
          <a:lstStyle/>
          <a:p>
            <a:r>
              <a:rPr lang="en-IN" dirty="0"/>
              <a:t>An open-source regression testing framework for unit-testing Java </a:t>
            </a:r>
            <a:r>
              <a:rPr lang="en-IN" dirty="0" smtClean="0"/>
              <a:t>programs..</a:t>
            </a:r>
          </a:p>
          <a:p>
            <a:r>
              <a:rPr lang="en-IN" dirty="0" smtClean="0"/>
              <a:t>It </a:t>
            </a:r>
            <a:r>
              <a:rPr lang="en-IN" dirty="0"/>
              <a:t>is a test driven development framework which helps performing unit tests for a software system</a:t>
            </a:r>
            <a:r>
              <a:rPr lang="en-IN" dirty="0" smtClean="0"/>
              <a:t>.</a:t>
            </a:r>
          </a:p>
          <a:p>
            <a:r>
              <a:rPr lang="en-US" sz="2800" i="1" dirty="0" smtClean="0">
                <a:solidFill>
                  <a:srgbClr val="FF0000"/>
                </a:solidFill>
              </a:rPr>
              <a:t>WHY JUNIT TESTING IS IMPORTANT—</a:t>
            </a:r>
          </a:p>
          <a:p>
            <a:r>
              <a:rPr lang="en-IN" sz="2800" dirty="0"/>
              <a:t>Like every other unit test frameworks, </a:t>
            </a:r>
            <a:r>
              <a:rPr lang="en-IN" sz="2800" dirty="0" err="1"/>
              <a:t>JUnit</a:t>
            </a:r>
            <a:r>
              <a:rPr lang="en-IN" sz="2800" dirty="0"/>
              <a:t> helps to find out bugs in a Java code snippet or any other indivisible software component. </a:t>
            </a:r>
            <a:endParaRPr lang="en-IN" sz="2800" dirty="0" smtClean="0"/>
          </a:p>
          <a:p>
            <a:r>
              <a:rPr lang="en-IN" sz="2800" dirty="0" err="1" smtClean="0"/>
              <a:t>JUnit</a:t>
            </a:r>
            <a:r>
              <a:rPr lang="en-IN" sz="2800" dirty="0" smtClean="0"/>
              <a:t> </a:t>
            </a:r>
            <a:r>
              <a:rPr lang="en-IN" sz="2800" dirty="0"/>
              <a:t>ensures that every logical component of the system is working with optimal performance. Thus it focuses only on individual modules and doesn’t pay any attention to the connections between these entities.</a:t>
            </a:r>
            <a:endParaRPr lang="en-IN" sz="2800" i="1" dirty="0">
              <a:solidFill>
                <a:srgbClr val="FF0000"/>
              </a:solidFill>
            </a:endParaRPr>
          </a:p>
        </p:txBody>
      </p:sp>
    </p:spTree>
    <p:extLst>
      <p:ext uri="{BB962C8B-B14F-4D97-AF65-F5344CB8AC3E}">
        <p14:creationId xmlns:p14="http://schemas.microsoft.com/office/powerpoint/2010/main" xmlns="" val="2182807874"/>
      </p:ext>
    </p:extLst>
  </p:cSld>
  <p:clrMapOvr>
    <a:masterClrMapping/>
  </p:clrMapOvr>
  <p:transition>
    <p:diamond/>
  </p:transition>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152400"/>
            <a:ext cx="9144000" cy="6629400"/>
          </a:xfrm>
        </p:spPr>
        <p:txBody>
          <a:bodyPr>
            <a:normAutofit fontScale="92500" lnSpcReduction="10000"/>
          </a:bodyPr>
          <a:lstStyle/>
          <a:p>
            <a:r>
              <a:rPr lang="en-IN" dirty="0"/>
              <a:t>Without using </a:t>
            </a:r>
            <a:r>
              <a:rPr lang="en-IN" dirty="0" err="1"/>
              <a:t>JUnit</a:t>
            </a:r>
            <a:r>
              <a:rPr lang="en-IN" dirty="0"/>
              <a:t> the programmer will have to use the “</a:t>
            </a:r>
            <a:r>
              <a:rPr lang="en-IN" dirty="0" err="1"/>
              <a:t>println</a:t>
            </a:r>
            <a:r>
              <a:rPr lang="en-IN" dirty="0"/>
              <a:t>()” function to output faults on the console. </a:t>
            </a:r>
            <a:endParaRPr lang="en-IN" dirty="0" smtClean="0"/>
          </a:p>
          <a:p>
            <a:r>
              <a:rPr lang="en-IN" dirty="0" smtClean="0"/>
              <a:t>With </a:t>
            </a:r>
            <a:r>
              <a:rPr lang="en-IN" dirty="0" err="1"/>
              <a:t>JUnit</a:t>
            </a:r>
            <a:r>
              <a:rPr lang="en-IN" dirty="0"/>
              <a:t> this is mostly automated. </a:t>
            </a:r>
            <a:endParaRPr lang="en-IN" dirty="0" smtClean="0"/>
          </a:p>
          <a:p>
            <a:r>
              <a:rPr lang="en-IN" dirty="0" err="1" smtClean="0"/>
              <a:t>JUnit</a:t>
            </a:r>
            <a:r>
              <a:rPr lang="en-IN" dirty="0" smtClean="0"/>
              <a:t> </a:t>
            </a:r>
            <a:r>
              <a:rPr lang="en-IN" dirty="0"/>
              <a:t>aggregates the results of the tests performed in a well structured manner</a:t>
            </a:r>
            <a:r>
              <a:rPr lang="en-IN" dirty="0" smtClean="0"/>
              <a:t>.</a:t>
            </a:r>
          </a:p>
          <a:p>
            <a:endParaRPr lang="en-US" dirty="0"/>
          </a:p>
          <a:p>
            <a:r>
              <a:rPr lang="en-US" i="1" dirty="0" smtClean="0">
                <a:solidFill>
                  <a:srgbClr val="FF0000"/>
                </a:solidFill>
              </a:rPr>
              <a:t>HOW JUNIT TESTING IS PERFORMED—</a:t>
            </a:r>
          </a:p>
          <a:p>
            <a:r>
              <a:rPr lang="en-IN" dirty="0" err="1"/>
              <a:t>JUnit</a:t>
            </a:r>
            <a:r>
              <a:rPr lang="en-IN" dirty="0"/>
              <a:t> suggest test driven software development. </a:t>
            </a:r>
            <a:endParaRPr lang="en-IN" dirty="0" smtClean="0"/>
          </a:p>
          <a:p>
            <a:r>
              <a:rPr lang="en-IN" dirty="0" smtClean="0"/>
              <a:t>In </a:t>
            </a:r>
            <a:r>
              <a:rPr lang="en-IN" dirty="0"/>
              <a:t>test driven development, the programmer first designs test cases and later on writes the code for the required business process. </a:t>
            </a:r>
            <a:endParaRPr lang="en-IN" dirty="0" smtClean="0"/>
          </a:p>
          <a:p>
            <a:r>
              <a:rPr lang="en-IN" dirty="0" smtClean="0"/>
              <a:t>When </a:t>
            </a:r>
            <a:r>
              <a:rPr lang="en-IN" dirty="0"/>
              <a:t>the test case is first run, it shows high number of faults. </a:t>
            </a:r>
            <a:endParaRPr lang="en-IN" dirty="0" smtClean="0"/>
          </a:p>
          <a:p>
            <a:r>
              <a:rPr lang="en-IN" dirty="0" smtClean="0"/>
              <a:t>The </a:t>
            </a:r>
            <a:r>
              <a:rPr lang="en-IN" dirty="0"/>
              <a:t>programmer tries to eliminate these errors one after the other until the code is bug free. </a:t>
            </a:r>
            <a:endParaRPr lang="en-IN" dirty="0" smtClean="0"/>
          </a:p>
          <a:p>
            <a:r>
              <a:rPr lang="en-IN" dirty="0" smtClean="0"/>
              <a:t>Once </a:t>
            </a:r>
            <a:r>
              <a:rPr lang="en-IN" dirty="0"/>
              <a:t>this is done, the programmer tunes up the code in terms of quality and design. Same approach is used to develop the entire software</a:t>
            </a:r>
            <a:endParaRPr lang="en-IN" i="1" dirty="0">
              <a:solidFill>
                <a:srgbClr val="FF0000"/>
              </a:solidFill>
            </a:endParaRPr>
          </a:p>
        </p:txBody>
      </p:sp>
    </p:spTree>
    <p:extLst>
      <p:ext uri="{BB962C8B-B14F-4D97-AF65-F5344CB8AC3E}">
        <p14:creationId xmlns:p14="http://schemas.microsoft.com/office/powerpoint/2010/main" xmlns="" val="3851539615"/>
      </p:ext>
    </p:extLst>
  </p:cSld>
  <p:clrMapOvr>
    <a:masterClrMapping/>
  </p:clrMapOvr>
  <p:transition>
    <p:diamond/>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fontScale="90000"/>
          </a:bodyPr>
          <a:lstStyle/>
          <a:p>
            <a:r>
              <a:rPr lang="en-IN" sz="4000" b="1" dirty="0"/>
              <a:t>Advantages of Testing with </a:t>
            </a:r>
            <a:r>
              <a:rPr lang="en-IN" sz="4000" b="1" dirty="0" err="1"/>
              <a:t>JUnit</a:t>
            </a:r>
            <a:r>
              <a:rPr lang="en-IN" sz="4000" b="1" dirty="0"/>
              <a:t>:</a:t>
            </a:r>
            <a:br>
              <a:rPr lang="en-IN" sz="4000" b="1" dirty="0"/>
            </a:br>
            <a:endParaRPr lang="en-IN" sz="4000" dirty="0"/>
          </a:p>
        </p:txBody>
      </p:sp>
      <p:sp>
        <p:nvSpPr>
          <p:cNvPr id="3" name="Content Placeholder 2"/>
          <p:cNvSpPr>
            <a:spLocks noGrp="1"/>
          </p:cNvSpPr>
          <p:nvPr>
            <p:ph sz="quarter" idx="1"/>
          </p:nvPr>
        </p:nvSpPr>
        <p:spPr>
          <a:xfrm>
            <a:off x="457200" y="838200"/>
            <a:ext cx="8229600" cy="5486400"/>
          </a:xfrm>
        </p:spPr>
        <p:txBody>
          <a:bodyPr/>
          <a:lstStyle/>
          <a:p>
            <a:r>
              <a:rPr lang="en-IN" dirty="0"/>
              <a:t>Quick and easy generation of test cases and test data. </a:t>
            </a:r>
            <a:endParaRPr lang="en-IN" dirty="0" smtClean="0"/>
          </a:p>
          <a:p>
            <a:r>
              <a:rPr lang="en-IN" dirty="0" smtClean="0"/>
              <a:t>Ability </a:t>
            </a:r>
            <a:r>
              <a:rPr lang="en-IN" dirty="0"/>
              <a:t>to reuse the older test cases as well as the test data for making a new test case. </a:t>
            </a:r>
            <a:endParaRPr lang="en-IN" dirty="0" smtClean="0"/>
          </a:p>
          <a:p>
            <a:r>
              <a:rPr lang="en-IN" dirty="0" smtClean="0"/>
              <a:t>Promote </a:t>
            </a:r>
            <a:r>
              <a:rPr lang="en-IN" dirty="0"/>
              <a:t>TDD, i.e. Test Driven Development Enhance productivity and reduce production cost. </a:t>
            </a:r>
            <a:endParaRPr lang="en-IN" dirty="0" smtClean="0"/>
          </a:p>
          <a:p>
            <a:r>
              <a:rPr lang="en-IN" dirty="0" smtClean="0"/>
              <a:t>Excellent </a:t>
            </a:r>
            <a:r>
              <a:rPr lang="en-IN" dirty="0"/>
              <a:t>and highly comprehensive reporting technique. </a:t>
            </a:r>
            <a:endParaRPr lang="en-IN" dirty="0" smtClean="0"/>
          </a:p>
          <a:p>
            <a:r>
              <a:rPr lang="en-IN" dirty="0" smtClean="0"/>
              <a:t>Easy </a:t>
            </a:r>
            <a:r>
              <a:rPr lang="en-IN" dirty="0"/>
              <a:t>contrast between expected output and the output displayed on the console. </a:t>
            </a:r>
            <a:endParaRPr lang="en-IN" dirty="0" smtClean="0"/>
          </a:p>
          <a:p>
            <a:r>
              <a:rPr lang="en-IN" dirty="0" smtClean="0"/>
              <a:t>Logical </a:t>
            </a:r>
            <a:r>
              <a:rPr lang="en-IN" dirty="0"/>
              <a:t>aggregation of test cases.</a:t>
            </a:r>
          </a:p>
        </p:txBody>
      </p:sp>
    </p:spTree>
    <p:extLst>
      <p:ext uri="{BB962C8B-B14F-4D97-AF65-F5344CB8AC3E}">
        <p14:creationId xmlns:p14="http://schemas.microsoft.com/office/powerpoint/2010/main" xmlns="" val="114286389"/>
      </p:ext>
    </p:extLst>
  </p:cSld>
  <p:clrMapOvr>
    <a:masterClrMapping/>
  </p:clrMapOvr>
  <p:transition>
    <p:diamond/>
  </p:transition>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lnSpcReduction="10000"/>
          </a:bodyPr>
          <a:lstStyle/>
          <a:p>
            <a:r>
              <a:rPr lang="en-US" dirty="0" smtClean="0"/>
              <a:t>	</a:t>
            </a:r>
            <a:r>
              <a:rPr lang="en-US" sz="6600" dirty="0" smtClean="0">
                <a:solidFill>
                  <a:schemeClr val="tx2"/>
                </a:solidFill>
                <a:effectLst>
                  <a:glow rad="63500">
                    <a:schemeClr val="accent1">
                      <a:satMod val="175000"/>
                      <a:alpha val="40000"/>
                    </a:schemeClr>
                  </a:glow>
                  <a:outerShdw blurRad="38100" dist="38100" dir="2700000" algn="tl">
                    <a:srgbClr val="000000">
                      <a:alpha val="43137"/>
                    </a:srgbClr>
                  </a:outerShdw>
                </a:effectLst>
                <a:latin typeface="Blackadder ITC" pitchFamily="82" charset="0"/>
              </a:rPr>
              <a:t>  </a:t>
            </a:r>
            <a:r>
              <a:rPr lang="en-US" sz="9600" dirty="0" smtClean="0">
                <a:solidFill>
                  <a:schemeClr val="tx2"/>
                </a:solidFill>
                <a:effectLst>
                  <a:glow rad="101600">
                    <a:schemeClr val="accent3">
                      <a:satMod val="175000"/>
                      <a:alpha val="40000"/>
                    </a:schemeClr>
                  </a:glow>
                  <a:outerShdw blurRad="38100" dist="38100" dir="2700000" algn="tl">
                    <a:srgbClr val="000000">
                      <a:alpha val="43137"/>
                    </a:srgbClr>
                  </a:outerShdw>
                </a:effectLst>
                <a:latin typeface="Blackadder ITC" pitchFamily="82" charset="0"/>
              </a:rPr>
              <a:t>product Detail</a:t>
            </a:r>
            <a:endParaRPr lang="en-US" sz="9600" dirty="0">
              <a:solidFill>
                <a:schemeClr val="tx2"/>
              </a:solidFill>
              <a:effectLst>
                <a:glow rad="101600">
                  <a:schemeClr val="accent3">
                    <a:satMod val="175000"/>
                    <a:alpha val="40000"/>
                  </a:schemeClr>
                </a:glow>
                <a:outerShdw blurRad="38100" dist="38100" dir="2700000" algn="tl">
                  <a:srgbClr val="000000">
                    <a:alpha val="43137"/>
                  </a:srgbClr>
                </a:outerShdw>
              </a:effectLst>
              <a:latin typeface="Blackadder ITC" pitchFamily="82" charset="0"/>
            </a:endParaRPr>
          </a:p>
        </p:txBody>
      </p:sp>
    </p:spTree>
    <p:extLst>
      <p:ext uri="{BB962C8B-B14F-4D97-AF65-F5344CB8AC3E}">
        <p14:creationId xmlns:p14="http://schemas.microsoft.com/office/powerpoint/2010/main" xmlns="" val="3810362592"/>
      </p:ext>
    </p:extLst>
  </p:cSld>
  <p:clrMapOvr>
    <a:masterClrMapping/>
  </p:clrMapOvr>
  <p:transition>
    <p:diamond/>
  </p:transition>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subTitle" idx="1"/>
          </p:nvPr>
        </p:nvSpPr>
        <p:spPr>
          <a:xfrm>
            <a:off x="1730375" y="3287713"/>
            <a:ext cx="5502275" cy="1449387"/>
          </a:xfrm>
        </p:spPr>
        <p:txBody>
          <a:bodyPr/>
          <a:lstStyle/>
          <a:p>
            <a:r>
              <a:rPr lang="en-US" b="1" dirty="0">
                <a:solidFill>
                  <a:schemeClr val="tx1"/>
                </a:solidFill>
                <a:latin typeface="+mn-lt"/>
                <a:ea typeface="+mn-ea"/>
                <a:cs typeface="+mn-cs"/>
              </a:rPr>
              <a:t>The Well Logging Software</a:t>
            </a:r>
            <a:endParaRPr lang="en-US" dirty="0">
              <a:solidFill>
                <a:schemeClr val="tx1"/>
              </a:solidFill>
              <a:latin typeface="+mn-lt"/>
              <a:ea typeface="+mn-ea"/>
              <a:cs typeface="+mn-cs"/>
            </a:endParaRPr>
          </a:p>
          <a:p>
            <a:pPr algn="r"/>
            <a:r>
              <a:rPr lang="en-US" dirty="0" smtClean="0"/>
              <a:t>Salient features</a:t>
            </a:r>
            <a:endParaRPr lang="en-US" dirty="0"/>
          </a:p>
        </p:txBody>
      </p:sp>
      <p:sp>
        <p:nvSpPr>
          <p:cNvPr id="23554" name="Rectangle 2"/>
          <p:cNvSpPr>
            <a:spLocks noGrp="1" noChangeArrowheads="1"/>
          </p:cNvSpPr>
          <p:nvPr>
            <p:ph type="ctrTitle"/>
          </p:nvPr>
        </p:nvSpPr>
        <p:spPr>
          <a:xfrm>
            <a:off x="1073150" y="1458913"/>
            <a:ext cx="6681788" cy="1470025"/>
          </a:xfrm>
        </p:spPr>
        <p:txBody>
          <a:bodyPr/>
          <a:lstStyle/>
          <a:p>
            <a:r>
              <a:rPr lang="en-US" dirty="0" smtClean="0"/>
              <a:t>CoreLog</a:t>
            </a:r>
            <a:endParaRPr lang="en-US" dirty="0"/>
          </a:p>
        </p:txBody>
      </p:sp>
    </p:spTree>
    <p:extLst>
      <p:ext uri="{BB962C8B-B14F-4D97-AF65-F5344CB8AC3E}">
        <p14:creationId xmlns:p14="http://schemas.microsoft.com/office/powerpoint/2010/main" xmlns="" val="3522131649"/>
      </p:ext>
    </p:extLst>
  </p:cSld>
  <p:clrMapOvr>
    <a:masterClrMapping/>
  </p:clrMapOvr>
  <p:transition>
    <p:diamon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458200" cy="990600"/>
          </a:xfrm>
        </p:spPr>
        <p:txBody>
          <a:bodyPr>
            <a:normAutofit fontScale="90000"/>
          </a:bodyPr>
          <a:lstStyle/>
          <a:p>
            <a:r>
              <a:rPr lang="en-IN" b="1" dirty="0" smtClean="0"/>
              <a:t>              From </a:t>
            </a:r>
            <a:r>
              <a:rPr lang="en-IN" b="1" dirty="0"/>
              <a:t>OAK to JAVA</a:t>
            </a:r>
            <a:br>
              <a:rPr lang="en-IN" b="1" dirty="0"/>
            </a:br>
            <a:endParaRPr lang="en-IN" dirty="0"/>
          </a:p>
        </p:txBody>
      </p:sp>
      <p:sp>
        <p:nvSpPr>
          <p:cNvPr id="3" name="Content Placeholder 2"/>
          <p:cNvSpPr>
            <a:spLocks noGrp="1"/>
          </p:cNvSpPr>
          <p:nvPr>
            <p:ph sz="quarter" idx="1"/>
          </p:nvPr>
        </p:nvSpPr>
        <p:spPr>
          <a:xfrm>
            <a:off x="457200" y="685800"/>
            <a:ext cx="8229600" cy="5638800"/>
          </a:xfrm>
        </p:spPr>
        <p:txBody>
          <a:bodyPr>
            <a:noAutofit/>
          </a:bodyPr>
          <a:lstStyle/>
          <a:p>
            <a:r>
              <a:rPr lang="en-IN" sz="1400" dirty="0"/>
              <a:t>From: James Gosling</a:t>
            </a:r>
          </a:p>
          <a:p>
            <a:r>
              <a:rPr lang="en-IN" sz="1400" dirty="0"/>
              <a:t>Date: August 24, 2007 8:16:58 PM PDT</a:t>
            </a:r>
          </a:p>
          <a:p>
            <a:r>
              <a:rPr lang="en-IN" sz="1400" dirty="0"/>
              <a:t>To: Jonathan Schwartz</a:t>
            </a:r>
          </a:p>
          <a:p>
            <a:r>
              <a:rPr lang="en-IN" sz="1400" dirty="0" smtClean="0"/>
              <a:t>Subject</a:t>
            </a:r>
            <a:r>
              <a:rPr lang="en-IN" sz="1400" dirty="0"/>
              <a:t>: How was Java named?</a:t>
            </a:r>
          </a:p>
          <a:p>
            <a:r>
              <a:rPr lang="en-IN" sz="1400" dirty="0" smtClean="0"/>
              <a:t>The </a:t>
            </a:r>
            <a:r>
              <a:rPr lang="en-IN" sz="1400" dirty="0"/>
              <a:t>story goes like this:</a:t>
            </a:r>
          </a:p>
          <a:p>
            <a:r>
              <a:rPr lang="en-IN" sz="1400" dirty="0"/>
              <a:t>We needed a name. We had been using "oak" (which was selected essentially randomly by me), and while the team had grown attached to it, the trademark lawyers ruled it out. We had lots of email debates about names, but nothing got resolved. We ended up in the awkward position where the #1 thing stopping us from shipping was the name.</a:t>
            </a:r>
          </a:p>
          <a:p>
            <a:r>
              <a:rPr lang="en-IN" sz="1400" dirty="0"/>
              <a:t>Our marketing lead knew someone who was a "naming consultant" (I don't remember his name, but he was great). We could neither afford the price nor the time of a conventional product naming process. He agreed to do something rather odd, but effective and quick: he acted as a facilitator at a meeting where about a dozen of us locked ourselves in a room for an afternoon. He started asking us questions like "How does this thing make you feel?" (Excited!) "What else makes you feel that way?" (Java!) We ended up with a board covered with essentially random words. Then he put us through a sorting process where we ended up with a ranking of the names. We ended up with a dozen name candidates and sent them off to the lawyers: they worked down the list until they hit one that cleared their search. "Java" was the fourth name on the list. The first name on the list was "Silk", which I hated but everyone else liked. My </a:t>
            </a:r>
            <a:r>
              <a:rPr lang="en-IN" sz="1400" dirty="0" err="1"/>
              <a:t>favorite</a:t>
            </a:r>
            <a:r>
              <a:rPr lang="en-IN" sz="1400" dirty="0"/>
              <a:t> was "Lyric", the third one on the list, but it didn't pass the lawyers test. I don't remember what the other candidate names where.</a:t>
            </a:r>
          </a:p>
          <a:p>
            <a:r>
              <a:rPr lang="en-IN" sz="1400" dirty="0"/>
              <a:t>So, who named Java? Marketing organized the meeting, the consultant ran it, and a whole pile of us did a lot of yelling out of random words. I'm honestly not real sure who said "Java" first, but I'm pretty sure it was Mark </a:t>
            </a:r>
            <a:r>
              <a:rPr lang="en-IN" sz="1400" dirty="0" err="1"/>
              <a:t>Opperman</a:t>
            </a:r>
            <a:r>
              <a:rPr lang="en-IN" sz="1400" dirty="0"/>
              <a:t>.</a:t>
            </a:r>
          </a:p>
          <a:p>
            <a:r>
              <a:rPr lang="en-IN" sz="1400" dirty="0"/>
              <a:t>There certainly wasn't any brilliant marketing mind who went through a coherent thought process.</a:t>
            </a:r>
          </a:p>
        </p:txBody>
      </p:sp>
    </p:spTree>
    <p:extLst>
      <p:ext uri="{BB962C8B-B14F-4D97-AF65-F5344CB8AC3E}">
        <p14:creationId xmlns:p14="http://schemas.microsoft.com/office/powerpoint/2010/main" xmlns="" val="323889749"/>
      </p:ext>
    </p:extLst>
  </p:cSld>
  <p:clrMapOvr>
    <a:masterClrMapping/>
  </p:clrMapOvr>
  <p:transition>
    <p:diamond/>
  </p:transition>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lnSpcReduction="10000"/>
          </a:bodyPr>
          <a:lstStyle/>
          <a:p>
            <a:pPr algn="just">
              <a:buNone/>
            </a:pPr>
            <a:r>
              <a:rPr lang="en-US" sz="3600" dirty="0" smtClean="0">
                <a:solidFill>
                  <a:schemeClr val="tx1"/>
                </a:solidFill>
                <a:latin typeface="+mn-lt"/>
                <a:ea typeface="+mn-ea"/>
                <a:cs typeface="+mn-cs"/>
              </a:rPr>
              <a:t>  Well </a:t>
            </a:r>
            <a:r>
              <a:rPr lang="en-US" sz="3600" dirty="0">
                <a:solidFill>
                  <a:schemeClr val="tx1"/>
                </a:solidFill>
                <a:latin typeface="+mn-lt"/>
                <a:ea typeface="+mn-ea"/>
                <a:cs typeface="+mn-cs"/>
              </a:rPr>
              <a:t>logging is a technique used in the oil and gas industry for recording rock and fluid properties to find hydrocarbon zones in the geological formations within the earth's crust. Our software provides an easy way to analyze, visualize and calculate well log data</a:t>
            </a:r>
            <a:r>
              <a:rPr lang="en-US" sz="3600" dirty="0" smtClean="0">
                <a:solidFill>
                  <a:schemeClr val="tx1"/>
                </a:solidFill>
                <a:latin typeface="+mn-lt"/>
                <a:ea typeface="+mn-ea"/>
                <a:cs typeface="+mn-cs"/>
              </a:rPr>
              <a:t>.</a:t>
            </a:r>
            <a:endParaRPr lang="en-US" sz="3600" dirty="0">
              <a:solidFill>
                <a:schemeClr val="tx1"/>
              </a:solidFill>
              <a:latin typeface="+mn-lt"/>
              <a:ea typeface="+mn-ea"/>
              <a:cs typeface="+mn-cs"/>
            </a:endParaRPr>
          </a:p>
        </p:txBody>
      </p:sp>
    </p:spTree>
    <p:extLst>
      <p:ext uri="{BB962C8B-B14F-4D97-AF65-F5344CB8AC3E}">
        <p14:creationId xmlns:p14="http://schemas.microsoft.com/office/powerpoint/2010/main" xmlns="" val="2485444947"/>
      </p:ext>
    </p:extLst>
  </p:cSld>
  <p:clrMapOvr>
    <a:masterClrMapping/>
  </p:clrMapOvr>
  <p:transition>
    <p:diamond/>
  </p:transition>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Modules</a:t>
            </a: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smtClean="0"/>
              <a:t>Well log import</a:t>
            </a:r>
          </a:p>
          <a:p>
            <a:pPr>
              <a:buNone/>
            </a:pPr>
            <a:r>
              <a:rPr lang="en-US" dirty="0" smtClean="0"/>
              <a:t> 	- LAS file import.</a:t>
            </a:r>
          </a:p>
          <a:p>
            <a:pPr>
              <a:buNone/>
            </a:pPr>
            <a:r>
              <a:rPr lang="en-US" dirty="0" smtClean="0"/>
              <a:t>	- GSLIB file import.</a:t>
            </a:r>
          </a:p>
          <a:p>
            <a:pPr>
              <a:buNone/>
            </a:pPr>
            <a:r>
              <a:rPr lang="en-US" dirty="0" smtClean="0"/>
              <a:t>	- Core data import.</a:t>
            </a:r>
          </a:p>
          <a:p>
            <a:pPr>
              <a:buNone/>
            </a:pPr>
            <a:r>
              <a:rPr lang="en-US" dirty="0"/>
              <a:t> </a:t>
            </a:r>
            <a:r>
              <a:rPr lang="en-US" dirty="0" smtClean="0"/>
              <a:t>     - Galaxy well data import. </a:t>
            </a:r>
          </a:p>
          <a:p>
            <a:pPr>
              <a:buNone/>
            </a:pPr>
            <a:r>
              <a:rPr lang="en-US" dirty="0" smtClean="0"/>
              <a:t>      - Marker  Data</a:t>
            </a:r>
          </a:p>
          <a:p>
            <a:pPr>
              <a:buNone/>
            </a:pPr>
            <a:r>
              <a:rPr lang="en-US" dirty="0" smtClean="0"/>
              <a:t>      -</a:t>
            </a:r>
            <a:r>
              <a:rPr lang="en-US" dirty="0" err="1" smtClean="0"/>
              <a:t>Daviation</a:t>
            </a:r>
            <a:r>
              <a:rPr lang="en-US" dirty="0" smtClean="0"/>
              <a:t> Survey Data</a:t>
            </a:r>
          </a:p>
          <a:p>
            <a:pPr>
              <a:buNone/>
            </a:pPr>
            <a:r>
              <a:rPr lang="en-US" dirty="0" smtClean="0"/>
              <a:t>      - Core Image Data</a:t>
            </a:r>
          </a:p>
          <a:p>
            <a:pPr>
              <a:buNone/>
            </a:pPr>
            <a:r>
              <a:rPr lang="en-US" dirty="0" smtClean="0"/>
              <a:t>       - Well Head Data </a:t>
            </a:r>
          </a:p>
          <a:p>
            <a:pPr>
              <a:buNone/>
            </a:pPr>
            <a:endParaRPr lang="en-US" dirty="0"/>
          </a:p>
          <a:p>
            <a:pPr>
              <a:buNone/>
            </a:pPr>
            <a:endParaRPr lang="en-US" dirty="0" smtClean="0"/>
          </a:p>
          <a:p>
            <a:pPr>
              <a:buNone/>
            </a:pPr>
            <a:r>
              <a:rPr lang="en-US" dirty="0" smtClean="0"/>
              <a:t>  </a:t>
            </a:r>
          </a:p>
          <a:p>
            <a:r>
              <a:rPr lang="en-US" dirty="0" smtClean="0"/>
              <a:t>Well log export</a:t>
            </a:r>
          </a:p>
          <a:p>
            <a:pPr>
              <a:buNone/>
            </a:pPr>
            <a:r>
              <a:rPr lang="en-US" dirty="0" smtClean="0"/>
              <a:t>	- LAS data export.</a:t>
            </a:r>
          </a:p>
          <a:p>
            <a:pPr>
              <a:buNone/>
            </a:pPr>
            <a:r>
              <a:rPr lang="en-US" dirty="0" smtClean="0"/>
              <a:t>	- GSLIB data export. </a:t>
            </a:r>
          </a:p>
          <a:p>
            <a:pPr>
              <a:buNone/>
            </a:pPr>
            <a:r>
              <a:rPr lang="en-US" dirty="0"/>
              <a:t> </a:t>
            </a:r>
            <a:r>
              <a:rPr lang="en-US" dirty="0" smtClean="0"/>
              <a:t>     -  Marker Data Export</a:t>
            </a:r>
          </a:p>
          <a:p>
            <a:endParaRPr lang="en-US" dirty="0" smtClean="0"/>
          </a:p>
        </p:txBody>
      </p:sp>
    </p:spTree>
    <p:extLst>
      <p:ext uri="{BB962C8B-B14F-4D97-AF65-F5344CB8AC3E}">
        <p14:creationId xmlns:p14="http://schemas.microsoft.com/office/powerpoint/2010/main" xmlns="" val="3263437019"/>
      </p:ext>
    </p:extLst>
  </p:cSld>
  <p:clrMapOvr>
    <a:masterClrMapping/>
  </p:clrMapOvr>
  <p:transition>
    <p:diamond/>
  </p:transition>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Modules </a:t>
            </a:r>
            <a:r>
              <a:rPr lang="en-US" sz="2800" dirty="0" smtClean="0"/>
              <a:t>(contd.)</a:t>
            </a:r>
            <a:endParaRPr lang="en-US" dirty="0"/>
          </a:p>
        </p:txBody>
      </p:sp>
      <p:sp>
        <p:nvSpPr>
          <p:cNvPr id="3" name="Content Placeholder 2"/>
          <p:cNvSpPr>
            <a:spLocks noGrp="1"/>
          </p:cNvSpPr>
          <p:nvPr>
            <p:ph sz="quarter" idx="1"/>
          </p:nvPr>
        </p:nvSpPr>
        <p:spPr/>
        <p:txBody>
          <a:bodyPr/>
          <a:lstStyle/>
          <a:p>
            <a:r>
              <a:rPr lang="en-US" dirty="0" smtClean="0"/>
              <a:t>Comprehensive display modules</a:t>
            </a:r>
          </a:p>
          <a:p>
            <a:pPr>
              <a:buNone/>
            </a:pPr>
            <a:r>
              <a:rPr lang="en-US" dirty="0" smtClean="0"/>
              <a:t>	- Base Map.</a:t>
            </a:r>
          </a:p>
          <a:p>
            <a:pPr>
              <a:buNone/>
            </a:pPr>
            <a:r>
              <a:rPr lang="en-US" dirty="0" smtClean="0"/>
              <a:t>	- Log Plots.</a:t>
            </a:r>
          </a:p>
          <a:p>
            <a:pPr>
              <a:buNone/>
            </a:pPr>
            <a:r>
              <a:rPr lang="en-US" dirty="0" smtClean="0"/>
              <a:t>	- Cross Plots.</a:t>
            </a:r>
          </a:p>
          <a:p>
            <a:pPr>
              <a:buNone/>
            </a:pPr>
            <a:r>
              <a:rPr lang="en-US" dirty="0" smtClean="0"/>
              <a:t>	- Histogram.</a:t>
            </a:r>
          </a:p>
          <a:p>
            <a:pPr>
              <a:buNone/>
            </a:pPr>
            <a:endParaRPr lang="en-US" dirty="0"/>
          </a:p>
        </p:txBody>
      </p:sp>
    </p:spTree>
    <p:extLst>
      <p:ext uri="{BB962C8B-B14F-4D97-AF65-F5344CB8AC3E}">
        <p14:creationId xmlns:p14="http://schemas.microsoft.com/office/powerpoint/2010/main" xmlns="" val="3971822354"/>
      </p:ext>
    </p:extLst>
  </p:cSld>
  <p:clrMapOvr>
    <a:masterClrMapping/>
  </p:clrMapOvr>
  <p:transition>
    <p:diamond/>
  </p:transition>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 File Import</a:t>
            </a:r>
            <a:endParaRPr lang="en-US" dirty="0"/>
          </a:p>
        </p:txBody>
      </p:sp>
      <p:sp>
        <p:nvSpPr>
          <p:cNvPr id="3" name="Content Placeholder 2"/>
          <p:cNvSpPr>
            <a:spLocks noGrp="1"/>
          </p:cNvSpPr>
          <p:nvPr>
            <p:ph sz="quarter" idx="1"/>
          </p:nvPr>
        </p:nvSpPr>
        <p:spPr/>
        <p:txBody>
          <a:bodyPr/>
          <a:lstStyle/>
          <a:p>
            <a:pPr lvl="0"/>
            <a:r>
              <a:rPr lang="en-US" dirty="0" smtClean="0">
                <a:solidFill>
                  <a:schemeClr val="tx1"/>
                </a:solidFill>
                <a:latin typeface="+mn-lt"/>
                <a:ea typeface="+mn-ea"/>
                <a:cs typeface="+mn-cs"/>
              </a:rPr>
              <a:t> CoreLog </a:t>
            </a:r>
            <a:r>
              <a:rPr lang="en-US" dirty="0">
                <a:solidFill>
                  <a:schemeClr val="tx1"/>
                </a:solidFill>
                <a:latin typeface="+mn-lt"/>
                <a:ea typeface="+mn-ea"/>
                <a:cs typeface="+mn-cs"/>
              </a:rPr>
              <a:t>supports following versions of LAS format</a:t>
            </a:r>
            <a:r>
              <a:rPr lang="en-US" dirty="0" smtClean="0">
                <a:solidFill>
                  <a:schemeClr val="tx1"/>
                </a:solidFill>
                <a:latin typeface="+mn-lt"/>
                <a:ea typeface="+mn-ea"/>
                <a:cs typeface="+mn-cs"/>
              </a:rPr>
              <a:t>.</a:t>
            </a:r>
          </a:p>
          <a:p>
            <a:pPr lvl="1"/>
            <a:r>
              <a:rPr lang="en-US" dirty="0"/>
              <a:t>LAS 1.2</a:t>
            </a:r>
          </a:p>
          <a:p>
            <a:pPr lvl="1"/>
            <a:r>
              <a:rPr lang="en-US" dirty="0"/>
              <a:t>LAS 2.0</a:t>
            </a:r>
          </a:p>
          <a:p>
            <a:pPr lvl="0"/>
            <a:r>
              <a:rPr lang="en-US" dirty="0" smtClean="0"/>
              <a:t>Multiple files (batch) import is also supported.</a:t>
            </a:r>
          </a:p>
          <a:p>
            <a:pPr lvl="1">
              <a:buNone/>
            </a:pPr>
            <a:endParaRPr lang="en-US" dirty="0" smtClean="0">
              <a:solidFill>
                <a:schemeClr val="tx1"/>
              </a:solidFill>
              <a:latin typeface="+mn-lt"/>
              <a:ea typeface="+mn-ea"/>
              <a:cs typeface="+mn-cs"/>
            </a:endParaRPr>
          </a:p>
        </p:txBody>
      </p:sp>
    </p:spTree>
    <p:extLst>
      <p:ext uri="{BB962C8B-B14F-4D97-AF65-F5344CB8AC3E}">
        <p14:creationId xmlns:p14="http://schemas.microsoft.com/office/powerpoint/2010/main" xmlns="" val="816033612"/>
      </p:ext>
    </p:extLst>
  </p:cSld>
  <p:clrMapOvr>
    <a:masterClrMapping/>
  </p:clrMapOvr>
  <p:transition>
    <p:diamond/>
  </p:transition>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GSLIB File Import</a:t>
            </a:r>
            <a:endParaRPr lang="en-US" dirty="0"/>
          </a:p>
        </p:txBody>
      </p:sp>
      <p:sp>
        <p:nvSpPr>
          <p:cNvPr id="3" name="Content Placeholder 2"/>
          <p:cNvSpPr>
            <a:spLocks noGrp="1"/>
          </p:cNvSpPr>
          <p:nvPr>
            <p:ph sz="quarter" idx="1"/>
          </p:nvPr>
        </p:nvSpPr>
        <p:spPr/>
        <p:txBody>
          <a:bodyPr/>
          <a:lstStyle/>
          <a:p>
            <a:pPr lvl="0"/>
            <a:r>
              <a:rPr lang="en-US" dirty="0">
                <a:solidFill>
                  <a:schemeClr val="tx1"/>
                </a:solidFill>
                <a:latin typeface="+mn-lt"/>
                <a:ea typeface="+mn-ea"/>
                <a:cs typeface="+mn-cs"/>
              </a:rPr>
              <a:t>Currently </a:t>
            </a:r>
            <a:r>
              <a:rPr lang="en-US" dirty="0" smtClean="0">
                <a:solidFill>
                  <a:schemeClr val="tx1"/>
                </a:solidFill>
                <a:latin typeface="+mn-lt"/>
                <a:ea typeface="+mn-ea"/>
                <a:cs typeface="+mn-cs"/>
              </a:rPr>
              <a:t>CoreLog </a:t>
            </a:r>
            <a:r>
              <a:rPr lang="en-US" dirty="0">
                <a:solidFill>
                  <a:schemeClr val="tx1"/>
                </a:solidFill>
                <a:latin typeface="+mn-lt"/>
                <a:ea typeface="+mn-ea"/>
                <a:cs typeface="+mn-cs"/>
              </a:rPr>
              <a:t>supports following </a:t>
            </a:r>
            <a:r>
              <a:rPr lang="en-US" dirty="0" smtClean="0">
                <a:solidFill>
                  <a:schemeClr val="tx1"/>
                </a:solidFill>
                <a:latin typeface="+mn-lt"/>
                <a:ea typeface="+mn-ea"/>
                <a:cs typeface="+mn-cs"/>
              </a:rPr>
              <a:t>GSLIB extension files.</a:t>
            </a:r>
          </a:p>
          <a:p>
            <a:pPr lvl="1"/>
            <a:r>
              <a:rPr lang="en-US" dirty="0" smtClean="0"/>
              <a:t>.xls</a:t>
            </a:r>
            <a:endParaRPr lang="en-US" dirty="0"/>
          </a:p>
          <a:p>
            <a:pPr lvl="1"/>
            <a:r>
              <a:rPr lang="en-US" dirty="0" smtClean="0"/>
              <a:t>.dat</a:t>
            </a:r>
          </a:p>
          <a:p>
            <a:pPr lvl="1"/>
            <a:r>
              <a:rPr lang="en-US" dirty="0" smtClean="0"/>
              <a:t>.gslib</a:t>
            </a:r>
          </a:p>
          <a:p>
            <a:pPr lvl="1"/>
            <a:r>
              <a:rPr lang="en-US" dirty="0" smtClean="0"/>
              <a:t>Without extension.</a:t>
            </a:r>
            <a:endParaRPr lang="en-US" dirty="0"/>
          </a:p>
          <a:p>
            <a:pPr lvl="0"/>
            <a:r>
              <a:rPr lang="en-US" dirty="0" smtClean="0"/>
              <a:t>Multiple files (batch) import is also supported.</a:t>
            </a:r>
          </a:p>
          <a:p>
            <a:pPr lvl="0"/>
            <a:endParaRPr lang="en-US" dirty="0">
              <a:solidFill>
                <a:schemeClr val="tx1"/>
              </a:solidFill>
              <a:latin typeface="+mn-lt"/>
              <a:ea typeface="+mn-ea"/>
              <a:cs typeface="+mn-cs"/>
            </a:endParaRPr>
          </a:p>
          <a:p>
            <a:pPr lvl="1"/>
            <a:endParaRPr lang="en-US" dirty="0" smtClean="0">
              <a:solidFill>
                <a:schemeClr val="tx1"/>
              </a:solidFill>
              <a:latin typeface="+mn-lt"/>
              <a:ea typeface="+mn-ea"/>
              <a:cs typeface="+mn-cs"/>
            </a:endParaRPr>
          </a:p>
        </p:txBody>
      </p:sp>
    </p:spTree>
    <p:extLst>
      <p:ext uri="{BB962C8B-B14F-4D97-AF65-F5344CB8AC3E}">
        <p14:creationId xmlns:p14="http://schemas.microsoft.com/office/powerpoint/2010/main" xmlns="" val="2030389920"/>
      </p:ext>
    </p:extLst>
  </p:cSld>
  <p:clrMapOvr>
    <a:masterClrMapping/>
  </p:clrMapOvr>
  <p:transition>
    <p:diamond/>
  </p:transition>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Data Import</a:t>
            </a:r>
            <a:endParaRPr lang="en-US" dirty="0"/>
          </a:p>
        </p:txBody>
      </p:sp>
      <p:sp>
        <p:nvSpPr>
          <p:cNvPr id="3" name="Content Placeholder 2"/>
          <p:cNvSpPr>
            <a:spLocks noGrp="1"/>
          </p:cNvSpPr>
          <p:nvPr>
            <p:ph sz="quarter" idx="1"/>
          </p:nvPr>
        </p:nvSpPr>
        <p:spPr/>
        <p:txBody>
          <a:bodyPr/>
          <a:lstStyle/>
          <a:p>
            <a:pPr lvl="0"/>
            <a:r>
              <a:rPr lang="en-US" dirty="0">
                <a:solidFill>
                  <a:schemeClr val="tx1"/>
                </a:solidFill>
                <a:latin typeface="+mn-lt"/>
                <a:ea typeface="+mn-ea"/>
                <a:cs typeface="+mn-cs"/>
              </a:rPr>
              <a:t>Currently </a:t>
            </a:r>
            <a:r>
              <a:rPr lang="en-US" dirty="0" smtClean="0">
                <a:solidFill>
                  <a:schemeClr val="tx1"/>
                </a:solidFill>
                <a:latin typeface="+mn-lt"/>
                <a:ea typeface="+mn-ea"/>
                <a:cs typeface="+mn-cs"/>
              </a:rPr>
              <a:t>supports </a:t>
            </a:r>
            <a:r>
              <a:rPr lang="en-US" dirty="0">
                <a:solidFill>
                  <a:schemeClr val="tx1"/>
                </a:solidFill>
                <a:latin typeface="+mn-lt"/>
                <a:ea typeface="+mn-ea"/>
                <a:cs typeface="+mn-cs"/>
              </a:rPr>
              <a:t>following </a:t>
            </a:r>
            <a:r>
              <a:rPr lang="en-US" dirty="0" smtClean="0">
                <a:solidFill>
                  <a:schemeClr val="tx1"/>
                </a:solidFill>
                <a:latin typeface="+mn-lt"/>
                <a:ea typeface="+mn-ea"/>
                <a:cs typeface="+mn-cs"/>
              </a:rPr>
              <a:t>core data extension files.</a:t>
            </a:r>
          </a:p>
          <a:p>
            <a:pPr lvl="1"/>
            <a:r>
              <a:rPr lang="en-US" dirty="0" smtClean="0"/>
              <a:t>.xls.</a:t>
            </a:r>
          </a:p>
          <a:p>
            <a:pPr lvl="0"/>
            <a:r>
              <a:rPr lang="en-US" dirty="0" smtClean="0"/>
              <a:t>Multiple files (batch) import is also supported.</a:t>
            </a:r>
          </a:p>
          <a:p>
            <a:pPr lvl="0"/>
            <a:r>
              <a:rPr lang="en-US" sz="4800" dirty="0"/>
              <a:t>Galaxy Well Data </a:t>
            </a:r>
            <a:r>
              <a:rPr lang="en-US" sz="4800" dirty="0" smtClean="0"/>
              <a:t>Import</a:t>
            </a:r>
          </a:p>
          <a:p>
            <a:pPr lvl="0"/>
            <a:r>
              <a:rPr lang="en-US" dirty="0"/>
              <a:t>Can import well log data from a Galaxy project.</a:t>
            </a:r>
          </a:p>
          <a:p>
            <a:pPr lvl="0"/>
            <a:r>
              <a:rPr lang="en-US" dirty="0"/>
              <a:t>Multiple files (batch) import is also supported.</a:t>
            </a:r>
          </a:p>
          <a:p>
            <a:pPr lvl="0"/>
            <a:endParaRPr lang="en-US" dirty="0"/>
          </a:p>
          <a:p>
            <a:pPr lvl="1"/>
            <a:endParaRPr lang="en-US" dirty="0"/>
          </a:p>
          <a:p>
            <a:pPr lvl="0"/>
            <a:endParaRPr lang="en-US" sz="4800" dirty="0">
              <a:solidFill>
                <a:schemeClr val="tx1"/>
              </a:solidFill>
            </a:endParaRPr>
          </a:p>
          <a:p>
            <a:pPr lvl="1"/>
            <a:endParaRPr lang="en-US" dirty="0" smtClean="0">
              <a:solidFill>
                <a:schemeClr val="tx1"/>
              </a:solidFill>
              <a:latin typeface="+mn-lt"/>
              <a:ea typeface="+mn-ea"/>
              <a:cs typeface="+mn-cs"/>
            </a:endParaRPr>
          </a:p>
        </p:txBody>
      </p:sp>
    </p:spTree>
    <p:extLst>
      <p:ext uri="{BB962C8B-B14F-4D97-AF65-F5344CB8AC3E}">
        <p14:creationId xmlns:p14="http://schemas.microsoft.com/office/powerpoint/2010/main" xmlns="" val="2454472771"/>
      </p:ext>
    </p:extLst>
  </p:cSld>
  <p:clrMapOvr>
    <a:masterClrMapping/>
  </p:clrMapOvr>
  <p:transition>
    <p:diamond/>
  </p:transition>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 Data Export</a:t>
            </a:r>
            <a:endParaRPr lang="en-US" dirty="0"/>
          </a:p>
        </p:txBody>
      </p:sp>
      <p:sp>
        <p:nvSpPr>
          <p:cNvPr id="3" name="Content Placeholder 2"/>
          <p:cNvSpPr>
            <a:spLocks noGrp="1"/>
          </p:cNvSpPr>
          <p:nvPr>
            <p:ph sz="quarter" idx="1"/>
          </p:nvPr>
        </p:nvSpPr>
        <p:spPr/>
        <p:txBody>
          <a:bodyPr>
            <a:normAutofit/>
          </a:bodyPr>
          <a:lstStyle/>
          <a:p>
            <a:pPr lvl="0"/>
            <a:r>
              <a:rPr lang="en-US" dirty="0" smtClean="0">
                <a:solidFill>
                  <a:schemeClr val="tx1"/>
                </a:solidFill>
                <a:latin typeface="+mn-lt"/>
                <a:ea typeface="+mn-ea"/>
                <a:cs typeface="+mn-cs"/>
              </a:rPr>
              <a:t>Currently CoreLog can export log data in the following versions of LAS format.</a:t>
            </a:r>
          </a:p>
          <a:p>
            <a:pPr lvl="1"/>
            <a:r>
              <a:rPr lang="en-US" dirty="0" smtClean="0"/>
              <a:t>LAS 1.2</a:t>
            </a:r>
          </a:p>
          <a:p>
            <a:pPr lvl="1"/>
            <a:r>
              <a:rPr lang="en-US" dirty="0" smtClean="0"/>
              <a:t>LAS 2.0</a:t>
            </a:r>
          </a:p>
          <a:p>
            <a:pPr lvl="0"/>
            <a:r>
              <a:rPr lang="en-US" dirty="0" smtClean="0"/>
              <a:t>Can export multiple data sets in one go.</a:t>
            </a:r>
          </a:p>
          <a:p>
            <a:pPr lvl="0"/>
            <a:r>
              <a:rPr lang="en-US" sz="5400" dirty="0"/>
              <a:t>GSLIB Data </a:t>
            </a:r>
            <a:r>
              <a:rPr lang="en-US" sz="5400" dirty="0" smtClean="0"/>
              <a:t>Export</a:t>
            </a:r>
          </a:p>
          <a:p>
            <a:pPr lvl="0"/>
            <a:r>
              <a:rPr lang="en-US" sz="2900" dirty="0"/>
              <a:t>Can export log data in the GSLIB format.</a:t>
            </a:r>
          </a:p>
          <a:p>
            <a:pPr lvl="0"/>
            <a:r>
              <a:rPr lang="en-US" sz="2900" dirty="0"/>
              <a:t> Can export multiple data sets in one go.</a:t>
            </a:r>
          </a:p>
          <a:p>
            <a:endParaRPr lang="en-US" sz="5400" dirty="0"/>
          </a:p>
          <a:p>
            <a:pPr lvl="0"/>
            <a:endParaRPr lang="en-US" sz="5400" dirty="0" smtClean="0"/>
          </a:p>
          <a:p>
            <a:endParaRPr lang="en-US" dirty="0"/>
          </a:p>
        </p:txBody>
      </p:sp>
    </p:spTree>
    <p:extLst>
      <p:ext uri="{BB962C8B-B14F-4D97-AF65-F5344CB8AC3E}">
        <p14:creationId xmlns:p14="http://schemas.microsoft.com/office/powerpoint/2010/main" xmlns="" val="3954377237"/>
      </p:ext>
    </p:extLst>
  </p:cSld>
  <p:clrMapOvr>
    <a:masterClrMapping/>
  </p:clrMapOvr>
  <p:transition>
    <p:diamond/>
  </p:transition>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74638"/>
            <a:ext cx="8229600" cy="1143000"/>
          </a:xfrm>
        </p:spPr>
        <p:txBody>
          <a:bodyPr/>
          <a:lstStyle/>
          <a:p>
            <a:r>
              <a:rPr lang="en-US" dirty="0" smtClean="0"/>
              <a:t>Display: Histogram</a:t>
            </a:r>
            <a:endParaRPr lang="en-US"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509782" y="3086100"/>
            <a:ext cx="3542833" cy="3571876"/>
          </a:xfrm>
          <a:prstGeom prst="rect">
            <a:avLst/>
          </a:prstGeom>
          <a:ln>
            <a:noFill/>
          </a:ln>
          <a:effectLst>
            <a:softEdge rad="112500"/>
          </a:effectLst>
        </p:spPr>
      </p:pic>
      <p:sp>
        <p:nvSpPr>
          <p:cNvPr id="8" name="TextBox 7"/>
          <p:cNvSpPr txBox="1"/>
          <p:nvPr/>
        </p:nvSpPr>
        <p:spPr>
          <a:xfrm>
            <a:off x="428626" y="1400176"/>
            <a:ext cx="8715374" cy="1631216"/>
          </a:xfrm>
          <a:prstGeom prst="rect">
            <a:avLst/>
          </a:prstGeom>
          <a:noFill/>
        </p:spPr>
        <p:txBody>
          <a:bodyPr wrap="square" rtlCol="0">
            <a:spAutoFit/>
          </a:bodyPr>
          <a:lstStyle/>
          <a:p>
            <a:r>
              <a:rPr lang="en-US" sz="2000" dirty="0" smtClean="0">
                <a:latin typeface="Times New Roman" charset="0"/>
              </a:rPr>
              <a:t>Histogram depicts the frequency distribution of any data. Histograms can be plotted for Single Zone as well as for Multiple Zones.</a:t>
            </a:r>
          </a:p>
          <a:p>
            <a:endParaRPr lang="en-US" sz="2000" dirty="0" smtClean="0">
              <a:latin typeface="Times New Roman" charset="0"/>
            </a:endParaRPr>
          </a:p>
          <a:p>
            <a:endParaRPr lang="en-US" sz="2000" dirty="0" smtClean="0">
              <a:latin typeface="Times New Roman" charset="0"/>
            </a:endParaRPr>
          </a:p>
          <a:p>
            <a:r>
              <a:rPr lang="en-US" sz="2000" dirty="0" smtClean="0">
                <a:latin typeface="Times New Roman" charset="0"/>
              </a:rPr>
              <a:t>Single zone view:			   Multi zone  view:</a:t>
            </a:r>
            <a:endParaRPr lang="en-US" sz="2000" dirty="0">
              <a:latin typeface="Times New Roman" charset="0"/>
            </a:endParaRPr>
          </a:p>
        </p:txBody>
      </p:sp>
      <p:pic>
        <p:nvPicPr>
          <p:cNvPr id="1026" name="Picture 2"/>
          <p:cNvPicPr>
            <a:picLocks noChangeAspect="1" noChangeArrowheads="1"/>
          </p:cNvPicPr>
          <p:nvPr/>
        </p:nvPicPr>
        <p:blipFill>
          <a:blip r:embed="rId3"/>
          <a:srcRect/>
          <a:stretch>
            <a:fillRect/>
          </a:stretch>
        </p:blipFill>
        <p:spPr bwMode="auto">
          <a:xfrm>
            <a:off x="4381500" y="3115833"/>
            <a:ext cx="4481513" cy="3496105"/>
          </a:xfrm>
          <a:prstGeom prst="rect">
            <a:avLst/>
          </a:prstGeom>
          <a:ln>
            <a:noFill/>
          </a:ln>
          <a:effectLst>
            <a:softEdge rad="112500"/>
          </a:effectLst>
        </p:spPr>
      </p:pic>
    </p:spTree>
    <p:extLst>
      <p:ext uri="{BB962C8B-B14F-4D97-AF65-F5344CB8AC3E}">
        <p14:creationId xmlns:p14="http://schemas.microsoft.com/office/powerpoint/2010/main" xmlns="" val="323557225"/>
      </p:ext>
    </p:extLst>
  </p:cSld>
  <p:clrMapOvr>
    <a:masterClrMapping/>
  </p:clrMapOvr>
  <p:transition>
    <p:diamond/>
  </p:transition>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74192"/>
          </a:xfrm>
        </p:spPr>
        <p:txBody>
          <a:bodyPr>
            <a:normAutofit fontScale="90000"/>
          </a:bodyPr>
          <a:lstStyle/>
          <a:p>
            <a:r>
              <a:rPr lang="en-US" dirty="0" smtClean="0"/>
              <a:t>Display: </a:t>
            </a:r>
            <a:r>
              <a:rPr lang="en-US" dirty="0" err="1" smtClean="0"/>
              <a:t>Basemap</a:t>
            </a:r>
            <a:endParaRPr lang="en-US" dirty="0"/>
          </a:p>
        </p:txBody>
      </p:sp>
      <p:pic>
        <p:nvPicPr>
          <p:cNvPr id="3074" name="Picture 2"/>
          <p:cNvPicPr>
            <a:picLocks noGrp="1" noChangeAspect="1" noChangeArrowheads="1"/>
          </p:cNvPicPr>
          <p:nvPr>
            <p:ph sz="quarter" idx="1"/>
          </p:nvPr>
        </p:nvPicPr>
        <p:blipFill>
          <a:blip r:embed="rId2"/>
          <a:stretch>
            <a:fillRect/>
          </a:stretch>
        </p:blipFill>
        <p:spPr bwMode="auto">
          <a:xfrm>
            <a:off x="2323768" y="1447800"/>
            <a:ext cx="4953663" cy="4572000"/>
          </a:xfrm>
          <a:prstGeom prst="rect">
            <a:avLst/>
          </a:prstGeom>
          <a:ln>
            <a:noFill/>
          </a:ln>
          <a:effectLst>
            <a:softEdge rad="112500"/>
          </a:effectLst>
        </p:spPr>
      </p:pic>
      <p:sp>
        <p:nvSpPr>
          <p:cNvPr id="8" name="TextBox 7"/>
          <p:cNvSpPr txBox="1"/>
          <p:nvPr/>
        </p:nvSpPr>
        <p:spPr>
          <a:xfrm>
            <a:off x="533400" y="1478280"/>
            <a:ext cx="8407400" cy="830997"/>
          </a:xfrm>
          <a:prstGeom prst="rect">
            <a:avLst/>
          </a:prstGeom>
          <a:noFill/>
        </p:spPr>
        <p:txBody>
          <a:bodyPr wrap="square" rtlCol="0">
            <a:spAutoFit/>
          </a:bodyPr>
          <a:lstStyle/>
          <a:p>
            <a:r>
              <a:rPr lang="en-US" sz="2400" dirty="0"/>
              <a:t>Multiple well’s position of the selected region can be seen </a:t>
            </a:r>
            <a:r>
              <a:rPr lang="en-US" sz="2400" dirty="0" smtClean="0"/>
              <a:t>on the </a:t>
            </a:r>
            <a:r>
              <a:rPr lang="en-US" sz="2400" dirty="0" err="1" smtClean="0"/>
              <a:t>Basemap</a:t>
            </a:r>
            <a:r>
              <a:rPr lang="en-US" sz="2400" dirty="0" smtClean="0"/>
              <a:t>. </a:t>
            </a:r>
            <a:endParaRPr lang="en-US" sz="2400" dirty="0"/>
          </a:p>
        </p:txBody>
      </p:sp>
    </p:spTree>
    <p:extLst>
      <p:ext uri="{BB962C8B-B14F-4D97-AF65-F5344CB8AC3E}">
        <p14:creationId xmlns:p14="http://schemas.microsoft.com/office/powerpoint/2010/main" xmlns="" val="3353216360"/>
      </p:ext>
    </p:extLst>
  </p:cSld>
  <p:clrMapOvr>
    <a:masterClrMapping/>
  </p:clrMapOvr>
  <p:transition>
    <p:diamond/>
  </p:transition>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74192"/>
          </a:xfrm>
        </p:spPr>
        <p:txBody>
          <a:bodyPr>
            <a:normAutofit fontScale="90000"/>
          </a:bodyPr>
          <a:lstStyle/>
          <a:p>
            <a:r>
              <a:rPr lang="en-US" dirty="0" smtClean="0"/>
              <a:t>Display: </a:t>
            </a:r>
            <a:r>
              <a:rPr lang="en-US" dirty="0" err="1" smtClean="0"/>
              <a:t>LogPlot</a:t>
            </a:r>
            <a:endParaRPr lang="en-US" dirty="0"/>
          </a:p>
        </p:txBody>
      </p:sp>
      <p:sp>
        <p:nvSpPr>
          <p:cNvPr id="8" name="TextBox 7"/>
          <p:cNvSpPr txBox="1"/>
          <p:nvPr/>
        </p:nvSpPr>
        <p:spPr>
          <a:xfrm>
            <a:off x="533400" y="1478280"/>
            <a:ext cx="8394700" cy="830997"/>
          </a:xfrm>
          <a:prstGeom prst="rect">
            <a:avLst/>
          </a:prstGeom>
          <a:noFill/>
        </p:spPr>
        <p:txBody>
          <a:bodyPr wrap="square" rtlCol="0">
            <a:spAutoFit/>
          </a:bodyPr>
          <a:lstStyle/>
          <a:p>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rPr>
              <a:t>The log plot module can be used to view well log curves more than one at a time and on more than one tracks. </a:t>
            </a:r>
            <a:endParaRPr lang="en-US" sz="2400" dirty="0"/>
          </a:p>
        </p:txBody>
      </p:sp>
      <p:pic>
        <p:nvPicPr>
          <p:cNvPr id="3075" name="Picture 3"/>
          <p:cNvPicPr>
            <a:picLocks noChangeAspect="1" noChangeArrowheads="1"/>
          </p:cNvPicPr>
          <p:nvPr/>
        </p:nvPicPr>
        <p:blipFill>
          <a:blip r:embed="rId2"/>
          <a:srcRect/>
          <a:stretch>
            <a:fillRect/>
          </a:stretch>
        </p:blipFill>
        <p:spPr bwMode="auto">
          <a:xfrm>
            <a:off x="482600" y="2413000"/>
            <a:ext cx="8216899" cy="4165600"/>
          </a:xfrm>
          <a:prstGeom prst="rect">
            <a:avLst/>
          </a:prstGeom>
          <a:ln>
            <a:noFill/>
          </a:ln>
          <a:effectLst>
            <a:softEdge rad="112500"/>
          </a:effectLst>
        </p:spPr>
      </p:pic>
    </p:spTree>
    <p:extLst>
      <p:ext uri="{BB962C8B-B14F-4D97-AF65-F5344CB8AC3E}">
        <p14:creationId xmlns:p14="http://schemas.microsoft.com/office/powerpoint/2010/main" xmlns="" val="2996247722"/>
      </p:ext>
    </p:extLst>
  </p:cSld>
  <p:clrMapOvr>
    <a:masterClrMapping/>
  </p:clrMapOvr>
  <p:transition>
    <p:diamon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pPr algn="ctr"/>
            <a:r>
              <a:rPr lang="en-US" b="1" dirty="0" smtClean="0">
                <a:hlinkClick r:id="rId2" tooltip="Java versions"/>
              </a:rPr>
              <a:t/>
            </a:r>
            <a:br>
              <a:rPr lang="en-US" b="1" dirty="0" smtClean="0">
                <a:hlinkClick r:id="rId2" tooltip="Java versions"/>
              </a:rPr>
            </a:br>
            <a:r>
              <a:rPr lang="en-US" b="1" dirty="0" smtClean="0">
                <a:hlinkClick r:id="rId2" tooltip="Java versions"/>
              </a:rPr>
              <a:t/>
            </a:r>
            <a:br>
              <a:rPr lang="en-US" b="1" dirty="0" smtClean="0">
                <a:hlinkClick r:id="rId2" tooltip="Java versions"/>
              </a:rPr>
            </a:br>
            <a:r>
              <a:rPr lang="en-US" b="1" dirty="0" smtClean="0">
                <a:hlinkClick r:id="rId2" tooltip="Java versions"/>
              </a:rPr>
              <a:t/>
            </a:r>
            <a:br>
              <a:rPr lang="en-US" b="1" dirty="0" smtClean="0">
                <a:hlinkClick r:id="rId2" tooltip="Java versions"/>
              </a:rPr>
            </a:br>
            <a:r>
              <a:rPr lang="en-US" b="1" dirty="0" smtClean="0">
                <a:hlinkClick r:id="rId2" tooltip="Java versions"/>
              </a:rPr>
              <a:t/>
            </a:r>
            <a:br>
              <a:rPr lang="en-US" b="1" dirty="0" smtClean="0">
                <a:hlinkClick r:id="rId2" tooltip="Java versions"/>
              </a:rPr>
            </a:br>
            <a:r>
              <a:rPr lang="en-US" b="1" dirty="0" smtClean="0">
                <a:hlinkClick r:id="rId2" tooltip="Java versions"/>
              </a:rPr>
              <a:t/>
            </a:r>
            <a:br>
              <a:rPr lang="en-US" b="1" dirty="0" smtClean="0">
                <a:hlinkClick r:id="rId2" tooltip="Java versions"/>
              </a:rPr>
            </a:br>
            <a:r>
              <a:rPr lang="en-US" b="1" dirty="0" smtClean="0">
                <a:hlinkClick r:id="rId2" tooltip="Java versions"/>
              </a:rPr>
              <a:t/>
            </a:r>
            <a:br>
              <a:rPr lang="en-US" b="1" dirty="0" smtClean="0">
                <a:hlinkClick r:id="rId2" tooltip="Java versions"/>
              </a:rPr>
            </a:br>
            <a:r>
              <a:rPr lang="en-US" b="1" dirty="0" smtClean="0">
                <a:hlinkClick r:id="rId2" tooltip="Java versions"/>
              </a:rPr>
              <a:t/>
            </a:r>
            <a:br>
              <a:rPr lang="en-US" b="1" dirty="0" smtClean="0">
                <a:hlinkClick r:id="rId2" tooltip="Java versions"/>
              </a:rPr>
            </a:br>
            <a:r>
              <a:rPr lang="en-US" b="1" dirty="0" smtClean="0">
                <a:hlinkClick r:id="rId2" tooltip="Java versions"/>
              </a:rPr>
              <a:t/>
            </a:r>
            <a:br>
              <a:rPr lang="en-US" b="1" dirty="0" smtClean="0">
                <a:hlinkClick r:id="rId2" tooltip="Java versions"/>
              </a:rPr>
            </a:br>
            <a:r>
              <a:rPr lang="en-US" b="1" dirty="0" smtClean="0"/>
              <a:t/>
            </a:r>
            <a:br>
              <a:rPr lang="en-US" b="1" dirty="0" smtClean="0"/>
            </a:br>
            <a:r>
              <a:rPr lang="en-US" b="1" dirty="0" smtClean="0">
                <a:hlinkClick r:id="rId2" tooltip="Java versions"/>
              </a:rPr>
              <a:t> </a:t>
            </a:r>
            <a:r>
              <a:rPr lang="en-US" b="1" dirty="0" smtClean="0"/>
              <a:t/>
            </a:r>
            <a:br>
              <a:rPr lang="en-US" b="1" dirty="0" smtClean="0"/>
            </a:br>
            <a:r>
              <a:rPr lang="en-US" b="1" dirty="0" smtClean="0"/>
              <a:t/>
            </a:r>
            <a:br>
              <a:rPr lang="en-US" b="1" dirty="0" smtClean="0"/>
            </a:br>
            <a:r>
              <a:rPr lang="en-US" b="1" dirty="0" smtClean="0">
                <a:solidFill>
                  <a:srgbClr val="C00000"/>
                </a:solidFill>
              </a:rPr>
              <a:t/>
            </a:r>
            <a:br>
              <a:rPr lang="en-US" b="1" dirty="0" smtClean="0">
                <a:solidFill>
                  <a:srgbClr val="C00000"/>
                </a:solidFill>
              </a:rPr>
            </a:br>
            <a:r>
              <a:rPr lang="en-US" b="1" u="sng" dirty="0" smtClean="0">
                <a:solidFill>
                  <a:srgbClr val="C00000"/>
                </a:solidFill>
              </a:rPr>
              <a:t>Java versions</a:t>
            </a:r>
            <a:endParaRPr lang="en-US" u="sng" dirty="0">
              <a:solidFill>
                <a:srgbClr val="C00000"/>
              </a:solidFill>
            </a:endParaRPr>
          </a:p>
        </p:txBody>
      </p:sp>
      <p:graphicFrame>
        <p:nvGraphicFramePr>
          <p:cNvPr id="4" name="Content Placeholder 3"/>
          <p:cNvGraphicFramePr>
            <a:graphicFrameLocks noGrp="1"/>
          </p:cNvGraphicFramePr>
          <p:nvPr>
            <p:ph sz="quarter" idx="1"/>
          </p:nvPr>
        </p:nvGraphicFramePr>
        <p:xfrm>
          <a:off x="914400" y="1447800"/>
          <a:ext cx="7772400" cy="4572000"/>
        </p:xfrm>
        <a:graphic>
          <a:graphicData uri="http://schemas.openxmlformats.org/drawingml/2006/table">
            <a:tbl>
              <a:tblPr firstRow="1" bandRow="1">
                <a:tableStyleId>{5C22544A-7EE6-4342-B048-85BDC9FD1C3A}</a:tableStyleId>
              </a:tblPr>
              <a:tblGrid>
                <a:gridCol w="1554480"/>
                <a:gridCol w="1554480"/>
                <a:gridCol w="1554480"/>
                <a:gridCol w="1554480"/>
                <a:gridCol w="1554480"/>
              </a:tblGrid>
              <a:tr h="370840">
                <a:tc>
                  <a:txBody>
                    <a:bodyPr/>
                    <a:lstStyle/>
                    <a:p>
                      <a:r>
                        <a:rPr lang="en-US" dirty="0" smtClean="0"/>
                        <a:t>Version</a:t>
                      </a:r>
                      <a:endParaRPr lang="en-US" dirty="0"/>
                    </a:p>
                  </a:txBody>
                  <a:tcPr marL="86360" marR="86360"/>
                </a:tc>
                <a:tc>
                  <a:txBody>
                    <a:bodyPr/>
                    <a:lstStyle/>
                    <a:p>
                      <a:r>
                        <a:rPr lang="en-US" dirty="0" err="1" smtClean="0"/>
                        <a:t>DoB</a:t>
                      </a:r>
                      <a:endParaRPr lang="en-US" dirty="0"/>
                    </a:p>
                  </a:txBody>
                  <a:tcPr marL="86360" marR="86360"/>
                </a:tc>
                <a:tc>
                  <a:txBody>
                    <a:bodyPr/>
                    <a:lstStyle/>
                    <a:p>
                      <a:r>
                        <a:rPr lang="en-US" dirty="0" smtClean="0"/>
                        <a:t>Code Name</a:t>
                      </a:r>
                      <a:endParaRPr lang="en-US" dirty="0"/>
                    </a:p>
                  </a:txBody>
                  <a:tcPr marL="86360" marR="86360"/>
                </a:tc>
                <a:tc>
                  <a:txBody>
                    <a:bodyPr/>
                    <a:lstStyle/>
                    <a:p>
                      <a:r>
                        <a:rPr lang="en-US" dirty="0" smtClean="0"/>
                        <a:t>Packages</a:t>
                      </a:r>
                      <a:endParaRPr lang="en-US" dirty="0"/>
                    </a:p>
                  </a:txBody>
                  <a:tcPr marL="86360" marR="86360"/>
                </a:tc>
                <a:tc>
                  <a:txBody>
                    <a:bodyPr/>
                    <a:lstStyle/>
                    <a:p>
                      <a:r>
                        <a:rPr lang="en-US" dirty="0" smtClean="0"/>
                        <a:t>Classes</a:t>
                      </a:r>
                      <a:endParaRPr lang="en-US" dirty="0"/>
                    </a:p>
                  </a:txBody>
                  <a:tcPr marL="86360" marR="86360"/>
                </a:tc>
              </a:tr>
              <a:tr h="370840">
                <a:tc>
                  <a:txBody>
                    <a:bodyPr/>
                    <a:lstStyle/>
                    <a:p>
                      <a:r>
                        <a:rPr lang="en-US" dirty="0" smtClean="0"/>
                        <a:t>JDK 1.0</a:t>
                      </a:r>
                      <a:endParaRPr lang="en-US" dirty="0"/>
                    </a:p>
                  </a:txBody>
                  <a:tcPr marL="86360" marR="86360"/>
                </a:tc>
                <a:tc>
                  <a:txBody>
                    <a:bodyPr/>
                    <a:lstStyle/>
                    <a:p>
                      <a:r>
                        <a:rPr lang="en-US" dirty="0" smtClean="0"/>
                        <a:t>23/01/1996</a:t>
                      </a:r>
                      <a:endParaRPr lang="en-US" dirty="0"/>
                    </a:p>
                  </a:txBody>
                  <a:tcPr marL="86360" marR="86360"/>
                </a:tc>
                <a:tc>
                  <a:txBody>
                    <a:bodyPr/>
                    <a:lstStyle/>
                    <a:p>
                      <a:r>
                        <a:rPr lang="en-US" dirty="0" smtClean="0"/>
                        <a:t>Oak</a:t>
                      </a:r>
                      <a:endParaRPr lang="en-US" dirty="0"/>
                    </a:p>
                  </a:txBody>
                  <a:tcPr marL="86360" marR="86360"/>
                </a:tc>
                <a:tc>
                  <a:txBody>
                    <a:bodyPr/>
                    <a:lstStyle/>
                    <a:p>
                      <a:r>
                        <a:rPr lang="en-US" dirty="0" smtClean="0"/>
                        <a:t>8</a:t>
                      </a:r>
                      <a:endParaRPr lang="en-US" dirty="0"/>
                    </a:p>
                  </a:txBody>
                  <a:tcPr marL="86360" marR="86360"/>
                </a:tc>
                <a:tc>
                  <a:txBody>
                    <a:bodyPr/>
                    <a:lstStyle/>
                    <a:p>
                      <a:r>
                        <a:rPr lang="en-US" dirty="0" smtClean="0"/>
                        <a:t>212</a:t>
                      </a:r>
                      <a:endParaRPr lang="en-US" dirty="0"/>
                    </a:p>
                  </a:txBody>
                  <a:tcPr marL="86360" marR="86360"/>
                </a:tc>
              </a:tr>
              <a:tr h="370840">
                <a:tc>
                  <a:txBody>
                    <a:bodyPr/>
                    <a:lstStyle/>
                    <a:p>
                      <a:r>
                        <a:rPr lang="en-US" dirty="0" smtClean="0"/>
                        <a:t>JDK 1.1</a:t>
                      </a:r>
                      <a:endParaRPr lang="en-US" dirty="0"/>
                    </a:p>
                  </a:txBody>
                  <a:tcPr marL="86360" marR="86360"/>
                </a:tc>
                <a:tc>
                  <a:txBody>
                    <a:bodyPr/>
                    <a:lstStyle/>
                    <a:p>
                      <a:r>
                        <a:rPr lang="en-US" dirty="0" smtClean="0"/>
                        <a:t>19/02/1997</a:t>
                      </a:r>
                      <a:endParaRPr lang="en-US" dirty="0"/>
                    </a:p>
                  </a:txBody>
                  <a:tcPr marL="86360" marR="86360"/>
                </a:tc>
                <a:tc>
                  <a:txBody>
                    <a:bodyPr/>
                    <a:lstStyle/>
                    <a:p>
                      <a:r>
                        <a:rPr lang="en-US" dirty="0" smtClean="0"/>
                        <a:t>-------</a:t>
                      </a:r>
                      <a:endParaRPr lang="en-US" dirty="0"/>
                    </a:p>
                  </a:txBody>
                  <a:tcPr marL="86360" marR="86360"/>
                </a:tc>
                <a:tc>
                  <a:txBody>
                    <a:bodyPr/>
                    <a:lstStyle/>
                    <a:p>
                      <a:r>
                        <a:rPr lang="en-US" dirty="0" smtClean="0"/>
                        <a:t>23</a:t>
                      </a:r>
                      <a:endParaRPr lang="en-US" dirty="0"/>
                    </a:p>
                  </a:txBody>
                  <a:tcPr marL="86360" marR="86360"/>
                </a:tc>
                <a:tc>
                  <a:txBody>
                    <a:bodyPr/>
                    <a:lstStyle/>
                    <a:p>
                      <a:r>
                        <a:rPr lang="en-US" dirty="0" smtClean="0"/>
                        <a:t>504</a:t>
                      </a:r>
                      <a:endParaRPr lang="en-US" dirty="0"/>
                    </a:p>
                  </a:txBody>
                  <a:tcPr marL="86360" marR="86360"/>
                </a:tc>
              </a:tr>
              <a:tr h="370840">
                <a:tc>
                  <a:txBody>
                    <a:bodyPr/>
                    <a:lstStyle/>
                    <a:p>
                      <a:r>
                        <a:rPr lang="en-US" dirty="0" smtClean="0"/>
                        <a:t>J2SE 1.2</a:t>
                      </a:r>
                      <a:endParaRPr lang="en-US" dirty="0"/>
                    </a:p>
                  </a:txBody>
                  <a:tcPr marL="86360" marR="863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08/12/1998</a:t>
                      </a:r>
                    </a:p>
                  </a:txBody>
                  <a:tcPr marL="86360" marR="86360"/>
                </a:tc>
                <a:tc>
                  <a:txBody>
                    <a:bodyPr/>
                    <a:lstStyle/>
                    <a:p>
                      <a:r>
                        <a:rPr lang="en-US" dirty="0" smtClean="0"/>
                        <a:t>Playground</a:t>
                      </a:r>
                      <a:endParaRPr lang="en-US" dirty="0"/>
                    </a:p>
                  </a:txBody>
                  <a:tcPr marL="86360" marR="86360"/>
                </a:tc>
                <a:tc>
                  <a:txBody>
                    <a:bodyPr/>
                    <a:lstStyle/>
                    <a:p>
                      <a:r>
                        <a:rPr lang="en-US" dirty="0" smtClean="0"/>
                        <a:t>59</a:t>
                      </a:r>
                      <a:endParaRPr lang="en-US" dirty="0"/>
                    </a:p>
                  </a:txBody>
                  <a:tcPr marL="86360" marR="86360"/>
                </a:tc>
                <a:tc>
                  <a:txBody>
                    <a:bodyPr/>
                    <a:lstStyle/>
                    <a:p>
                      <a:r>
                        <a:rPr lang="en-US" dirty="0" smtClean="0"/>
                        <a:t>1520</a:t>
                      </a:r>
                      <a:endParaRPr lang="en-US" dirty="0"/>
                    </a:p>
                  </a:txBody>
                  <a:tcPr marL="86360" marR="86360"/>
                </a:tc>
              </a:tr>
              <a:tr h="370840">
                <a:tc>
                  <a:txBody>
                    <a:bodyPr/>
                    <a:lstStyle/>
                    <a:p>
                      <a:r>
                        <a:rPr lang="en-US" dirty="0" smtClean="0"/>
                        <a:t>J2SE 1.3</a:t>
                      </a:r>
                      <a:endParaRPr lang="en-US" dirty="0"/>
                    </a:p>
                  </a:txBody>
                  <a:tcPr marL="86360" marR="86360"/>
                </a:tc>
                <a:tc>
                  <a:txBody>
                    <a:bodyPr/>
                    <a:lstStyle/>
                    <a:p>
                      <a:r>
                        <a:rPr lang="en-US" dirty="0" smtClean="0"/>
                        <a:t>08/05/2000</a:t>
                      </a:r>
                      <a:endParaRPr lang="en-US" dirty="0"/>
                    </a:p>
                  </a:txBody>
                  <a:tcPr marL="86360" marR="86360"/>
                </a:tc>
                <a:tc>
                  <a:txBody>
                    <a:bodyPr/>
                    <a:lstStyle/>
                    <a:p>
                      <a:r>
                        <a:rPr lang="en-US" dirty="0" smtClean="0"/>
                        <a:t>Kestrel</a:t>
                      </a:r>
                      <a:endParaRPr lang="en-US" dirty="0"/>
                    </a:p>
                  </a:txBody>
                  <a:tcPr marL="86360" marR="86360"/>
                </a:tc>
                <a:tc>
                  <a:txBody>
                    <a:bodyPr/>
                    <a:lstStyle/>
                    <a:p>
                      <a:r>
                        <a:rPr lang="en-US" dirty="0" smtClean="0"/>
                        <a:t>76</a:t>
                      </a:r>
                      <a:endParaRPr lang="en-US" dirty="0"/>
                    </a:p>
                  </a:txBody>
                  <a:tcPr marL="86360" marR="86360"/>
                </a:tc>
                <a:tc>
                  <a:txBody>
                    <a:bodyPr/>
                    <a:lstStyle/>
                    <a:p>
                      <a:r>
                        <a:rPr lang="en-US" dirty="0" smtClean="0"/>
                        <a:t>1842</a:t>
                      </a:r>
                      <a:endParaRPr lang="en-US" dirty="0"/>
                    </a:p>
                  </a:txBody>
                  <a:tcPr marL="86360" marR="86360"/>
                </a:tc>
              </a:tr>
              <a:tr h="370840">
                <a:tc>
                  <a:txBody>
                    <a:bodyPr/>
                    <a:lstStyle/>
                    <a:p>
                      <a:r>
                        <a:rPr lang="en-US" dirty="0" smtClean="0"/>
                        <a:t>J2SE1.4</a:t>
                      </a:r>
                      <a:endParaRPr lang="en-US" dirty="0"/>
                    </a:p>
                  </a:txBody>
                  <a:tcPr marL="86360" marR="86360"/>
                </a:tc>
                <a:tc>
                  <a:txBody>
                    <a:bodyPr/>
                    <a:lstStyle/>
                    <a:p>
                      <a:r>
                        <a:rPr lang="en-US" dirty="0" smtClean="0"/>
                        <a:t>06/02/2002</a:t>
                      </a:r>
                      <a:endParaRPr lang="en-US" dirty="0"/>
                    </a:p>
                  </a:txBody>
                  <a:tcPr marL="86360" marR="86360"/>
                </a:tc>
                <a:tc>
                  <a:txBody>
                    <a:bodyPr/>
                    <a:lstStyle/>
                    <a:p>
                      <a:r>
                        <a:rPr lang="en-US" dirty="0" smtClean="0"/>
                        <a:t>Merlin</a:t>
                      </a:r>
                      <a:endParaRPr lang="en-US" dirty="0"/>
                    </a:p>
                  </a:txBody>
                  <a:tcPr marL="86360" marR="86360"/>
                </a:tc>
                <a:tc>
                  <a:txBody>
                    <a:bodyPr/>
                    <a:lstStyle/>
                    <a:p>
                      <a:r>
                        <a:rPr lang="en-US" dirty="0" smtClean="0"/>
                        <a:t>135</a:t>
                      </a:r>
                      <a:endParaRPr lang="en-US" dirty="0"/>
                    </a:p>
                  </a:txBody>
                  <a:tcPr marL="86360" marR="86360"/>
                </a:tc>
                <a:tc>
                  <a:txBody>
                    <a:bodyPr/>
                    <a:lstStyle/>
                    <a:p>
                      <a:r>
                        <a:rPr lang="en-US" dirty="0" smtClean="0"/>
                        <a:t>2991</a:t>
                      </a:r>
                      <a:endParaRPr lang="en-US" dirty="0"/>
                    </a:p>
                  </a:txBody>
                  <a:tcPr marL="86360" marR="86360"/>
                </a:tc>
              </a:tr>
              <a:tr h="370840">
                <a:tc>
                  <a:txBody>
                    <a:bodyPr/>
                    <a:lstStyle/>
                    <a:p>
                      <a:r>
                        <a:rPr lang="en-US" dirty="0" smtClean="0"/>
                        <a:t>J2SE 5.0</a:t>
                      </a:r>
                      <a:endParaRPr lang="en-US" dirty="0"/>
                    </a:p>
                  </a:txBody>
                  <a:tcPr marL="86360" marR="86360"/>
                </a:tc>
                <a:tc>
                  <a:txBody>
                    <a:bodyPr/>
                    <a:lstStyle/>
                    <a:p>
                      <a:r>
                        <a:rPr lang="en-US" dirty="0" smtClean="0"/>
                        <a:t>30/09/2004</a:t>
                      </a:r>
                      <a:endParaRPr lang="en-US" dirty="0"/>
                    </a:p>
                  </a:txBody>
                  <a:tcPr marL="86360" marR="86360"/>
                </a:tc>
                <a:tc>
                  <a:txBody>
                    <a:bodyPr/>
                    <a:lstStyle/>
                    <a:p>
                      <a:r>
                        <a:rPr lang="en-US" dirty="0" smtClean="0"/>
                        <a:t>Tiger</a:t>
                      </a:r>
                      <a:endParaRPr lang="en-US" dirty="0"/>
                    </a:p>
                  </a:txBody>
                  <a:tcPr marL="86360" marR="86360"/>
                </a:tc>
                <a:tc>
                  <a:txBody>
                    <a:bodyPr/>
                    <a:lstStyle/>
                    <a:p>
                      <a:r>
                        <a:rPr lang="en-US" dirty="0" smtClean="0"/>
                        <a:t>166</a:t>
                      </a:r>
                      <a:endParaRPr lang="en-US" dirty="0"/>
                    </a:p>
                  </a:txBody>
                  <a:tcPr marL="86360" marR="86360"/>
                </a:tc>
                <a:tc>
                  <a:txBody>
                    <a:bodyPr/>
                    <a:lstStyle/>
                    <a:p>
                      <a:r>
                        <a:rPr lang="en-US" dirty="0" smtClean="0"/>
                        <a:t>3279</a:t>
                      </a:r>
                      <a:endParaRPr lang="en-US" dirty="0"/>
                    </a:p>
                  </a:txBody>
                  <a:tcPr marL="86360" marR="86360"/>
                </a:tc>
              </a:tr>
              <a:tr h="370840">
                <a:tc>
                  <a:txBody>
                    <a:bodyPr/>
                    <a:lstStyle/>
                    <a:p>
                      <a:r>
                        <a:rPr lang="en-US" dirty="0" smtClean="0"/>
                        <a:t>J2SE 6.0</a:t>
                      </a:r>
                      <a:endParaRPr lang="en-US" dirty="0"/>
                    </a:p>
                  </a:txBody>
                  <a:tcPr marL="86360" marR="86360"/>
                </a:tc>
                <a:tc>
                  <a:txBody>
                    <a:bodyPr/>
                    <a:lstStyle/>
                    <a:p>
                      <a:r>
                        <a:rPr lang="en-US" dirty="0" smtClean="0"/>
                        <a:t>11/12/2006</a:t>
                      </a:r>
                      <a:endParaRPr lang="en-US" dirty="0"/>
                    </a:p>
                  </a:txBody>
                  <a:tcPr marL="86360" marR="86360"/>
                </a:tc>
                <a:tc>
                  <a:txBody>
                    <a:bodyPr/>
                    <a:lstStyle/>
                    <a:p>
                      <a:r>
                        <a:rPr lang="en-US" dirty="0" smtClean="0"/>
                        <a:t>Mustang</a:t>
                      </a:r>
                      <a:endParaRPr lang="en-US" dirty="0"/>
                    </a:p>
                  </a:txBody>
                  <a:tcPr marL="86360" marR="86360"/>
                </a:tc>
                <a:tc>
                  <a:txBody>
                    <a:bodyPr/>
                    <a:lstStyle/>
                    <a:p>
                      <a:r>
                        <a:rPr lang="en-US" dirty="0" smtClean="0"/>
                        <a:t>203</a:t>
                      </a:r>
                      <a:endParaRPr lang="en-US" dirty="0"/>
                    </a:p>
                  </a:txBody>
                  <a:tcPr marL="86360" marR="86360"/>
                </a:tc>
                <a:tc>
                  <a:txBody>
                    <a:bodyPr/>
                    <a:lstStyle/>
                    <a:p>
                      <a:r>
                        <a:rPr lang="en-US" dirty="0" smtClean="0"/>
                        <a:t>3793</a:t>
                      </a:r>
                      <a:endParaRPr lang="en-US" dirty="0"/>
                    </a:p>
                  </a:txBody>
                  <a:tcPr marL="86360" marR="86360"/>
                </a:tc>
              </a:tr>
              <a:tr h="370840">
                <a:tc>
                  <a:txBody>
                    <a:bodyPr/>
                    <a:lstStyle/>
                    <a:p>
                      <a:r>
                        <a:rPr lang="en-US" dirty="0" smtClean="0"/>
                        <a:t>J2SE 7.0</a:t>
                      </a:r>
                      <a:endParaRPr lang="en-US" dirty="0"/>
                    </a:p>
                  </a:txBody>
                  <a:tcPr marL="86360" marR="86360"/>
                </a:tc>
                <a:tc>
                  <a:txBody>
                    <a:bodyPr/>
                    <a:lstStyle/>
                    <a:p>
                      <a:r>
                        <a:rPr lang="en-US" dirty="0" smtClean="0"/>
                        <a:t>28/07/2011</a:t>
                      </a:r>
                      <a:endParaRPr lang="en-US" dirty="0"/>
                    </a:p>
                  </a:txBody>
                  <a:tcPr marL="86360" marR="86360"/>
                </a:tc>
                <a:tc>
                  <a:txBody>
                    <a:bodyPr/>
                    <a:lstStyle/>
                    <a:p>
                      <a:r>
                        <a:rPr lang="en-US" dirty="0" smtClean="0"/>
                        <a:t>Dolphin</a:t>
                      </a:r>
                      <a:endParaRPr lang="en-US" dirty="0"/>
                    </a:p>
                  </a:txBody>
                  <a:tcPr marL="86360" marR="86360"/>
                </a:tc>
                <a:tc>
                  <a:txBody>
                    <a:bodyPr/>
                    <a:lstStyle/>
                    <a:p>
                      <a:r>
                        <a:rPr lang="en-US" dirty="0" smtClean="0"/>
                        <a:t>209</a:t>
                      </a:r>
                      <a:endParaRPr lang="en-US" dirty="0"/>
                    </a:p>
                  </a:txBody>
                  <a:tcPr marL="86360" marR="86360"/>
                </a:tc>
                <a:tc>
                  <a:txBody>
                    <a:bodyPr/>
                    <a:lstStyle/>
                    <a:p>
                      <a:r>
                        <a:rPr lang="en-US" dirty="0" smtClean="0"/>
                        <a:t>4024</a:t>
                      </a:r>
                      <a:endParaRPr lang="en-US" dirty="0"/>
                    </a:p>
                  </a:txBody>
                  <a:tcPr marL="86360" marR="86360"/>
                </a:tc>
              </a:tr>
            </a:tbl>
          </a:graphicData>
        </a:graphic>
      </p:graphicFrame>
    </p:spTree>
    <p:extLst>
      <p:ext uri="{BB962C8B-B14F-4D97-AF65-F5344CB8AC3E}">
        <p14:creationId xmlns:p14="http://schemas.microsoft.com/office/powerpoint/2010/main" xmlns="" val="1632589553"/>
      </p:ext>
    </p:extLst>
  </p:cSld>
  <p:clrMapOvr>
    <a:masterClrMapping/>
  </p:clrMapOvr>
  <p:transition>
    <p:diamond/>
  </p:transition>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lnSpcReduction="10000"/>
          </a:bodyPr>
          <a:lstStyle/>
          <a:p>
            <a:r>
              <a:rPr lang="en-US" dirty="0" smtClean="0"/>
              <a:t>	</a:t>
            </a:r>
            <a:r>
              <a:rPr lang="en-US" sz="6600" dirty="0" smtClean="0">
                <a:solidFill>
                  <a:schemeClr val="tx2"/>
                </a:solidFill>
                <a:effectLst>
                  <a:glow rad="63500">
                    <a:schemeClr val="accent1">
                      <a:satMod val="175000"/>
                      <a:alpha val="40000"/>
                    </a:schemeClr>
                  </a:glow>
                  <a:outerShdw blurRad="38100" dist="38100" dir="2700000" algn="tl">
                    <a:srgbClr val="000000">
                      <a:alpha val="43137"/>
                    </a:srgbClr>
                  </a:outerShdw>
                </a:effectLst>
                <a:latin typeface="Blackadder ITC" pitchFamily="82" charset="0"/>
              </a:rPr>
              <a:t>  </a:t>
            </a:r>
            <a:r>
              <a:rPr lang="en-US" sz="9600" dirty="0" smtClean="0">
                <a:solidFill>
                  <a:schemeClr val="tx2"/>
                </a:solidFill>
                <a:effectLst>
                  <a:glow rad="101600">
                    <a:schemeClr val="accent3">
                      <a:satMod val="175000"/>
                      <a:alpha val="40000"/>
                    </a:schemeClr>
                  </a:glow>
                  <a:outerShdw blurRad="38100" dist="38100" dir="2700000" algn="tl">
                    <a:srgbClr val="000000">
                      <a:alpha val="43137"/>
                    </a:srgbClr>
                  </a:outerShdw>
                </a:effectLst>
                <a:latin typeface="Blackadder ITC" pitchFamily="82" charset="0"/>
              </a:rPr>
              <a:t>Thank     You</a:t>
            </a:r>
            <a:endParaRPr lang="en-US" sz="9600" dirty="0">
              <a:solidFill>
                <a:schemeClr val="tx2"/>
              </a:solidFill>
              <a:effectLst>
                <a:glow rad="101600">
                  <a:schemeClr val="accent3">
                    <a:satMod val="175000"/>
                    <a:alpha val="40000"/>
                  </a:schemeClr>
                </a:glow>
                <a:outerShdw blurRad="38100" dist="38100" dir="2700000" algn="tl">
                  <a:srgbClr val="000000">
                    <a:alpha val="43137"/>
                  </a:srgbClr>
                </a:outerShdw>
              </a:effectLst>
              <a:latin typeface="Blackadder ITC" pitchFamily="82" charset="0"/>
            </a:endParaRPr>
          </a:p>
        </p:txBody>
      </p:sp>
    </p:spTree>
  </p:cSld>
  <p:clrMapOvr>
    <a:masterClrMapping/>
  </p:clrMapOvr>
  <p:transition>
    <p:diamon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685800" y="0"/>
            <a:ext cx="7772400" cy="1428750"/>
          </a:xfrm>
        </p:spPr>
        <p:txBody>
          <a:bodyPr>
            <a:normAutofit/>
          </a:bodyPr>
          <a:lstStyle/>
          <a:p>
            <a:r>
              <a:rPr lang="en-US" dirty="0" smtClean="0"/>
              <a:t>Java Specification(technologies)</a:t>
            </a:r>
            <a:endParaRPr lang="en-US" dirty="0"/>
          </a:p>
        </p:txBody>
      </p:sp>
      <p:sp>
        <p:nvSpPr>
          <p:cNvPr id="4" name="Slide Number Placeholder 5"/>
          <p:cNvSpPr>
            <a:spLocks noGrp="1"/>
          </p:cNvSpPr>
          <p:nvPr>
            <p:ph type="sldNum" sz="quarter" idx="12"/>
          </p:nvPr>
        </p:nvSpPr>
        <p:spPr/>
        <p:txBody>
          <a:bodyPr/>
          <a:lstStyle/>
          <a:p>
            <a:fld id="{D53D1FD4-68FB-4281-84C9-EBE4EA520527}" type="slidenum">
              <a:rPr lang="en-US"/>
              <a:pPr/>
              <a:t>26</a:t>
            </a:fld>
            <a:endParaRPr lang="en-US"/>
          </a:p>
        </p:txBody>
      </p:sp>
      <p:sp>
        <p:nvSpPr>
          <p:cNvPr id="141315" name="Rectangle 3"/>
          <p:cNvSpPr>
            <a:spLocks noGrp="1" noChangeArrowheads="1"/>
          </p:cNvSpPr>
          <p:nvPr>
            <p:ph sz="quarter" idx="1"/>
          </p:nvPr>
        </p:nvSpPr>
        <p:spPr>
          <a:xfrm>
            <a:off x="304800" y="1371600"/>
            <a:ext cx="8686800" cy="4876800"/>
          </a:xfrm>
        </p:spPr>
        <p:txBody>
          <a:bodyPr>
            <a:normAutofit/>
          </a:bodyPr>
          <a:lstStyle/>
          <a:p>
            <a:pPr>
              <a:lnSpc>
                <a:spcPct val="90000"/>
              </a:lnSpc>
            </a:pPr>
            <a:r>
              <a:rPr lang="en-US" sz="3000" dirty="0">
                <a:latin typeface="Palatino" charset="0"/>
                <a:cs typeface="Times New Roman" pitchFamily="18" charset="0"/>
              </a:rPr>
              <a:t>Java Micro Edition (J2ME). </a:t>
            </a:r>
          </a:p>
          <a:p>
            <a:pPr lvl="1">
              <a:lnSpc>
                <a:spcPct val="90000"/>
              </a:lnSpc>
            </a:pPr>
            <a:r>
              <a:rPr lang="en-US" sz="2500" dirty="0">
                <a:latin typeface="Palatino" charset="0"/>
                <a:cs typeface="Times New Roman" pitchFamily="18" charset="0"/>
              </a:rPr>
              <a:t>J2ME can be used to develop applications for mobile devices such as cell phones. </a:t>
            </a:r>
          </a:p>
          <a:p>
            <a:pPr>
              <a:lnSpc>
                <a:spcPct val="90000"/>
              </a:lnSpc>
            </a:pPr>
            <a:endParaRPr lang="en-US" sz="3000" dirty="0" smtClean="0">
              <a:latin typeface="Palatino" charset="0"/>
              <a:cs typeface="Times New Roman" pitchFamily="18" charset="0"/>
            </a:endParaRPr>
          </a:p>
          <a:p>
            <a:pPr>
              <a:lnSpc>
                <a:spcPct val="90000"/>
              </a:lnSpc>
            </a:pPr>
            <a:r>
              <a:rPr lang="en-US" sz="3000" dirty="0" smtClean="0">
                <a:latin typeface="Palatino" charset="0"/>
                <a:cs typeface="Times New Roman" pitchFamily="18" charset="0"/>
              </a:rPr>
              <a:t>Java </a:t>
            </a:r>
            <a:r>
              <a:rPr lang="en-US" sz="3000" dirty="0">
                <a:latin typeface="Palatino" charset="0"/>
                <a:cs typeface="Times New Roman" pitchFamily="18" charset="0"/>
              </a:rPr>
              <a:t>Standard Edition (J2SE)</a:t>
            </a:r>
          </a:p>
          <a:p>
            <a:pPr lvl="1">
              <a:lnSpc>
                <a:spcPct val="90000"/>
              </a:lnSpc>
            </a:pPr>
            <a:r>
              <a:rPr lang="en-US" sz="2500" dirty="0">
                <a:latin typeface="Palatino" charset="0"/>
                <a:cs typeface="Times New Roman" pitchFamily="18" charset="0"/>
              </a:rPr>
              <a:t>J2SE can be used to develop client-side standalone applications or applets.</a:t>
            </a:r>
          </a:p>
          <a:p>
            <a:pPr>
              <a:lnSpc>
                <a:spcPct val="90000"/>
              </a:lnSpc>
            </a:pPr>
            <a:endParaRPr lang="en-US" sz="3000" dirty="0" smtClean="0">
              <a:latin typeface="Palatino" charset="0"/>
              <a:cs typeface="Times New Roman" pitchFamily="18" charset="0"/>
            </a:endParaRPr>
          </a:p>
          <a:p>
            <a:pPr>
              <a:lnSpc>
                <a:spcPct val="90000"/>
              </a:lnSpc>
            </a:pPr>
            <a:r>
              <a:rPr lang="en-US" sz="3000" dirty="0" smtClean="0">
                <a:latin typeface="Palatino" charset="0"/>
                <a:cs typeface="Times New Roman" pitchFamily="18" charset="0"/>
              </a:rPr>
              <a:t>Java </a:t>
            </a:r>
            <a:r>
              <a:rPr lang="en-US" sz="3000" dirty="0">
                <a:latin typeface="Palatino" charset="0"/>
                <a:cs typeface="Times New Roman" pitchFamily="18" charset="0"/>
              </a:rPr>
              <a:t>Enterprise Edition (J2EE)</a:t>
            </a:r>
          </a:p>
          <a:p>
            <a:pPr lvl="1">
              <a:lnSpc>
                <a:spcPct val="90000"/>
              </a:lnSpc>
            </a:pPr>
            <a:r>
              <a:rPr lang="en-US" sz="2500" dirty="0">
                <a:latin typeface="Palatino" charset="0"/>
                <a:cs typeface="Times New Roman" pitchFamily="18" charset="0"/>
              </a:rPr>
              <a:t>J2EE can be used to develop server-side applications such as Java servlets and Java </a:t>
            </a:r>
            <a:r>
              <a:rPr lang="en-US" sz="2500" dirty="0" err="1">
                <a:latin typeface="Palatino" charset="0"/>
                <a:cs typeface="Times New Roman" pitchFamily="18" charset="0"/>
              </a:rPr>
              <a:t>ServerPages</a:t>
            </a:r>
            <a:r>
              <a:rPr lang="en-US" sz="2500" dirty="0">
                <a:latin typeface="Palatino" charset="0"/>
                <a:cs typeface="Times New Roman" pitchFamily="18" charset="0"/>
              </a:rPr>
              <a:t>. </a:t>
            </a:r>
          </a:p>
          <a:p>
            <a:pPr>
              <a:lnSpc>
                <a:spcPct val="90000"/>
              </a:lnSpc>
              <a:buFont typeface="Monotype Sorts" pitchFamily="2" charset="2"/>
              <a:buNone/>
            </a:pPr>
            <a:endParaRPr lang="en-US" sz="3000" dirty="0">
              <a:latin typeface="Palatino" charset="0"/>
              <a:cs typeface="Times New Roman" pitchFamily="18" charset="0"/>
            </a:endParaRPr>
          </a:p>
        </p:txBody>
      </p:sp>
    </p:spTree>
    <p:extLst>
      <p:ext uri="{BB962C8B-B14F-4D97-AF65-F5344CB8AC3E}">
        <p14:creationId xmlns:p14="http://schemas.microsoft.com/office/powerpoint/2010/main" xmlns="" val="299878440"/>
      </p:ext>
    </p:extLst>
  </p:cSld>
  <p:clrMapOvr>
    <a:masterClrMapping/>
  </p:clrMapOvr>
  <p:transition>
    <p:diamon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85800" y="0"/>
            <a:ext cx="7772400" cy="1428750"/>
          </a:xfrm>
        </p:spPr>
        <p:txBody>
          <a:bodyPr/>
          <a:lstStyle/>
          <a:p>
            <a:r>
              <a:rPr lang="en-US"/>
              <a:t>Java IDE Tools</a:t>
            </a:r>
          </a:p>
        </p:txBody>
      </p:sp>
      <p:sp>
        <p:nvSpPr>
          <p:cNvPr id="4" name="Slide Number Placeholder 5"/>
          <p:cNvSpPr>
            <a:spLocks noGrp="1"/>
          </p:cNvSpPr>
          <p:nvPr>
            <p:ph type="sldNum" sz="quarter" idx="12"/>
          </p:nvPr>
        </p:nvSpPr>
        <p:spPr/>
        <p:txBody>
          <a:bodyPr/>
          <a:lstStyle/>
          <a:p>
            <a:fld id="{94858A4C-8718-4F09-83DB-EAA13230507C}" type="slidenum">
              <a:rPr lang="en-US"/>
              <a:pPr/>
              <a:t>27</a:t>
            </a:fld>
            <a:endParaRPr lang="en-US"/>
          </a:p>
        </p:txBody>
      </p:sp>
      <p:sp>
        <p:nvSpPr>
          <p:cNvPr id="98307" name="Rectangle 3"/>
          <p:cNvSpPr>
            <a:spLocks noGrp="1" noChangeArrowheads="1"/>
          </p:cNvSpPr>
          <p:nvPr>
            <p:ph sz="quarter" idx="1"/>
          </p:nvPr>
        </p:nvSpPr>
        <p:spPr>
          <a:xfrm>
            <a:off x="685800" y="1371600"/>
            <a:ext cx="7772400" cy="4876800"/>
          </a:xfrm>
        </p:spPr>
        <p:txBody>
          <a:bodyPr/>
          <a:lstStyle/>
          <a:p>
            <a:pPr>
              <a:lnSpc>
                <a:spcPct val="90000"/>
              </a:lnSpc>
            </a:pPr>
            <a:r>
              <a:rPr lang="en-US" sz="3000" dirty="0"/>
              <a:t>Forte by Sun </a:t>
            </a:r>
            <a:r>
              <a:rPr lang="en-US" sz="3000" dirty="0" err="1"/>
              <a:t>MicroSystems</a:t>
            </a:r>
            <a:r>
              <a:rPr lang="en-US" sz="3000" dirty="0"/>
              <a:t> </a:t>
            </a:r>
          </a:p>
          <a:p>
            <a:pPr>
              <a:lnSpc>
                <a:spcPct val="90000"/>
              </a:lnSpc>
            </a:pPr>
            <a:r>
              <a:rPr lang="en-US" sz="3000" dirty="0"/>
              <a:t>Borland </a:t>
            </a:r>
            <a:r>
              <a:rPr lang="en-US" sz="3000" dirty="0" err="1"/>
              <a:t>JBuilder</a:t>
            </a:r>
            <a:endParaRPr lang="en-US" sz="3000" dirty="0"/>
          </a:p>
          <a:p>
            <a:pPr>
              <a:lnSpc>
                <a:spcPct val="90000"/>
              </a:lnSpc>
              <a:spcBef>
                <a:spcPct val="50000"/>
              </a:spcBef>
            </a:pPr>
            <a:r>
              <a:rPr lang="en-US" sz="3000" dirty="0" smtClean="0"/>
              <a:t>NETBEANS</a:t>
            </a:r>
          </a:p>
          <a:p>
            <a:pPr>
              <a:lnSpc>
                <a:spcPct val="90000"/>
              </a:lnSpc>
              <a:spcBef>
                <a:spcPct val="50000"/>
              </a:spcBef>
            </a:pPr>
            <a:r>
              <a:rPr lang="en-US" sz="3000" dirty="0" smtClean="0"/>
              <a:t>ECLIPSE</a:t>
            </a:r>
            <a:endParaRPr lang="en-US" sz="3000" dirty="0"/>
          </a:p>
        </p:txBody>
      </p:sp>
    </p:spTree>
    <p:extLst>
      <p:ext uri="{BB962C8B-B14F-4D97-AF65-F5344CB8AC3E}">
        <p14:creationId xmlns:p14="http://schemas.microsoft.com/office/powerpoint/2010/main" xmlns="" val="2583235856"/>
      </p:ext>
    </p:extLst>
  </p:cSld>
  <p:clrMapOvr>
    <a:masterClrMapping/>
  </p:clrMapOvr>
  <p:transition>
    <p:diamon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81000"/>
            <a:ext cx="7772400" cy="762000"/>
          </a:xfrm>
        </p:spPr>
        <p:txBody>
          <a:bodyPr>
            <a:normAutofit/>
          </a:bodyPr>
          <a:lstStyle/>
          <a:p>
            <a:r>
              <a:rPr lang="en-US" dirty="0"/>
              <a:t>What is Java?</a:t>
            </a:r>
          </a:p>
        </p:txBody>
      </p:sp>
      <p:sp>
        <p:nvSpPr>
          <p:cNvPr id="27651" name="Rectangle 3"/>
          <p:cNvSpPr>
            <a:spLocks noGrp="1" noChangeArrowheads="1"/>
          </p:cNvSpPr>
          <p:nvPr>
            <p:ph sz="quarter" idx="1"/>
          </p:nvPr>
        </p:nvSpPr>
        <p:spPr>
          <a:xfrm>
            <a:off x="838200" y="1447800"/>
            <a:ext cx="7772400" cy="4953000"/>
          </a:xfrm>
        </p:spPr>
        <p:txBody>
          <a:bodyPr/>
          <a:lstStyle/>
          <a:p>
            <a:r>
              <a:rPr lang="en-US" dirty="0"/>
              <a:t>A programming language</a:t>
            </a:r>
          </a:p>
          <a:p>
            <a:pPr lvl="1"/>
            <a:r>
              <a:rPr lang="en-US" dirty="0"/>
              <a:t>Fully buzzword-compliant:</a:t>
            </a:r>
          </a:p>
          <a:p>
            <a:pPr lvl="1">
              <a:buFontTx/>
              <a:buNone/>
            </a:pPr>
            <a:endParaRPr lang="en-US" dirty="0"/>
          </a:p>
          <a:p>
            <a:pPr>
              <a:buFontTx/>
              <a:buNone/>
            </a:pPr>
            <a:r>
              <a:rPr lang="en-US" sz="2400" i="1" dirty="0"/>
              <a:t>	A simple, object oriented, distributed, interpreted, robust, secure, architecture neutral, portable, high performance, multithreaded, dynamic language.</a:t>
            </a:r>
          </a:p>
          <a:p>
            <a:pPr>
              <a:buFontTx/>
              <a:buNone/>
            </a:pPr>
            <a:endParaRPr lang="en-US" sz="2400" dirty="0"/>
          </a:p>
          <a:p>
            <a:pPr>
              <a:buFontTx/>
              <a:buNone/>
            </a:pPr>
            <a:r>
              <a:rPr lang="en-US" sz="2400" dirty="0"/>
              <a:t>	From:  	</a:t>
            </a:r>
            <a:r>
              <a:rPr lang="en-US" sz="2400" b="1" i="1" dirty="0">
                <a:latin typeface="Lucida Bright" pitchFamily="18" charset="0"/>
              </a:rPr>
              <a:t>Java: An Overview</a:t>
            </a:r>
            <a:endParaRPr lang="en-US" sz="2400" dirty="0">
              <a:latin typeface="Lucida Bright" pitchFamily="18" charset="0"/>
            </a:endParaRPr>
          </a:p>
          <a:p>
            <a:pPr>
              <a:buFontTx/>
              <a:buNone/>
            </a:pPr>
            <a:r>
              <a:rPr lang="en-US" sz="2400" dirty="0">
                <a:latin typeface="Lucida Bright" pitchFamily="18" charset="0"/>
              </a:rPr>
              <a:t>			James Gosling, Sun Microsystems, 			February 1995.</a:t>
            </a:r>
          </a:p>
        </p:txBody>
      </p:sp>
    </p:spTree>
    <p:extLst>
      <p:ext uri="{BB962C8B-B14F-4D97-AF65-F5344CB8AC3E}">
        <p14:creationId xmlns:p14="http://schemas.microsoft.com/office/powerpoint/2010/main" xmlns="" val="1040046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1447800"/>
          </a:xfrm>
        </p:spPr>
        <p:txBody>
          <a:bodyPr>
            <a:normAutofit/>
          </a:bodyPr>
          <a:lstStyle/>
          <a:p>
            <a:r>
              <a:rPr lang="en-IN" b="1" dirty="0" smtClean="0"/>
              <a:t>    Object-oriented </a:t>
            </a:r>
            <a:r>
              <a:rPr lang="en-IN" b="1" dirty="0"/>
              <a:t>programming</a:t>
            </a:r>
            <a:br>
              <a:rPr lang="en-IN" b="1" dirty="0"/>
            </a:br>
            <a:endParaRPr lang="en-IN" dirty="0"/>
          </a:p>
        </p:txBody>
      </p:sp>
      <p:sp>
        <p:nvSpPr>
          <p:cNvPr id="3" name="Content Placeholder 2"/>
          <p:cNvSpPr>
            <a:spLocks noGrp="1"/>
          </p:cNvSpPr>
          <p:nvPr>
            <p:ph sz="quarter" idx="1"/>
          </p:nvPr>
        </p:nvSpPr>
        <p:spPr>
          <a:xfrm>
            <a:off x="457200" y="1219200"/>
            <a:ext cx="8229600" cy="5105400"/>
          </a:xfrm>
        </p:spPr>
        <p:txBody>
          <a:bodyPr>
            <a:normAutofit lnSpcReduction="10000"/>
          </a:bodyPr>
          <a:lstStyle/>
          <a:p>
            <a:r>
              <a:rPr lang="en-IN" b="1" dirty="0">
                <a:solidFill>
                  <a:schemeClr val="tx1">
                    <a:lumMod val="85000"/>
                    <a:lumOff val="15000"/>
                  </a:schemeClr>
                </a:solidFill>
              </a:rPr>
              <a:t>Object-oriented programming</a:t>
            </a:r>
            <a:r>
              <a:rPr lang="en-IN" dirty="0">
                <a:solidFill>
                  <a:schemeClr val="tx1">
                    <a:lumMod val="85000"/>
                    <a:lumOff val="15000"/>
                  </a:schemeClr>
                </a:solidFill>
              </a:rPr>
              <a:t> (</a:t>
            </a:r>
            <a:r>
              <a:rPr lang="en-IN" b="1" dirty="0">
                <a:solidFill>
                  <a:schemeClr val="tx1">
                    <a:lumMod val="85000"/>
                    <a:lumOff val="15000"/>
                  </a:schemeClr>
                </a:solidFill>
              </a:rPr>
              <a:t>OOP</a:t>
            </a:r>
            <a:r>
              <a:rPr lang="en-IN" dirty="0">
                <a:solidFill>
                  <a:schemeClr val="tx1">
                    <a:lumMod val="85000"/>
                    <a:lumOff val="15000"/>
                  </a:schemeClr>
                </a:solidFill>
              </a:rPr>
              <a:t>) is a </a:t>
            </a:r>
            <a:r>
              <a:rPr lang="en-IN" dirty="0">
                <a:solidFill>
                  <a:schemeClr val="tx1">
                    <a:lumMod val="85000"/>
                    <a:lumOff val="15000"/>
                  </a:schemeClr>
                </a:solidFill>
                <a:hlinkClick r:id="rId2" tooltip="Programming paradigm"/>
              </a:rPr>
              <a:t>programming paradigm</a:t>
            </a:r>
            <a:r>
              <a:rPr lang="en-IN" dirty="0">
                <a:solidFill>
                  <a:schemeClr val="tx1">
                    <a:lumMod val="85000"/>
                    <a:lumOff val="15000"/>
                  </a:schemeClr>
                </a:solidFill>
              </a:rPr>
              <a:t> using "</a:t>
            </a:r>
            <a:r>
              <a:rPr lang="en-IN" dirty="0">
                <a:solidFill>
                  <a:schemeClr val="tx1">
                    <a:lumMod val="85000"/>
                    <a:lumOff val="15000"/>
                  </a:schemeClr>
                </a:solidFill>
                <a:hlinkClick r:id="rId3" tooltip="Object (computer science)"/>
              </a:rPr>
              <a:t>objects</a:t>
            </a:r>
            <a:r>
              <a:rPr lang="en-IN" dirty="0">
                <a:solidFill>
                  <a:schemeClr val="tx1">
                    <a:lumMod val="85000"/>
                    <a:lumOff val="15000"/>
                  </a:schemeClr>
                </a:solidFill>
              </a:rPr>
              <a:t>" – </a:t>
            </a:r>
            <a:r>
              <a:rPr lang="en-IN" dirty="0" smtClean="0">
                <a:solidFill>
                  <a:schemeClr val="tx1">
                    <a:lumMod val="85000"/>
                    <a:lumOff val="15000"/>
                  </a:schemeClr>
                </a:solidFill>
                <a:hlinkClick r:id="rId4" tooltip="Data structure"/>
              </a:rPr>
              <a:t>data </a:t>
            </a:r>
            <a:r>
              <a:rPr lang="en-IN" dirty="0">
                <a:solidFill>
                  <a:schemeClr val="tx1">
                    <a:lumMod val="85000"/>
                    <a:lumOff val="15000"/>
                  </a:schemeClr>
                </a:solidFill>
                <a:hlinkClick r:id="rId4" tooltip="Data structure"/>
              </a:rPr>
              <a:t>structures</a:t>
            </a:r>
            <a:r>
              <a:rPr lang="en-IN" dirty="0">
                <a:solidFill>
                  <a:schemeClr val="tx1">
                    <a:lumMod val="85000"/>
                    <a:lumOff val="15000"/>
                  </a:schemeClr>
                </a:solidFill>
              </a:rPr>
              <a:t> consisting of </a:t>
            </a:r>
            <a:r>
              <a:rPr lang="en-IN" dirty="0">
                <a:solidFill>
                  <a:schemeClr val="tx1">
                    <a:lumMod val="85000"/>
                    <a:lumOff val="15000"/>
                  </a:schemeClr>
                </a:solidFill>
                <a:hlinkClick r:id="rId5" tooltip="Field (computer science)"/>
              </a:rPr>
              <a:t>data fields</a:t>
            </a:r>
            <a:r>
              <a:rPr lang="en-IN" dirty="0">
                <a:solidFill>
                  <a:schemeClr val="tx1">
                    <a:lumMod val="85000"/>
                    <a:lumOff val="15000"/>
                  </a:schemeClr>
                </a:solidFill>
              </a:rPr>
              <a:t> and </a:t>
            </a:r>
            <a:r>
              <a:rPr lang="en-IN" dirty="0">
                <a:solidFill>
                  <a:schemeClr val="tx1">
                    <a:lumMod val="85000"/>
                    <a:lumOff val="15000"/>
                  </a:schemeClr>
                </a:solidFill>
                <a:hlinkClick r:id="rId6" tooltip="Method (computer science)"/>
              </a:rPr>
              <a:t>methods</a:t>
            </a:r>
            <a:r>
              <a:rPr lang="en-IN" dirty="0">
                <a:solidFill>
                  <a:schemeClr val="tx1">
                    <a:lumMod val="85000"/>
                    <a:lumOff val="15000"/>
                  </a:schemeClr>
                </a:solidFill>
              </a:rPr>
              <a:t> together with their interactions – to design applications and computer </a:t>
            </a:r>
            <a:r>
              <a:rPr lang="en-IN" dirty="0" smtClean="0">
                <a:solidFill>
                  <a:schemeClr val="tx1">
                    <a:lumMod val="85000"/>
                    <a:lumOff val="15000"/>
                  </a:schemeClr>
                </a:solidFill>
              </a:rPr>
              <a:t>programs </a:t>
            </a:r>
          </a:p>
          <a:p>
            <a:r>
              <a:rPr lang="en-IN" dirty="0" smtClean="0">
                <a:solidFill>
                  <a:schemeClr val="tx1">
                    <a:lumMod val="85000"/>
                    <a:lumOff val="15000"/>
                  </a:schemeClr>
                </a:solidFill>
              </a:rPr>
              <a:t>Programming </a:t>
            </a:r>
            <a:r>
              <a:rPr lang="en-IN" dirty="0">
                <a:solidFill>
                  <a:schemeClr val="tx1">
                    <a:lumMod val="85000"/>
                    <a:lumOff val="15000"/>
                  </a:schemeClr>
                </a:solidFill>
              </a:rPr>
              <a:t>techniques may include features such as </a:t>
            </a:r>
            <a:r>
              <a:rPr lang="en-IN" dirty="0">
                <a:solidFill>
                  <a:schemeClr val="tx1">
                    <a:lumMod val="85000"/>
                    <a:lumOff val="15000"/>
                  </a:schemeClr>
                </a:solidFill>
                <a:hlinkClick r:id="rId7" tooltip="Data abstraction"/>
              </a:rPr>
              <a:t>data abstraction</a:t>
            </a:r>
            <a:r>
              <a:rPr lang="en-IN" dirty="0">
                <a:solidFill>
                  <a:schemeClr val="tx1">
                    <a:lumMod val="85000"/>
                    <a:lumOff val="15000"/>
                  </a:schemeClr>
                </a:solidFill>
              </a:rPr>
              <a:t>, </a:t>
            </a:r>
            <a:r>
              <a:rPr lang="en-IN" dirty="0">
                <a:solidFill>
                  <a:schemeClr val="tx1">
                    <a:lumMod val="85000"/>
                    <a:lumOff val="15000"/>
                  </a:schemeClr>
                </a:solidFill>
                <a:hlinkClick r:id="rId8" tooltip="Encapsulation (object-oriented programming)"/>
              </a:rPr>
              <a:t>encapsulation</a:t>
            </a:r>
            <a:r>
              <a:rPr lang="en-IN" dirty="0">
                <a:solidFill>
                  <a:schemeClr val="tx1">
                    <a:lumMod val="85000"/>
                    <a:lumOff val="15000"/>
                  </a:schemeClr>
                </a:solidFill>
              </a:rPr>
              <a:t>, </a:t>
            </a:r>
            <a:r>
              <a:rPr lang="en-IN" dirty="0">
                <a:solidFill>
                  <a:schemeClr val="tx1">
                    <a:lumMod val="85000"/>
                    <a:lumOff val="15000"/>
                  </a:schemeClr>
                </a:solidFill>
                <a:hlinkClick r:id="rId9" tooltip="Message passing"/>
              </a:rPr>
              <a:t>messaging</a:t>
            </a:r>
            <a:r>
              <a:rPr lang="en-IN" dirty="0">
                <a:solidFill>
                  <a:schemeClr val="tx1">
                    <a:lumMod val="85000"/>
                    <a:lumOff val="15000"/>
                  </a:schemeClr>
                </a:solidFill>
              </a:rPr>
              <a:t>, </a:t>
            </a:r>
            <a:r>
              <a:rPr lang="en-IN" dirty="0">
                <a:solidFill>
                  <a:schemeClr val="tx1">
                    <a:lumMod val="85000"/>
                    <a:lumOff val="15000"/>
                  </a:schemeClr>
                </a:solidFill>
                <a:hlinkClick r:id="rId10" tooltip="Module (programming)"/>
              </a:rPr>
              <a:t>modularity</a:t>
            </a:r>
            <a:r>
              <a:rPr lang="en-IN" dirty="0">
                <a:solidFill>
                  <a:schemeClr val="tx1">
                    <a:lumMod val="85000"/>
                    <a:lumOff val="15000"/>
                  </a:schemeClr>
                </a:solidFill>
              </a:rPr>
              <a:t>, </a:t>
            </a:r>
            <a:r>
              <a:rPr lang="en-IN" dirty="0">
                <a:solidFill>
                  <a:schemeClr val="tx1">
                    <a:lumMod val="85000"/>
                    <a:lumOff val="15000"/>
                  </a:schemeClr>
                </a:solidFill>
                <a:hlinkClick r:id="rId11" tooltip="Polymorphism in object-oriented programming"/>
              </a:rPr>
              <a:t>polymorphism</a:t>
            </a:r>
            <a:r>
              <a:rPr lang="en-IN" dirty="0">
                <a:solidFill>
                  <a:schemeClr val="tx1">
                    <a:lumMod val="85000"/>
                    <a:lumOff val="15000"/>
                  </a:schemeClr>
                </a:solidFill>
              </a:rPr>
              <a:t>, and </a:t>
            </a:r>
            <a:r>
              <a:rPr lang="en-IN" dirty="0">
                <a:solidFill>
                  <a:schemeClr val="tx1">
                    <a:lumMod val="85000"/>
                    <a:lumOff val="15000"/>
                  </a:schemeClr>
                </a:solidFill>
                <a:hlinkClick r:id="rId12" tooltip="Inheritance (computer science)"/>
              </a:rPr>
              <a:t>inheritance</a:t>
            </a:r>
            <a:r>
              <a:rPr lang="en-IN" dirty="0">
                <a:solidFill>
                  <a:schemeClr val="tx1">
                    <a:lumMod val="85000"/>
                    <a:lumOff val="15000"/>
                  </a:schemeClr>
                </a:solidFill>
              </a:rPr>
              <a:t>. Many modern </a:t>
            </a:r>
            <a:r>
              <a:rPr lang="en-IN" dirty="0" smtClean="0">
                <a:solidFill>
                  <a:schemeClr val="tx1">
                    <a:lumMod val="85000"/>
                    <a:lumOff val="15000"/>
                  </a:schemeClr>
                </a:solidFill>
                <a:hlinkClick r:id="rId13" tooltip="Programming language"/>
              </a:rPr>
              <a:t>programming languages</a:t>
            </a:r>
            <a:r>
              <a:rPr lang="en-IN" dirty="0" smtClean="0">
                <a:solidFill>
                  <a:schemeClr val="tx1">
                    <a:lumMod val="85000"/>
                    <a:lumOff val="15000"/>
                  </a:schemeClr>
                </a:solidFill>
              </a:rPr>
              <a:t> </a:t>
            </a:r>
            <a:r>
              <a:rPr lang="en-IN" dirty="0">
                <a:solidFill>
                  <a:schemeClr val="tx1">
                    <a:lumMod val="85000"/>
                    <a:lumOff val="15000"/>
                  </a:schemeClr>
                </a:solidFill>
              </a:rPr>
              <a:t>now support </a:t>
            </a:r>
            <a:r>
              <a:rPr lang="en-IN" dirty="0" smtClean="0">
                <a:solidFill>
                  <a:schemeClr val="tx1">
                    <a:lumMod val="85000"/>
                    <a:lumOff val="15000"/>
                  </a:schemeClr>
                </a:solidFill>
              </a:rPr>
              <a:t>OOP….. </a:t>
            </a:r>
          </a:p>
          <a:p>
            <a:r>
              <a:rPr lang="en-IN" dirty="0"/>
              <a:t>The </a:t>
            </a:r>
            <a:r>
              <a:rPr lang="en-IN" dirty="0" err="1"/>
              <a:t>Simula</a:t>
            </a:r>
            <a:r>
              <a:rPr lang="en-IN" dirty="0"/>
              <a:t> programming language was the first to introduce the concepts underlying object-oriented programming (objects, classes, subclasses, virtual methods, </a:t>
            </a:r>
            <a:r>
              <a:rPr lang="en-IN" dirty="0" err="1"/>
              <a:t>coroutines</a:t>
            </a:r>
            <a:r>
              <a:rPr lang="en-IN" dirty="0"/>
              <a:t>, garbage collection and discrete event simulation</a:t>
            </a:r>
            <a:r>
              <a:rPr lang="en-IN" dirty="0" smtClean="0"/>
              <a:t>)… </a:t>
            </a:r>
            <a:r>
              <a:rPr lang="en-IN" dirty="0"/>
              <a:t>Smalltalk was the first programming language to be called "object-oriented"</a:t>
            </a:r>
            <a:endParaRPr lang="en-IN" dirty="0">
              <a:solidFill>
                <a:schemeClr val="tx1">
                  <a:lumMod val="85000"/>
                  <a:lumOff val="15000"/>
                </a:schemeClr>
              </a:solidFill>
            </a:endParaRPr>
          </a:p>
        </p:txBody>
      </p:sp>
    </p:spTree>
    <p:extLst>
      <p:ext uri="{BB962C8B-B14F-4D97-AF65-F5344CB8AC3E}">
        <p14:creationId xmlns:p14="http://schemas.microsoft.com/office/powerpoint/2010/main" xmlns="" val="110961847"/>
      </p:ext>
    </p:extLst>
  </p:cSld>
  <p:clrMapOvr>
    <a:masterClrMapping/>
  </p:clrMapOvr>
  <p:transition>
    <p:diamon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		  </a:t>
            </a:r>
            <a:r>
              <a:rPr lang="en-US" sz="4400" b="1" u="sng" dirty="0" smtClean="0">
                <a:solidFill>
                  <a:schemeClr val="accent1"/>
                </a:solidFill>
              </a:rPr>
              <a:t>APV India  Pvt. Ltd.</a:t>
            </a:r>
            <a:endParaRPr lang="en-US" sz="4400" b="1" u="sng" dirty="0">
              <a:solidFill>
                <a:schemeClr val="accent1"/>
              </a:solidFill>
            </a:endParaRPr>
          </a:p>
        </p:txBody>
      </p:sp>
      <p:sp>
        <p:nvSpPr>
          <p:cNvPr id="3" name="Content Placeholder 2"/>
          <p:cNvSpPr>
            <a:spLocks noGrp="1"/>
          </p:cNvSpPr>
          <p:nvPr>
            <p:ph sz="quarter" idx="1"/>
          </p:nvPr>
        </p:nvSpPr>
        <p:spPr>
          <a:xfrm>
            <a:off x="228600" y="990600"/>
            <a:ext cx="8458200" cy="5867400"/>
          </a:xfrm>
        </p:spPr>
        <p:txBody>
          <a:bodyPr>
            <a:normAutofit/>
          </a:bodyPr>
          <a:lstStyle/>
          <a:p>
            <a:pPr>
              <a:spcAft>
                <a:spcPts val="600"/>
              </a:spcAft>
              <a:buFont typeface="Wingdings" pitchFamily="2" charset="2"/>
              <a:buChar char="Ø"/>
            </a:pPr>
            <a:r>
              <a:rPr lang="en-US" dirty="0" smtClean="0">
                <a:solidFill>
                  <a:schemeClr val="accent2"/>
                </a:solidFill>
                <a:latin typeface="Times New Roman" pitchFamily="18" charset="0"/>
                <a:cs typeface="Times New Roman" pitchFamily="18" charset="0"/>
              </a:rPr>
              <a:t>Established in year 2000.</a:t>
            </a:r>
          </a:p>
          <a:p>
            <a:pPr>
              <a:spcAft>
                <a:spcPts val="600"/>
              </a:spcAft>
              <a:buFont typeface="Wingdings" pitchFamily="2" charset="2"/>
              <a:buChar char="Ø"/>
            </a:pPr>
            <a:r>
              <a:rPr lang="en-US" dirty="0" smtClean="0">
                <a:solidFill>
                  <a:schemeClr val="accent2"/>
                </a:solidFill>
                <a:latin typeface="Times New Roman" pitchFamily="18" charset="0"/>
                <a:cs typeface="Times New Roman" pitchFamily="18" charset="0"/>
              </a:rPr>
              <a:t>APV is ISO 9000:2008 certified company that specializes in the design, development, operation, supply, and management of computer software.</a:t>
            </a:r>
          </a:p>
          <a:p>
            <a:pPr>
              <a:spcAft>
                <a:spcPts val="600"/>
              </a:spcAft>
              <a:buFont typeface="Wingdings" pitchFamily="2" charset="2"/>
              <a:buChar char="Ø"/>
            </a:pPr>
            <a:r>
              <a:rPr lang="en-US" dirty="0" smtClean="0">
                <a:solidFill>
                  <a:schemeClr val="accent2"/>
                </a:solidFill>
                <a:latin typeface="Times New Roman" pitchFamily="18" charset="0"/>
                <a:cs typeface="Times New Roman" pitchFamily="18" charset="0"/>
              </a:rPr>
              <a:t>The organization has been  mainly  developing software products used by petroleum industry.</a:t>
            </a:r>
          </a:p>
          <a:p>
            <a:pPr>
              <a:spcAft>
                <a:spcPts val="600"/>
              </a:spcAft>
              <a:buFont typeface="Wingdings" pitchFamily="2" charset="2"/>
              <a:buChar char="Ø"/>
            </a:pPr>
            <a:r>
              <a:rPr lang="en-US" dirty="0" smtClean="0">
                <a:solidFill>
                  <a:schemeClr val="accent2"/>
                </a:solidFill>
                <a:latin typeface="Times New Roman" pitchFamily="18" charset="0"/>
                <a:cs typeface="Times New Roman" pitchFamily="18" charset="0"/>
              </a:rPr>
              <a:t>APV is a software company that provides desktop-based and web-based software services to their clients worldwide. </a:t>
            </a:r>
          </a:p>
          <a:p>
            <a:pPr>
              <a:spcAft>
                <a:spcPts val="600"/>
              </a:spcAft>
              <a:buFont typeface="Wingdings" pitchFamily="2" charset="2"/>
              <a:buChar char="Ø"/>
            </a:pPr>
            <a:r>
              <a:rPr lang="en-US" dirty="0" smtClean="0">
                <a:solidFill>
                  <a:schemeClr val="accent2"/>
                </a:solidFill>
                <a:latin typeface="Times New Roman" pitchFamily="18" charset="0"/>
                <a:cs typeface="Times New Roman" pitchFamily="18" charset="0"/>
              </a:rPr>
              <a:t>APV is a product based company &amp; supports a full-cycle development process.</a:t>
            </a:r>
            <a:endParaRPr lang="en-US" dirty="0">
              <a:solidFill>
                <a:schemeClr val="accent2"/>
              </a:solidFill>
              <a:latin typeface="Times New Roman" pitchFamily="18" charset="0"/>
              <a:cs typeface="Times New Roman" pitchFamily="18" charset="0"/>
            </a:endParaRPr>
          </a:p>
        </p:txBody>
      </p:sp>
    </p:spTree>
  </p:cSld>
  <p:clrMapOvr>
    <a:masterClrMapping/>
  </p:clrMapOvr>
  <p:transition>
    <p:diamon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en-IN" sz="1800" b="1" dirty="0" smtClean="0"/>
              <a:t>                                            Difference </a:t>
            </a:r>
            <a:r>
              <a:rPr lang="en-IN" sz="1800" b="1" dirty="0"/>
              <a:t>between JDK,JRE and JVM </a:t>
            </a:r>
            <a:br>
              <a:rPr lang="en-IN" sz="1800" b="1" dirty="0"/>
            </a:br>
            <a:endParaRPr lang="en-IN" sz="1800" dirty="0"/>
          </a:p>
        </p:txBody>
      </p:sp>
      <p:sp>
        <p:nvSpPr>
          <p:cNvPr id="3" name="Content Placeholder 2"/>
          <p:cNvSpPr>
            <a:spLocks noGrp="1"/>
          </p:cNvSpPr>
          <p:nvPr>
            <p:ph sz="quarter" idx="1"/>
          </p:nvPr>
        </p:nvSpPr>
        <p:spPr>
          <a:xfrm>
            <a:off x="457200" y="762000"/>
            <a:ext cx="8229600" cy="5562600"/>
          </a:xfrm>
        </p:spPr>
        <p:txBody>
          <a:bodyPr/>
          <a:lstStyle/>
          <a:p>
            <a:r>
              <a:rPr lang="en-IN" b="1" u="sng" dirty="0" smtClean="0"/>
              <a:t>JDK-</a:t>
            </a:r>
            <a:r>
              <a:rPr lang="en-IN" sz="1800" dirty="0"/>
              <a:t>JDK is an acronym for Java Development </a:t>
            </a:r>
            <a:r>
              <a:rPr lang="en-IN" sz="1800" dirty="0" err="1"/>
              <a:t>Kit.It</a:t>
            </a:r>
            <a:r>
              <a:rPr lang="en-IN" sz="1800" dirty="0"/>
              <a:t> physically </a:t>
            </a:r>
            <a:r>
              <a:rPr lang="en-IN" sz="1800" dirty="0" err="1"/>
              <a:t>exists.It</a:t>
            </a:r>
            <a:r>
              <a:rPr lang="en-IN" sz="1800" dirty="0"/>
              <a:t> contains JRE + </a:t>
            </a:r>
            <a:r>
              <a:rPr lang="en-IN" sz="1800" dirty="0" smtClean="0"/>
              <a:t>development </a:t>
            </a:r>
            <a:r>
              <a:rPr lang="en-IN" sz="1800" dirty="0"/>
              <a:t>tools. </a:t>
            </a:r>
            <a:endParaRPr lang="en-IN" sz="1800" dirty="0" smtClean="0"/>
          </a:p>
          <a:p>
            <a:endParaRPr lang="en-IN"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1752600"/>
            <a:ext cx="5423466"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61168092"/>
      </p:ext>
    </p:extLst>
  </p:cSld>
  <p:clrMapOvr>
    <a:masterClrMapping/>
  </p:clrMapOvr>
  <p:transition>
    <p:diamon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Autofit/>
          </a:bodyPr>
          <a:lstStyle/>
          <a:p>
            <a:r>
              <a:rPr lang="en-US" sz="5400" dirty="0" smtClean="0"/>
              <a:t>                  </a:t>
            </a:r>
            <a:r>
              <a:rPr lang="en-IN" sz="5400" b="1" u="sng" dirty="0"/>
              <a:t>JRE</a:t>
            </a:r>
            <a:r>
              <a:rPr lang="en-US" sz="5400" dirty="0" smtClean="0"/>
              <a:t>                                                                       </a:t>
            </a:r>
            <a:endParaRPr lang="en-IN" sz="5400" dirty="0"/>
          </a:p>
        </p:txBody>
      </p:sp>
      <p:sp>
        <p:nvSpPr>
          <p:cNvPr id="3" name="Content Placeholder 2"/>
          <p:cNvSpPr>
            <a:spLocks noGrp="1"/>
          </p:cNvSpPr>
          <p:nvPr>
            <p:ph sz="quarter" idx="1"/>
          </p:nvPr>
        </p:nvSpPr>
        <p:spPr>
          <a:xfrm>
            <a:off x="457200" y="1295400"/>
            <a:ext cx="8229600" cy="5029200"/>
          </a:xfrm>
        </p:spPr>
        <p:txBody>
          <a:bodyPr>
            <a:normAutofit/>
          </a:bodyPr>
          <a:lstStyle/>
          <a:p>
            <a:r>
              <a:rPr lang="en-IN" sz="2400" dirty="0"/>
              <a:t>JRE is an acronym for Java Runtime </a:t>
            </a:r>
            <a:r>
              <a:rPr lang="en-IN" sz="2400" dirty="0" err="1"/>
              <a:t>Environment.It</a:t>
            </a:r>
            <a:r>
              <a:rPr lang="en-IN" sz="2400" dirty="0"/>
              <a:t> is used to provide runtime </a:t>
            </a:r>
            <a:r>
              <a:rPr lang="en-IN" sz="2400" dirty="0" smtClean="0"/>
              <a:t>environment.</a:t>
            </a:r>
          </a:p>
          <a:p>
            <a:r>
              <a:rPr lang="en-IN" sz="2400" dirty="0" smtClean="0"/>
              <a:t>It </a:t>
            </a:r>
            <a:r>
              <a:rPr lang="en-IN" sz="2400" dirty="0"/>
              <a:t>contains set of libraries + other files that JVM uses at </a:t>
            </a:r>
            <a:r>
              <a:rPr lang="en-IN" sz="2400" dirty="0" smtClean="0"/>
              <a:t>runtime. </a:t>
            </a:r>
            <a:endParaRPr lang="en-IN"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00400" y="2468194"/>
            <a:ext cx="5465323" cy="4086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49800243"/>
      </p:ext>
    </p:extLst>
  </p:cSld>
  <p:clrMapOvr>
    <a:masterClrMapping/>
  </p:clrMapOvr>
  <p:transition>
    <p:diamon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US" dirty="0" smtClean="0"/>
              <a:t>                      JVM</a:t>
            </a:r>
            <a:endParaRPr lang="en-IN" dirty="0"/>
          </a:p>
        </p:txBody>
      </p:sp>
      <p:sp>
        <p:nvSpPr>
          <p:cNvPr id="3" name="Content Placeholder 2"/>
          <p:cNvSpPr>
            <a:spLocks noGrp="1"/>
          </p:cNvSpPr>
          <p:nvPr>
            <p:ph sz="quarter" idx="1"/>
          </p:nvPr>
        </p:nvSpPr>
        <p:spPr>
          <a:xfrm>
            <a:off x="457200" y="1219200"/>
            <a:ext cx="8229600" cy="5105400"/>
          </a:xfrm>
        </p:spPr>
        <p:txBody>
          <a:bodyPr/>
          <a:lstStyle/>
          <a:p>
            <a:r>
              <a:rPr lang="en-IN" dirty="0" smtClean="0"/>
              <a:t>  JVM (Java Virtual Machine) is an abstract </a:t>
            </a:r>
            <a:r>
              <a:rPr lang="en-IN" dirty="0" err="1" smtClean="0"/>
              <a:t>machine.It</a:t>
            </a:r>
            <a:r>
              <a:rPr lang="en-IN" dirty="0" smtClean="0"/>
              <a:t> is a specification that provides runtime environment</a:t>
            </a:r>
            <a:br>
              <a:rPr lang="en-IN" dirty="0" smtClean="0"/>
            </a:br>
            <a:r>
              <a:rPr lang="en-IN" dirty="0" smtClean="0"/>
              <a:t>in which java </a:t>
            </a:r>
            <a:r>
              <a:rPr lang="en-IN" dirty="0" err="1" smtClean="0"/>
              <a:t>bytecode</a:t>
            </a:r>
            <a:r>
              <a:rPr lang="en-IN" dirty="0" smtClean="0"/>
              <a:t> can be executed.</a:t>
            </a:r>
          </a:p>
          <a:p>
            <a:r>
              <a:rPr lang="en-IN" dirty="0" smtClean="0"/>
              <a:t> JVMs are available for many hardware and software platforms (</a:t>
            </a:r>
            <a:r>
              <a:rPr lang="en-IN" dirty="0" err="1" smtClean="0"/>
              <a:t>i.e.JVM</a:t>
            </a:r>
            <a:r>
              <a:rPr lang="en-IN" dirty="0" smtClean="0"/>
              <a:t> is </a:t>
            </a:r>
            <a:r>
              <a:rPr lang="en-IN" dirty="0" err="1" smtClean="0"/>
              <a:t>plateform</a:t>
            </a:r>
            <a:r>
              <a:rPr lang="en-IN" dirty="0" smtClean="0"/>
              <a:t> dependent).</a:t>
            </a:r>
            <a:br>
              <a:rPr lang="en-IN" dirty="0" smtClean="0"/>
            </a:br>
            <a:endParaRPr lang="en-IN" dirty="0" smtClean="0"/>
          </a:p>
          <a:p>
            <a:r>
              <a:rPr lang="en-IN" dirty="0"/>
              <a:t>JVM is a specification. Different vendors implement the spec. </a:t>
            </a:r>
            <a:r>
              <a:rPr lang="en-IN" dirty="0" err="1"/>
              <a:t>Eg</a:t>
            </a:r>
            <a:r>
              <a:rPr lang="en-IN" dirty="0"/>
              <a:t>: Sun (now Oracle), IBM, BEA (now Oracle</a:t>
            </a:r>
            <a:r>
              <a:rPr lang="en-IN" dirty="0" smtClean="0"/>
              <a:t>), </a:t>
            </a:r>
            <a:r>
              <a:rPr lang="en-IN" dirty="0"/>
              <a:t>all implement the specification and provide their own JVMs. Sun's specific implementation is called Hotspot. BEA's is called </a:t>
            </a:r>
            <a:r>
              <a:rPr lang="en-IN" dirty="0" err="1"/>
              <a:t>JRockit</a:t>
            </a:r>
            <a:r>
              <a:rPr lang="en-IN" dirty="0"/>
              <a:t>. </a:t>
            </a:r>
          </a:p>
        </p:txBody>
      </p:sp>
    </p:spTree>
    <p:extLst>
      <p:ext uri="{BB962C8B-B14F-4D97-AF65-F5344CB8AC3E}">
        <p14:creationId xmlns:p14="http://schemas.microsoft.com/office/powerpoint/2010/main" xmlns="" val="1425246204"/>
      </p:ext>
    </p:extLst>
  </p:cSld>
  <p:clrMapOvr>
    <a:masterClrMapping/>
  </p:clrMapOvr>
  <p:transition>
    <p:diamon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a:t>Compile and run an application</a:t>
            </a:r>
          </a:p>
        </p:txBody>
      </p:sp>
      <p:sp>
        <p:nvSpPr>
          <p:cNvPr id="26627" name="Rectangle 3"/>
          <p:cNvSpPr>
            <a:spLocks noGrp="1" noChangeArrowheads="1"/>
          </p:cNvSpPr>
          <p:nvPr>
            <p:ph sz="quarter" idx="1"/>
          </p:nvPr>
        </p:nvSpPr>
        <p:spPr/>
        <p:txBody>
          <a:bodyPr/>
          <a:lstStyle/>
          <a:p>
            <a:r>
              <a:rPr lang="en-US" altLang="zh-CN" dirty="0"/>
              <a:t>Write java class Foo containing a main()  method and save in file “Foo.java”</a:t>
            </a:r>
          </a:p>
          <a:p>
            <a:pPr lvl="1"/>
            <a:r>
              <a:rPr lang="en-US" altLang="zh-CN" dirty="0"/>
              <a:t>The file name </a:t>
            </a:r>
            <a:r>
              <a:rPr lang="en-US" altLang="zh-CN" i="1" dirty="0">
                <a:solidFill>
                  <a:schemeClr val="hlink"/>
                </a:solidFill>
              </a:rPr>
              <a:t>MUST</a:t>
            </a:r>
            <a:r>
              <a:rPr lang="en-US" altLang="zh-CN" dirty="0"/>
              <a:t> be the same as class name</a:t>
            </a:r>
          </a:p>
          <a:p>
            <a:r>
              <a:rPr lang="en-US" altLang="zh-CN" dirty="0"/>
              <a:t>Compile with: </a:t>
            </a:r>
            <a:r>
              <a:rPr lang="en-US" altLang="zh-CN" dirty="0" err="1"/>
              <a:t>javac</a:t>
            </a:r>
            <a:r>
              <a:rPr lang="en-US" altLang="zh-CN" dirty="0"/>
              <a:t> Foo.java</a:t>
            </a:r>
          </a:p>
          <a:p>
            <a:r>
              <a:rPr lang="en-US" altLang="zh-CN" dirty="0"/>
              <a:t>Creates compiled .class file: </a:t>
            </a:r>
            <a:r>
              <a:rPr lang="en-US" altLang="zh-CN" dirty="0" err="1"/>
              <a:t>Foo.class</a:t>
            </a:r>
            <a:endParaRPr lang="en-US" altLang="zh-CN" dirty="0"/>
          </a:p>
          <a:p>
            <a:r>
              <a:rPr lang="en-US" altLang="zh-CN" dirty="0"/>
              <a:t>Run the program: java </a:t>
            </a:r>
            <a:r>
              <a:rPr lang="en-US" altLang="zh-CN" dirty="0" smtClean="0"/>
              <a:t>Foo</a:t>
            </a:r>
            <a:endParaRPr lang="en-US" altLang="zh-CN" dirty="0"/>
          </a:p>
        </p:txBody>
      </p:sp>
    </p:spTree>
    <p:extLst>
      <p:ext uri="{BB962C8B-B14F-4D97-AF65-F5344CB8AC3E}">
        <p14:creationId xmlns:p14="http://schemas.microsoft.com/office/powerpoint/2010/main" xmlns="" val="473747383"/>
      </p:ext>
    </p:extLst>
  </p:cSld>
  <p:clrMapOvr>
    <a:masterClrMapping/>
  </p:clrMapOvr>
  <p:transition>
    <p:diamon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a:t>Hello World!</a:t>
            </a:r>
          </a:p>
        </p:txBody>
      </p:sp>
      <p:sp>
        <p:nvSpPr>
          <p:cNvPr id="27653" name="Text Box 5"/>
          <p:cNvSpPr txBox="1">
            <a:spLocks noChangeArrowheads="1"/>
          </p:cNvSpPr>
          <p:nvPr/>
        </p:nvSpPr>
        <p:spPr bwMode="auto">
          <a:xfrm>
            <a:off x="900113" y="2205038"/>
            <a:ext cx="7416800" cy="2647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2400"/>
              <a:t>/* Our first Java program – Hello.java */</a:t>
            </a:r>
          </a:p>
          <a:p>
            <a:r>
              <a:rPr lang="en-US" altLang="zh-CN" sz="2400"/>
              <a:t>public class Hello {</a:t>
            </a:r>
          </a:p>
          <a:p>
            <a:r>
              <a:rPr lang="en-US" altLang="zh-CN" sz="2400"/>
              <a:t>	//main()</a:t>
            </a:r>
          </a:p>
          <a:p>
            <a:r>
              <a:rPr lang="en-US" altLang="zh-CN" sz="2400"/>
              <a:t>	public static void main ( String[] args ) {</a:t>
            </a:r>
          </a:p>
          <a:p>
            <a:r>
              <a:rPr lang="en-US" altLang="zh-CN" sz="2400"/>
              <a:t>		System.out.println( "hello world!" );</a:t>
            </a:r>
          </a:p>
          <a:p>
            <a:r>
              <a:rPr lang="en-US" altLang="zh-CN" sz="2400"/>
              <a:t>	} </a:t>
            </a:r>
          </a:p>
          <a:p>
            <a:r>
              <a:rPr lang="en-US" altLang="zh-CN" sz="2400"/>
              <a:t>} </a:t>
            </a:r>
            <a:endParaRPr lang="zh-CN" altLang="en-US" sz="2400"/>
          </a:p>
        </p:txBody>
      </p:sp>
      <p:sp>
        <p:nvSpPr>
          <p:cNvPr id="27654" name="Text Box 6"/>
          <p:cNvSpPr txBox="1">
            <a:spLocks noChangeArrowheads="1"/>
          </p:cNvSpPr>
          <p:nvPr/>
        </p:nvSpPr>
        <p:spPr bwMode="auto">
          <a:xfrm>
            <a:off x="827088" y="1557338"/>
            <a:ext cx="38877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a:t>File name: Hello.java</a:t>
            </a:r>
          </a:p>
        </p:txBody>
      </p:sp>
      <p:sp>
        <p:nvSpPr>
          <p:cNvPr id="27655" name="Text Box 7"/>
          <p:cNvSpPr txBox="1">
            <a:spLocks noChangeArrowheads="1"/>
          </p:cNvSpPr>
          <p:nvPr/>
        </p:nvSpPr>
        <p:spPr bwMode="auto">
          <a:xfrm>
            <a:off x="6804025" y="2349500"/>
            <a:ext cx="1800225" cy="6508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Command line arguments</a:t>
            </a:r>
          </a:p>
        </p:txBody>
      </p:sp>
      <p:sp>
        <p:nvSpPr>
          <p:cNvPr id="27656" name="Line 8"/>
          <p:cNvSpPr>
            <a:spLocks noChangeShapeType="1"/>
          </p:cNvSpPr>
          <p:nvPr/>
        </p:nvSpPr>
        <p:spPr bwMode="auto">
          <a:xfrm flipH="1">
            <a:off x="6443663" y="2924175"/>
            <a:ext cx="287337" cy="5032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27657" name="Text Box 9"/>
          <p:cNvSpPr txBox="1">
            <a:spLocks noChangeArrowheads="1"/>
          </p:cNvSpPr>
          <p:nvPr/>
        </p:nvSpPr>
        <p:spPr bwMode="auto">
          <a:xfrm>
            <a:off x="4284663" y="4724400"/>
            <a:ext cx="3816350" cy="37623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Standard output, print with new line</a:t>
            </a:r>
          </a:p>
        </p:txBody>
      </p:sp>
      <p:sp>
        <p:nvSpPr>
          <p:cNvPr id="27660" name="Line 12"/>
          <p:cNvSpPr>
            <a:spLocks noChangeShapeType="1"/>
          </p:cNvSpPr>
          <p:nvPr/>
        </p:nvSpPr>
        <p:spPr bwMode="auto">
          <a:xfrm flipH="1" flipV="1">
            <a:off x="4211638" y="4076700"/>
            <a:ext cx="792162"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xmlns="" val="150230624"/>
      </p:ext>
    </p:extLst>
  </p:cSld>
  <p:clrMapOvr>
    <a:masterClrMapping/>
  </p:clrMapOvr>
  <p:transition>
    <p:diamon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ftr" sz="quarter" idx="11"/>
          </p:nvPr>
        </p:nvSpPr>
        <p:spPr>
          <a:ln/>
        </p:spPr>
        <p:txBody>
          <a:bodyPr/>
          <a:lstStyle/>
          <a:p>
            <a:r>
              <a:rPr lang="pl-PL"/>
              <a:t>Java – Overview and Basics</a:t>
            </a:r>
            <a:endParaRPr lang="en-US"/>
          </a:p>
        </p:txBody>
      </p:sp>
      <p:pic>
        <p:nvPicPr>
          <p:cNvPr id="24578" name="Picture 2" descr="g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828800"/>
            <a:ext cx="9144000" cy="2144713"/>
          </a:xfrm>
          <a:prstGeom prst="rect">
            <a:avLst/>
          </a:prstGeom>
          <a:noFill/>
          <a:extLst>
            <a:ext uri="{909E8E84-426E-40DD-AFC4-6F175D3DCCD1}">
              <a14:hiddenFill xmlns:a14="http://schemas.microsoft.com/office/drawing/2010/main" xmlns="">
                <a:solidFill>
                  <a:srgbClr val="FFFFFF"/>
                </a:solidFill>
              </a14:hiddenFill>
            </a:ext>
          </a:extLst>
        </p:spPr>
      </p:pic>
      <p:sp>
        <p:nvSpPr>
          <p:cNvPr id="24580" name="Rectangle 4"/>
          <p:cNvSpPr>
            <a:spLocks noChangeArrowheads="1"/>
          </p:cNvSpPr>
          <p:nvPr/>
        </p:nvSpPr>
        <p:spPr bwMode="auto">
          <a:xfrm>
            <a:off x="684213" y="188913"/>
            <a:ext cx="8305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r>
              <a:rPr lang="pl-PL" sz="2000" b="1">
                <a:solidFill>
                  <a:schemeClr val="tx2"/>
                </a:solidFill>
              </a:rPr>
              <a:t>Java – compiled and interpreted</a:t>
            </a:r>
          </a:p>
        </p:txBody>
      </p:sp>
    </p:spTree>
    <p:extLst>
      <p:ext uri="{BB962C8B-B14F-4D97-AF65-F5344CB8AC3E}">
        <p14:creationId xmlns:p14="http://schemas.microsoft.com/office/powerpoint/2010/main" xmlns="" val="3008372325"/>
      </p:ext>
    </p:extLst>
  </p:cSld>
  <p:clrMapOvr>
    <a:masterClrMapping/>
  </p:clrMapOvr>
  <p:transition>
    <p:diamon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ChangeArrowheads="1"/>
          </p:cNvSpPr>
          <p:nvPr/>
        </p:nvSpPr>
        <p:spPr bwMode="auto">
          <a:xfrm>
            <a:off x="3657600" y="1524000"/>
            <a:ext cx="2133600" cy="1524000"/>
          </a:xfrm>
          <a:prstGeom prst="can">
            <a:avLst>
              <a:gd name="adj" fmla="val 25000"/>
            </a:avLst>
          </a:prstGeom>
          <a:solidFill>
            <a:schemeClr val="bg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2771" name="AutoShape 3"/>
          <p:cNvSpPr>
            <a:spLocks noChangeArrowheads="1"/>
          </p:cNvSpPr>
          <p:nvPr/>
        </p:nvSpPr>
        <p:spPr bwMode="auto">
          <a:xfrm>
            <a:off x="1066800" y="3352800"/>
            <a:ext cx="7467600" cy="2286000"/>
          </a:xfrm>
          <a:prstGeom prst="cube">
            <a:avLst>
              <a:gd name="adj" fmla="val 25000"/>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r>
              <a:rPr kumimoji="1" lang="en-US" altLang="ja-JP" sz="2000">
                <a:ea typeface="MS PGothic" pitchFamily="34" charset="-128"/>
              </a:rPr>
              <a:t>virtual machine</a:t>
            </a:r>
          </a:p>
        </p:txBody>
      </p:sp>
      <p:sp>
        <p:nvSpPr>
          <p:cNvPr id="32772" name="Rectangle 4"/>
          <p:cNvSpPr>
            <a:spLocks noChangeArrowheads="1"/>
          </p:cNvSpPr>
          <p:nvPr/>
        </p:nvSpPr>
        <p:spPr bwMode="auto">
          <a:xfrm>
            <a:off x="1905000" y="2308225"/>
            <a:ext cx="14478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2773" name="Rectangle 5"/>
          <p:cNvSpPr>
            <a:spLocks noGrp="1" noChangeArrowheads="1"/>
          </p:cNvSpPr>
          <p:nvPr>
            <p:ph type="title"/>
          </p:nvPr>
        </p:nvSpPr>
        <p:spPr>
          <a:xfrm>
            <a:off x="457200" y="381000"/>
            <a:ext cx="8229600" cy="1143000"/>
          </a:xfrm>
        </p:spPr>
        <p:txBody>
          <a:bodyPr/>
          <a:lstStyle/>
          <a:p>
            <a:r>
              <a:rPr lang="en-US" altLang="ja-JP" dirty="0">
                <a:ea typeface="MS PGothic" pitchFamily="34" charset="-128"/>
              </a:rPr>
              <a:t>E</a:t>
            </a:r>
            <a:r>
              <a:rPr lang="en-US" altLang="ja-JP" dirty="0" smtClean="0">
                <a:ea typeface="MS PGothic" pitchFamily="34" charset="-128"/>
              </a:rPr>
              <a:t>xecution </a:t>
            </a:r>
            <a:r>
              <a:rPr lang="en-US" altLang="ja-JP" dirty="0">
                <a:ea typeface="MS PGothic" pitchFamily="34" charset="-128"/>
              </a:rPr>
              <a:t>model of Java</a:t>
            </a:r>
          </a:p>
        </p:txBody>
      </p:sp>
      <p:sp>
        <p:nvSpPr>
          <p:cNvPr id="32774" name="AutoShape 6"/>
          <p:cNvSpPr>
            <a:spLocks noChangeArrowheads="1"/>
          </p:cNvSpPr>
          <p:nvPr/>
        </p:nvSpPr>
        <p:spPr bwMode="auto">
          <a:xfrm>
            <a:off x="914400" y="1981200"/>
            <a:ext cx="914400" cy="914400"/>
          </a:xfrm>
          <a:prstGeom prst="foldedCorner">
            <a:avLst>
              <a:gd name="adj" fmla="val 12500"/>
            </a:avLst>
          </a:prstGeom>
          <a:solidFill>
            <a:schemeClr val="bg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ja-JP" sz="2000" dirty="0">
                <a:ea typeface="MS PGothic" pitchFamily="34" charset="-128"/>
              </a:rPr>
              <a:t>source</a:t>
            </a:r>
          </a:p>
          <a:p>
            <a:pPr algn="ctr"/>
            <a:r>
              <a:rPr kumimoji="1" lang="en-US" altLang="ja-JP" sz="2000" dirty="0">
                <a:ea typeface="MS PGothic" pitchFamily="34" charset="-128"/>
              </a:rPr>
              <a:t>(text)</a:t>
            </a:r>
          </a:p>
        </p:txBody>
      </p:sp>
      <p:sp>
        <p:nvSpPr>
          <p:cNvPr id="32775" name="AutoShape 7"/>
          <p:cNvSpPr>
            <a:spLocks noChangeArrowheads="1"/>
          </p:cNvSpPr>
          <p:nvPr/>
        </p:nvSpPr>
        <p:spPr bwMode="auto">
          <a:xfrm rot="5400000">
            <a:off x="2283619" y="1754981"/>
            <a:ext cx="914400" cy="1366838"/>
          </a:xfrm>
          <a:prstGeom prst="can">
            <a:avLst>
              <a:gd name="adj" fmla="val 37370"/>
            </a:avLst>
          </a:prstGeom>
          <a:solidFill>
            <a:schemeClr val="bg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vert="eaVert" wrap="none" anchor="ctr"/>
          <a:lstStyle/>
          <a:p>
            <a:pPr algn="ctr"/>
            <a:r>
              <a:rPr kumimoji="1" lang="en-US" altLang="ja-JP" sz="2000">
                <a:ea typeface="MS PGothic" pitchFamily="34" charset="-128"/>
              </a:rPr>
              <a:t>compiler</a:t>
            </a:r>
          </a:p>
        </p:txBody>
      </p:sp>
      <p:sp>
        <p:nvSpPr>
          <p:cNvPr id="32776" name="AutoShape 8"/>
          <p:cNvSpPr>
            <a:spLocks noChangeArrowheads="1"/>
          </p:cNvSpPr>
          <p:nvPr/>
        </p:nvSpPr>
        <p:spPr bwMode="auto">
          <a:xfrm>
            <a:off x="3200400" y="2209800"/>
            <a:ext cx="533400" cy="381000"/>
          </a:xfrm>
          <a:prstGeom prst="rightArrow">
            <a:avLst>
              <a:gd name="adj1" fmla="val 44167"/>
              <a:gd name="adj2" fmla="val 19146"/>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2777" name="AutoShape 9"/>
          <p:cNvSpPr>
            <a:spLocks noChangeArrowheads="1"/>
          </p:cNvSpPr>
          <p:nvPr/>
        </p:nvSpPr>
        <p:spPr bwMode="auto">
          <a:xfrm>
            <a:off x="1981200" y="5791200"/>
            <a:ext cx="5867400" cy="762000"/>
          </a:xfrm>
          <a:prstGeom prst="bevel">
            <a:avLst>
              <a:gd name="adj" fmla="val 12500"/>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ja-JP" sz="2000">
                <a:ea typeface="MS PGothic" pitchFamily="34" charset="-128"/>
              </a:rPr>
              <a:t>CPU</a:t>
            </a:r>
          </a:p>
        </p:txBody>
      </p:sp>
      <p:sp>
        <p:nvSpPr>
          <p:cNvPr id="32778" name="AutoShape 10"/>
          <p:cNvSpPr>
            <a:spLocks noChangeArrowheads="1"/>
          </p:cNvSpPr>
          <p:nvPr/>
        </p:nvSpPr>
        <p:spPr bwMode="auto">
          <a:xfrm>
            <a:off x="2409825" y="4876800"/>
            <a:ext cx="485775" cy="976313"/>
          </a:xfrm>
          <a:prstGeom prst="downArrow">
            <a:avLst>
              <a:gd name="adj1" fmla="val 50000"/>
              <a:gd name="adj2" fmla="val 50245"/>
            </a:avLst>
          </a:prstGeom>
          <a:solidFill>
            <a:srgbClr val="99FF33"/>
          </a:solidFill>
          <a:ln w="19050">
            <a:solidFill>
              <a:schemeClr val="tx1"/>
            </a:solidFill>
            <a:miter lim="800000"/>
            <a:headEnd/>
            <a:tailEnd/>
          </a:ln>
          <a:effectLst>
            <a:outerShdw dist="35921" dir="2700000" algn="ctr" rotWithShape="0">
              <a:schemeClr val="bg2"/>
            </a:outerShdw>
          </a:effectLst>
        </p:spPr>
        <p:txBody>
          <a:bodyPr wrap="none" anchor="ctr"/>
          <a:lstStyle/>
          <a:p>
            <a:endParaRPr lang="en-IN"/>
          </a:p>
        </p:txBody>
      </p:sp>
      <p:sp>
        <p:nvSpPr>
          <p:cNvPr id="32779" name="AutoShape 11"/>
          <p:cNvSpPr>
            <a:spLocks noChangeArrowheads="1"/>
          </p:cNvSpPr>
          <p:nvPr/>
        </p:nvSpPr>
        <p:spPr bwMode="auto">
          <a:xfrm>
            <a:off x="1905000" y="4419600"/>
            <a:ext cx="1671638" cy="1062038"/>
          </a:xfrm>
          <a:prstGeom prst="cube">
            <a:avLst>
              <a:gd name="adj" fmla="val 25000"/>
            </a:avLst>
          </a:prstGeom>
          <a:solidFill>
            <a:srgbClr val="99FF33"/>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ja-JP" sz="2000">
                <a:ea typeface="MS PGothic" pitchFamily="34" charset="-128"/>
              </a:rPr>
              <a:t>bytecode</a:t>
            </a:r>
          </a:p>
          <a:p>
            <a:pPr algn="ctr"/>
            <a:r>
              <a:rPr kumimoji="1" lang="en-US" altLang="ja-JP" sz="2000">
                <a:ea typeface="MS PGothic" pitchFamily="34" charset="-128"/>
              </a:rPr>
              <a:t>interpreter</a:t>
            </a:r>
          </a:p>
        </p:txBody>
      </p:sp>
      <p:sp>
        <p:nvSpPr>
          <p:cNvPr id="32780" name="AutoShape 12"/>
          <p:cNvSpPr>
            <a:spLocks noChangeArrowheads="1"/>
          </p:cNvSpPr>
          <p:nvPr/>
        </p:nvSpPr>
        <p:spPr bwMode="auto">
          <a:xfrm rot="10800000">
            <a:off x="3429000" y="4038600"/>
            <a:ext cx="762000" cy="1371600"/>
          </a:xfrm>
          <a:custGeom>
            <a:avLst/>
            <a:gdLst>
              <a:gd name="G0" fmla="+- 16000 0 0"/>
              <a:gd name="G1" fmla="+- 4150 0 0"/>
              <a:gd name="G2" fmla="+- 12158 0 4150"/>
              <a:gd name="G3" fmla="+- G2 0 4150"/>
              <a:gd name="G4" fmla="*/ G3 32768 32059"/>
              <a:gd name="G5" fmla="*/ G4 1 2"/>
              <a:gd name="G6" fmla="+- 21600 0 16000"/>
              <a:gd name="G7" fmla="*/ G6 4150 6079"/>
              <a:gd name="G8" fmla="+- G7 16000 0"/>
              <a:gd name="T0" fmla="*/ 16000 w 21600"/>
              <a:gd name="T1" fmla="*/ 0 h 21600"/>
              <a:gd name="T2" fmla="*/ 16000 w 21600"/>
              <a:gd name="T3" fmla="*/ 12158 h 21600"/>
              <a:gd name="T4" fmla="*/ 1972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6000" y="0"/>
                </a:lnTo>
                <a:lnTo>
                  <a:pt x="16000" y="4150"/>
                </a:lnTo>
                <a:lnTo>
                  <a:pt x="12427" y="4150"/>
                </a:lnTo>
                <a:cubicBezTo>
                  <a:pt x="5564" y="4150"/>
                  <a:pt x="0" y="7735"/>
                  <a:pt x="0" y="12158"/>
                </a:cubicBezTo>
                <a:lnTo>
                  <a:pt x="0" y="21600"/>
                </a:lnTo>
                <a:lnTo>
                  <a:pt x="3943" y="21600"/>
                </a:lnTo>
                <a:lnTo>
                  <a:pt x="3943" y="12158"/>
                </a:lnTo>
                <a:cubicBezTo>
                  <a:pt x="3943" y="9866"/>
                  <a:pt x="7741" y="8008"/>
                  <a:pt x="12427" y="8008"/>
                </a:cubicBezTo>
                <a:lnTo>
                  <a:pt x="16000" y="8008"/>
                </a:lnTo>
                <a:lnTo>
                  <a:pt x="16000" y="12158"/>
                </a:lnTo>
                <a:close/>
              </a:path>
            </a:pathLst>
          </a:custGeom>
          <a:solidFill>
            <a:srgbClr val="99FF33"/>
          </a:solidFill>
          <a:ln w="19050">
            <a:solidFill>
              <a:schemeClr val="tx1"/>
            </a:solidFill>
            <a:miter lim="800000"/>
            <a:headEnd/>
            <a:tailEnd/>
          </a:ln>
          <a:effectLst>
            <a:outerShdw dist="35921" dir="2700000" algn="ctr" rotWithShape="0">
              <a:schemeClr val="bg2"/>
            </a:outerShdw>
          </a:effectLst>
        </p:spPr>
        <p:txBody>
          <a:bodyPr rot="10800000" wrap="none" anchor="ctr"/>
          <a:lstStyle/>
          <a:p>
            <a:pPr algn="r"/>
            <a:endParaRPr kumimoji="1" lang="en-GB" sz="2000">
              <a:ea typeface="MS PGothic" pitchFamily="34" charset="-128"/>
            </a:endParaRPr>
          </a:p>
        </p:txBody>
      </p:sp>
      <p:sp>
        <p:nvSpPr>
          <p:cNvPr id="32781" name="Line 13"/>
          <p:cNvSpPr>
            <a:spLocks noChangeShapeType="1"/>
          </p:cNvSpPr>
          <p:nvPr/>
        </p:nvSpPr>
        <p:spPr bwMode="auto">
          <a:xfrm flipV="1">
            <a:off x="4648200" y="3124200"/>
            <a:ext cx="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nvGrpSpPr>
          <p:cNvPr id="32783" name="Group 15"/>
          <p:cNvGrpSpPr>
            <a:grpSpLocks/>
          </p:cNvGrpSpPr>
          <p:nvPr/>
        </p:nvGrpSpPr>
        <p:grpSpPr bwMode="auto">
          <a:xfrm>
            <a:off x="4038600" y="4038600"/>
            <a:ext cx="3576638" cy="1752600"/>
            <a:chOff x="2544" y="2544"/>
            <a:chExt cx="2253" cy="1104"/>
          </a:xfrm>
        </p:grpSpPr>
        <p:sp>
          <p:nvSpPr>
            <p:cNvPr id="32784" name="AutoShape 16"/>
            <p:cNvSpPr>
              <a:spLocks noChangeArrowheads="1"/>
            </p:cNvSpPr>
            <p:nvPr/>
          </p:nvSpPr>
          <p:spPr bwMode="auto">
            <a:xfrm rot="10800000" flipH="1">
              <a:off x="2544" y="2544"/>
              <a:ext cx="480" cy="864"/>
            </a:xfrm>
            <a:custGeom>
              <a:avLst/>
              <a:gdLst>
                <a:gd name="G0" fmla="+- 16000 0 0"/>
                <a:gd name="G1" fmla="+- 4150 0 0"/>
                <a:gd name="G2" fmla="+- 12158 0 4150"/>
                <a:gd name="G3" fmla="+- G2 0 4150"/>
                <a:gd name="G4" fmla="*/ G3 32768 32059"/>
                <a:gd name="G5" fmla="*/ G4 1 2"/>
                <a:gd name="G6" fmla="+- 21600 0 16000"/>
                <a:gd name="G7" fmla="*/ G6 4150 6079"/>
                <a:gd name="G8" fmla="+- G7 16000 0"/>
                <a:gd name="T0" fmla="*/ 16000 w 21600"/>
                <a:gd name="T1" fmla="*/ 0 h 21600"/>
                <a:gd name="T2" fmla="*/ 16000 w 21600"/>
                <a:gd name="T3" fmla="*/ 12158 h 21600"/>
                <a:gd name="T4" fmla="*/ 1972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6000" y="0"/>
                  </a:lnTo>
                  <a:lnTo>
                    <a:pt x="16000" y="4150"/>
                  </a:lnTo>
                  <a:lnTo>
                    <a:pt x="12427" y="4150"/>
                  </a:lnTo>
                  <a:cubicBezTo>
                    <a:pt x="5564" y="4150"/>
                    <a:pt x="0" y="7735"/>
                    <a:pt x="0" y="12158"/>
                  </a:cubicBezTo>
                  <a:lnTo>
                    <a:pt x="0" y="21600"/>
                  </a:lnTo>
                  <a:lnTo>
                    <a:pt x="3943" y="21600"/>
                  </a:lnTo>
                  <a:lnTo>
                    <a:pt x="3943" y="12158"/>
                  </a:lnTo>
                  <a:cubicBezTo>
                    <a:pt x="3943" y="9866"/>
                    <a:pt x="7741" y="8008"/>
                    <a:pt x="12427" y="8008"/>
                  </a:cubicBezTo>
                  <a:lnTo>
                    <a:pt x="16000" y="8008"/>
                  </a:lnTo>
                  <a:lnTo>
                    <a:pt x="16000" y="12158"/>
                  </a:lnTo>
                  <a:close/>
                </a:path>
              </a:pathLst>
            </a:custGeom>
            <a:solidFill>
              <a:schemeClr val="hlink"/>
            </a:solidFill>
            <a:ln w="19050">
              <a:solidFill>
                <a:schemeClr val="tx1"/>
              </a:solidFill>
              <a:miter lim="800000"/>
              <a:headEnd/>
              <a:tailEnd/>
            </a:ln>
            <a:effectLst>
              <a:outerShdw dist="35921" dir="2700000" algn="ctr" rotWithShape="0">
                <a:schemeClr val="bg2"/>
              </a:outerShdw>
            </a:effectLst>
          </p:spPr>
          <p:txBody>
            <a:bodyPr rot="10800000" wrap="none" anchor="ctr"/>
            <a:lstStyle/>
            <a:p>
              <a:pPr algn="r"/>
              <a:endParaRPr kumimoji="1" lang="en-GB" sz="2000">
                <a:ea typeface="MS PGothic" pitchFamily="34" charset="-128"/>
              </a:endParaRPr>
            </a:p>
          </p:txBody>
        </p:sp>
        <p:sp>
          <p:nvSpPr>
            <p:cNvPr id="32785" name="AutoShape 17"/>
            <p:cNvSpPr>
              <a:spLocks noChangeArrowheads="1"/>
            </p:cNvSpPr>
            <p:nvPr/>
          </p:nvSpPr>
          <p:spPr bwMode="auto">
            <a:xfrm rot="5400000">
              <a:off x="3119" y="2689"/>
              <a:ext cx="576" cy="861"/>
            </a:xfrm>
            <a:prstGeom prst="can">
              <a:avLst>
                <a:gd name="adj" fmla="val 37370"/>
              </a:avLst>
            </a:prstGeom>
            <a:solidFill>
              <a:schemeClr val="hlink"/>
            </a:solidFill>
            <a:ln w="19050">
              <a:solidFill>
                <a:schemeClr val="tx1"/>
              </a:solidFill>
              <a:round/>
              <a:headEnd/>
              <a:tailEnd/>
            </a:ln>
            <a:effectLst>
              <a:outerShdw dist="35921" dir="2700000" algn="ctr" rotWithShape="0">
                <a:schemeClr val="bg2"/>
              </a:outerShdw>
            </a:effectLst>
          </p:spPr>
          <p:txBody>
            <a:bodyPr rot="10800000" vert="eaVert" wrap="none" anchor="ctr"/>
            <a:lstStyle/>
            <a:p>
              <a:pPr algn="ctr"/>
              <a:r>
                <a:rPr kumimoji="1" lang="en-US" altLang="ja-JP" sz="2000" dirty="0">
                  <a:ea typeface="MS PGothic" pitchFamily="34" charset="-128"/>
                </a:rPr>
                <a:t>JIT</a:t>
              </a:r>
            </a:p>
            <a:p>
              <a:pPr algn="ctr"/>
              <a:r>
                <a:rPr kumimoji="1" lang="en-US" altLang="ja-JP" sz="2000" dirty="0">
                  <a:ea typeface="MS PGothic" pitchFamily="34" charset="-128"/>
                </a:rPr>
                <a:t>compiler</a:t>
              </a:r>
            </a:p>
          </p:txBody>
        </p:sp>
        <p:sp>
          <p:nvSpPr>
            <p:cNvPr id="32786" name="AutoShape 18"/>
            <p:cNvSpPr>
              <a:spLocks noChangeArrowheads="1"/>
            </p:cNvSpPr>
            <p:nvPr/>
          </p:nvSpPr>
          <p:spPr bwMode="auto">
            <a:xfrm>
              <a:off x="4203" y="3033"/>
              <a:ext cx="306" cy="615"/>
            </a:xfrm>
            <a:prstGeom prst="downArrow">
              <a:avLst>
                <a:gd name="adj1" fmla="val 50000"/>
                <a:gd name="adj2" fmla="val 50245"/>
              </a:avLst>
            </a:prstGeom>
            <a:solidFill>
              <a:schemeClr val="hlink"/>
            </a:solidFill>
            <a:ln w="19050">
              <a:solidFill>
                <a:schemeClr val="tx1"/>
              </a:solidFill>
              <a:miter lim="800000"/>
              <a:headEnd/>
              <a:tailEnd/>
            </a:ln>
            <a:effectLst>
              <a:outerShdw dist="35921" dir="2700000" algn="ctr" rotWithShape="0">
                <a:schemeClr val="bg2"/>
              </a:outerShdw>
            </a:effectLst>
          </p:spPr>
          <p:txBody>
            <a:bodyPr wrap="none" anchor="ctr"/>
            <a:lstStyle/>
            <a:p>
              <a:endParaRPr lang="en-IN"/>
            </a:p>
          </p:txBody>
        </p:sp>
        <p:sp>
          <p:nvSpPr>
            <p:cNvPr id="32787" name="AutoShape 19"/>
            <p:cNvSpPr>
              <a:spLocks noChangeArrowheads="1"/>
            </p:cNvSpPr>
            <p:nvPr/>
          </p:nvSpPr>
          <p:spPr bwMode="auto">
            <a:xfrm>
              <a:off x="3744" y="3024"/>
              <a:ext cx="243" cy="240"/>
            </a:xfrm>
            <a:prstGeom prst="rightArrow">
              <a:avLst>
                <a:gd name="adj1" fmla="val 50000"/>
                <a:gd name="adj2" fmla="val 54000"/>
              </a:avLst>
            </a:prstGeom>
            <a:solidFill>
              <a:schemeClr val="hlink"/>
            </a:solidFill>
            <a:ln w="19050">
              <a:solidFill>
                <a:schemeClr val="tx1"/>
              </a:solidFill>
              <a:miter lim="800000"/>
              <a:headEnd/>
              <a:tailEnd/>
            </a:ln>
            <a:effectLst>
              <a:outerShdw dist="35921" dir="2700000" algn="ctr" rotWithShape="0">
                <a:schemeClr val="bg2"/>
              </a:outerShdw>
            </a:effectLst>
          </p:spPr>
          <p:txBody>
            <a:bodyPr wrap="none" anchor="ctr"/>
            <a:lstStyle/>
            <a:p>
              <a:endParaRPr lang="en-IN"/>
            </a:p>
          </p:txBody>
        </p:sp>
        <p:sp>
          <p:nvSpPr>
            <p:cNvPr id="32788" name="AutoShape 20"/>
            <p:cNvSpPr>
              <a:spLocks noChangeArrowheads="1"/>
            </p:cNvSpPr>
            <p:nvPr/>
          </p:nvSpPr>
          <p:spPr bwMode="auto">
            <a:xfrm>
              <a:off x="3984" y="2832"/>
              <a:ext cx="813" cy="525"/>
            </a:xfrm>
            <a:prstGeom prst="foldedCorner">
              <a:avLst>
                <a:gd name="adj" fmla="val 12500"/>
              </a:avLst>
            </a:prstGeom>
            <a:solidFill>
              <a:schemeClr val="hlink"/>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en-US" altLang="ja-JP" sz="2000" dirty="0">
                  <a:ea typeface="MS PGothic" pitchFamily="34" charset="-128"/>
                </a:rPr>
                <a:t>compiled</a:t>
              </a:r>
            </a:p>
            <a:p>
              <a:pPr algn="ctr"/>
              <a:r>
                <a:rPr kumimoji="1" lang="en-US" altLang="ja-JP" sz="2000" dirty="0">
                  <a:ea typeface="MS PGothic" pitchFamily="34" charset="-128"/>
                </a:rPr>
                <a:t>code</a:t>
              </a:r>
            </a:p>
          </p:txBody>
        </p:sp>
      </p:grpSp>
      <p:sp>
        <p:nvSpPr>
          <p:cNvPr id="32791" name="AutoShape 23"/>
          <p:cNvSpPr>
            <a:spLocks noChangeArrowheads="1"/>
          </p:cNvSpPr>
          <p:nvPr/>
        </p:nvSpPr>
        <p:spPr bwMode="auto">
          <a:xfrm>
            <a:off x="3657600" y="3738563"/>
            <a:ext cx="914400" cy="452437"/>
          </a:xfrm>
          <a:prstGeom prst="can">
            <a:avLst>
              <a:gd name="adj" fmla="val 25000"/>
            </a:avLst>
          </a:prstGeom>
          <a:solidFill>
            <a:schemeClr val="bg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ja-JP" sz="2000" dirty="0">
                <a:ea typeface="MS PGothic" pitchFamily="34" charset="-128"/>
              </a:rPr>
              <a:t>verifier</a:t>
            </a:r>
          </a:p>
        </p:txBody>
      </p:sp>
      <p:sp>
        <p:nvSpPr>
          <p:cNvPr id="32792" name="AutoShape 24"/>
          <p:cNvSpPr>
            <a:spLocks noChangeArrowheads="1"/>
          </p:cNvSpPr>
          <p:nvPr/>
        </p:nvSpPr>
        <p:spPr bwMode="auto">
          <a:xfrm>
            <a:off x="3886200" y="2819400"/>
            <a:ext cx="485775" cy="976313"/>
          </a:xfrm>
          <a:prstGeom prst="downArrow">
            <a:avLst>
              <a:gd name="adj1" fmla="val 50000"/>
              <a:gd name="adj2" fmla="val 50245"/>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2793" name="AutoShape 25"/>
          <p:cNvSpPr>
            <a:spLocks noChangeArrowheads="1"/>
          </p:cNvSpPr>
          <p:nvPr/>
        </p:nvSpPr>
        <p:spPr bwMode="auto">
          <a:xfrm>
            <a:off x="3810000" y="1981200"/>
            <a:ext cx="1828800" cy="914400"/>
          </a:xfrm>
          <a:prstGeom prst="foldedCorner">
            <a:avLst>
              <a:gd name="adj" fmla="val 12500"/>
            </a:avLst>
          </a:prstGeom>
          <a:solidFill>
            <a:schemeClr val="bg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ja-JP" sz="2000" dirty="0" err="1">
                <a:ea typeface="MS PGothic" pitchFamily="34" charset="-128"/>
              </a:rPr>
              <a:t>bytecode</a:t>
            </a:r>
            <a:endParaRPr kumimoji="1" lang="en-US" altLang="ja-JP" sz="2000" dirty="0">
              <a:ea typeface="MS PGothic" pitchFamily="34" charset="-128"/>
            </a:endParaRPr>
          </a:p>
          <a:p>
            <a:pPr algn="ctr"/>
            <a:r>
              <a:rPr kumimoji="1" lang="en-US" altLang="ja-JP" sz="2000" dirty="0" smtClean="0">
                <a:ea typeface="MS PGothic" pitchFamily="34" charset="-128"/>
              </a:rPr>
              <a:t>(.class </a:t>
            </a:r>
            <a:r>
              <a:rPr kumimoji="1" lang="en-US" altLang="ja-JP" sz="2000" dirty="0">
                <a:ea typeface="MS PGothic" pitchFamily="34" charset="-128"/>
              </a:rPr>
              <a:t>file)</a:t>
            </a:r>
          </a:p>
        </p:txBody>
      </p:sp>
    </p:spTree>
    <p:extLst>
      <p:ext uri="{BB962C8B-B14F-4D97-AF65-F5344CB8AC3E}">
        <p14:creationId xmlns:p14="http://schemas.microsoft.com/office/powerpoint/2010/main" xmlns="" val="13151295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783"/>
                                        </p:tgtEl>
                                        <p:attrNameLst>
                                          <p:attrName>style.visibility</p:attrName>
                                        </p:attrNameLst>
                                      </p:cBhvr>
                                      <p:to>
                                        <p:strVal val="visible"/>
                                      </p:to>
                                    </p:set>
                                    <p:anim calcmode="lin" valueType="num">
                                      <p:cBhvr additive="base">
                                        <p:cTn id="7" dur="500" fill="hold"/>
                                        <p:tgtEl>
                                          <p:spTgt spid="32783"/>
                                        </p:tgtEl>
                                        <p:attrNameLst>
                                          <p:attrName>ppt_x</p:attrName>
                                        </p:attrNameLst>
                                      </p:cBhvr>
                                      <p:tavLst>
                                        <p:tav tm="0">
                                          <p:val>
                                            <p:strVal val="0-#ppt_w/2"/>
                                          </p:val>
                                        </p:tav>
                                        <p:tav tm="100000">
                                          <p:val>
                                            <p:strVal val="#ppt_x"/>
                                          </p:val>
                                        </p:tav>
                                      </p:tavLst>
                                    </p:anim>
                                    <p:anim calcmode="lin" valueType="num">
                                      <p:cBhvr additive="base">
                                        <p:cTn id="8" dur="500" fill="hold"/>
                                        <p:tgtEl>
                                          <p:spTgt spid="3278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704088"/>
            <a:ext cx="8229600" cy="743712"/>
          </a:xfrm>
        </p:spPr>
        <p:txBody>
          <a:bodyPr>
            <a:normAutofit fontScale="90000"/>
          </a:bodyPr>
          <a:lstStyle/>
          <a:p>
            <a:r>
              <a:rPr lang="en-IN" sz="5400" b="1" dirty="0"/>
              <a:t>Just-in-time Compiler</a:t>
            </a:r>
            <a:endParaRPr lang="en-US" dirty="0"/>
          </a:p>
        </p:txBody>
      </p:sp>
      <p:sp>
        <p:nvSpPr>
          <p:cNvPr id="33795" name="Rectangle 3"/>
          <p:cNvSpPr>
            <a:spLocks noGrp="1" noChangeArrowheads="1"/>
          </p:cNvSpPr>
          <p:nvPr>
            <p:ph sz="quarter" idx="1"/>
          </p:nvPr>
        </p:nvSpPr>
        <p:spPr>
          <a:xfrm>
            <a:off x="838200" y="1905000"/>
            <a:ext cx="7772400" cy="4495800"/>
          </a:xfrm>
        </p:spPr>
        <p:txBody>
          <a:bodyPr>
            <a:normAutofit/>
          </a:bodyPr>
          <a:lstStyle/>
          <a:p>
            <a:r>
              <a:rPr lang="en-IN" sz="1800" dirty="0" smtClean="0"/>
              <a:t>JIT </a:t>
            </a:r>
            <a:r>
              <a:rPr lang="en-IN" sz="1800" dirty="0"/>
              <a:t>is the part of the Java Virtual Machine (JVM) that is used to speed up the execution time. </a:t>
            </a:r>
            <a:endParaRPr lang="en-IN" sz="1800" dirty="0" smtClean="0"/>
          </a:p>
          <a:p>
            <a:r>
              <a:rPr lang="en-IN" sz="1800" dirty="0" smtClean="0"/>
              <a:t>JIT </a:t>
            </a:r>
            <a:r>
              <a:rPr lang="en-IN" sz="1800" dirty="0"/>
              <a:t>compiles parts of the byte code that have similar functionality at the same time, and hence reduces the amount of time needed for compilation. Here the term “compiler” refers to a translator from the instruction set of a Java virtual machine (JVM) to the instruction set of a specific CPU.</a:t>
            </a:r>
            <a:endParaRPr lang="en-US" sz="1800" dirty="0"/>
          </a:p>
          <a:p>
            <a:endParaRPr lang="en-US" sz="1800" dirty="0" smtClean="0"/>
          </a:p>
          <a:p>
            <a:r>
              <a:rPr lang="en-US" sz="1800" dirty="0" smtClean="0"/>
              <a:t>Translates </a:t>
            </a:r>
            <a:r>
              <a:rPr lang="en-US" sz="1800" dirty="0" err="1"/>
              <a:t>bytecode</a:t>
            </a:r>
            <a:r>
              <a:rPr lang="en-US" sz="1800" dirty="0"/>
              <a:t> into machine code at runtime</a:t>
            </a:r>
          </a:p>
          <a:p>
            <a:pPr lvl="1"/>
            <a:r>
              <a:rPr lang="en-US" sz="1800" dirty="0"/>
              <a:t>1-time overhead when run initiated</a:t>
            </a:r>
          </a:p>
          <a:p>
            <a:pPr lvl="1"/>
            <a:r>
              <a:rPr lang="en-US" sz="1800" dirty="0"/>
              <a:t>Performance </a:t>
            </a:r>
            <a:r>
              <a:rPr lang="en-US" sz="1800" dirty="0" smtClean="0"/>
              <a:t>increase approximately  </a:t>
            </a:r>
            <a:r>
              <a:rPr lang="en-US" sz="1800" dirty="0"/>
              <a:t>10-30 times</a:t>
            </a:r>
          </a:p>
          <a:p>
            <a:r>
              <a:rPr lang="en-US" sz="1800" dirty="0"/>
              <a:t>Now the default for most JVM’s</a:t>
            </a:r>
          </a:p>
          <a:p>
            <a:pPr lvl="1"/>
            <a:r>
              <a:rPr lang="en-US" sz="1800" dirty="0"/>
              <a:t>Can be turned off if desired</a:t>
            </a:r>
          </a:p>
          <a:p>
            <a:pPr marL="393192" lvl="1" indent="0">
              <a:buNone/>
            </a:pPr>
            <a:endParaRPr lang="en-US" sz="1800" dirty="0"/>
          </a:p>
        </p:txBody>
      </p:sp>
    </p:spTree>
    <p:extLst>
      <p:ext uri="{BB962C8B-B14F-4D97-AF65-F5344CB8AC3E}">
        <p14:creationId xmlns:p14="http://schemas.microsoft.com/office/powerpoint/2010/main" xmlns="" val="76331280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ByteCode</a:t>
            </a:r>
            <a:r>
              <a:rPr lang="en-US" dirty="0"/>
              <a:t>:  Food for the VM</a:t>
            </a:r>
            <a:endParaRPr lang="en-IN" dirty="0"/>
          </a:p>
        </p:txBody>
      </p:sp>
      <p:sp>
        <p:nvSpPr>
          <p:cNvPr id="3" name="Content Placeholder 2"/>
          <p:cNvSpPr>
            <a:spLocks noGrp="1"/>
          </p:cNvSpPr>
          <p:nvPr>
            <p:ph sz="quarter" idx="1"/>
          </p:nvPr>
        </p:nvSpPr>
        <p:spPr/>
        <p:txBody>
          <a:bodyPr/>
          <a:lstStyle/>
          <a:p>
            <a:pPr>
              <a:lnSpc>
                <a:spcPct val="90000"/>
              </a:lnSpc>
            </a:pPr>
            <a:r>
              <a:rPr lang="en-US" dirty="0" smtClean="0"/>
              <a:t>Java </a:t>
            </a:r>
            <a:r>
              <a:rPr lang="en-US" dirty="0"/>
              <a:t>compilation produces “</a:t>
            </a:r>
            <a:r>
              <a:rPr lang="en-US" dirty="0" err="1"/>
              <a:t>bytecode</a:t>
            </a:r>
            <a:r>
              <a:rPr lang="en-US" dirty="0"/>
              <a:t>”</a:t>
            </a:r>
          </a:p>
          <a:p>
            <a:pPr lvl="1">
              <a:lnSpc>
                <a:spcPct val="90000"/>
              </a:lnSpc>
            </a:pPr>
            <a:r>
              <a:rPr lang="en-US" dirty="0"/>
              <a:t>Intermediate code readable by the VM</a:t>
            </a:r>
          </a:p>
          <a:p>
            <a:pPr lvl="1">
              <a:lnSpc>
                <a:spcPct val="90000"/>
              </a:lnSpc>
            </a:pPr>
            <a:r>
              <a:rPr lang="en-US" dirty="0"/>
              <a:t>Transferable across the Internet as </a:t>
            </a:r>
            <a:r>
              <a:rPr lang="en-US" i="1" dirty="0"/>
              <a:t>applets</a:t>
            </a:r>
          </a:p>
          <a:p>
            <a:pPr>
              <a:lnSpc>
                <a:spcPct val="90000"/>
              </a:lnSpc>
            </a:pPr>
            <a:r>
              <a:rPr lang="en-US" dirty="0"/>
              <a:t>VM interprets BC into instructions</a:t>
            </a:r>
          </a:p>
          <a:p>
            <a:pPr lvl="1">
              <a:lnSpc>
                <a:spcPct val="90000"/>
              </a:lnSpc>
            </a:pPr>
            <a:r>
              <a:rPr lang="en-US" dirty="0"/>
              <a:t>Partly responsible for performance lag</a:t>
            </a:r>
          </a:p>
          <a:p>
            <a:pPr>
              <a:lnSpc>
                <a:spcPct val="90000"/>
              </a:lnSpc>
            </a:pPr>
            <a:r>
              <a:rPr lang="en-US" dirty="0" err="1"/>
              <a:t>ByteCode</a:t>
            </a:r>
            <a:r>
              <a:rPr lang="en-US" dirty="0"/>
              <a:t> produced on any platform may be executed on any other platform which supports a VM</a:t>
            </a:r>
          </a:p>
          <a:p>
            <a:endParaRPr lang="en-IN" dirty="0"/>
          </a:p>
        </p:txBody>
      </p:sp>
    </p:spTree>
    <p:extLst>
      <p:ext uri="{BB962C8B-B14F-4D97-AF65-F5344CB8AC3E}">
        <p14:creationId xmlns:p14="http://schemas.microsoft.com/office/powerpoint/2010/main" xmlns="" val="2995842646"/>
      </p:ext>
    </p:extLst>
  </p:cSld>
  <p:clrMapOvr>
    <a:masterClrMapping/>
  </p:clrMapOvr>
  <p:transition>
    <p:diamon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55650" y="228600"/>
            <a:ext cx="8388350" cy="6080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90000"/>
          </a:bodyPr>
          <a:lstStyle/>
          <a:p>
            <a:r>
              <a:rPr lang="pl-PL" b="1" smtClean="0"/>
              <a:t>Java – compiled and interpreted</a:t>
            </a:r>
          </a:p>
        </p:txBody>
      </p:sp>
      <p:sp>
        <p:nvSpPr>
          <p:cNvPr id="4" name="Rectangle 7"/>
          <p:cNvSpPr>
            <a:spLocks noGrp="1" noChangeArrowheads="1"/>
          </p:cNvSpPr>
          <p:nvPr>
            <p:ph type="ftr" sz="quarter" idx="11"/>
          </p:nvPr>
        </p:nvSpPr>
        <p:spPr>
          <a:ln/>
        </p:spPr>
        <p:txBody>
          <a:bodyPr/>
          <a:lstStyle/>
          <a:p>
            <a:r>
              <a:rPr lang="pl-PL"/>
              <a:t>Java – Overview and Basics</a:t>
            </a:r>
            <a:endParaRPr lang="en-US"/>
          </a:p>
        </p:txBody>
      </p:sp>
      <p:pic>
        <p:nvPicPr>
          <p:cNvPr id="25603" name="Picture 3" descr="helloWorld"/>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557338"/>
            <a:ext cx="9144000" cy="42878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97964471"/>
      </p:ext>
    </p:extLst>
  </p:cSld>
  <p:clrMapOvr>
    <a:masterClrMapping/>
  </p:clrMapOvr>
  <p:transition>
    <p:diamon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			</a:t>
            </a:r>
            <a:r>
              <a:rPr lang="en-US" sz="4400" b="1" u="sng" dirty="0" smtClean="0">
                <a:solidFill>
                  <a:schemeClr val="accent1"/>
                </a:solidFill>
              </a:rPr>
              <a:t>Technologies</a:t>
            </a:r>
            <a:endParaRPr lang="en-US" sz="4400" b="1" u="sng" dirty="0">
              <a:solidFill>
                <a:schemeClr val="accent1"/>
              </a:solidFill>
            </a:endParaRPr>
          </a:p>
        </p:txBody>
      </p:sp>
      <p:sp>
        <p:nvSpPr>
          <p:cNvPr id="3" name="Content Placeholder 2"/>
          <p:cNvSpPr>
            <a:spLocks noGrp="1"/>
          </p:cNvSpPr>
          <p:nvPr>
            <p:ph sz="quarter" idx="1"/>
          </p:nvPr>
        </p:nvSpPr>
        <p:spPr>
          <a:xfrm>
            <a:off x="381000" y="1371600"/>
            <a:ext cx="8305800" cy="5181600"/>
          </a:xfrm>
        </p:spPr>
        <p:txBody>
          <a:bodyPr>
            <a:normAutofit/>
          </a:bodyPr>
          <a:lstStyle/>
          <a:p>
            <a:pPr>
              <a:spcAft>
                <a:spcPts val="600"/>
              </a:spcAft>
              <a:buNone/>
            </a:pPr>
            <a:r>
              <a:rPr lang="en-US" dirty="0" smtClean="0">
                <a:solidFill>
                  <a:schemeClr val="accent2"/>
                </a:solidFill>
                <a:latin typeface="Times New Roman" pitchFamily="18" charset="0"/>
                <a:cs typeface="Times New Roman" pitchFamily="18" charset="0"/>
              </a:rPr>
              <a:t>Expertise in wide variety of technologies :</a:t>
            </a:r>
          </a:p>
          <a:p>
            <a:pPr>
              <a:spcAft>
                <a:spcPts val="600"/>
              </a:spcAft>
            </a:pPr>
            <a:r>
              <a:rPr lang="en-US" b="1" dirty="0" smtClean="0">
                <a:solidFill>
                  <a:schemeClr val="accent2"/>
                </a:solidFill>
                <a:latin typeface="Times New Roman" pitchFamily="18" charset="0"/>
                <a:cs typeface="Times New Roman" pitchFamily="18" charset="0"/>
              </a:rPr>
              <a:t>Platforms: </a:t>
            </a:r>
            <a:r>
              <a:rPr lang="en-US" dirty="0" smtClean="0">
                <a:solidFill>
                  <a:schemeClr val="accent2"/>
                </a:solidFill>
                <a:latin typeface="Times New Roman" pitchFamily="18" charset="0"/>
                <a:cs typeface="Times New Roman" pitchFamily="18" charset="0"/>
              </a:rPr>
              <a:t>Windows 2003 server, Windows7,XP, and Linux.</a:t>
            </a:r>
          </a:p>
          <a:p>
            <a:pPr>
              <a:spcAft>
                <a:spcPts val="600"/>
              </a:spcAft>
            </a:pPr>
            <a:r>
              <a:rPr lang="en-US" b="1" dirty="0" smtClean="0">
                <a:solidFill>
                  <a:schemeClr val="accent2"/>
                </a:solidFill>
                <a:latin typeface="Times New Roman" pitchFamily="18" charset="0"/>
                <a:cs typeface="Times New Roman" pitchFamily="18" charset="0"/>
              </a:rPr>
              <a:t>Languages: </a:t>
            </a:r>
            <a:r>
              <a:rPr lang="en-US" dirty="0" smtClean="0">
                <a:solidFill>
                  <a:schemeClr val="accent2"/>
                </a:solidFill>
                <a:latin typeface="Times New Roman" pitchFamily="18" charset="0"/>
                <a:cs typeface="Times New Roman" pitchFamily="18" charset="0"/>
              </a:rPr>
              <a:t>C++, VC++, C#.NET and Java</a:t>
            </a:r>
          </a:p>
          <a:p>
            <a:pPr>
              <a:spcAft>
                <a:spcPts val="600"/>
              </a:spcAft>
            </a:pPr>
            <a:r>
              <a:rPr lang="en-US" b="1" dirty="0" smtClean="0">
                <a:solidFill>
                  <a:schemeClr val="accent2"/>
                </a:solidFill>
                <a:latin typeface="Times New Roman" pitchFamily="18" charset="0"/>
                <a:cs typeface="Times New Roman" pitchFamily="18" charset="0"/>
              </a:rPr>
              <a:t>Web Technologies: </a:t>
            </a:r>
            <a:r>
              <a:rPr lang="en-US" dirty="0" smtClean="0">
                <a:solidFill>
                  <a:schemeClr val="accent2"/>
                </a:solidFill>
                <a:latin typeface="Times New Roman" pitchFamily="18" charset="0"/>
                <a:cs typeface="Times New Roman" pitchFamily="18" charset="0"/>
              </a:rPr>
              <a:t>ASP.NET, PHP</a:t>
            </a:r>
          </a:p>
          <a:p>
            <a:pPr>
              <a:spcAft>
                <a:spcPts val="600"/>
              </a:spcAft>
            </a:pPr>
            <a:r>
              <a:rPr lang="en-US" b="1" dirty="0" smtClean="0">
                <a:solidFill>
                  <a:schemeClr val="accent2"/>
                </a:solidFill>
                <a:latin typeface="Times New Roman" pitchFamily="18" charset="0"/>
                <a:cs typeface="Times New Roman" pitchFamily="18" charset="0"/>
              </a:rPr>
              <a:t>Databases: </a:t>
            </a:r>
            <a:r>
              <a:rPr lang="en-US" dirty="0" smtClean="0">
                <a:solidFill>
                  <a:schemeClr val="accent2"/>
                </a:solidFill>
                <a:latin typeface="Times New Roman" pitchFamily="18" charset="0"/>
                <a:cs typeface="Times New Roman" pitchFamily="18" charset="0"/>
              </a:rPr>
              <a:t>SQL Server, </a:t>
            </a:r>
            <a:r>
              <a:rPr lang="en-US" dirty="0" err="1" smtClean="0">
                <a:solidFill>
                  <a:schemeClr val="accent2"/>
                </a:solidFill>
                <a:latin typeface="Times New Roman" pitchFamily="18" charset="0"/>
                <a:cs typeface="Times New Roman" pitchFamily="18" charset="0"/>
              </a:rPr>
              <a:t>MySQL</a:t>
            </a:r>
            <a:endParaRPr lang="en-US" dirty="0" smtClean="0">
              <a:solidFill>
                <a:schemeClr val="accent2"/>
              </a:solidFill>
              <a:latin typeface="Times New Roman" pitchFamily="18" charset="0"/>
              <a:cs typeface="Times New Roman" pitchFamily="18" charset="0"/>
            </a:endParaRPr>
          </a:p>
          <a:p>
            <a:pPr>
              <a:spcAft>
                <a:spcPts val="600"/>
              </a:spcAft>
            </a:pPr>
            <a:r>
              <a:rPr lang="en-US" b="1" dirty="0" smtClean="0">
                <a:solidFill>
                  <a:schemeClr val="accent2"/>
                </a:solidFill>
                <a:latin typeface="Times New Roman" pitchFamily="18" charset="0"/>
                <a:cs typeface="Times New Roman" pitchFamily="18" charset="0"/>
              </a:rPr>
              <a:t>Internet: </a:t>
            </a:r>
            <a:r>
              <a:rPr lang="en-US" dirty="0" smtClean="0">
                <a:solidFill>
                  <a:schemeClr val="accent2"/>
                </a:solidFill>
                <a:latin typeface="Times New Roman" pitchFamily="18" charset="0"/>
                <a:cs typeface="Times New Roman" pitchFamily="18" charset="0"/>
              </a:rPr>
              <a:t>HTML, XHTML, XML</a:t>
            </a:r>
          </a:p>
          <a:p>
            <a:pPr>
              <a:spcAft>
                <a:spcPts val="600"/>
              </a:spcAft>
            </a:pPr>
            <a:r>
              <a:rPr lang="en-US" b="1" dirty="0" smtClean="0">
                <a:solidFill>
                  <a:schemeClr val="accent2"/>
                </a:solidFill>
                <a:latin typeface="Times New Roman" pitchFamily="18" charset="0"/>
                <a:cs typeface="Times New Roman" pitchFamily="18" charset="0"/>
              </a:rPr>
              <a:t>Testing: </a:t>
            </a:r>
            <a:r>
              <a:rPr lang="en-US" dirty="0" err="1" smtClean="0">
                <a:solidFill>
                  <a:schemeClr val="accent2"/>
                </a:solidFill>
                <a:latin typeface="Times New Roman" pitchFamily="18" charset="0"/>
                <a:cs typeface="Times New Roman" pitchFamily="18" charset="0"/>
              </a:rPr>
              <a:t>TestComplete</a:t>
            </a:r>
            <a:r>
              <a:rPr lang="en-US" dirty="0" smtClean="0">
                <a:solidFill>
                  <a:schemeClr val="accent2"/>
                </a:solidFill>
                <a:latin typeface="Times New Roman" pitchFamily="18" charset="0"/>
                <a:cs typeface="Times New Roman" pitchFamily="18" charset="0"/>
              </a:rPr>
              <a:t>, </a:t>
            </a:r>
            <a:r>
              <a:rPr lang="en-US" dirty="0" err="1" smtClean="0">
                <a:solidFill>
                  <a:schemeClr val="accent2"/>
                </a:solidFill>
                <a:latin typeface="Times New Roman" pitchFamily="18" charset="0"/>
                <a:cs typeface="Times New Roman" pitchFamily="18" charset="0"/>
              </a:rPr>
              <a:t>JProfiler</a:t>
            </a:r>
            <a:r>
              <a:rPr lang="en-US" dirty="0" smtClean="0">
                <a:solidFill>
                  <a:schemeClr val="accent2"/>
                </a:solidFill>
                <a:latin typeface="Times New Roman" pitchFamily="18" charset="0"/>
                <a:cs typeface="Times New Roman" pitchFamily="18" charset="0"/>
              </a:rPr>
              <a:t>, </a:t>
            </a:r>
            <a:r>
              <a:rPr lang="en-US" dirty="0" err="1" smtClean="0">
                <a:solidFill>
                  <a:schemeClr val="accent2"/>
                </a:solidFill>
                <a:latin typeface="Times New Roman" pitchFamily="18" charset="0"/>
                <a:cs typeface="Times New Roman" pitchFamily="18" charset="0"/>
              </a:rPr>
              <a:t>Bugzilla</a:t>
            </a:r>
            <a:r>
              <a:rPr lang="en-US" dirty="0" smtClean="0">
                <a:solidFill>
                  <a:schemeClr val="accent2"/>
                </a:solidFill>
                <a:latin typeface="Times New Roman" pitchFamily="18" charset="0"/>
                <a:cs typeface="Times New Roman" pitchFamily="18" charset="0"/>
              </a:rPr>
              <a:t>, Jet Brains dot Trace, </a:t>
            </a:r>
            <a:r>
              <a:rPr lang="en-US" dirty="0" err="1" smtClean="0">
                <a:solidFill>
                  <a:schemeClr val="accent2"/>
                </a:solidFill>
                <a:latin typeface="Times New Roman" pitchFamily="18" charset="0"/>
                <a:cs typeface="Times New Roman" pitchFamily="18" charset="0"/>
              </a:rPr>
              <a:t>.Net</a:t>
            </a:r>
            <a:r>
              <a:rPr lang="en-US" dirty="0" smtClean="0">
                <a:solidFill>
                  <a:schemeClr val="accent2"/>
                </a:solidFill>
                <a:latin typeface="Times New Roman" pitchFamily="18" charset="0"/>
                <a:cs typeface="Times New Roman" pitchFamily="18" charset="0"/>
              </a:rPr>
              <a:t> Memory Profiler</a:t>
            </a:r>
          </a:p>
          <a:p>
            <a:pPr>
              <a:buNone/>
            </a:pPr>
            <a:endParaRPr lang="en-US" dirty="0">
              <a:solidFill>
                <a:schemeClr val="accent2"/>
              </a:solidFill>
              <a:latin typeface="Times New Roman" pitchFamily="18" charset="0"/>
              <a:cs typeface="Times New Roman" pitchFamily="18" charset="0"/>
            </a:endParaRPr>
          </a:p>
        </p:txBody>
      </p:sp>
    </p:spTree>
  </p:cSld>
  <p:clrMapOvr>
    <a:masterClrMapping/>
  </p:clrMapOvr>
  <p:transition>
    <p:diamon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5800" y="0"/>
            <a:ext cx="7772400" cy="1428750"/>
          </a:xfrm>
        </p:spPr>
        <p:txBody>
          <a:bodyPr/>
          <a:lstStyle/>
          <a:p>
            <a:r>
              <a:rPr lang="en-US"/>
              <a:t>Characteristics of Java</a:t>
            </a:r>
          </a:p>
        </p:txBody>
      </p:sp>
      <p:sp>
        <p:nvSpPr>
          <p:cNvPr id="4" name="Slide Number Placeholder 5"/>
          <p:cNvSpPr>
            <a:spLocks noGrp="1"/>
          </p:cNvSpPr>
          <p:nvPr>
            <p:ph type="sldNum" sz="quarter" idx="12"/>
          </p:nvPr>
        </p:nvSpPr>
        <p:spPr/>
        <p:txBody>
          <a:bodyPr/>
          <a:lstStyle/>
          <a:p>
            <a:fld id="{054D9A22-5785-4E33-9F0D-B7E597081CE0}" type="slidenum">
              <a:rPr lang="en-US"/>
              <a:pPr/>
              <a:t>40</a:t>
            </a:fld>
            <a:endParaRPr lang="en-US"/>
          </a:p>
        </p:txBody>
      </p:sp>
      <p:sp>
        <p:nvSpPr>
          <p:cNvPr id="99331" name="Rectangle 3"/>
          <p:cNvSpPr>
            <a:spLocks noGrp="1" noChangeArrowheads="1"/>
          </p:cNvSpPr>
          <p:nvPr>
            <p:ph sz="quarter" idx="1"/>
          </p:nvPr>
        </p:nvSpPr>
        <p:spPr>
          <a:xfrm>
            <a:off x="685800" y="1371600"/>
            <a:ext cx="7772400" cy="4114800"/>
          </a:xfrm>
        </p:spPr>
        <p:txBody>
          <a:bodyPr>
            <a:normAutofit lnSpcReduction="10000"/>
          </a:bodyPr>
          <a:lstStyle/>
          <a:p>
            <a:pPr>
              <a:lnSpc>
                <a:spcPct val="90000"/>
              </a:lnSpc>
            </a:pPr>
            <a:r>
              <a:rPr lang="en-US" sz="2000" dirty="0"/>
              <a:t>Java is simple</a:t>
            </a:r>
          </a:p>
          <a:p>
            <a:pPr>
              <a:lnSpc>
                <a:spcPct val="90000"/>
              </a:lnSpc>
              <a:spcBef>
                <a:spcPct val="50000"/>
              </a:spcBef>
            </a:pPr>
            <a:r>
              <a:rPr lang="en-US" sz="2000" dirty="0"/>
              <a:t>Java is object-oriented</a:t>
            </a:r>
          </a:p>
          <a:p>
            <a:pPr>
              <a:lnSpc>
                <a:spcPct val="90000"/>
              </a:lnSpc>
              <a:spcBef>
                <a:spcPct val="50000"/>
              </a:spcBef>
            </a:pPr>
            <a:r>
              <a:rPr lang="en-US" sz="2000" dirty="0"/>
              <a:t>Java is distributed</a:t>
            </a:r>
          </a:p>
          <a:p>
            <a:pPr>
              <a:lnSpc>
                <a:spcPct val="90000"/>
              </a:lnSpc>
              <a:spcBef>
                <a:spcPct val="50000"/>
              </a:spcBef>
            </a:pPr>
            <a:r>
              <a:rPr lang="en-US" sz="2000" dirty="0"/>
              <a:t>Java is interpreted</a:t>
            </a:r>
          </a:p>
          <a:p>
            <a:pPr>
              <a:lnSpc>
                <a:spcPct val="90000"/>
              </a:lnSpc>
              <a:spcBef>
                <a:spcPct val="50000"/>
              </a:spcBef>
            </a:pPr>
            <a:r>
              <a:rPr lang="en-US" sz="2000" dirty="0"/>
              <a:t>Java is robust</a:t>
            </a:r>
          </a:p>
          <a:p>
            <a:pPr>
              <a:lnSpc>
                <a:spcPct val="90000"/>
              </a:lnSpc>
              <a:spcBef>
                <a:spcPct val="50000"/>
              </a:spcBef>
            </a:pPr>
            <a:r>
              <a:rPr lang="en-US" sz="2000" dirty="0"/>
              <a:t>Java is secure</a:t>
            </a:r>
          </a:p>
          <a:p>
            <a:pPr>
              <a:lnSpc>
                <a:spcPct val="90000"/>
              </a:lnSpc>
              <a:spcBef>
                <a:spcPct val="50000"/>
              </a:spcBef>
            </a:pPr>
            <a:r>
              <a:rPr lang="en-US" sz="2000" dirty="0"/>
              <a:t>Java is architecture-neutral</a:t>
            </a:r>
          </a:p>
          <a:p>
            <a:pPr>
              <a:lnSpc>
                <a:spcPct val="90000"/>
              </a:lnSpc>
              <a:spcBef>
                <a:spcPct val="50000"/>
              </a:spcBef>
            </a:pPr>
            <a:r>
              <a:rPr lang="en-US" sz="2000" dirty="0"/>
              <a:t>Java is portable</a:t>
            </a:r>
          </a:p>
          <a:p>
            <a:pPr>
              <a:lnSpc>
                <a:spcPct val="90000"/>
              </a:lnSpc>
              <a:spcBef>
                <a:spcPct val="50000"/>
              </a:spcBef>
            </a:pPr>
            <a:r>
              <a:rPr lang="en-US" sz="2000" dirty="0"/>
              <a:t>Java’s performance</a:t>
            </a:r>
          </a:p>
          <a:p>
            <a:pPr>
              <a:lnSpc>
                <a:spcPct val="90000"/>
              </a:lnSpc>
              <a:spcBef>
                <a:spcPct val="50000"/>
              </a:spcBef>
            </a:pPr>
            <a:r>
              <a:rPr lang="en-US" sz="2000" dirty="0"/>
              <a:t>Java is multithreaded</a:t>
            </a:r>
          </a:p>
          <a:p>
            <a:pPr lvl="1">
              <a:lnSpc>
                <a:spcPct val="90000"/>
              </a:lnSpc>
              <a:buFontTx/>
              <a:buNone/>
            </a:pPr>
            <a:endParaRPr lang="en-US" sz="2400" dirty="0"/>
          </a:p>
        </p:txBody>
      </p:sp>
    </p:spTree>
    <p:extLst>
      <p:ext uri="{BB962C8B-B14F-4D97-AF65-F5344CB8AC3E}">
        <p14:creationId xmlns:p14="http://schemas.microsoft.com/office/powerpoint/2010/main" xmlns="" val="1576751592"/>
      </p:ext>
    </p:extLst>
  </p:cSld>
  <p:clrMapOvr>
    <a:masterClrMapping/>
  </p:clrMapOvr>
  <p:transition>
    <p:diamon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dirty="0"/>
              <a:t>What is class? </a:t>
            </a:r>
          </a:p>
        </p:txBody>
      </p:sp>
      <p:sp>
        <p:nvSpPr>
          <p:cNvPr id="44035" name="Rectangle 3"/>
          <p:cNvSpPr>
            <a:spLocks noGrp="1" noChangeArrowheads="1"/>
          </p:cNvSpPr>
          <p:nvPr>
            <p:ph sz="quarter" idx="1"/>
          </p:nvPr>
        </p:nvSpPr>
        <p:spPr/>
        <p:txBody>
          <a:bodyPr/>
          <a:lstStyle/>
          <a:p>
            <a:endParaRPr lang="en-IN" sz="2800" dirty="0" smtClean="0"/>
          </a:p>
          <a:p>
            <a:r>
              <a:rPr lang="en-US" altLang="zh-CN" sz="2800" dirty="0" smtClean="0"/>
              <a:t>Class is defined as the representation of similar type of object.</a:t>
            </a:r>
            <a:endParaRPr lang="en-US" altLang="zh-CN" dirty="0" smtClean="0"/>
          </a:p>
          <a:p>
            <a:r>
              <a:rPr lang="en-US" altLang="zh-CN" dirty="0" smtClean="0"/>
              <a:t>Once </a:t>
            </a:r>
            <a:r>
              <a:rPr lang="en-US" altLang="zh-CN" dirty="0"/>
              <a:t>a class is established, you can make as many objects of it as you like, or none.</a:t>
            </a:r>
          </a:p>
        </p:txBody>
      </p:sp>
    </p:spTree>
    <p:extLst>
      <p:ext uri="{BB962C8B-B14F-4D97-AF65-F5344CB8AC3E}">
        <p14:creationId xmlns:p14="http://schemas.microsoft.com/office/powerpoint/2010/main" xmlns="" val="27401251"/>
      </p:ext>
    </p:extLst>
  </p:cSld>
  <p:clrMapOvr>
    <a:masterClrMapping/>
  </p:clrMapOvr>
  <p:transition>
    <p:diamon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a:t>What is an object?</a:t>
            </a:r>
          </a:p>
        </p:txBody>
      </p:sp>
      <p:sp>
        <p:nvSpPr>
          <p:cNvPr id="21507" name="Rectangle 3"/>
          <p:cNvSpPr>
            <a:spLocks noGrp="1" noChangeArrowheads="1"/>
          </p:cNvSpPr>
          <p:nvPr>
            <p:ph sz="quarter" idx="1"/>
          </p:nvPr>
        </p:nvSpPr>
        <p:spPr/>
        <p:txBody>
          <a:bodyPr/>
          <a:lstStyle/>
          <a:p>
            <a:r>
              <a:rPr lang="en-IN" dirty="0"/>
              <a:t>At runtime, when the Java Virtual Machine (JVM) encounters </a:t>
            </a:r>
            <a:r>
              <a:rPr lang="en-IN" dirty="0" smtClean="0"/>
              <a:t>the new </a:t>
            </a:r>
            <a:r>
              <a:rPr lang="en-IN" dirty="0"/>
              <a:t>keyword, it will use the appropriate class to make an object which is </a:t>
            </a:r>
            <a:r>
              <a:rPr lang="en-IN" dirty="0" smtClean="0"/>
              <a:t>an instance </a:t>
            </a:r>
            <a:r>
              <a:rPr lang="en-IN" dirty="0"/>
              <a:t>of that class. </a:t>
            </a:r>
            <a:endParaRPr lang="en-IN" dirty="0" smtClean="0"/>
          </a:p>
          <a:p>
            <a:r>
              <a:rPr lang="en-IN" dirty="0" smtClean="0"/>
              <a:t>That </a:t>
            </a:r>
            <a:r>
              <a:rPr lang="en-IN" dirty="0"/>
              <a:t>object will have its own state, and access to all </a:t>
            </a:r>
            <a:r>
              <a:rPr lang="en-IN" dirty="0" smtClean="0"/>
              <a:t>of the </a:t>
            </a:r>
            <a:r>
              <a:rPr lang="en-IN" dirty="0" err="1"/>
              <a:t>behaviors</a:t>
            </a:r>
            <a:r>
              <a:rPr lang="en-IN" dirty="0"/>
              <a:t> defined by its class.</a:t>
            </a:r>
            <a:endParaRPr lang="en-US" altLang="zh-CN" dirty="0"/>
          </a:p>
        </p:txBody>
      </p:sp>
    </p:spTree>
    <p:extLst>
      <p:ext uri="{BB962C8B-B14F-4D97-AF65-F5344CB8AC3E}">
        <p14:creationId xmlns:p14="http://schemas.microsoft.com/office/powerpoint/2010/main" xmlns="" val="2767422809"/>
      </p:ext>
    </p:extLst>
  </p:cSld>
  <p:clrMapOvr>
    <a:masterClrMapping/>
  </p:clrMapOvr>
  <p:transition>
    <p:diamon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381000"/>
            <a:ext cx="8229600" cy="551688"/>
          </a:xfrm>
        </p:spPr>
        <p:txBody>
          <a:bodyPr>
            <a:normAutofit fontScale="90000"/>
          </a:bodyPr>
          <a:lstStyle/>
          <a:p>
            <a:r>
              <a:rPr lang="en-US" dirty="0" smtClean="0"/>
              <a:t>   </a:t>
            </a:r>
            <a:endParaRPr lang="en-IN" dirty="0"/>
          </a:p>
        </p:txBody>
      </p:sp>
      <p:sp>
        <p:nvSpPr>
          <p:cNvPr id="3" name="Content Placeholder 2"/>
          <p:cNvSpPr>
            <a:spLocks noGrp="1"/>
          </p:cNvSpPr>
          <p:nvPr>
            <p:ph sz="quarter" idx="1"/>
          </p:nvPr>
        </p:nvSpPr>
        <p:spPr>
          <a:xfrm>
            <a:off x="457200" y="533400"/>
            <a:ext cx="8229600" cy="5791200"/>
          </a:xfrm>
        </p:spPr>
        <p:txBody>
          <a:bodyPr>
            <a:normAutofit/>
          </a:bodyPr>
          <a:lstStyle/>
          <a:p>
            <a:r>
              <a:rPr lang="en-IN" sz="2800" b="1" dirty="0"/>
              <a:t>State </a:t>
            </a:r>
            <a:r>
              <a:rPr lang="en-IN" sz="2800" dirty="0"/>
              <a:t>(</a:t>
            </a:r>
            <a:r>
              <a:rPr lang="en-IN" sz="2800" b="1" dirty="0"/>
              <a:t>instance variables</a:t>
            </a:r>
            <a:r>
              <a:rPr lang="en-IN" sz="2800" dirty="0"/>
              <a:t>) Each object (instance of a class) will have </a:t>
            </a:r>
            <a:r>
              <a:rPr lang="en-IN" sz="2800" dirty="0" smtClean="0"/>
              <a:t>its own </a:t>
            </a:r>
            <a:r>
              <a:rPr lang="en-IN" sz="2800" dirty="0"/>
              <a:t>unique set of instance variables as defined in the class. </a:t>
            </a:r>
            <a:endParaRPr lang="en-IN" sz="2800" dirty="0" smtClean="0"/>
          </a:p>
          <a:p>
            <a:r>
              <a:rPr lang="en-IN" sz="2800" dirty="0" smtClean="0"/>
              <a:t>Collectively</a:t>
            </a:r>
            <a:r>
              <a:rPr lang="en-IN" sz="2800" dirty="0"/>
              <a:t>, </a:t>
            </a:r>
            <a:r>
              <a:rPr lang="en-IN" sz="2800" dirty="0" smtClean="0"/>
              <a:t>the values </a:t>
            </a:r>
            <a:r>
              <a:rPr lang="en-IN" sz="2800" dirty="0"/>
              <a:t>assigned to an object's instance variables make up the object's state</a:t>
            </a:r>
            <a:r>
              <a:rPr lang="en-IN" sz="2800" dirty="0" smtClean="0"/>
              <a:t>.</a:t>
            </a:r>
          </a:p>
          <a:p>
            <a:r>
              <a:rPr lang="en-IN" sz="2800" b="1" dirty="0" err="1"/>
              <a:t>Behavior</a:t>
            </a:r>
            <a:r>
              <a:rPr lang="en-IN" sz="2800" b="1" dirty="0"/>
              <a:t> </a:t>
            </a:r>
            <a:r>
              <a:rPr lang="en-IN" sz="2800" dirty="0"/>
              <a:t>(</a:t>
            </a:r>
            <a:r>
              <a:rPr lang="en-IN" sz="2800" b="1" dirty="0"/>
              <a:t>methods</a:t>
            </a:r>
            <a:r>
              <a:rPr lang="en-IN" sz="2800" dirty="0"/>
              <a:t>) When a programmer creates a class, </a:t>
            </a:r>
            <a:r>
              <a:rPr lang="en-IN" sz="2800" dirty="0" smtClean="0"/>
              <a:t>he </a:t>
            </a:r>
            <a:r>
              <a:rPr lang="en-IN" sz="2800" dirty="0"/>
              <a:t>creates </a:t>
            </a:r>
            <a:r>
              <a:rPr lang="en-IN" sz="2800" dirty="0" smtClean="0"/>
              <a:t>methods for </a:t>
            </a:r>
            <a:r>
              <a:rPr lang="en-IN" sz="2800" dirty="0"/>
              <a:t>that class. Methods are where the class' logic is stored. </a:t>
            </a:r>
            <a:endParaRPr lang="en-IN" sz="2800" dirty="0" smtClean="0"/>
          </a:p>
          <a:p>
            <a:r>
              <a:rPr lang="en-IN" sz="2800" dirty="0" smtClean="0"/>
              <a:t>Methods are where </a:t>
            </a:r>
            <a:r>
              <a:rPr lang="en-IN" sz="2800" dirty="0"/>
              <a:t>the real work gets done. They are where algorithms get executed, </a:t>
            </a:r>
            <a:r>
              <a:rPr lang="en-IN" sz="2800" dirty="0" smtClean="0"/>
              <a:t>and data </a:t>
            </a:r>
            <a:r>
              <a:rPr lang="en-IN" sz="2800" dirty="0"/>
              <a:t>gets manipulated.</a:t>
            </a:r>
          </a:p>
        </p:txBody>
      </p:sp>
    </p:spTree>
    <p:extLst>
      <p:ext uri="{BB962C8B-B14F-4D97-AF65-F5344CB8AC3E}">
        <p14:creationId xmlns:p14="http://schemas.microsoft.com/office/powerpoint/2010/main" xmlns="" val="3427368046"/>
      </p:ext>
    </p:extLst>
  </p:cSld>
  <p:clrMapOvr>
    <a:masterClrMapping/>
  </p:clrMapOvr>
  <p:transition>
    <p:diamon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altLang="zh-CN" smtClean="0"/>
              <a:t>        Class Person: definition</a:t>
            </a:r>
            <a:endParaRPr lang="en-IN" dirty="0"/>
          </a:p>
        </p:txBody>
      </p:sp>
      <p:sp>
        <p:nvSpPr>
          <p:cNvPr id="3" name="Content Placeholder 2"/>
          <p:cNvSpPr>
            <a:spLocks noGrp="1"/>
          </p:cNvSpPr>
          <p:nvPr>
            <p:ph sz="quarter" idx="1"/>
          </p:nvPr>
        </p:nvSpPr>
        <p:spPr/>
        <p:txBody>
          <a:bodyPr>
            <a:normAutofit fontScale="92500" lnSpcReduction="10000"/>
          </a:bodyPr>
          <a:lstStyle/>
          <a:p>
            <a:pPr>
              <a:spcBef>
                <a:spcPct val="50000"/>
              </a:spcBef>
            </a:pPr>
            <a:r>
              <a:rPr lang="en-US" altLang="zh-CN" dirty="0"/>
              <a:t>class Person {</a:t>
            </a:r>
          </a:p>
          <a:p>
            <a:pPr>
              <a:spcBef>
                <a:spcPct val="50000"/>
              </a:spcBef>
            </a:pPr>
            <a:r>
              <a:rPr lang="en-US" altLang="zh-CN" dirty="0"/>
              <a:t>     String name;</a:t>
            </a:r>
          </a:p>
          <a:p>
            <a:pPr>
              <a:spcBef>
                <a:spcPct val="50000"/>
              </a:spcBef>
            </a:pPr>
            <a:r>
              <a:rPr lang="en-US" altLang="zh-CN" dirty="0"/>
              <a:t>     </a:t>
            </a:r>
            <a:r>
              <a:rPr lang="en-US" altLang="zh-CN" dirty="0" err="1"/>
              <a:t>int</a:t>
            </a:r>
            <a:r>
              <a:rPr lang="en-US" altLang="zh-CN" dirty="0"/>
              <a:t> height; //in inches</a:t>
            </a:r>
          </a:p>
          <a:p>
            <a:pPr>
              <a:spcBef>
                <a:spcPct val="50000"/>
              </a:spcBef>
            </a:pPr>
            <a:r>
              <a:rPr lang="en-US" altLang="zh-CN" dirty="0"/>
              <a:t>     </a:t>
            </a:r>
            <a:r>
              <a:rPr lang="en-US" altLang="zh-CN" dirty="0" err="1"/>
              <a:t>int</a:t>
            </a:r>
            <a:r>
              <a:rPr lang="en-US" altLang="zh-CN" dirty="0"/>
              <a:t> weight; //in pounds</a:t>
            </a:r>
          </a:p>
          <a:p>
            <a:pPr>
              <a:spcBef>
                <a:spcPct val="50000"/>
              </a:spcBef>
            </a:pPr>
            <a:r>
              <a:rPr lang="en-US" altLang="zh-CN" dirty="0"/>
              <a:t>     public void </a:t>
            </a:r>
            <a:r>
              <a:rPr lang="en-US" altLang="zh-CN" dirty="0" err="1"/>
              <a:t>printInfo</a:t>
            </a:r>
            <a:r>
              <a:rPr lang="en-US" altLang="zh-CN" dirty="0"/>
              <a:t>(){</a:t>
            </a:r>
          </a:p>
          <a:p>
            <a:pPr>
              <a:spcBef>
                <a:spcPct val="50000"/>
              </a:spcBef>
            </a:pPr>
            <a:r>
              <a:rPr lang="en-US" altLang="zh-CN" dirty="0"/>
              <a:t>	</a:t>
            </a:r>
            <a:r>
              <a:rPr lang="en-US" altLang="zh-CN" dirty="0" err="1"/>
              <a:t>System.out.println</a:t>
            </a:r>
            <a:r>
              <a:rPr lang="en-US" altLang="zh-CN" dirty="0"/>
              <a:t>(name+" with height="+height+", weight="+weight);</a:t>
            </a:r>
          </a:p>
          <a:p>
            <a:pPr>
              <a:spcBef>
                <a:spcPct val="50000"/>
              </a:spcBef>
            </a:pPr>
            <a:r>
              <a:rPr lang="en-US" altLang="zh-CN" dirty="0"/>
              <a:t>     }</a:t>
            </a:r>
          </a:p>
          <a:p>
            <a:pPr>
              <a:spcBef>
                <a:spcPct val="50000"/>
              </a:spcBef>
            </a:pPr>
            <a:r>
              <a:rPr lang="en-US" altLang="zh-CN" dirty="0"/>
              <a:t>}</a:t>
            </a:r>
          </a:p>
          <a:p>
            <a:endParaRPr lang="en-IN" dirty="0"/>
          </a:p>
        </p:txBody>
      </p:sp>
    </p:spTree>
    <p:extLst>
      <p:ext uri="{BB962C8B-B14F-4D97-AF65-F5344CB8AC3E}">
        <p14:creationId xmlns:p14="http://schemas.microsoft.com/office/powerpoint/2010/main" xmlns="" val="3512532508"/>
      </p:ext>
    </p:extLst>
  </p:cSld>
  <p:clrMapOvr>
    <a:masterClrMapping/>
  </p:clrMapOvr>
  <p:transition>
    <p:diamon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dirty="0"/>
              <a:t>Class Person: usage</a:t>
            </a:r>
          </a:p>
        </p:txBody>
      </p:sp>
      <p:sp>
        <p:nvSpPr>
          <p:cNvPr id="48132" name="Text Box 4"/>
          <p:cNvSpPr txBox="1">
            <a:spLocks noChangeArrowheads="1"/>
          </p:cNvSpPr>
          <p:nvPr/>
        </p:nvSpPr>
        <p:spPr bwMode="auto">
          <a:xfrm>
            <a:off x="611188" y="1773238"/>
            <a:ext cx="7921625" cy="48936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dirty="0"/>
              <a:t>Person </a:t>
            </a:r>
            <a:r>
              <a:rPr lang="en-US" altLang="zh-CN" sz="2400" dirty="0" err="1"/>
              <a:t>ke</a:t>
            </a:r>
            <a:r>
              <a:rPr lang="en-US" altLang="zh-CN" sz="2400" dirty="0"/>
              <a:t>;	 </a:t>
            </a:r>
            <a:r>
              <a:rPr lang="en-US" altLang="zh-CN" sz="2400" dirty="0">
                <a:solidFill>
                  <a:schemeClr val="hlink"/>
                </a:solidFill>
              </a:rPr>
              <a:t>//declaration</a:t>
            </a:r>
          </a:p>
          <a:p>
            <a:pPr>
              <a:spcBef>
                <a:spcPct val="50000"/>
              </a:spcBef>
            </a:pPr>
            <a:r>
              <a:rPr lang="en-US" altLang="zh-CN" sz="2400" dirty="0" err="1"/>
              <a:t>ke</a:t>
            </a:r>
            <a:r>
              <a:rPr lang="en-US" altLang="zh-CN" sz="2400" dirty="0"/>
              <a:t> = new Person();	 </a:t>
            </a:r>
            <a:r>
              <a:rPr lang="en-US" altLang="zh-CN" sz="2400" dirty="0">
                <a:solidFill>
                  <a:schemeClr val="hlink"/>
                </a:solidFill>
              </a:rPr>
              <a:t>//create an object of Person</a:t>
            </a:r>
          </a:p>
          <a:p>
            <a:pPr>
              <a:spcBef>
                <a:spcPct val="50000"/>
              </a:spcBef>
            </a:pPr>
            <a:r>
              <a:rPr lang="en-US" altLang="zh-CN" sz="2400" dirty="0"/>
              <a:t>ke.name= “</a:t>
            </a:r>
            <a:r>
              <a:rPr lang="en-US" altLang="zh-CN" sz="2400" dirty="0" err="1"/>
              <a:t>Ke</a:t>
            </a:r>
            <a:r>
              <a:rPr lang="en-US" altLang="zh-CN" sz="2400" dirty="0"/>
              <a:t> Wang”;   </a:t>
            </a:r>
            <a:r>
              <a:rPr lang="en-US" altLang="zh-CN" sz="2400" dirty="0">
                <a:solidFill>
                  <a:schemeClr val="hlink"/>
                </a:solidFill>
              </a:rPr>
              <a:t>//access its field</a:t>
            </a:r>
          </a:p>
          <a:p>
            <a:pPr>
              <a:spcBef>
                <a:spcPct val="50000"/>
              </a:spcBef>
            </a:pPr>
            <a:r>
              <a:rPr lang="en-US" altLang="zh-CN" sz="2400" dirty="0"/>
              <a:t>Person </a:t>
            </a:r>
            <a:r>
              <a:rPr lang="en-US" altLang="zh-CN" sz="2400" dirty="0" err="1"/>
              <a:t>sal</a:t>
            </a:r>
            <a:r>
              <a:rPr lang="en-US" altLang="zh-CN" sz="2400" dirty="0"/>
              <a:t> = new Person();</a:t>
            </a:r>
          </a:p>
          <a:p>
            <a:pPr>
              <a:spcBef>
                <a:spcPct val="50000"/>
              </a:spcBef>
            </a:pPr>
            <a:r>
              <a:rPr lang="en-US" altLang="zh-CN" sz="2400" dirty="0"/>
              <a:t>sal.name=“Salvatore J. </a:t>
            </a:r>
            <a:r>
              <a:rPr lang="en-US" altLang="zh-CN" sz="2400" dirty="0" err="1"/>
              <a:t>Stolfo</a:t>
            </a:r>
            <a:r>
              <a:rPr lang="en-US" altLang="zh-CN" sz="2400" dirty="0"/>
              <a:t>”;</a:t>
            </a:r>
          </a:p>
          <a:p>
            <a:pPr>
              <a:spcBef>
                <a:spcPct val="50000"/>
              </a:spcBef>
            </a:pPr>
            <a:r>
              <a:rPr lang="en-US" altLang="zh-CN" sz="2400" dirty="0" err="1"/>
              <a:t>ke.printInfo</a:t>
            </a:r>
            <a:r>
              <a:rPr lang="en-US" altLang="zh-CN" sz="2400" dirty="0" smtClean="0"/>
              <a:t>();</a:t>
            </a:r>
          </a:p>
          <a:p>
            <a:pPr>
              <a:spcBef>
                <a:spcPct val="50000"/>
              </a:spcBef>
            </a:pPr>
            <a:r>
              <a:rPr lang="en-US" altLang="zh-CN" sz="2400" dirty="0" err="1" smtClean="0"/>
              <a:t>sal.printInfo</a:t>
            </a:r>
            <a:r>
              <a:rPr lang="en-US" altLang="zh-CN" sz="2400" dirty="0"/>
              <a:t>(); </a:t>
            </a:r>
          </a:p>
          <a:p>
            <a:pPr>
              <a:spcBef>
                <a:spcPct val="50000"/>
              </a:spcBef>
            </a:pPr>
            <a:r>
              <a:rPr lang="en-US" altLang="zh-CN" sz="2400" dirty="0" smtClean="0"/>
              <a:t> </a:t>
            </a:r>
            <a:endParaRPr lang="en-US" altLang="zh-CN" sz="2400" dirty="0"/>
          </a:p>
          <a:p>
            <a:pPr>
              <a:spcBef>
                <a:spcPct val="50000"/>
              </a:spcBef>
            </a:pPr>
            <a:endParaRPr lang="en-US" altLang="zh-CN" sz="2400" dirty="0"/>
          </a:p>
        </p:txBody>
      </p:sp>
    </p:spTree>
    <p:extLst>
      <p:ext uri="{BB962C8B-B14F-4D97-AF65-F5344CB8AC3E}">
        <p14:creationId xmlns:p14="http://schemas.microsoft.com/office/powerpoint/2010/main" xmlns="" val="208327842"/>
      </p:ext>
    </p:extLst>
  </p:cSld>
  <p:clrMapOvr>
    <a:masterClrMapping/>
  </p:clrMapOvr>
  <p:transition>
    <p:diamon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dirty="0"/>
              <a:t>Class Person</a:t>
            </a:r>
          </a:p>
        </p:txBody>
      </p:sp>
      <p:sp>
        <p:nvSpPr>
          <p:cNvPr id="50180" name="Text Box 4"/>
          <p:cNvSpPr txBox="1">
            <a:spLocks noChangeArrowheads="1"/>
          </p:cNvSpPr>
          <p:nvPr/>
        </p:nvSpPr>
        <p:spPr bwMode="auto">
          <a:xfrm>
            <a:off x="4427538" y="1773238"/>
            <a:ext cx="2232025" cy="120173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Name: </a:t>
            </a:r>
            <a:r>
              <a:rPr lang="en-US" altLang="zh-CN" dirty="0" err="1"/>
              <a:t>Ke</a:t>
            </a:r>
            <a:r>
              <a:rPr lang="en-US" altLang="zh-CN" dirty="0"/>
              <a:t> </a:t>
            </a:r>
            <a:r>
              <a:rPr lang="en-US" altLang="zh-CN" dirty="0" smtClean="0"/>
              <a:t>Wang</a:t>
            </a:r>
            <a:endParaRPr lang="en-US" altLang="zh-CN" dirty="0"/>
          </a:p>
          <a:p>
            <a:pPr>
              <a:spcBef>
                <a:spcPct val="50000"/>
              </a:spcBef>
            </a:pPr>
            <a:r>
              <a:rPr lang="en-US" altLang="zh-CN" dirty="0"/>
              <a:t>height: 0</a:t>
            </a:r>
          </a:p>
          <a:p>
            <a:pPr>
              <a:spcBef>
                <a:spcPct val="50000"/>
              </a:spcBef>
            </a:pPr>
            <a:r>
              <a:rPr lang="en-US" altLang="zh-CN" dirty="0"/>
              <a:t>weight: 0</a:t>
            </a:r>
          </a:p>
        </p:txBody>
      </p:sp>
      <p:sp>
        <p:nvSpPr>
          <p:cNvPr id="50181" name="Text Box 5"/>
          <p:cNvSpPr txBox="1">
            <a:spLocks noChangeArrowheads="1"/>
          </p:cNvSpPr>
          <p:nvPr/>
        </p:nvSpPr>
        <p:spPr bwMode="auto">
          <a:xfrm>
            <a:off x="4427538" y="3644900"/>
            <a:ext cx="2881312" cy="120173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Name: Salvatore J. </a:t>
            </a:r>
            <a:r>
              <a:rPr lang="en-US" altLang="zh-CN" dirty="0" err="1"/>
              <a:t>Stolfo</a:t>
            </a:r>
            <a:endParaRPr lang="en-US" altLang="zh-CN" dirty="0"/>
          </a:p>
          <a:p>
            <a:pPr>
              <a:spcBef>
                <a:spcPct val="50000"/>
              </a:spcBef>
            </a:pPr>
            <a:r>
              <a:rPr lang="en-US" altLang="zh-CN" dirty="0"/>
              <a:t>height: 0</a:t>
            </a:r>
          </a:p>
          <a:p>
            <a:pPr>
              <a:spcBef>
                <a:spcPct val="50000"/>
              </a:spcBef>
            </a:pPr>
            <a:r>
              <a:rPr lang="en-US" altLang="zh-CN" dirty="0"/>
              <a:t>weight: 0</a:t>
            </a:r>
          </a:p>
        </p:txBody>
      </p:sp>
      <p:sp>
        <p:nvSpPr>
          <p:cNvPr id="50182" name="Text Box 6"/>
          <p:cNvSpPr txBox="1">
            <a:spLocks noChangeArrowheads="1"/>
          </p:cNvSpPr>
          <p:nvPr/>
        </p:nvSpPr>
        <p:spPr bwMode="auto">
          <a:xfrm>
            <a:off x="2051050" y="2205038"/>
            <a:ext cx="649288" cy="37623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ke</a:t>
            </a:r>
          </a:p>
        </p:txBody>
      </p:sp>
      <p:sp>
        <p:nvSpPr>
          <p:cNvPr id="50183" name="Text Box 7"/>
          <p:cNvSpPr txBox="1">
            <a:spLocks noChangeArrowheads="1"/>
          </p:cNvSpPr>
          <p:nvPr/>
        </p:nvSpPr>
        <p:spPr bwMode="auto">
          <a:xfrm>
            <a:off x="2051050" y="4005263"/>
            <a:ext cx="649288" cy="37623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sal</a:t>
            </a:r>
          </a:p>
        </p:txBody>
      </p:sp>
      <p:sp>
        <p:nvSpPr>
          <p:cNvPr id="50184" name="Line 8"/>
          <p:cNvSpPr>
            <a:spLocks noChangeShapeType="1"/>
          </p:cNvSpPr>
          <p:nvPr/>
        </p:nvSpPr>
        <p:spPr bwMode="auto">
          <a:xfrm>
            <a:off x="2700338" y="2349500"/>
            <a:ext cx="172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50185" name="Line 9"/>
          <p:cNvSpPr>
            <a:spLocks noChangeShapeType="1"/>
          </p:cNvSpPr>
          <p:nvPr/>
        </p:nvSpPr>
        <p:spPr bwMode="auto">
          <a:xfrm>
            <a:off x="2700338" y="4149725"/>
            <a:ext cx="172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xmlns="" val="2491791388"/>
      </p:ext>
    </p:extLst>
  </p:cSld>
  <p:clrMapOvr>
    <a:masterClrMapping/>
  </p:clrMapOvr>
  <p:transition>
    <p:diamon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dirty="0"/>
              <a:t>Class Person: variables</a:t>
            </a:r>
          </a:p>
        </p:txBody>
      </p:sp>
      <p:sp>
        <p:nvSpPr>
          <p:cNvPr id="52228" name="Text Box 4"/>
          <p:cNvSpPr txBox="1">
            <a:spLocks noChangeArrowheads="1"/>
          </p:cNvSpPr>
          <p:nvPr/>
        </p:nvSpPr>
        <p:spPr bwMode="auto">
          <a:xfrm>
            <a:off x="900113" y="1773238"/>
            <a:ext cx="4319587" cy="2647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dirty="0"/>
              <a:t>Person x;</a:t>
            </a:r>
          </a:p>
          <a:p>
            <a:pPr>
              <a:spcBef>
                <a:spcPct val="50000"/>
              </a:spcBef>
            </a:pPr>
            <a:r>
              <a:rPr lang="en-US" altLang="zh-CN" sz="2400" dirty="0"/>
              <a:t>x=</a:t>
            </a:r>
            <a:r>
              <a:rPr lang="en-US" altLang="zh-CN" sz="2400" dirty="0" err="1"/>
              <a:t>ke</a:t>
            </a:r>
            <a:r>
              <a:rPr lang="en-US" altLang="zh-CN" sz="2400" dirty="0"/>
              <a:t>;</a:t>
            </a:r>
          </a:p>
          <a:p>
            <a:pPr>
              <a:spcBef>
                <a:spcPct val="50000"/>
              </a:spcBef>
            </a:pPr>
            <a:r>
              <a:rPr lang="en-US" altLang="zh-CN" sz="2400" dirty="0" err="1"/>
              <a:t>x.printInfo</a:t>
            </a:r>
            <a:r>
              <a:rPr lang="en-US" altLang="zh-CN" sz="2400" dirty="0"/>
              <a:t>();</a:t>
            </a:r>
          </a:p>
          <a:p>
            <a:pPr>
              <a:spcBef>
                <a:spcPct val="50000"/>
              </a:spcBef>
            </a:pPr>
            <a:r>
              <a:rPr lang="en-US" altLang="zh-CN" sz="2400" dirty="0"/>
              <a:t>x=</a:t>
            </a:r>
            <a:r>
              <a:rPr lang="en-US" altLang="zh-CN" sz="2400" dirty="0" err="1"/>
              <a:t>sal</a:t>
            </a:r>
            <a:r>
              <a:rPr lang="en-US" altLang="zh-CN" sz="2400" dirty="0"/>
              <a:t>;</a:t>
            </a:r>
          </a:p>
          <a:p>
            <a:pPr>
              <a:spcBef>
                <a:spcPct val="50000"/>
              </a:spcBef>
            </a:pPr>
            <a:r>
              <a:rPr lang="en-US" altLang="zh-CN" sz="2400" dirty="0" err="1"/>
              <a:t>x.printInfo</a:t>
            </a:r>
            <a:r>
              <a:rPr lang="en-US" altLang="zh-CN" sz="2400" dirty="0" smtClean="0"/>
              <a:t>();</a:t>
            </a:r>
            <a:endParaRPr lang="en-US" altLang="zh-CN" sz="2400" dirty="0"/>
          </a:p>
        </p:txBody>
      </p:sp>
      <p:sp>
        <p:nvSpPr>
          <p:cNvPr id="52230" name="Text Box 6"/>
          <p:cNvSpPr txBox="1">
            <a:spLocks noChangeArrowheads="1"/>
          </p:cNvSpPr>
          <p:nvPr/>
        </p:nvSpPr>
        <p:spPr bwMode="auto">
          <a:xfrm>
            <a:off x="971550" y="4868863"/>
            <a:ext cx="64087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a:t>This gives the same output as previous code !</a:t>
            </a:r>
            <a:r>
              <a:rPr lang="en-US" altLang="zh-CN"/>
              <a:t> </a:t>
            </a:r>
          </a:p>
        </p:txBody>
      </p:sp>
    </p:spTree>
    <p:extLst>
      <p:ext uri="{BB962C8B-B14F-4D97-AF65-F5344CB8AC3E}">
        <p14:creationId xmlns:p14="http://schemas.microsoft.com/office/powerpoint/2010/main" xmlns="" val="3859637769"/>
      </p:ext>
    </p:extLst>
  </p:cSld>
  <p:clrMapOvr>
    <a:masterClrMapping/>
  </p:clrMapOvr>
  <p:transition>
    <p:diamon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noChangeArrowheads="1"/>
          </p:cNvSpPr>
          <p:nvPr>
            <p:ph type="title"/>
          </p:nvPr>
        </p:nvSpPr>
        <p:spPr/>
        <p:txBody>
          <a:bodyPr/>
          <a:lstStyle/>
          <a:p>
            <a:r>
              <a:rPr lang="en-US" altLang="zh-CN" dirty="0" smtClean="0"/>
              <a:t>            Class Person</a:t>
            </a:r>
            <a:endParaRPr lang="en-US" altLang="zh-CN" dirty="0"/>
          </a:p>
        </p:txBody>
      </p:sp>
      <p:sp>
        <p:nvSpPr>
          <p:cNvPr id="54277" name="Text Box 5"/>
          <p:cNvSpPr txBox="1">
            <a:spLocks noChangeArrowheads="1"/>
          </p:cNvSpPr>
          <p:nvPr/>
        </p:nvSpPr>
        <p:spPr bwMode="auto">
          <a:xfrm>
            <a:off x="4498975" y="2205038"/>
            <a:ext cx="2232025" cy="120173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Name: </a:t>
            </a:r>
            <a:r>
              <a:rPr lang="en-US" altLang="zh-CN" dirty="0" err="1"/>
              <a:t>Ke</a:t>
            </a:r>
            <a:r>
              <a:rPr lang="en-US" altLang="zh-CN" dirty="0"/>
              <a:t> Wang</a:t>
            </a:r>
          </a:p>
          <a:p>
            <a:pPr>
              <a:spcBef>
                <a:spcPct val="50000"/>
              </a:spcBef>
            </a:pPr>
            <a:r>
              <a:rPr lang="en-US" altLang="zh-CN" dirty="0"/>
              <a:t>height: 0</a:t>
            </a:r>
          </a:p>
          <a:p>
            <a:pPr>
              <a:spcBef>
                <a:spcPct val="50000"/>
              </a:spcBef>
            </a:pPr>
            <a:r>
              <a:rPr lang="en-US" altLang="zh-CN" dirty="0"/>
              <a:t>weight: 0</a:t>
            </a:r>
          </a:p>
        </p:txBody>
      </p:sp>
      <p:sp>
        <p:nvSpPr>
          <p:cNvPr id="54278" name="Text Box 6"/>
          <p:cNvSpPr txBox="1">
            <a:spLocks noChangeArrowheads="1"/>
          </p:cNvSpPr>
          <p:nvPr/>
        </p:nvSpPr>
        <p:spPr bwMode="auto">
          <a:xfrm>
            <a:off x="4498975" y="4076700"/>
            <a:ext cx="2881313" cy="120173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Name: Salvatore J. </a:t>
            </a:r>
            <a:r>
              <a:rPr lang="en-US" altLang="zh-CN" dirty="0" err="1"/>
              <a:t>Stolfo</a:t>
            </a:r>
            <a:endParaRPr lang="en-US" altLang="zh-CN" dirty="0"/>
          </a:p>
          <a:p>
            <a:pPr>
              <a:spcBef>
                <a:spcPct val="50000"/>
              </a:spcBef>
            </a:pPr>
            <a:r>
              <a:rPr lang="en-US" altLang="zh-CN" dirty="0"/>
              <a:t>height: 0</a:t>
            </a:r>
          </a:p>
          <a:p>
            <a:pPr>
              <a:spcBef>
                <a:spcPct val="50000"/>
              </a:spcBef>
            </a:pPr>
            <a:r>
              <a:rPr lang="en-US" altLang="zh-CN" dirty="0"/>
              <a:t>weight: 0</a:t>
            </a:r>
          </a:p>
        </p:txBody>
      </p:sp>
      <p:sp>
        <p:nvSpPr>
          <p:cNvPr id="54279" name="Text Box 7"/>
          <p:cNvSpPr txBox="1">
            <a:spLocks noChangeArrowheads="1"/>
          </p:cNvSpPr>
          <p:nvPr/>
        </p:nvSpPr>
        <p:spPr bwMode="auto">
          <a:xfrm>
            <a:off x="2122488" y="2636838"/>
            <a:ext cx="649287" cy="37623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err="1"/>
              <a:t>ke</a:t>
            </a:r>
            <a:endParaRPr lang="en-US" altLang="zh-CN" dirty="0"/>
          </a:p>
        </p:txBody>
      </p:sp>
      <p:sp>
        <p:nvSpPr>
          <p:cNvPr id="54280" name="Text Box 8"/>
          <p:cNvSpPr txBox="1">
            <a:spLocks noChangeArrowheads="1"/>
          </p:cNvSpPr>
          <p:nvPr/>
        </p:nvSpPr>
        <p:spPr bwMode="auto">
          <a:xfrm>
            <a:off x="2122488" y="4437063"/>
            <a:ext cx="649287" cy="37623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sal</a:t>
            </a:r>
          </a:p>
        </p:txBody>
      </p:sp>
      <p:sp>
        <p:nvSpPr>
          <p:cNvPr id="54281" name="Line 9"/>
          <p:cNvSpPr>
            <a:spLocks noChangeShapeType="1"/>
          </p:cNvSpPr>
          <p:nvPr/>
        </p:nvSpPr>
        <p:spPr bwMode="auto">
          <a:xfrm>
            <a:off x="2771775" y="2781300"/>
            <a:ext cx="172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54282" name="Line 10"/>
          <p:cNvSpPr>
            <a:spLocks noChangeShapeType="1"/>
          </p:cNvSpPr>
          <p:nvPr/>
        </p:nvSpPr>
        <p:spPr bwMode="auto">
          <a:xfrm>
            <a:off x="2771775" y="4581525"/>
            <a:ext cx="172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54283" name="Text Box 11"/>
          <p:cNvSpPr txBox="1">
            <a:spLocks noChangeArrowheads="1"/>
          </p:cNvSpPr>
          <p:nvPr/>
        </p:nvSpPr>
        <p:spPr bwMode="auto">
          <a:xfrm>
            <a:off x="2195513" y="3573463"/>
            <a:ext cx="287337" cy="376237"/>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x</a:t>
            </a:r>
          </a:p>
        </p:txBody>
      </p:sp>
      <p:sp>
        <p:nvSpPr>
          <p:cNvPr id="54284" name="Line 12"/>
          <p:cNvSpPr>
            <a:spLocks noChangeShapeType="1"/>
          </p:cNvSpPr>
          <p:nvPr/>
        </p:nvSpPr>
        <p:spPr bwMode="auto">
          <a:xfrm flipV="1">
            <a:off x="2627313" y="3068638"/>
            <a:ext cx="1800225" cy="6477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54285" name="Line 13"/>
          <p:cNvSpPr>
            <a:spLocks noChangeShapeType="1"/>
          </p:cNvSpPr>
          <p:nvPr/>
        </p:nvSpPr>
        <p:spPr bwMode="auto">
          <a:xfrm>
            <a:off x="2627313" y="3789363"/>
            <a:ext cx="1873250" cy="57626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54286" name="AutoShape 14"/>
          <p:cNvSpPr>
            <a:spLocks noChangeArrowheads="1"/>
          </p:cNvSpPr>
          <p:nvPr/>
        </p:nvSpPr>
        <p:spPr bwMode="auto">
          <a:xfrm>
            <a:off x="3708400" y="3500438"/>
            <a:ext cx="142875" cy="504825"/>
          </a:xfrm>
          <a:prstGeom prst="curvedLeftArrow">
            <a:avLst>
              <a:gd name="adj1" fmla="val 70667"/>
              <a:gd name="adj2" fmla="val 141333"/>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54287" name="Text Box 15"/>
          <p:cNvSpPr txBox="1">
            <a:spLocks noChangeArrowheads="1"/>
          </p:cNvSpPr>
          <p:nvPr/>
        </p:nvSpPr>
        <p:spPr bwMode="auto">
          <a:xfrm>
            <a:off x="1908175" y="5876925"/>
            <a:ext cx="12954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references</a:t>
            </a:r>
          </a:p>
        </p:txBody>
      </p:sp>
      <p:sp>
        <p:nvSpPr>
          <p:cNvPr id="54288" name="Text Box 16"/>
          <p:cNvSpPr txBox="1">
            <a:spLocks noChangeArrowheads="1"/>
          </p:cNvSpPr>
          <p:nvPr/>
        </p:nvSpPr>
        <p:spPr bwMode="auto">
          <a:xfrm>
            <a:off x="5003800" y="5876925"/>
            <a:ext cx="1008063"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objects</a:t>
            </a:r>
          </a:p>
        </p:txBody>
      </p:sp>
    </p:spTree>
    <p:extLst>
      <p:ext uri="{BB962C8B-B14F-4D97-AF65-F5344CB8AC3E}">
        <p14:creationId xmlns:p14="http://schemas.microsoft.com/office/powerpoint/2010/main" xmlns="" val="1564877461"/>
      </p:ext>
    </p:extLst>
  </p:cSld>
  <p:clrMapOvr>
    <a:masterClrMapping/>
  </p:clrMapOvr>
  <p:transition>
    <p:diamon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704088"/>
            <a:ext cx="8229600" cy="438912"/>
          </a:xfrm>
        </p:spPr>
        <p:txBody>
          <a:bodyPr>
            <a:normAutofit fontScale="90000"/>
          </a:bodyPr>
          <a:lstStyle/>
          <a:p>
            <a:r>
              <a:rPr lang="en-US" dirty="0" smtClean="0"/>
              <a:t>                        References</a:t>
            </a:r>
            <a:endParaRPr lang="en-US" dirty="0"/>
          </a:p>
        </p:txBody>
      </p:sp>
      <p:sp>
        <p:nvSpPr>
          <p:cNvPr id="41987" name="Rectangle 3"/>
          <p:cNvSpPr>
            <a:spLocks noGrp="1" noChangeArrowheads="1"/>
          </p:cNvSpPr>
          <p:nvPr>
            <p:ph sz="quarter" idx="1"/>
          </p:nvPr>
        </p:nvSpPr>
        <p:spPr>
          <a:xfrm>
            <a:off x="381000" y="1143000"/>
            <a:ext cx="8229600" cy="5410200"/>
          </a:xfrm>
        </p:spPr>
        <p:txBody>
          <a:bodyPr/>
          <a:lstStyle/>
          <a:p>
            <a:pPr lvl="1"/>
            <a:r>
              <a:rPr lang="en-US" sz="2400" dirty="0"/>
              <a:t>What do we mean by “</a:t>
            </a:r>
            <a:r>
              <a:rPr lang="en-US" sz="2400" b="1" dirty="0">
                <a:solidFill>
                  <a:srgbClr val="003399"/>
                </a:solidFill>
              </a:rPr>
              <a:t>references</a:t>
            </a:r>
            <a:r>
              <a:rPr lang="en-US" sz="2400" dirty="0"/>
              <a:t>”?</a:t>
            </a:r>
          </a:p>
          <a:p>
            <a:pPr lvl="2"/>
            <a:r>
              <a:rPr lang="en-US" sz="2000" dirty="0"/>
              <a:t>The data stored in a variable is just the </a:t>
            </a:r>
            <a:r>
              <a:rPr lang="en-US" sz="2000" dirty="0">
                <a:solidFill>
                  <a:srgbClr val="FF0000"/>
                </a:solidFill>
              </a:rPr>
              <a:t>“address”</a:t>
            </a:r>
            <a:r>
              <a:rPr lang="en-US" sz="2000" dirty="0"/>
              <a:t> of the location where the object is stored</a:t>
            </a:r>
          </a:p>
          <a:p>
            <a:pPr lvl="3"/>
            <a:r>
              <a:rPr lang="en-US" sz="1800" dirty="0"/>
              <a:t>Thus it is separate from the object itself</a:t>
            </a:r>
          </a:p>
          <a:p>
            <a:pPr lvl="4"/>
            <a:r>
              <a:rPr lang="en-US" sz="1800" dirty="0"/>
              <a:t>Ex: If I have a Contacts file on my PC, it will have the address of my friend, </a:t>
            </a:r>
            <a:r>
              <a:rPr lang="en-US" sz="1800" dirty="0" smtClean="0"/>
              <a:t>John…</a:t>
            </a:r>
            <a:endParaRPr lang="en-US" sz="1800" dirty="0"/>
          </a:p>
          <a:p>
            <a:pPr lvl="4"/>
            <a:r>
              <a:rPr lang="en-US" sz="1800" dirty="0"/>
              <a:t>I can use that address to send something to Joe or to go visit him if I would like</a:t>
            </a:r>
          </a:p>
          <a:p>
            <a:pPr lvl="4"/>
            <a:r>
              <a:rPr lang="en-US" sz="1800" dirty="0"/>
              <a:t>However, if I change that address in my Contacts file, it does NOT in any way affect Joe, but now I no longer know where Joe is located</a:t>
            </a:r>
          </a:p>
          <a:p>
            <a:pPr lvl="2"/>
            <a:r>
              <a:rPr lang="en-US" sz="2000" dirty="0"/>
              <a:t>However, I can </a:t>
            </a:r>
            <a:r>
              <a:rPr lang="en-US" sz="2000" dirty="0">
                <a:solidFill>
                  <a:srgbClr val="FF0000"/>
                </a:solidFill>
              </a:rPr>
              <a:t>indirectly</a:t>
            </a:r>
            <a:r>
              <a:rPr lang="en-US" sz="2000" dirty="0"/>
              <a:t> change the data in the object through the reference</a:t>
            </a:r>
          </a:p>
          <a:p>
            <a:pPr lvl="3"/>
            <a:r>
              <a:rPr lang="en-US" sz="1800" dirty="0"/>
              <a:t>Knowing his address, I can go to Joe’s house and steal his plasma TV</a:t>
            </a:r>
          </a:p>
        </p:txBody>
      </p:sp>
    </p:spTree>
    <p:extLst>
      <p:ext uri="{BB962C8B-B14F-4D97-AF65-F5344CB8AC3E}">
        <p14:creationId xmlns:p14="http://schemas.microsoft.com/office/powerpoint/2010/main" xmlns="" val="2501601831"/>
      </p:ext>
    </p:ext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dissolve">
                                      <p:cBhvr>
                                        <p:cTn id="7" dur="500"/>
                                        <p:tgtEl>
                                          <p:spTgt spid="419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987">
                                            <p:txEl>
                                              <p:pRg st="2" end="2"/>
                                            </p:txEl>
                                          </p:spTgt>
                                        </p:tgtEl>
                                        <p:attrNameLst>
                                          <p:attrName>style.visibility</p:attrName>
                                        </p:attrNameLst>
                                      </p:cBhvr>
                                      <p:to>
                                        <p:strVal val="visible"/>
                                      </p:to>
                                    </p:set>
                                    <p:animEffect transition="in" filter="dissolve">
                                      <p:cBhvr>
                                        <p:cTn id="12" dur="500"/>
                                        <p:tgtEl>
                                          <p:spTgt spid="419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1987">
                                            <p:txEl>
                                              <p:pRg st="3" end="3"/>
                                            </p:txEl>
                                          </p:spTgt>
                                        </p:tgtEl>
                                        <p:attrNameLst>
                                          <p:attrName>style.visibility</p:attrName>
                                        </p:attrNameLst>
                                      </p:cBhvr>
                                      <p:to>
                                        <p:strVal val="visible"/>
                                      </p:to>
                                    </p:set>
                                    <p:animEffect transition="in" filter="dissolve">
                                      <p:cBhvr>
                                        <p:cTn id="17" dur="500"/>
                                        <p:tgtEl>
                                          <p:spTgt spid="419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1987">
                                            <p:txEl>
                                              <p:pRg st="4" end="4"/>
                                            </p:txEl>
                                          </p:spTgt>
                                        </p:tgtEl>
                                        <p:attrNameLst>
                                          <p:attrName>style.visibility</p:attrName>
                                        </p:attrNameLst>
                                      </p:cBhvr>
                                      <p:to>
                                        <p:strVal val="visible"/>
                                      </p:to>
                                    </p:set>
                                    <p:animEffect transition="in" filter="dissolve">
                                      <p:cBhvr>
                                        <p:cTn id="22" dur="500"/>
                                        <p:tgtEl>
                                          <p:spTgt spid="419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1987">
                                            <p:txEl>
                                              <p:pRg st="5" end="5"/>
                                            </p:txEl>
                                          </p:spTgt>
                                        </p:tgtEl>
                                        <p:attrNameLst>
                                          <p:attrName>style.visibility</p:attrName>
                                        </p:attrNameLst>
                                      </p:cBhvr>
                                      <p:to>
                                        <p:strVal val="visible"/>
                                      </p:to>
                                    </p:set>
                                    <p:animEffect transition="in" filter="dissolve">
                                      <p:cBhvr>
                                        <p:cTn id="27" dur="500"/>
                                        <p:tgtEl>
                                          <p:spTgt spid="4198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1987">
                                            <p:txEl>
                                              <p:pRg st="6" end="6"/>
                                            </p:txEl>
                                          </p:spTgt>
                                        </p:tgtEl>
                                        <p:attrNameLst>
                                          <p:attrName>style.visibility</p:attrName>
                                        </p:attrNameLst>
                                      </p:cBhvr>
                                      <p:to>
                                        <p:strVal val="visible"/>
                                      </p:to>
                                    </p:set>
                                    <p:animEffect transition="in" filter="dissolve">
                                      <p:cBhvr>
                                        <p:cTn id="32" dur="500"/>
                                        <p:tgtEl>
                                          <p:spTgt spid="4198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1987">
                                            <p:txEl>
                                              <p:pRg st="7" end="7"/>
                                            </p:txEl>
                                          </p:spTgt>
                                        </p:tgtEl>
                                        <p:attrNameLst>
                                          <p:attrName>style.visibility</p:attrName>
                                        </p:attrNameLst>
                                      </p:cBhvr>
                                      <p:to>
                                        <p:strVal val="visible"/>
                                      </p:to>
                                    </p:set>
                                    <p:animEffect transition="in" filter="dissolve">
                                      <p:cBhvr>
                                        <p:cTn id="37" dur="500"/>
                                        <p:tgtEl>
                                          <p:spTgt spid="419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Autofit/>
          </a:bodyPr>
          <a:lstStyle/>
          <a:p>
            <a:r>
              <a:rPr lang="en-US" sz="4400" dirty="0" smtClean="0">
                <a:solidFill>
                  <a:schemeClr val="accent2"/>
                </a:solidFill>
              </a:rPr>
              <a:t>			</a:t>
            </a:r>
            <a:r>
              <a:rPr lang="en-US" b="1" u="sng" dirty="0" smtClean="0">
                <a:solidFill>
                  <a:schemeClr val="accent1"/>
                </a:solidFill>
              </a:rPr>
              <a:t>Products</a:t>
            </a:r>
            <a:endParaRPr lang="en-US" b="1" u="sng" dirty="0">
              <a:solidFill>
                <a:schemeClr val="accent2"/>
              </a:solidFill>
            </a:endParaRPr>
          </a:p>
        </p:txBody>
      </p:sp>
      <p:graphicFrame>
        <p:nvGraphicFramePr>
          <p:cNvPr id="4" name="Content Placeholder 3"/>
          <p:cNvGraphicFramePr>
            <a:graphicFrameLocks noGrp="1"/>
          </p:cNvGraphicFramePr>
          <p:nvPr>
            <p:ph sz="quarter" idx="1"/>
          </p:nvPr>
        </p:nvGraphicFramePr>
        <p:xfrm>
          <a:off x="457200" y="1447799"/>
          <a:ext cx="8153400" cy="51054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stm.jpg"/>
          <p:cNvPicPr>
            <a:picLocks noChangeAspect="1"/>
          </p:cNvPicPr>
          <p:nvPr/>
        </p:nvPicPr>
        <p:blipFill>
          <a:blip r:embed="rId7"/>
          <a:stretch>
            <a:fillRect/>
          </a:stretch>
        </p:blipFill>
        <p:spPr>
          <a:xfrm>
            <a:off x="7239000" y="5486400"/>
            <a:ext cx="1676400" cy="688788"/>
          </a:xfrm>
          <a:prstGeom prst="rect">
            <a:avLst/>
          </a:prstGeom>
        </p:spPr>
      </p:pic>
      <p:pic>
        <p:nvPicPr>
          <p:cNvPr id="7" name="Picture 6" descr="corelog.jpg"/>
          <p:cNvPicPr>
            <a:picLocks noChangeAspect="1"/>
          </p:cNvPicPr>
          <p:nvPr/>
        </p:nvPicPr>
        <p:blipFill>
          <a:blip r:embed="rId8"/>
          <a:stretch>
            <a:fillRect/>
          </a:stretch>
        </p:blipFill>
        <p:spPr>
          <a:xfrm>
            <a:off x="7162800" y="4572000"/>
            <a:ext cx="1752600" cy="685800"/>
          </a:xfrm>
          <a:prstGeom prst="rect">
            <a:avLst/>
          </a:prstGeom>
        </p:spPr>
      </p:pic>
      <p:pic>
        <p:nvPicPr>
          <p:cNvPr id="8" name="Picture 7" descr="sim.jpg"/>
          <p:cNvPicPr>
            <a:picLocks noChangeAspect="1"/>
          </p:cNvPicPr>
          <p:nvPr/>
        </p:nvPicPr>
        <p:blipFill>
          <a:blip r:embed="rId9"/>
          <a:stretch>
            <a:fillRect/>
          </a:stretch>
        </p:blipFill>
        <p:spPr>
          <a:xfrm>
            <a:off x="6781800" y="3429000"/>
            <a:ext cx="2077549" cy="733425"/>
          </a:xfrm>
          <a:prstGeom prst="rect">
            <a:avLst/>
          </a:prstGeom>
        </p:spPr>
      </p:pic>
      <p:pic>
        <p:nvPicPr>
          <p:cNvPr id="10" name="Picture 9" descr="gpc.jpg"/>
          <p:cNvPicPr>
            <a:picLocks noChangeAspect="1"/>
          </p:cNvPicPr>
          <p:nvPr/>
        </p:nvPicPr>
        <p:blipFill>
          <a:blip r:embed="rId10"/>
          <a:stretch>
            <a:fillRect/>
          </a:stretch>
        </p:blipFill>
        <p:spPr>
          <a:xfrm>
            <a:off x="3733800" y="1752600"/>
            <a:ext cx="2108200" cy="609600"/>
          </a:xfrm>
          <a:prstGeom prst="rect">
            <a:avLst/>
          </a:prstGeom>
        </p:spPr>
      </p:pic>
      <p:pic>
        <p:nvPicPr>
          <p:cNvPr id="11" name="Picture 10" descr="pp.jpg"/>
          <p:cNvPicPr>
            <a:picLocks noChangeAspect="1"/>
          </p:cNvPicPr>
          <p:nvPr/>
        </p:nvPicPr>
        <p:blipFill>
          <a:blip r:embed="rId11"/>
          <a:stretch>
            <a:fillRect/>
          </a:stretch>
        </p:blipFill>
        <p:spPr>
          <a:xfrm>
            <a:off x="6172200" y="2133600"/>
            <a:ext cx="2305878" cy="685800"/>
          </a:xfrm>
          <a:prstGeom prst="rect">
            <a:avLst/>
          </a:prstGeom>
        </p:spPr>
      </p:pic>
      <p:pic>
        <p:nvPicPr>
          <p:cNvPr id="12" name="Picture 11" descr="petro.jpg"/>
          <p:cNvPicPr>
            <a:picLocks noChangeAspect="1"/>
          </p:cNvPicPr>
          <p:nvPr/>
        </p:nvPicPr>
        <p:blipFill>
          <a:blip r:embed="rId12"/>
          <a:stretch>
            <a:fillRect/>
          </a:stretch>
        </p:blipFill>
        <p:spPr>
          <a:xfrm>
            <a:off x="1066800" y="2286000"/>
            <a:ext cx="2547257" cy="571500"/>
          </a:xfrm>
          <a:prstGeom prst="rect">
            <a:avLst/>
          </a:prstGeom>
        </p:spPr>
      </p:pic>
      <p:pic>
        <p:nvPicPr>
          <p:cNvPr id="13" name="Picture 12" descr="res.jpg"/>
          <p:cNvPicPr>
            <a:picLocks noChangeAspect="1"/>
          </p:cNvPicPr>
          <p:nvPr/>
        </p:nvPicPr>
        <p:blipFill>
          <a:blip r:embed="rId13"/>
          <a:stretch>
            <a:fillRect/>
          </a:stretch>
        </p:blipFill>
        <p:spPr>
          <a:xfrm>
            <a:off x="685800" y="3124200"/>
            <a:ext cx="1676400" cy="609600"/>
          </a:xfrm>
          <a:prstGeom prst="rect">
            <a:avLst/>
          </a:prstGeom>
        </p:spPr>
      </p:pic>
      <p:pic>
        <p:nvPicPr>
          <p:cNvPr id="14" name="Picture 13" descr="sig.jpg"/>
          <p:cNvPicPr>
            <a:picLocks noChangeAspect="1"/>
          </p:cNvPicPr>
          <p:nvPr/>
        </p:nvPicPr>
        <p:blipFill>
          <a:blip r:embed="rId14"/>
          <a:stretch>
            <a:fillRect/>
          </a:stretch>
        </p:blipFill>
        <p:spPr>
          <a:xfrm>
            <a:off x="381000" y="4114800"/>
            <a:ext cx="1676400" cy="604092"/>
          </a:xfrm>
          <a:prstGeom prst="rect">
            <a:avLst/>
          </a:prstGeom>
        </p:spPr>
      </p:pic>
      <p:pic>
        <p:nvPicPr>
          <p:cNvPr id="15" name="Picture 14" descr="tran.jpg"/>
          <p:cNvPicPr>
            <a:picLocks noChangeAspect="1"/>
          </p:cNvPicPr>
          <p:nvPr/>
        </p:nvPicPr>
        <p:blipFill>
          <a:blip r:embed="rId15"/>
          <a:stretch>
            <a:fillRect/>
          </a:stretch>
        </p:blipFill>
        <p:spPr>
          <a:xfrm>
            <a:off x="304800" y="5410200"/>
            <a:ext cx="1951892" cy="609600"/>
          </a:xfrm>
          <a:prstGeom prst="rect">
            <a:avLst/>
          </a:prstGeom>
        </p:spPr>
      </p:pic>
      <p:pic>
        <p:nvPicPr>
          <p:cNvPr id="16" name="Picture 15" descr="logo.jpg"/>
          <p:cNvPicPr>
            <a:picLocks noChangeAspect="1"/>
          </p:cNvPicPr>
          <p:nvPr/>
        </p:nvPicPr>
        <p:blipFill>
          <a:blip r:embed="rId16"/>
          <a:stretch>
            <a:fillRect/>
          </a:stretch>
        </p:blipFill>
        <p:spPr>
          <a:xfrm>
            <a:off x="3886200" y="4724400"/>
            <a:ext cx="1524000" cy="1600200"/>
          </a:xfrm>
          <a:prstGeom prst="rect">
            <a:avLst/>
          </a:prstGeom>
        </p:spPr>
      </p:pic>
    </p:spTree>
  </p:cSld>
  <p:clrMapOvr>
    <a:masterClrMapping/>
  </p:clrMapOvr>
  <p:transition>
    <p:diamon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a:t>Reference</a:t>
            </a:r>
          </a:p>
        </p:txBody>
      </p:sp>
      <p:sp>
        <p:nvSpPr>
          <p:cNvPr id="57348" name="Text Box 4"/>
          <p:cNvSpPr txBox="1">
            <a:spLocks noChangeArrowheads="1"/>
          </p:cNvSpPr>
          <p:nvPr/>
        </p:nvSpPr>
        <p:spPr bwMode="auto">
          <a:xfrm>
            <a:off x="539750" y="2060575"/>
            <a:ext cx="18716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a:t>Person ke; </a:t>
            </a:r>
          </a:p>
        </p:txBody>
      </p:sp>
      <p:sp>
        <p:nvSpPr>
          <p:cNvPr id="57350" name="Text Box 6"/>
          <p:cNvSpPr txBox="1">
            <a:spLocks noChangeArrowheads="1"/>
          </p:cNvSpPr>
          <p:nvPr/>
        </p:nvSpPr>
        <p:spPr bwMode="auto">
          <a:xfrm>
            <a:off x="2700338" y="2060575"/>
            <a:ext cx="5040312"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000" dirty="0">
                <a:solidFill>
                  <a:schemeClr val="bg2">
                    <a:lumMod val="50000"/>
                  </a:schemeClr>
                </a:solidFill>
              </a:rPr>
              <a:t>//only created the reference, not an object. It points to nothing now (null).</a:t>
            </a:r>
            <a:endParaRPr lang="zh-CN" altLang="en-US" sz="2000" dirty="0">
              <a:solidFill>
                <a:schemeClr val="bg2">
                  <a:lumMod val="50000"/>
                </a:schemeClr>
              </a:solidFill>
            </a:endParaRPr>
          </a:p>
        </p:txBody>
      </p:sp>
      <p:sp>
        <p:nvSpPr>
          <p:cNvPr id="57351" name="Text Box 7"/>
          <p:cNvSpPr txBox="1">
            <a:spLocks noChangeArrowheads="1"/>
          </p:cNvSpPr>
          <p:nvPr/>
        </p:nvSpPr>
        <p:spPr bwMode="auto">
          <a:xfrm>
            <a:off x="611188" y="3213100"/>
            <a:ext cx="28082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a:t>ke = new Person();</a:t>
            </a:r>
          </a:p>
        </p:txBody>
      </p:sp>
      <p:sp>
        <p:nvSpPr>
          <p:cNvPr id="57352" name="Text Box 8"/>
          <p:cNvSpPr txBox="1">
            <a:spLocks noChangeArrowheads="1"/>
          </p:cNvSpPr>
          <p:nvPr/>
        </p:nvSpPr>
        <p:spPr bwMode="auto">
          <a:xfrm>
            <a:off x="3924300" y="3213100"/>
            <a:ext cx="4392613"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000" dirty="0">
                <a:solidFill>
                  <a:schemeClr val="bg2">
                    <a:lumMod val="50000"/>
                  </a:schemeClr>
                </a:solidFill>
              </a:rPr>
              <a:t>//create the object (allocate storage in memory), and </a:t>
            </a:r>
            <a:r>
              <a:rPr lang="en-US" altLang="zh-CN" sz="2000" dirty="0" err="1">
                <a:solidFill>
                  <a:schemeClr val="bg2">
                    <a:lumMod val="50000"/>
                  </a:schemeClr>
                </a:solidFill>
              </a:rPr>
              <a:t>ke</a:t>
            </a:r>
            <a:r>
              <a:rPr lang="en-US" altLang="zh-CN" sz="2000" dirty="0">
                <a:solidFill>
                  <a:schemeClr val="bg2">
                    <a:lumMod val="50000"/>
                  </a:schemeClr>
                </a:solidFill>
              </a:rPr>
              <a:t> is initialized</a:t>
            </a:r>
            <a:r>
              <a:rPr lang="en-US" altLang="zh-CN" sz="2000" dirty="0">
                <a:solidFill>
                  <a:schemeClr val="hlink"/>
                </a:solidFill>
              </a:rPr>
              <a:t>.</a:t>
            </a:r>
          </a:p>
        </p:txBody>
      </p:sp>
      <p:sp>
        <p:nvSpPr>
          <p:cNvPr id="57353" name="Text Box 9"/>
          <p:cNvSpPr txBox="1">
            <a:spLocks noChangeArrowheads="1"/>
          </p:cNvSpPr>
          <p:nvPr/>
        </p:nvSpPr>
        <p:spPr bwMode="auto">
          <a:xfrm>
            <a:off x="539750" y="4508500"/>
            <a:ext cx="31670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a:t>ke.name=“Ke Wang”;</a:t>
            </a:r>
          </a:p>
        </p:txBody>
      </p:sp>
      <p:sp>
        <p:nvSpPr>
          <p:cNvPr id="57354" name="Text Box 10"/>
          <p:cNvSpPr txBox="1">
            <a:spLocks noChangeArrowheads="1"/>
          </p:cNvSpPr>
          <p:nvPr/>
        </p:nvSpPr>
        <p:spPr bwMode="auto">
          <a:xfrm>
            <a:off x="4067175" y="4508500"/>
            <a:ext cx="324008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000" dirty="0">
                <a:solidFill>
                  <a:schemeClr val="bg2">
                    <a:lumMod val="50000"/>
                  </a:schemeClr>
                </a:solidFill>
              </a:rPr>
              <a:t>//access the object through the reference</a:t>
            </a:r>
          </a:p>
        </p:txBody>
      </p:sp>
    </p:spTree>
    <p:extLst>
      <p:ext uri="{BB962C8B-B14F-4D97-AF65-F5344CB8AC3E}">
        <p14:creationId xmlns:p14="http://schemas.microsoft.com/office/powerpoint/2010/main" xmlns="" val="2023910256"/>
      </p:ext>
    </p:extLst>
  </p:cSld>
  <p:clrMapOvr>
    <a:masterClrMapping/>
  </p:clrMapOvr>
  <p:transition>
    <p:diamon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a:t>More on reference</a:t>
            </a:r>
          </a:p>
        </p:txBody>
      </p:sp>
      <p:sp>
        <p:nvSpPr>
          <p:cNvPr id="59395" name="Rectangle 3"/>
          <p:cNvSpPr>
            <a:spLocks noGrp="1" noChangeArrowheads="1"/>
          </p:cNvSpPr>
          <p:nvPr>
            <p:ph sz="quarter" idx="1"/>
          </p:nvPr>
        </p:nvSpPr>
        <p:spPr/>
        <p:txBody>
          <a:bodyPr>
            <a:normAutofit/>
          </a:bodyPr>
          <a:lstStyle/>
          <a:p>
            <a:r>
              <a:rPr lang="en-US" altLang="zh-CN" dirty="0"/>
              <a:t>Have distinguished value </a:t>
            </a:r>
            <a:r>
              <a:rPr lang="en-US" altLang="zh-CN" i="1" dirty="0"/>
              <a:t>null, </a:t>
            </a:r>
            <a:r>
              <a:rPr lang="en-US" altLang="zh-CN" dirty="0"/>
              <a:t>meaning pointing to nothing</a:t>
            </a:r>
          </a:p>
          <a:p>
            <a:pPr lvl="1"/>
            <a:r>
              <a:rPr lang="en-US" altLang="zh-CN" dirty="0"/>
              <a:t>if( x==null) { … }</a:t>
            </a:r>
          </a:p>
          <a:p>
            <a:r>
              <a:rPr lang="en-US" altLang="zh-CN" dirty="0"/>
              <a:t>Multiple references can point to one object</a:t>
            </a:r>
          </a:p>
          <a:p>
            <a:r>
              <a:rPr lang="en-IN" dirty="0"/>
              <a:t>❑ </a:t>
            </a:r>
            <a:r>
              <a:rPr lang="en-IN" dirty="0">
                <a:solidFill>
                  <a:srgbClr val="FF0000"/>
                </a:solidFill>
              </a:rPr>
              <a:t>A reference variable is always of a single, unchangeable type, but it can </a:t>
            </a:r>
            <a:r>
              <a:rPr lang="en-IN" dirty="0" smtClean="0">
                <a:solidFill>
                  <a:srgbClr val="FF0000"/>
                </a:solidFill>
              </a:rPr>
              <a:t>refer to </a:t>
            </a:r>
            <a:r>
              <a:rPr lang="en-IN" dirty="0">
                <a:solidFill>
                  <a:srgbClr val="FF0000"/>
                </a:solidFill>
              </a:rPr>
              <a:t>a subtype object.</a:t>
            </a:r>
          </a:p>
          <a:p>
            <a:r>
              <a:rPr lang="en-IN" dirty="0"/>
              <a:t>❑ A single object can be referred to by reference variables of many </a:t>
            </a:r>
            <a:r>
              <a:rPr lang="en-IN" dirty="0" smtClean="0"/>
              <a:t>different types </a:t>
            </a:r>
            <a:r>
              <a:rPr lang="en-IN" dirty="0"/>
              <a:t>—as long as they are the same type or a </a:t>
            </a:r>
            <a:r>
              <a:rPr lang="en-IN" dirty="0" err="1"/>
              <a:t>supertype</a:t>
            </a:r>
            <a:r>
              <a:rPr lang="en-IN" dirty="0"/>
              <a:t> of the object</a:t>
            </a:r>
            <a:r>
              <a:rPr lang="en-IN" dirty="0" smtClean="0"/>
              <a:t>.</a:t>
            </a:r>
            <a:endParaRPr lang="en-IN" dirty="0"/>
          </a:p>
        </p:txBody>
      </p:sp>
    </p:spTree>
    <p:extLst>
      <p:ext uri="{BB962C8B-B14F-4D97-AF65-F5344CB8AC3E}">
        <p14:creationId xmlns:p14="http://schemas.microsoft.com/office/powerpoint/2010/main" xmlns="" val="2734384206"/>
      </p:ext>
    </p:extLst>
  </p:cSld>
  <p:clrMapOvr>
    <a:masterClrMapping/>
  </p:clrMapOvr>
  <p:transition>
    <p:diamon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a:bodyPr>
          <a:lstStyle/>
          <a:p>
            <a:pPr algn="ctr"/>
            <a:r>
              <a:rPr lang="en-US" dirty="0" smtClean="0"/>
              <a:t>Class/interface Access Modifiers</a:t>
            </a:r>
            <a:endParaRPr lang="en-US" dirty="0"/>
          </a:p>
        </p:txBody>
      </p:sp>
      <p:sp>
        <p:nvSpPr>
          <p:cNvPr id="3" name="Content Placeholder 2"/>
          <p:cNvSpPr>
            <a:spLocks noGrp="1"/>
          </p:cNvSpPr>
          <p:nvPr>
            <p:ph sz="quarter" idx="1"/>
          </p:nvPr>
        </p:nvSpPr>
        <p:spPr>
          <a:xfrm>
            <a:off x="457200" y="1143000"/>
            <a:ext cx="8229600" cy="5181600"/>
          </a:xfrm>
        </p:spPr>
        <p:txBody>
          <a:bodyPr>
            <a:normAutofit/>
          </a:bodyPr>
          <a:lstStyle/>
          <a:p>
            <a:r>
              <a:rPr lang="en-US" b="1" u="sng" dirty="0" smtClean="0">
                <a:solidFill>
                  <a:srgbClr val="FF0000"/>
                </a:solidFill>
              </a:rPr>
              <a:t>Public:-</a:t>
            </a:r>
          </a:p>
          <a:p>
            <a:pPr>
              <a:buNone/>
            </a:pPr>
            <a:r>
              <a:rPr lang="en-US" dirty="0" smtClean="0"/>
              <a:t>  A type with public modifier is accessible in any package.</a:t>
            </a:r>
          </a:p>
          <a:p>
            <a:r>
              <a:rPr lang="en-US" b="1" u="sng" dirty="0" smtClean="0">
                <a:solidFill>
                  <a:srgbClr val="FF0000"/>
                </a:solidFill>
              </a:rPr>
              <a:t>Default:-</a:t>
            </a:r>
          </a:p>
          <a:p>
            <a:r>
              <a:rPr lang="en-US" dirty="0" smtClean="0"/>
              <a:t>A type with no access modifier is accessible in its own package.</a:t>
            </a:r>
          </a:p>
          <a:p>
            <a:r>
              <a:rPr lang="en-US" b="1" dirty="0" smtClean="0">
                <a:solidFill>
                  <a:srgbClr val="FF0000"/>
                </a:solidFill>
              </a:rPr>
              <a:t>(*) </a:t>
            </a:r>
            <a:r>
              <a:rPr lang="en-US" b="1" u="sng" dirty="0" smtClean="0">
                <a:solidFill>
                  <a:srgbClr val="FF0000"/>
                </a:solidFill>
              </a:rPr>
              <a:t>Other class modifiers:-</a:t>
            </a:r>
          </a:p>
          <a:p>
            <a:r>
              <a:rPr lang="en-US" b="1" u="sng" dirty="0" smtClean="0">
                <a:solidFill>
                  <a:srgbClr val="FF0000"/>
                </a:solidFill>
              </a:rPr>
              <a:t>Abstract:-</a:t>
            </a:r>
          </a:p>
          <a:p>
            <a:r>
              <a:rPr lang="en-US" dirty="0" smtClean="0"/>
              <a:t>A class can be declared abstract to restrict its </a:t>
            </a:r>
            <a:r>
              <a:rPr lang="en-US" dirty="0" err="1" smtClean="0"/>
              <a:t>instanciation</a:t>
            </a:r>
            <a:r>
              <a:rPr lang="en-US" dirty="0" smtClean="0"/>
              <a:t>.</a:t>
            </a:r>
          </a:p>
          <a:p>
            <a:r>
              <a:rPr lang="en-US" b="1" u="sng" dirty="0" smtClean="0">
                <a:solidFill>
                  <a:srgbClr val="FF0000"/>
                </a:solidFill>
              </a:rPr>
              <a:t>Final:-</a:t>
            </a:r>
          </a:p>
          <a:p>
            <a:r>
              <a:rPr lang="en-US" dirty="0" smtClean="0"/>
              <a:t>If a class is complete , we can use final modifier with it.</a:t>
            </a:r>
          </a:p>
          <a:p>
            <a:r>
              <a:rPr lang="en-US" dirty="0" smtClean="0"/>
              <a:t>Such a class can’t be inherited.</a:t>
            </a:r>
          </a:p>
          <a:p>
            <a:endParaRPr lang="en-US" dirty="0" smtClean="0"/>
          </a:p>
          <a:p>
            <a:endParaRPr lang="en-US" dirty="0"/>
          </a:p>
        </p:txBody>
      </p:sp>
    </p:spTree>
    <p:extLst>
      <p:ext uri="{BB962C8B-B14F-4D97-AF65-F5344CB8AC3E}">
        <p14:creationId xmlns:p14="http://schemas.microsoft.com/office/powerpoint/2010/main" xmlns="" val="4022983829"/>
      </p:ext>
    </p:extLst>
  </p:cSld>
  <p:clrMapOvr>
    <a:masterClrMapping/>
  </p:clrMapOvr>
  <p:transition>
    <p:diamon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a:bodyPr>
          <a:lstStyle/>
          <a:p>
            <a:pPr algn="ctr"/>
            <a:r>
              <a:rPr lang="en-US" dirty="0" smtClean="0"/>
              <a:t>Member Access Modifiers</a:t>
            </a:r>
            <a:endParaRPr lang="en-US" dirty="0"/>
          </a:p>
        </p:txBody>
      </p:sp>
      <p:sp>
        <p:nvSpPr>
          <p:cNvPr id="3" name="Content Placeholder 2"/>
          <p:cNvSpPr>
            <a:spLocks noGrp="1"/>
          </p:cNvSpPr>
          <p:nvPr>
            <p:ph sz="quarter" idx="1"/>
          </p:nvPr>
        </p:nvSpPr>
        <p:spPr>
          <a:xfrm>
            <a:off x="304800" y="1295400"/>
            <a:ext cx="8610600" cy="5029200"/>
          </a:xfrm>
        </p:spPr>
        <p:txBody>
          <a:bodyPr>
            <a:normAutofit/>
          </a:bodyPr>
          <a:lstStyle/>
          <a:p>
            <a:r>
              <a:rPr lang="en-US" b="1" u="sng" dirty="0" smtClean="0">
                <a:solidFill>
                  <a:srgbClr val="FF0000"/>
                </a:solidFill>
              </a:rPr>
              <a:t>Public:-</a:t>
            </a:r>
          </a:p>
          <a:p>
            <a:pPr>
              <a:buNone/>
            </a:pPr>
            <a:r>
              <a:rPr lang="en-US" dirty="0" smtClean="0"/>
              <a:t>  A member with public modifier is accessible in any package.</a:t>
            </a:r>
          </a:p>
          <a:p>
            <a:r>
              <a:rPr lang="en-US" b="1" u="sng" dirty="0" smtClean="0">
                <a:solidFill>
                  <a:srgbClr val="FF0000"/>
                </a:solidFill>
              </a:rPr>
              <a:t>Protected:-</a:t>
            </a:r>
          </a:p>
          <a:p>
            <a:pPr>
              <a:buNone/>
            </a:pPr>
            <a:r>
              <a:rPr lang="en-US" dirty="0" smtClean="0"/>
              <a:t>A member with protected modifier is accessible  in its </a:t>
            </a:r>
            <a:r>
              <a:rPr lang="en-US" u="sng" dirty="0" smtClean="0"/>
              <a:t>own package</a:t>
            </a:r>
            <a:r>
              <a:rPr lang="en-US" dirty="0" smtClean="0"/>
              <a:t>.</a:t>
            </a:r>
          </a:p>
          <a:p>
            <a:pPr>
              <a:buNone/>
            </a:pPr>
            <a:r>
              <a:rPr lang="en-US" dirty="0" smtClean="0"/>
              <a:t>When its class is inherited , these become the part of the </a:t>
            </a:r>
            <a:r>
              <a:rPr lang="en-US" u="sng" dirty="0" smtClean="0"/>
              <a:t>subclass</a:t>
            </a:r>
            <a:r>
              <a:rPr lang="en-US" dirty="0" smtClean="0"/>
              <a:t>.</a:t>
            </a:r>
          </a:p>
          <a:p>
            <a:r>
              <a:rPr lang="en-US" b="1" u="sng" dirty="0" smtClean="0">
                <a:solidFill>
                  <a:srgbClr val="FF0000"/>
                </a:solidFill>
              </a:rPr>
              <a:t>Default:-</a:t>
            </a:r>
          </a:p>
          <a:p>
            <a:r>
              <a:rPr lang="en-US" dirty="0" smtClean="0"/>
              <a:t>A type with no access modifier is accessible in its </a:t>
            </a:r>
            <a:r>
              <a:rPr lang="en-US" u="sng" dirty="0" smtClean="0"/>
              <a:t>own package</a:t>
            </a:r>
            <a:r>
              <a:rPr lang="en-US" dirty="0" smtClean="0"/>
              <a:t>.</a:t>
            </a:r>
          </a:p>
          <a:p>
            <a:r>
              <a:rPr lang="en-US" b="1" u="sng" dirty="0" smtClean="0">
                <a:solidFill>
                  <a:srgbClr val="FF0000"/>
                </a:solidFill>
              </a:rPr>
              <a:t>Private:-</a:t>
            </a:r>
          </a:p>
          <a:p>
            <a:r>
              <a:rPr lang="en-US" dirty="0" smtClean="0"/>
              <a:t>A member with private modifier is accessible only within </a:t>
            </a:r>
            <a:r>
              <a:rPr lang="en-US" u="sng" dirty="0" smtClean="0"/>
              <a:t>its class</a:t>
            </a:r>
            <a:r>
              <a:rPr lang="en-US" dirty="0" smtClean="0"/>
              <a:t>.</a:t>
            </a:r>
          </a:p>
          <a:p>
            <a:endParaRPr lang="en-US" dirty="0" smtClean="0"/>
          </a:p>
          <a:p>
            <a:endParaRPr lang="en-US" dirty="0"/>
          </a:p>
        </p:txBody>
      </p:sp>
    </p:spTree>
    <p:extLst>
      <p:ext uri="{BB962C8B-B14F-4D97-AF65-F5344CB8AC3E}">
        <p14:creationId xmlns:p14="http://schemas.microsoft.com/office/powerpoint/2010/main" xmlns="" val="482483954"/>
      </p:ext>
    </p:extLst>
  </p:cSld>
  <p:clrMapOvr>
    <a:masterClrMapping/>
  </p:clrMapOvr>
  <p:transition>
    <p:diamon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pPr algn="ctr"/>
            <a:r>
              <a:rPr lang="en-US" dirty="0" smtClean="0"/>
              <a:t>Other Member Modifiers</a:t>
            </a:r>
            <a:endParaRPr lang="en-US" dirty="0"/>
          </a:p>
        </p:txBody>
      </p:sp>
      <p:sp>
        <p:nvSpPr>
          <p:cNvPr id="3" name="Content Placeholder 2"/>
          <p:cNvSpPr>
            <a:spLocks noGrp="1"/>
          </p:cNvSpPr>
          <p:nvPr>
            <p:ph sz="quarter" idx="1"/>
          </p:nvPr>
        </p:nvSpPr>
        <p:spPr>
          <a:xfrm>
            <a:off x="457200" y="1371600"/>
            <a:ext cx="8229600" cy="4953000"/>
          </a:xfrm>
        </p:spPr>
        <p:txBody>
          <a:bodyPr>
            <a:normAutofit/>
          </a:bodyPr>
          <a:lstStyle/>
          <a:p>
            <a:r>
              <a:rPr lang="en-US" b="1" u="sng" dirty="0" smtClean="0">
                <a:solidFill>
                  <a:srgbClr val="FF0000"/>
                </a:solidFill>
              </a:rPr>
              <a:t>Static:-</a:t>
            </a:r>
          </a:p>
          <a:p>
            <a:r>
              <a:rPr lang="en-US" dirty="0" smtClean="0">
                <a:solidFill>
                  <a:schemeClr val="tx1">
                    <a:lumMod val="95000"/>
                    <a:lumOff val="5000"/>
                  </a:schemeClr>
                </a:solidFill>
              </a:rPr>
              <a:t>Associated with class</a:t>
            </a:r>
          </a:p>
          <a:p>
            <a:r>
              <a:rPr lang="en-US" b="1" u="sng" dirty="0" smtClean="0">
                <a:solidFill>
                  <a:srgbClr val="FF0000"/>
                </a:solidFill>
              </a:rPr>
              <a:t>Final:-</a:t>
            </a:r>
          </a:p>
          <a:p>
            <a:r>
              <a:rPr lang="en-US" dirty="0" smtClean="0"/>
              <a:t>This modifier can also be applied to local variables.</a:t>
            </a:r>
          </a:p>
          <a:p>
            <a:r>
              <a:rPr lang="en-US" dirty="0" smtClean="0"/>
              <a:t>A final variable in java is blank final i.e. it is need not to be initialized when created, but can be initialized only once.</a:t>
            </a:r>
          </a:p>
          <a:p>
            <a:r>
              <a:rPr lang="en-US" dirty="0" smtClean="0"/>
              <a:t>A final method cannot be </a:t>
            </a:r>
            <a:r>
              <a:rPr lang="en-US" dirty="0" err="1" smtClean="0"/>
              <a:t>overriden</a:t>
            </a:r>
            <a:r>
              <a:rPr lang="en-US" dirty="0" smtClean="0"/>
              <a:t>.</a:t>
            </a:r>
          </a:p>
          <a:p>
            <a:endParaRPr lang="en-US" dirty="0"/>
          </a:p>
        </p:txBody>
      </p:sp>
    </p:spTree>
    <p:extLst>
      <p:ext uri="{BB962C8B-B14F-4D97-AF65-F5344CB8AC3E}">
        <p14:creationId xmlns:p14="http://schemas.microsoft.com/office/powerpoint/2010/main" xmlns="" val="1912338974"/>
      </p:ext>
    </p:extLst>
  </p:cSld>
  <p:clrMapOvr>
    <a:masterClrMapping/>
  </p:clrMapOvr>
  <p:transition>
    <p:diamon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8229600" cy="5638800"/>
          </a:xfrm>
        </p:spPr>
        <p:txBody>
          <a:bodyPr/>
          <a:lstStyle/>
          <a:p>
            <a:r>
              <a:rPr lang="en-US" b="1" u="sng" dirty="0" smtClean="0">
                <a:solidFill>
                  <a:srgbClr val="FF0000"/>
                </a:solidFill>
              </a:rPr>
              <a:t>Abstract:-</a:t>
            </a:r>
          </a:p>
          <a:p>
            <a:r>
              <a:rPr lang="en-US" dirty="0" smtClean="0"/>
              <a:t>A method having no method body is declared abstract.</a:t>
            </a:r>
          </a:p>
          <a:p>
            <a:r>
              <a:rPr lang="en-US" dirty="0" smtClean="0"/>
              <a:t>A class  having one or more abstract methods  must be declared abstract.</a:t>
            </a:r>
          </a:p>
          <a:p>
            <a:r>
              <a:rPr lang="en-US" dirty="0" smtClean="0"/>
              <a:t>The subclass of such a class must override(define) the abstract methods from its super-class otherwise it also becomes abstract.</a:t>
            </a:r>
          </a:p>
          <a:p>
            <a:r>
              <a:rPr lang="en-US" dirty="0" smtClean="0"/>
              <a:t>We can not use final and private access modifiers.</a:t>
            </a:r>
          </a:p>
          <a:p>
            <a:endParaRPr lang="en-US" dirty="0" smtClean="0"/>
          </a:p>
          <a:p>
            <a:endParaRPr lang="en-US" dirty="0"/>
          </a:p>
        </p:txBody>
      </p:sp>
    </p:spTree>
    <p:extLst>
      <p:ext uri="{BB962C8B-B14F-4D97-AF65-F5344CB8AC3E}">
        <p14:creationId xmlns:p14="http://schemas.microsoft.com/office/powerpoint/2010/main" xmlns="" val="57113463"/>
      </p:ext>
    </p:extLst>
  </p:cSld>
  <p:clrMapOvr>
    <a:masterClrMapping/>
  </p:clrMapOvr>
  <p:transition>
    <p:diamon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IN" b="1" dirty="0" smtClean="0"/>
              <a:t>Local </a:t>
            </a:r>
            <a:r>
              <a:rPr lang="en-IN" b="1" dirty="0"/>
              <a:t>Variables and </a:t>
            </a:r>
            <a:r>
              <a:rPr lang="en-IN" b="1" dirty="0" smtClean="0"/>
              <a:t>Access Modifiers </a:t>
            </a:r>
            <a:endParaRPr lang="en-IN" dirty="0"/>
          </a:p>
        </p:txBody>
      </p:sp>
      <p:sp>
        <p:nvSpPr>
          <p:cNvPr id="3" name="Content Placeholder 2"/>
          <p:cNvSpPr>
            <a:spLocks noGrp="1"/>
          </p:cNvSpPr>
          <p:nvPr>
            <p:ph sz="quarter" idx="1"/>
          </p:nvPr>
        </p:nvSpPr>
        <p:spPr/>
        <p:txBody>
          <a:bodyPr/>
          <a:lstStyle/>
          <a:p>
            <a:r>
              <a:rPr lang="en-IN" dirty="0"/>
              <a:t>Can access modifiers be applied to local variables? NO!</a:t>
            </a:r>
          </a:p>
          <a:p>
            <a:r>
              <a:rPr lang="en-IN" dirty="0"/>
              <a:t>There is never a case where an access modifier can be applied to a local </a:t>
            </a:r>
            <a:r>
              <a:rPr lang="en-IN" dirty="0" smtClean="0"/>
              <a:t>variable…</a:t>
            </a:r>
          </a:p>
          <a:p>
            <a:r>
              <a:rPr lang="en-IN" dirty="0"/>
              <a:t>You can be certain that any local variable declared with an access modifier </a:t>
            </a:r>
            <a:r>
              <a:rPr lang="en-IN" dirty="0" err="1" smtClean="0"/>
              <a:t>willnot</a:t>
            </a:r>
            <a:r>
              <a:rPr lang="en-IN" dirty="0" smtClean="0"/>
              <a:t> </a:t>
            </a:r>
            <a:r>
              <a:rPr lang="en-IN" dirty="0"/>
              <a:t>compile</a:t>
            </a:r>
            <a:r>
              <a:rPr lang="en-IN" dirty="0" smtClean="0"/>
              <a:t>.</a:t>
            </a:r>
          </a:p>
          <a:p>
            <a:r>
              <a:rPr lang="en-IN" dirty="0" smtClean="0"/>
              <a:t> </a:t>
            </a:r>
            <a:r>
              <a:rPr lang="en-IN" dirty="0">
                <a:solidFill>
                  <a:srgbClr val="FF0000"/>
                </a:solidFill>
              </a:rPr>
              <a:t>In fact, there is only one modifier that can ever be applied to </a:t>
            </a:r>
            <a:r>
              <a:rPr lang="en-IN" dirty="0" smtClean="0">
                <a:solidFill>
                  <a:srgbClr val="FF0000"/>
                </a:solidFill>
              </a:rPr>
              <a:t>local variables—final</a:t>
            </a:r>
            <a:r>
              <a:rPr lang="en-IN" dirty="0">
                <a:solidFill>
                  <a:srgbClr val="FF0000"/>
                </a:solidFill>
              </a:rPr>
              <a:t>.</a:t>
            </a:r>
          </a:p>
        </p:txBody>
      </p:sp>
    </p:spTree>
    <p:extLst>
      <p:ext uri="{BB962C8B-B14F-4D97-AF65-F5344CB8AC3E}">
        <p14:creationId xmlns:p14="http://schemas.microsoft.com/office/powerpoint/2010/main" xmlns="" val="34661265"/>
      </p:ext>
    </p:extLst>
  </p:cSld>
  <p:clrMapOvr>
    <a:masterClrMapping/>
  </p:clrMapOvr>
  <p:transition>
    <p:diamon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		</a:t>
            </a:r>
            <a:r>
              <a:rPr lang="en-US" b="1" u="sng" dirty="0" smtClean="0">
                <a:solidFill>
                  <a:schemeClr val="accent1"/>
                </a:solidFill>
              </a:rPr>
              <a:t>Access Modifiers</a:t>
            </a:r>
            <a:endParaRPr lang="en-US" dirty="0"/>
          </a:p>
        </p:txBody>
      </p:sp>
      <p:graphicFrame>
        <p:nvGraphicFramePr>
          <p:cNvPr id="4" name="Content Placeholder 3"/>
          <p:cNvGraphicFramePr>
            <a:graphicFrameLocks noGrp="1"/>
          </p:cNvGraphicFramePr>
          <p:nvPr>
            <p:ph sz="quarter" idx="1"/>
          </p:nvPr>
        </p:nvGraphicFramePr>
        <p:xfrm>
          <a:off x="304800" y="990600"/>
          <a:ext cx="8534400" cy="5776122"/>
        </p:xfrm>
        <a:graphic>
          <a:graphicData uri="http://schemas.openxmlformats.org/drawingml/2006/table">
            <a:tbl>
              <a:tblPr firstRow="1" bandRow="1">
                <a:tableStyleId>{69012ECD-51FC-41F1-AA8D-1B2483CD663E}</a:tableStyleId>
              </a:tblPr>
              <a:tblGrid>
                <a:gridCol w="2204720"/>
                <a:gridCol w="1529080"/>
                <a:gridCol w="1676400"/>
                <a:gridCol w="1701800"/>
                <a:gridCol w="1422400"/>
              </a:tblGrid>
              <a:tr h="876381">
                <a:tc>
                  <a:txBody>
                    <a:bodyPr/>
                    <a:lstStyle/>
                    <a:p>
                      <a:endParaRPr lang="en-US" sz="2000" dirty="0">
                        <a:solidFill>
                          <a:schemeClr val="accent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400" dirty="0" smtClean="0">
                          <a:solidFill>
                            <a:schemeClr val="accent1"/>
                          </a:solidFill>
                        </a:rPr>
                        <a:t>Private</a:t>
                      </a:r>
                      <a:endParaRPr lang="en-US" sz="2400" dirty="0">
                        <a:solidFill>
                          <a:schemeClr val="accent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2400" dirty="0" smtClean="0">
                          <a:solidFill>
                            <a:schemeClr val="accent1"/>
                          </a:solidFill>
                        </a:rPr>
                        <a:t>No</a:t>
                      </a:r>
                    </a:p>
                    <a:p>
                      <a:r>
                        <a:rPr lang="en-US" sz="2400" dirty="0" smtClean="0">
                          <a:solidFill>
                            <a:schemeClr val="accent1"/>
                          </a:solidFill>
                        </a:rPr>
                        <a:t>Modifier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2400" dirty="0" smtClean="0">
                          <a:solidFill>
                            <a:schemeClr val="accent1"/>
                          </a:solidFill>
                        </a:rPr>
                        <a:t>Protected</a:t>
                      </a:r>
                      <a:endParaRPr lang="en-US" sz="2400" dirty="0">
                        <a:solidFill>
                          <a:schemeClr val="accent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2400" dirty="0" smtClean="0">
                          <a:solidFill>
                            <a:schemeClr val="accent1"/>
                          </a:solidFill>
                        </a:rPr>
                        <a:t>Public</a:t>
                      </a:r>
                      <a:endParaRPr lang="en-US" sz="2400" dirty="0">
                        <a:solidFill>
                          <a:schemeClr val="accent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876381">
                <a:tc>
                  <a:txBody>
                    <a:bodyPr/>
                    <a:lstStyle/>
                    <a:p>
                      <a:r>
                        <a:rPr lang="en-US" sz="2000" dirty="0" smtClean="0"/>
                        <a:t>Same </a:t>
                      </a:r>
                    </a:p>
                    <a:p>
                      <a:r>
                        <a:rPr lang="en-US" sz="2000" dirty="0" smtClean="0"/>
                        <a:t>Class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2400" dirty="0" smtClean="0"/>
                        <a:t>YES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YES</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YES</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YES</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52460">
                <a:tc>
                  <a:txBody>
                    <a:bodyPr/>
                    <a:lstStyle/>
                    <a:p>
                      <a:r>
                        <a:rPr lang="en-US" sz="2000" dirty="0" smtClean="0"/>
                        <a:t>Same </a:t>
                      </a:r>
                    </a:p>
                    <a:p>
                      <a:r>
                        <a:rPr lang="en-US" sz="2000" dirty="0" smtClean="0"/>
                        <a:t>Package</a:t>
                      </a:r>
                    </a:p>
                    <a:p>
                      <a:r>
                        <a:rPr lang="en-US" sz="2000" dirty="0" smtClean="0"/>
                        <a:t>Subclass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2400" dirty="0" smtClean="0"/>
                        <a:t>NO</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YES</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YES</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YES</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52460">
                <a:tc>
                  <a:txBody>
                    <a:bodyPr/>
                    <a:lstStyle/>
                    <a:p>
                      <a:r>
                        <a:rPr lang="en-US" sz="2000" dirty="0" smtClean="0"/>
                        <a:t>Same</a:t>
                      </a:r>
                      <a:r>
                        <a:rPr lang="en-US" sz="2000" baseline="0" dirty="0" smtClean="0"/>
                        <a:t> </a:t>
                      </a:r>
                    </a:p>
                    <a:p>
                      <a:r>
                        <a:rPr lang="en-US" sz="2000" baseline="0" dirty="0" smtClean="0"/>
                        <a:t>Package</a:t>
                      </a:r>
                    </a:p>
                    <a:p>
                      <a:r>
                        <a:rPr lang="en-US" sz="2000" baseline="0" dirty="0" smtClean="0"/>
                        <a:t>Non-Subclass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NO</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YES</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YES</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YES</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52460">
                <a:tc>
                  <a:txBody>
                    <a:bodyPr/>
                    <a:lstStyle/>
                    <a:p>
                      <a:r>
                        <a:rPr lang="en-US" sz="2000" dirty="0" smtClean="0"/>
                        <a:t>Different</a:t>
                      </a:r>
                    </a:p>
                    <a:p>
                      <a:r>
                        <a:rPr lang="en-US" sz="2000" dirty="0" smtClean="0"/>
                        <a:t>Package</a:t>
                      </a:r>
                    </a:p>
                    <a:p>
                      <a:r>
                        <a:rPr lang="en-US" sz="2000" dirty="0" smtClean="0"/>
                        <a:t>Subclass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NO</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NO</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YES</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YES</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52460">
                <a:tc>
                  <a:txBody>
                    <a:bodyPr/>
                    <a:lstStyle/>
                    <a:p>
                      <a:r>
                        <a:rPr lang="en-US" sz="2000" dirty="0" smtClean="0"/>
                        <a:t>Different</a:t>
                      </a:r>
                    </a:p>
                    <a:p>
                      <a:r>
                        <a:rPr lang="en-US" sz="2000" dirty="0" smtClean="0"/>
                        <a:t>Package</a:t>
                      </a:r>
                    </a:p>
                    <a:p>
                      <a:r>
                        <a:rPr lang="en-US" sz="2000" dirty="0" smtClean="0"/>
                        <a:t>Non-subclass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NO</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NO</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NO</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YES</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490452424"/>
      </p:ext>
    </p:extLst>
  </p:cSld>
  <p:clrMapOvr>
    <a:masterClrMapping/>
  </p:clrMapOvr>
  <p:transition>
    <p:wheel spokes="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Static (Keyword)</a:t>
            </a:r>
            <a:endParaRPr lang="en-US" dirty="0"/>
          </a:p>
        </p:txBody>
      </p:sp>
      <p:sp>
        <p:nvSpPr>
          <p:cNvPr id="3" name="Content Placeholder 2"/>
          <p:cNvSpPr>
            <a:spLocks noGrp="1"/>
          </p:cNvSpPr>
          <p:nvPr>
            <p:ph sz="quarter" idx="1"/>
          </p:nvPr>
        </p:nvSpPr>
        <p:spPr/>
        <p:txBody>
          <a:bodyPr/>
          <a:lstStyle/>
          <a:p>
            <a:r>
              <a:rPr lang="en-US" dirty="0" smtClean="0"/>
              <a:t>These Members are prefixed with keyword ‘static’.</a:t>
            </a:r>
          </a:p>
          <a:p>
            <a:r>
              <a:rPr lang="en-US" dirty="0" smtClean="0"/>
              <a:t>These are associated with class and the class need not be instanced to access these members.</a:t>
            </a:r>
          </a:p>
          <a:p>
            <a:r>
              <a:rPr lang="en-US" dirty="0" smtClean="0"/>
              <a:t>These members are accessible using either class name or object reference.</a:t>
            </a:r>
          </a:p>
          <a:p>
            <a:r>
              <a:rPr lang="en-US" dirty="0" smtClean="0"/>
              <a:t>A static field is created when its class is loaded in memory.</a:t>
            </a:r>
          </a:p>
          <a:p>
            <a:r>
              <a:rPr lang="en-US" dirty="0" smtClean="0"/>
              <a:t>A class is loaded when it is used first time during the execution of a program</a:t>
            </a:r>
            <a:endParaRPr lang="en-US" dirty="0"/>
          </a:p>
        </p:txBody>
      </p:sp>
    </p:spTree>
    <p:extLst>
      <p:ext uri="{BB962C8B-B14F-4D97-AF65-F5344CB8AC3E}">
        <p14:creationId xmlns:p14="http://schemas.microsoft.com/office/powerpoint/2010/main" xmlns="" val="3435844436"/>
      </p:ext>
    </p:extLst>
  </p:cSld>
  <p:clrMapOvr>
    <a:masterClrMapping/>
  </p:clrMapOvr>
  <p:transition>
    <p:diamon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2"/>
            <p:extLst>
              <p:ext uri="{D42A27DB-BD31-4B8C-83A1-F6EECF244321}">
                <p14:modId xmlns:p14="http://schemas.microsoft.com/office/powerpoint/2010/main" xmlns="" val="2255139910"/>
              </p:ext>
            </p:extLst>
          </p:nvPr>
        </p:nvGraphicFramePr>
        <p:xfrm>
          <a:off x="381000" y="685800"/>
          <a:ext cx="4953000" cy="1711960"/>
        </p:xfrm>
        <a:graphic>
          <a:graphicData uri="http://schemas.openxmlformats.org/drawingml/2006/table">
            <a:tbl>
              <a:tblPr firstRow="1" bandRow="1">
                <a:tableStyleId>{5C22544A-7EE6-4342-B048-85BDC9FD1C3A}</a:tableStyleId>
              </a:tblPr>
              <a:tblGrid>
                <a:gridCol w="4953000"/>
              </a:tblGrid>
              <a:tr h="370840">
                <a:tc>
                  <a:txBody>
                    <a:bodyPr/>
                    <a:lstStyle/>
                    <a:p>
                      <a:r>
                        <a:rPr kumimoji="0" lang="en-IN" sz="1800" b="0" i="0" u="none" strike="noStrike" kern="1200" baseline="0" dirty="0" smtClean="0">
                          <a:solidFill>
                            <a:schemeClr val="lt1"/>
                          </a:solidFill>
                          <a:latin typeface="+mn-lt"/>
                          <a:ea typeface="+mn-ea"/>
                          <a:cs typeface="+mn-cs"/>
                        </a:rPr>
                        <a:t>class Foo</a:t>
                      </a:r>
                      <a:endParaRPr lang="en-IN" dirty="0"/>
                    </a:p>
                  </a:txBody>
                  <a:tcPr marL="93235" marR="93235"/>
                </a:tc>
              </a:tr>
              <a:tr h="848360">
                <a:tc>
                  <a:txBody>
                    <a:bodyPr/>
                    <a:lstStyle/>
                    <a:p>
                      <a:r>
                        <a:rPr kumimoji="0" lang="en-IN" sz="1800" b="0" i="0" u="none" strike="noStrike" kern="1200" baseline="0" dirty="0" err="1" smtClean="0">
                          <a:solidFill>
                            <a:schemeClr val="dk1"/>
                          </a:solidFill>
                          <a:latin typeface="+mn-lt"/>
                          <a:ea typeface="+mn-ea"/>
                          <a:cs typeface="+mn-cs"/>
                        </a:rPr>
                        <a:t>int</a:t>
                      </a:r>
                      <a:r>
                        <a:rPr kumimoji="0" lang="en-IN" sz="1800" b="0" i="0" u="none" strike="noStrike" kern="1200" baseline="0" dirty="0" smtClean="0">
                          <a:solidFill>
                            <a:schemeClr val="dk1"/>
                          </a:solidFill>
                          <a:latin typeface="+mn-lt"/>
                          <a:ea typeface="+mn-ea"/>
                          <a:cs typeface="+mn-cs"/>
                        </a:rPr>
                        <a:t> size = 42;</a:t>
                      </a:r>
                    </a:p>
                    <a:p>
                      <a:r>
                        <a:rPr kumimoji="0" lang="en-IN" sz="1800" b="0" i="0" u="none" strike="noStrike" kern="1200" baseline="0" dirty="0" smtClean="0">
                          <a:solidFill>
                            <a:schemeClr val="dk1"/>
                          </a:solidFill>
                          <a:latin typeface="+mn-lt"/>
                          <a:ea typeface="+mn-ea"/>
                          <a:cs typeface="+mn-cs"/>
                        </a:rPr>
                        <a:t>static void </a:t>
                      </a:r>
                      <a:r>
                        <a:rPr kumimoji="0" lang="en-IN" sz="1800" b="0" i="0" u="none" strike="noStrike" kern="1200" baseline="0" dirty="0" err="1" smtClean="0">
                          <a:solidFill>
                            <a:schemeClr val="dk1"/>
                          </a:solidFill>
                          <a:latin typeface="+mn-lt"/>
                          <a:ea typeface="+mn-ea"/>
                          <a:cs typeface="+mn-cs"/>
                        </a:rPr>
                        <a:t>doMore</a:t>
                      </a:r>
                      <a:r>
                        <a:rPr kumimoji="0" lang="en-IN" sz="1800" b="0" i="0" u="none" strike="noStrike" kern="1200" baseline="0" dirty="0" smtClean="0">
                          <a:solidFill>
                            <a:schemeClr val="dk1"/>
                          </a:solidFill>
                          <a:latin typeface="+mn-lt"/>
                          <a:ea typeface="+mn-ea"/>
                          <a:cs typeface="+mn-cs"/>
                        </a:rPr>
                        <a:t>( ){</a:t>
                      </a:r>
                    </a:p>
                    <a:p>
                      <a:r>
                        <a:rPr kumimoji="0" lang="en-IN" sz="1800" b="0" i="0" u="none" strike="noStrike" kern="1200" baseline="0" dirty="0" err="1" smtClean="0">
                          <a:solidFill>
                            <a:schemeClr val="dk1"/>
                          </a:solidFill>
                          <a:latin typeface="+mn-lt"/>
                          <a:ea typeface="+mn-ea"/>
                          <a:cs typeface="+mn-cs"/>
                        </a:rPr>
                        <a:t>int</a:t>
                      </a:r>
                      <a:r>
                        <a:rPr kumimoji="0" lang="en-IN" sz="1800" b="0" i="0" u="none" strike="noStrike" kern="1200" baseline="0" dirty="0" smtClean="0">
                          <a:solidFill>
                            <a:schemeClr val="dk1"/>
                          </a:solidFill>
                          <a:latin typeface="+mn-lt"/>
                          <a:ea typeface="+mn-ea"/>
                          <a:cs typeface="+mn-cs"/>
                        </a:rPr>
                        <a:t> x = size;</a:t>
                      </a:r>
                    </a:p>
                    <a:p>
                      <a:r>
                        <a:rPr kumimoji="0" lang="en-IN" sz="1800" b="0" i="0" u="none" strike="noStrike" kern="1200" baseline="0" dirty="0" smtClean="0">
                          <a:solidFill>
                            <a:schemeClr val="dk1"/>
                          </a:solidFill>
                          <a:latin typeface="+mn-lt"/>
                          <a:ea typeface="+mn-ea"/>
                          <a:cs typeface="+mn-cs"/>
                        </a:rPr>
                        <a:t>}       </a:t>
                      </a:r>
                      <a:r>
                        <a:rPr kumimoji="0" lang="en-IN" sz="2800" b="0" i="0" u="none" strike="noStrike" kern="1200" baseline="0" dirty="0" smtClean="0">
                          <a:solidFill>
                            <a:schemeClr val="dk1"/>
                          </a:solidFill>
                          <a:latin typeface="+mn-lt"/>
                          <a:ea typeface="+mn-ea"/>
                          <a:cs typeface="+mn-cs"/>
                        </a:rPr>
                        <a:t>(</a:t>
                      </a:r>
                      <a:r>
                        <a:rPr kumimoji="0" lang="en-IN" sz="2800" b="0" i="0" u="none" strike="noStrike" kern="1200" baseline="0" dirty="0" smtClean="0">
                          <a:solidFill>
                            <a:srgbClr val="C00000"/>
                          </a:solidFill>
                          <a:latin typeface="+mn-lt"/>
                          <a:ea typeface="+mn-ea"/>
                          <a:cs typeface="+mn-cs"/>
                        </a:rPr>
                        <a:t>ERROR……………………….)</a:t>
                      </a:r>
                    </a:p>
                  </a:txBody>
                  <a:tcPr marL="93235" marR="93235"/>
                </a:tc>
              </a:tr>
            </a:tbl>
          </a:graphicData>
        </a:graphic>
      </p:graphicFrame>
      <p:graphicFrame>
        <p:nvGraphicFramePr>
          <p:cNvPr id="9" name="Content Placeholder 8"/>
          <p:cNvGraphicFramePr>
            <a:graphicFrameLocks noGrp="1"/>
          </p:cNvGraphicFramePr>
          <p:nvPr>
            <p:ph sz="half" idx="4"/>
            <p:extLst>
              <p:ext uri="{D42A27DB-BD31-4B8C-83A1-F6EECF244321}">
                <p14:modId xmlns:p14="http://schemas.microsoft.com/office/powerpoint/2010/main" xmlns="" val="2391983847"/>
              </p:ext>
            </p:extLst>
          </p:nvPr>
        </p:nvGraphicFramePr>
        <p:xfrm>
          <a:off x="304800" y="2362200"/>
          <a:ext cx="5029200" cy="1874520"/>
        </p:xfrm>
        <a:graphic>
          <a:graphicData uri="http://schemas.openxmlformats.org/drawingml/2006/table">
            <a:tbl>
              <a:tblPr firstRow="1" bandRow="1">
                <a:tableStyleId>{5C22544A-7EE6-4342-B048-85BDC9FD1C3A}</a:tableStyleId>
              </a:tblPr>
              <a:tblGrid>
                <a:gridCol w="5029200"/>
              </a:tblGrid>
              <a:tr h="533400">
                <a:tc>
                  <a:txBody>
                    <a:bodyPr/>
                    <a:lstStyle/>
                    <a:p>
                      <a:r>
                        <a:rPr kumimoji="0" lang="en-IN" sz="1800" b="0" i="0" u="none" strike="noStrike" kern="1200" baseline="0" dirty="0" smtClean="0">
                          <a:solidFill>
                            <a:schemeClr val="lt1"/>
                          </a:solidFill>
                          <a:latin typeface="+mn-lt"/>
                          <a:ea typeface="+mn-ea"/>
                          <a:cs typeface="+mn-cs"/>
                        </a:rPr>
                        <a:t>class Bar</a:t>
                      </a:r>
                      <a:endParaRPr lang="en-IN" dirty="0"/>
                    </a:p>
                  </a:txBody>
                  <a:tcPr/>
                </a:tc>
              </a:tr>
              <a:tr h="609600">
                <a:tc>
                  <a:txBody>
                    <a:bodyPr/>
                    <a:lstStyle/>
                    <a:p>
                      <a:r>
                        <a:rPr kumimoji="0" lang="en-IN" sz="1800" b="0" i="0" u="none" strike="noStrike" kern="1200" baseline="0" dirty="0" smtClean="0">
                          <a:solidFill>
                            <a:schemeClr val="dk1"/>
                          </a:solidFill>
                          <a:latin typeface="+mn-lt"/>
                          <a:ea typeface="+mn-ea"/>
                          <a:cs typeface="+mn-cs"/>
                        </a:rPr>
                        <a:t>void go ( );</a:t>
                      </a:r>
                    </a:p>
                    <a:p>
                      <a:r>
                        <a:rPr kumimoji="0" lang="en-IN" sz="1800" b="0" i="0" u="none" strike="noStrike" kern="1200" baseline="0" dirty="0" smtClean="0">
                          <a:solidFill>
                            <a:schemeClr val="dk1"/>
                          </a:solidFill>
                          <a:latin typeface="+mn-lt"/>
                          <a:ea typeface="+mn-ea"/>
                          <a:cs typeface="+mn-cs"/>
                        </a:rPr>
                        <a:t>static void </a:t>
                      </a:r>
                      <a:r>
                        <a:rPr kumimoji="0" lang="en-IN" sz="1800" b="0" i="0" u="none" strike="noStrike" kern="1200" baseline="0" dirty="0" err="1" smtClean="0">
                          <a:solidFill>
                            <a:schemeClr val="dk1"/>
                          </a:solidFill>
                          <a:latin typeface="+mn-lt"/>
                          <a:ea typeface="+mn-ea"/>
                          <a:cs typeface="+mn-cs"/>
                        </a:rPr>
                        <a:t>doMore</a:t>
                      </a:r>
                      <a:r>
                        <a:rPr kumimoji="0" lang="en-IN" sz="1800" b="0" i="0" u="none" strike="noStrike" kern="1200" baseline="0" dirty="0" smtClean="0">
                          <a:solidFill>
                            <a:schemeClr val="dk1"/>
                          </a:solidFill>
                          <a:latin typeface="+mn-lt"/>
                          <a:ea typeface="+mn-ea"/>
                          <a:cs typeface="+mn-cs"/>
                        </a:rPr>
                        <a:t>( ){</a:t>
                      </a:r>
                    </a:p>
                    <a:p>
                      <a:r>
                        <a:rPr kumimoji="0" lang="en-IN" sz="1800" b="0" i="0" u="none" strike="noStrike" kern="1200" baseline="0" dirty="0" smtClean="0">
                          <a:solidFill>
                            <a:schemeClr val="dk1"/>
                          </a:solidFill>
                          <a:latin typeface="+mn-lt"/>
                          <a:ea typeface="+mn-ea"/>
                          <a:cs typeface="+mn-cs"/>
                        </a:rPr>
                        <a:t>go( );                                               </a:t>
                      </a:r>
                    </a:p>
                    <a:p>
                      <a:r>
                        <a:rPr kumimoji="0" lang="en-IN" sz="1800" b="0" i="0" u="none" strike="noStrike" kern="1200" baseline="0" dirty="0" smtClean="0">
                          <a:solidFill>
                            <a:schemeClr val="dk1"/>
                          </a:solidFill>
                          <a:latin typeface="+mn-lt"/>
                          <a:ea typeface="+mn-ea"/>
                          <a:cs typeface="+mn-cs"/>
                        </a:rPr>
                        <a:t>}    </a:t>
                      </a:r>
                      <a:r>
                        <a:rPr kumimoji="0" lang="en-IN" sz="2800" b="0" i="0" u="none" strike="noStrike" kern="1200" baseline="0" dirty="0" smtClean="0">
                          <a:solidFill>
                            <a:schemeClr val="dk1"/>
                          </a:solidFill>
                          <a:latin typeface="+mn-lt"/>
                          <a:ea typeface="+mn-ea"/>
                          <a:cs typeface="+mn-cs"/>
                        </a:rPr>
                        <a:t>(</a:t>
                      </a:r>
                      <a:r>
                        <a:rPr kumimoji="0" lang="en-IN" sz="2800" b="0" i="0" u="none" strike="noStrike" kern="1200" baseline="0" dirty="0" smtClean="0">
                          <a:solidFill>
                            <a:srgbClr val="C00000"/>
                          </a:solidFill>
                          <a:latin typeface="+mn-lt"/>
                          <a:ea typeface="+mn-ea"/>
                          <a:cs typeface="+mn-cs"/>
                        </a:rPr>
                        <a:t>ERROR…………………….)</a:t>
                      </a:r>
                      <a:endParaRPr lang="en-IN" sz="2800" dirty="0">
                        <a:solidFill>
                          <a:srgbClr val="C00000"/>
                        </a:solidFill>
                      </a:endParaRPr>
                    </a:p>
                  </a:txBody>
                  <a:tcPr/>
                </a:tc>
              </a:tr>
            </a:tbl>
          </a:graphicData>
        </a:graphic>
      </p:graphicFrame>
      <p:graphicFrame>
        <p:nvGraphicFramePr>
          <p:cNvPr id="13" name="Content Placeholder 8"/>
          <p:cNvGraphicFramePr>
            <a:graphicFrameLocks/>
          </p:cNvGraphicFramePr>
          <p:nvPr>
            <p:extLst>
              <p:ext uri="{D42A27DB-BD31-4B8C-83A1-F6EECF244321}">
                <p14:modId xmlns:p14="http://schemas.microsoft.com/office/powerpoint/2010/main" xmlns="" val="362812404"/>
              </p:ext>
            </p:extLst>
          </p:nvPr>
        </p:nvGraphicFramePr>
        <p:xfrm>
          <a:off x="304800" y="4191000"/>
          <a:ext cx="5029200" cy="2346960"/>
        </p:xfrm>
        <a:graphic>
          <a:graphicData uri="http://schemas.openxmlformats.org/drawingml/2006/table">
            <a:tbl>
              <a:tblPr firstRow="1" bandRow="1">
                <a:tableStyleId>{5C22544A-7EE6-4342-B048-85BDC9FD1C3A}</a:tableStyleId>
              </a:tblPr>
              <a:tblGrid>
                <a:gridCol w="5029200"/>
              </a:tblGrid>
              <a:tr h="609600">
                <a:tc>
                  <a:txBody>
                    <a:bodyPr/>
                    <a:lstStyle/>
                    <a:p>
                      <a:r>
                        <a:rPr kumimoji="0" lang="en-IN" sz="1800" b="0" i="0" u="none" strike="noStrike" kern="1200" baseline="0" dirty="0" smtClean="0">
                          <a:solidFill>
                            <a:schemeClr val="lt1"/>
                          </a:solidFill>
                          <a:latin typeface="+mn-lt"/>
                          <a:ea typeface="+mn-ea"/>
                          <a:cs typeface="+mn-cs"/>
                        </a:rPr>
                        <a:t>class </a:t>
                      </a:r>
                      <a:r>
                        <a:rPr kumimoji="0" lang="en-IN" sz="1800" b="0" i="0" u="none" strike="noStrike" kern="1200" baseline="0" dirty="0" err="1" smtClean="0">
                          <a:solidFill>
                            <a:schemeClr val="lt1"/>
                          </a:solidFill>
                          <a:latin typeface="+mn-lt"/>
                          <a:ea typeface="+mn-ea"/>
                          <a:cs typeface="+mn-cs"/>
                        </a:rPr>
                        <a:t>Baz</a:t>
                      </a:r>
                      <a:endParaRPr lang="en-IN" dirty="0">
                        <a:solidFill>
                          <a:schemeClr val="bg2"/>
                        </a:solidFill>
                      </a:endParaRPr>
                    </a:p>
                  </a:txBody>
                  <a:tcPr/>
                </a:tc>
              </a:tr>
              <a:tr h="1447800">
                <a:tc>
                  <a:txBody>
                    <a:bodyPr/>
                    <a:lstStyle/>
                    <a:p>
                      <a:r>
                        <a:rPr kumimoji="0" lang="en-IN" sz="1800" b="0" i="0" u="none" strike="noStrike" kern="1200" baseline="0" dirty="0" smtClean="0">
                          <a:solidFill>
                            <a:schemeClr val="dk1"/>
                          </a:solidFill>
                          <a:latin typeface="+mn-lt"/>
                          <a:ea typeface="+mn-ea"/>
                          <a:cs typeface="+mn-cs"/>
                        </a:rPr>
                        <a:t>static </a:t>
                      </a:r>
                      <a:r>
                        <a:rPr kumimoji="0" lang="en-IN" sz="1800" b="0" i="0" u="none" strike="noStrike" kern="1200" baseline="0" dirty="0" err="1" smtClean="0">
                          <a:solidFill>
                            <a:schemeClr val="dk1"/>
                          </a:solidFill>
                          <a:latin typeface="+mn-lt"/>
                          <a:ea typeface="+mn-ea"/>
                          <a:cs typeface="+mn-cs"/>
                        </a:rPr>
                        <a:t>int</a:t>
                      </a:r>
                      <a:r>
                        <a:rPr kumimoji="0" lang="en-IN" sz="1800" b="0" i="0" u="none" strike="noStrike" kern="1200" baseline="0" dirty="0" smtClean="0">
                          <a:solidFill>
                            <a:schemeClr val="dk1"/>
                          </a:solidFill>
                          <a:latin typeface="+mn-lt"/>
                          <a:ea typeface="+mn-ea"/>
                          <a:cs typeface="+mn-cs"/>
                        </a:rPr>
                        <a:t> count;</a:t>
                      </a:r>
                    </a:p>
                    <a:p>
                      <a:r>
                        <a:rPr kumimoji="0" lang="en-IN" sz="1800" b="0" i="0" u="none" strike="noStrike" kern="1200" baseline="0" dirty="0" smtClean="0">
                          <a:solidFill>
                            <a:schemeClr val="dk1"/>
                          </a:solidFill>
                          <a:latin typeface="+mn-lt"/>
                          <a:ea typeface="+mn-ea"/>
                          <a:cs typeface="+mn-cs"/>
                        </a:rPr>
                        <a:t>static void woo( ){ }</a:t>
                      </a:r>
                    </a:p>
                    <a:p>
                      <a:r>
                        <a:rPr kumimoji="0" lang="en-IN" sz="1800" b="0" i="0" u="none" strike="noStrike" kern="1200" baseline="0" dirty="0" smtClean="0">
                          <a:solidFill>
                            <a:schemeClr val="dk1"/>
                          </a:solidFill>
                          <a:latin typeface="+mn-lt"/>
                          <a:ea typeface="+mn-ea"/>
                          <a:cs typeface="+mn-cs"/>
                        </a:rPr>
                        <a:t>static void </a:t>
                      </a:r>
                      <a:r>
                        <a:rPr kumimoji="0" lang="en-IN" sz="1800" b="0" i="0" u="none" strike="noStrike" kern="1200" baseline="0" dirty="0" err="1" smtClean="0">
                          <a:solidFill>
                            <a:schemeClr val="dk1"/>
                          </a:solidFill>
                          <a:latin typeface="+mn-lt"/>
                          <a:ea typeface="+mn-ea"/>
                          <a:cs typeface="+mn-cs"/>
                        </a:rPr>
                        <a:t>doMore</a:t>
                      </a:r>
                      <a:r>
                        <a:rPr kumimoji="0" lang="en-IN" sz="1800" b="0" i="0" u="none" strike="noStrike" kern="1200" baseline="0" dirty="0" smtClean="0">
                          <a:solidFill>
                            <a:schemeClr val="dk1"/>
                          </a:solidFill>
                          <a:latin typeface="+mn-lt"/>
                          <a:ea typeface="+mn-ea"/>
                          <a:cs typeface="+mn-cs"/>
                        </a:rPr>
                        <a:t>( ){</a:t>
                      </a:r>
                    </a:p>
                    <a:p>
                      <a:r>
                        <a:rPr kumimoji="0" lang="en-IN" sz="1800" b="0" i="0" u="none" strike="noStrike" kern="1200" baseline="0" dirty="0" smtClean="0">
                          <a:solidFill>
                            <a:schemeClr val="dk1"/>
                          </a:solidFill>
                          <a:latin typeface="+mn-lt"/>
                          <a:ea typeface="+mn-ea"/>
                          <a:cs typeface="+mn-cs"/>
                        </a:rPr>
                        <a:t>woo( );</a:t>
                      </a:r>
                    </a:p>
                    <a:p>
                      <a:r>
                        <a:rPr kumimoji="0" lang="en-IN" sz="1800" b="0" i="0" u="none" strike="noStrike" kern="1200" baseline="0" dirty="0" err="1" smtClean="0">
                          <a:solidFill>
                            <a:schemeClr val="dk1"/>
                          </a:solidFill>
                          <a:latin typeface="+mn-lt"/>
                          <a:ea typeface="+mn-ea"/>
                          <a:cs typeface="+mn-cs"/>
                        </a:rPr>
                        <a:t>int</a:t>
                      </a:r>
                      <a:r>
                        <a:rPr kumimoji="0" lang="en-IN" sz="1800" b="0" i="0" u="none" strike="noStrike" kern="1200" baseline="0" dirty="0" smtClean="0">
                          <a:solidFill>
                            <a:schemeClr val="dk1"/>
                          </a:solidFill>
                          <a:latin typeface="+mn-lt"/>
                          <a:ea typeface="+mn-ea"/>
                          <a:cs typeface="+mn-cs"/>
                        </a:rPr>
                        <a:t> x = count;</a:t>
                      </a:r>
                    </a:p>
                    <a:p>
                      <a:r>
                        <a:rPr kumimoji="0" lang="en-IN" sz="1800" b="0" i="0" u="none" strike="noStrike" kern="1200" baseline="0" dirty="0" smtClean="0">
                          <a:solidFill>
                            <a:schemeClr val="dk1"/>
                          </a:solidFill>
                          <a:latin typeface="+mn-lt"/>
                          <a:ea typeface="+mn-ea"/>
                          <a:cs typeface="+mn-cs"/>
                        </a:rPr>
                        <a:t>}</a:t>
                      </a:r>
                      <a:endParaRPr lang="en-IN" dirty="0"/>
                    </a:p>
                  </a:txBody>
                  <a:tcPr/>
                </a:tc>
              </a:tr>
            </a:tbl>
          </a:graphicData>
        </a:graphic>
      </p:graphicFrame>
      <p:sp>
        <p:nvSpPr>
          <p:cNvPr id="5" name="Rectangle 4"/>
          <p:cNvSpPr/>
          <p:nvPr/>
        </p:nvSpPr>
        <p:spPr>
          <a:xfrm>
            <a:off x="6400800" y="914400"/>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static method cannot</a:t>
            </a:r>
          </a:p>
          <a:p>
            <a:r>
              <a:rPr lang="en-IN" sz="1600" dirty="0"/>
              <a:t>access an instance</a:t>
            </a:r>
          </a:p>
          <a:p>
            <a:r>
              <a:rPr lang="en-IN" sz="1600" dirty="0"/>
              <a:t>(non-static) variable</a:t>
            </a:r>
          </a:p>
        </p:txBody>
      </p:sp>
      <p:sp>
        <p:nvSpPr>
          <p:cNvPr id="6" name="Rectangle 5"/>
          <p:cNvSpPr/>
          <p:nvPr/>
        </p:nvSpPr>
        <p:spPr>
          <a:xfrm>
            <a:off x="6553200" y="2514600"/>
            <a:ext cx="2057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static method cannot</a:t>
            </a:r>
          </a:p>
          <a:p>
            <a:r>
              <a:rPr lang="en-IN" dirty="0"/>
              <a:t>access a non-static</a:t>
            </a:r>
          </a:p>
          <a:p>
            <a:r>
              <a:rPr lang="en-IN" dirty="0"/>
              <a:t>method</a:t>
            </a:r>
          </a:p>
        </p:txBody>
      </p:sp>
      <p:sp>
        <p:nvSpPr>
          <p:cNvPr id="7" name="Rectangle 6"/>
          <p:cNvSpPr/>
          <p:nvPr/>
        </p:nvSpPr>
        <p:spPr>
          <a:xfrm>
            <a:off x="6629400" y="4648200"/>
            <a:ext cx="2133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static method</a:t>
            </a:r>
          </a:p>
          <a:p>
            <a:r>
              <a:rPr lang="en-IN" i="1" dirty="0"/>
              <a:t>can </a:t>
            </a:r>
            <a:r>
              <a:rPr lang="en-IN" dirty="0"/>
              <a:t>access a static</a:t>
            </a:r>
          </a:p>
          <a:p>
            <a:r>
              <a:rPr lang="en-IN" dirty="0"/>
              <a:t>method or variable</a:t>
            </a:r>
          </a:p>
        </p:txBody>
      </p:sp>
      <p:cxnSp>
        <p:nvCxnSpPr>
          <p:cNvPr id="10" name="Straight Arrow Connector 9"/>
          <p:cNvCxnSpPr>
            <a:endCxn id="4" idx="3"/>
          </p:cNvCxnSpPr>
          <p:nvPr/>
        </p:nvCxnSpPr>
        <p:spPr>
          <a:xfrm flipH="1">
            <a:off x="5334000" y="1524000"/>
            <a:ext cx="106680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334000" y="2819400"/>
            <a:ext cx="12192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334000" y="5105400"/>
            <a:ext cx="1295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67929027"/>
      </p:ext>
    </p:extLst>
  </p:cSld>
  <p:clrMapOvr>
    <a:masterClrMapping/>
  </p:clrMapOvr>
  <p:transition>
    <p:diamon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lstStyle/>
          <a:p>
            <a:r>
              <a:rPr lang="en-US" dirty="0" smtClean="0"/>
              <a:t>		    </a:t>
            </a:r>
            <a:r>
              <a:rPr lang="en-US" sz="4400" b="1" u="sng" dirty="0" smtClean="0">
                <a:solidFill>
                  <a:schemeClr val="accent1"/>
                </a:solidFill>
              </a:rPr>
              <a:t>Quality Policy</a:t>
            </a:r>
            <a:endParaRPr lang="en-US" sz="4400" b="1" u="sng" dirty="0">
              <a:solidFill>
                <a:schemeClr val="accent1"/>
              </a:solidFill>
            </a:endParaRPr>
          </a:p>
        </p:txBody>
      </p:sp>
      <p:sp>
        <p:nvSpPr>
          <p:cNvPr id="3" name="Content Placeholder 2"/>
          <p:cNvSpPr>
            <a:spLocks noGrp="1"/>
          </p:cNvSpPr>
          <p:nvPr>
            <p:ph sz="quarter" idx="1"/>
          </p:nvPr>
        </p:nvSpPr>
        <p:spPr>
          <a:xfrm>
            <a:off x="304800" y="1219200"/>
            <a:ext cx="8382000" cy="5334000"/>
          </a:xfrm>
        </p:spPr>
        <p:txBody>
          <a:bodyPr>
            <a:normAutofit/>
          </a:bodyPr>
          <a:lstStyle/>
          <a:p>
            <a:pPr marL="0" lvl="3" indent="0">
              <a:lnSpc>
                <a:spcPct val="150000"/>
              </a:lnSpc>
              <a:spcBef>
                <a:spcPts val="600"/>
              </a:spcBef>
              <a:spcAft>
                <a:spcPts val="600"/>
              </a:spcAft>
              <a:buClrTx/>
              <a:buFont typeface="Wingdings" pitchFamily="2" charset="2"/>
              <a:buChar char="Ø"/>
            </a:pPr>
            <a:r>
              <a:rPr lang="en-US" sz="2600" dirty="0" smtClean="0">
                <a:solidFill>
                  <a:schemeClr val="accent2"/>
                </a:solidFill>
                <a:latin typeface="Times New Roman" pitchFamily="18" charset="0"/>
                <a:cs typeface="Times New Roman" pitchFamily="18" charset="0"/>
              </a:rPr>
              <a:t>Consistent Quality and on time delivery that leads to customer’s delight</a:t>
            </a:r>
            <a:endParaRPr lang="en-IN" sz="2600" dirty="0" smtClean="0">
              <a:solidFill>
                <a:schemeClr val="accent2"/>
              </a:solidFill>
              <a:latin typeface="Times New Roman" pitchFamily="18" charset="0"/>
              <a:cs typeface="Times New Roman" pitchFamily="18" charset="0"/>
            </a:endParaRPr>
          </a:p>
          <a:p>
            <a:pPr marL="0" lvl="3" indent="0">
              <a:lnSpc>
                <a:spcPct val="150000"/>
              </a:lnSpc>
              <a:spcBef>
                <a:spcPts val="0"/>
              </a:spcBef>
              <a:spcAft>
                <a:spcPts val="600"/>
              </a:spcAft>
              <a:buClrTx/>
              <a:buFont typeface="Wingdings" pitchFamily="2" charset="2"/>
              <a:buChar char="Ø"/>
            </a:pPr>
            <a:r>
              <a:rPr lang="en-US" sz="2600" dirty="0" smtClean="0">
                <a:solidFill>
                  <a:schemeClr val="accent2"/>
                </a:solidFill>
                <a:latin typeface="Times New Roman" pitchFamily="18" charset="0"/>
                <a:cs typeface="Times New Roman" pitchFamily="18" charset="0"/>
              </a:rPr>
              <a:t>Leadership through competitive process and professional experience</a:t>
            </a:r>
            <a:endParaRPr lang="en-IN" sz="2600" dirty="0" smtClean="0">
              <a:solidFill>
                <a:schemeClr val="accent2"/>
              </a:solidFill>
              <a:latin typeface="Times New Roman" pitchFamily="18" charset="0"/>
              <a:cs typeface="Times New Roman" pitchFamily="18" charset="0"/>
            </a:endParaRPr>
          </a:p>
          <a:p>
            <a:pPr marL="0" lvl="3" indent="0">
              <a:lnSpc>
                <a:spcPct val="150000"/>
              </a:lnSpc>
              <a:spcBef>
                <a:spcPts val="0"/>
              </a:spcBef>
              <a:spcAft>
                <a:spcPts val="600"/>
              </a:spcAft>
              <a:buClrTx/>
              <a:buFont typeface="Wingdings" pitchFamily="2" charset="2"/>
              <a:buChar char="Ø"/>
            </a:pPr>
            <a:r>
              <a:rPr lang="en-US" sz="2600" dirty="0" smtClean="0">
                <a:solidFill>
                  <a:schemeClr val="accent2"/>
                </a:solidFill>
                <a:latin typeface="Times New Roman" pitchFamily="18" charset="0"/>
                <a:cs typeface="Times New Roman" pitchFamily="18" charset="0"/>
              </a:rPr>
              <a:t>Continual innovation and improvement</a:t>
            </a:r>
            <a:endParaRPr lang="en-IN" sz="2600" dirty="0" smtClean="0">
              <a:solidFill>
                <a:schemeClr val="accent2"/>
              </a:solidFill>
              <a:latin typeface="Times New Roman" pitchFamily="18" charset="0"/>
              <a:cs typeface="Times New Roman" pitchFamily="18" charset="0"/>
            </a:endParaRPr>
          </a:p>
          <a:p>
            <a:pPr marL="0" lvl="3" indent="0">
              <a:lnSpc>
                <a:spcPct val="150000"/>
              </a:lnSpc>
              <a:spcBef>
                <a:spcPts val="0"/>
              </a:spcBef>
              <a:spcAft>
                <a:spcPts val="600"/>
              </a:spcAft>
              <a:buClrTx/>
              <a:buFont typeface="Wingdings" pitchFamily="2" charset="2"/>
              <a:buChar char="Ø"/>
            </a:pPr>
            <a:r>
              <a:rPr lang="en-US" sz="2600" dirty="0" smtClean="0">
                <a:solidFill>
                  <a:schemeClr val="accent2"/>
                </a:solidFill>
                <a:latin typeface="Times New Roman" pitchFamily="18" charset="0"/>
                <a:cs typeface="Times New Roman" pitchFamily="18" charset="0"/>
              </a:rPr>
              <a:t>Involvement of people at all levels internally and externally</a:t>
            </a:r>
            <a:endParaRPr lang="en-IN" sz="2600" dirty="0" smtClean="0">
              <a:solidFill>
                <a:schemeClr val="accent2"/>
              </a:solidFill>
              <a:latin typeface="Times New Roman" pitchFamily="18" charset="0"/>
              <a:cs typeface="Times New Roman" pitchFamily="18" charset="0"/>
            </a:endParaRPr>
          </a:p>
          <a:p>
            <a:pPr marL="0" lvl="3" indent="0">
              <a:lnSpc>
                <a:spcPct val="150000"/>
              </a:lnSpc>
              <a:spcBef>
                <a:spcPts val="0"/>
              </a:spcBef>
              <a:spcAft>
                <a:spcPts val="600"/>
              </a:spcAft>
              <a:buClrTx/>
              <a:buFont typeface="Wingdings" pitchFamily="2" charset="2"/>
              <a:buChar char="Ø"/>
            </a:pPr>
            <a:r>
              <a:rPr lang="en-US" sz="2600" dirty="0" smtClean="0">
                <a:solidFill>
                  <a:schemeClr val="accent2"/>
                </a:solidFill>
                <a:latin typeface="Times New Roman" pitchFamily="18" charset="0"/>
                <a:cs typeface="Times New Roman" pitchFamily="18" charset="0"/>
              </a:rPr>
              <a:t>To move towards CMMI- Level 5</a:t>
            </a:r>
          </a:p>
          <a:p>
            <a:pPr marL="0" lvl="3" indent="0">
              <a:lnSpc>
                <a:spcPct val="150000"/>
              </a:lnSpc>
              <a:spcBef>
                <a:spcPts val="0"/>
              </a:spcBef>
              <a:buClrTx/>
              <a:buNone/>
            </a:pPr>
            <a:endParaRPr lang="en-IN" sz="2600" b="1" dirty="0" smtClean="0">
              <a:solidFill>
                <a:schemeClr val="accent2"/>
              </a:solidFill>
              <a:latin typeface="Times New Roman" pitchFamily="18" charset="0"/>
              <a:cs typeface="Times New Roman" pitchFamily="18" charset="0"/>
            </a:endParaRPr>
          </a:p>
          <a:p>
            <a:pPr>
              <a:buFont typeface="Wingdings" pitchFamily="2" charset="2"/>
              <a:buChar char="Ø"/>
            </a:pPr>
            <a:endParaRPr lang="en-US" dirty="0" smtClean="0">
              <a:solidFill>
                <a:schemeClr val="accent2"/>
              </a:solidFill>
              <a:latin typeface="Times New Roman" pitchFamily="18" charset="0"/>
              <a:cs typeface="Times New Roman" pitchFamily="18" charset="0"/>
            </a:endParaRPr>
          </a:p>
          <a:p>
            <a:pPr>
              <a:buFont typeface="Wingdings" pitchFamily="2" charset="2"/>
              <a:buChar char="Ø"/>
            </a:pPr>
            <a:endParaRPr lang="en-US" dirty="0">
              <a:solidFill>
                <a:schemeClr val="accent2"/>
              </a:solidFill>
              <a:latin typeface="Times New Roman" pitchFamily="18" charset="0"/>
              <a:cs typeface="Times New Roman" pitchFamily="18" charset="0"/>
            </a:endParaRPr>
          </a:p>
        </p:txBody>
      </p:sp>
    </p:spTree>
  </p:cSld>
  <p:clrMapOvr>
    <a:masterClrMapping/>
  </p:clrMapOvr>
  <p:transition>
    <p:diamon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pPr algn="ctr"/>
            <a:r>
              <a:rPr lang="en-US" dirty="0" smtClean="0"/>
              <a:t>“new” Operator</a:t>
            </a:r>
            <a:endParaRPr lang="en-US" dirty="0"/>
          </a:p>
        </p:txBody>
      </p:sp>
      <p:sp>
        <p:nvSpPr>
          <p:cNvPr id="3" name="Content Placeholder 2"/>
          <p:cNvSpPr>
            <a:spLocks noGrp="1"/>
          </p:cNvSpPr>
          <p:nvPr>
            <p:ph sz="quarter" idx="1"/>
          </p:nvPr>
        </p:nvSpPr>
        <p:spPr/>
        <p:txBody>
          <a:bodyPr/>
          <a:lstStyle/>
          <a:p>
            <a:r>
              <a:rPr lang="en-US" dirty="0" smtClean="0"/>
              <a:t>The ‘new’ operator is </a:t>
            </a:r>
            <a:r>
              <a:rPr lang="en-US" dirty="0" err="1" smtClean="0"/>
              <a:t>uded</a:t>
            </a:r>
            <a:r>
              <a:rPr lang="en-US" dirty="0" smtClean="0"/>
              <a:t> to create an object of a class.</a:t>
            </a:r>
          </a:p>
          <a:p>
            <a:r>
              <a:rPr lang="en-US" dirty="0" smtClean="0"/>
              <a:t>Syntax:- </a:t>
            </a:r>
          </a:p>
          <a:p>
            <a:pPr>
              <a:buNone/>
            </a:pPr>
            <a:r>
              <a:rPr lang="en-US" dirty="0" smtClean="0"/>
              <a:t>             </a:t>
            </a:r>
            <a:r>
              <a:rPr lang="en-US" sz="3200" b="1" dirty="0" smtClean="0">
                <a:solidFill>
                  <a:schemeClr val="accent4">
                    <a:lumMod val="75000"/>
                  </a:schemeClr>
                </a:solidFill>
              </a:rPr>
              <a:t>new  &lt;</a:t>
            </a:r>
            <a:r>
              <a:rPr lang="en-US" sz="3200" b="1" dirty="0" err="1" smtClean="0">
                <a:solidFill>
                  <a:schemeClr val="accent4">
                    <a:lumMod val="75000"/>
                  </a:schemeClr>
                </a:solidFill>
              </a:rPr>
              <a:t>ClassName</a:t>
            </a:r>
            <a:r>
              <a:rPr lang="en-US" sz="3200" b="1" dirty="0" smtClean="0">
                <a:solidFill>
                  <a:schemeClr val="accent4">
                    <a:lumMod val="75000"/>
                  </a:schemeClr>
                </a:solidFill>
              </a:rPr>
              <a:t>&gt;(&lt;parameters&gt;);</a:t>
            </a:r>
          </a:p>
          <a:p>
            <a:r>
              <a:rPr lang="en-US" dirty="0" smtClean="0"/>
              <a:t>The operator returns the reference of the object that we can store in a reference type variables.</a:t>
            </a:r>
          </a:p>
          <a:p>
            <a:pPr>
              <a:buNone/>
            </a:pPr>
            <a:endParaRPr lang="en-US" sz="3200" b="1" dirty="0">
              <a:solidFill>
                <a:schemeClr val="accent4">
                  <a:lumMod val="75000"/>
                </a:schemeClr>
              </a:solidFill>
            </a:endParaRPr>
          </a:p>
        </p:txBody>
      </p:sp>
    </p:spTree>
    <p:extLst>
      <p:ext uri="{BB962C8B-B14F-4D97-AF65-F5344CB8AC3E}">
        <p14:creationId xmlns:p14="http://schemas.microsoft.com/office/powerpoint/2010/main" xmlns="" val="1409095847"/>
      </p:ext>
    </p:extLst>
  </p:cSld>
  <p:clrMapOvr>
    <a:masterClrMapping/>
  </p:clrMapOvr>
  <p:transition>
    <p:diamon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r>
              <a:rPr lang="en-US" dirty="0" smtClean="0"/>
              <a:t>How object is created</a:t>
            </a:r>
            <a:endParaRPr lang="en-IN" dirty="0"/>
          </a:p>
        </p:txBody>
      </p:sp>
      <p:sp>
        <p:nvSpPr>
          <p:cNvPr id="3" name="Content Placeholder 2"/>
          <p:cNvSpPr>
            <a:spLocks noGrp="1"/>
          </p:cNvSpPr>
          <p:nvPr>
            <p:ph sz="quarter" idx="1"/>
          </p:nvPr>
        </p:nvSpPr>
        <p:spPr>
          <a:xfrm>
            <a:off x="457200" y="1371600"/>
            <a:ext cx="8229600" cy="4953000"/>
          </a:xfrm>
        </p:spPr>
        <p:txBody>
          <a:bodyPr>
            <a:normAutofit lnSpcReduction="10000"/>
          </a:bodyPr>
          <a:lstStyle/>
          <a:p>
            <a:r>
              <a:rPr lang="en-IN" dirty="0" smtClean="0"/>
              <a:t>class </a:t>
            </a:r>
            <a:r>
              <a:rPr lang="en-IN" dirty="0"/>
              <a:t>Dog {</a:t>
            </a:r>
          </a:p>
          <a:p>
            <a:r>
              <a:rPr lang="en-IN" dirty="0" smtClean="0"/>
              <a:t> </a:t>
            </a:r>
            <a:r>
              <a:rPr lang="en-IN" dirty="0" err="1" smtClean="0"/>
              <a:t>int</a:t>
            </a:r>
            <a:r>
              <a:rPr lang="en-IN" dirty="0" smtClean="0"/>
              <a:t> a; </a:t>
            </a:r>
            <a:r>
              <a:rPr lang="en-IN" dirty="0"/>
              <a:t>// instance </a:t>
            </a:r>
            <a:r>
              <a:rPr lang="en-IN" dirty="0" smtClean="0"/>
              <a:t>variable</a:t>
            </a:r>
          </a:p>
          <a:p>
            <a:r>
              <a:rPr lang="en-US" dirty="0" smtClean="0"/>
              <a:t>Float b;//</a:t>
            </a:r>
            <a:r>
              <a:rPr lang="en-IN" dirty="0"/>
              <a:t>instance </a:t>
            </a:r>
            <a:r>
              <a:rPr lang="en-IN" dirty="0" smtClean="0"/>
              <a:t>variable</a:t>
            </a:r>
          </a:p>
          <a:p>
            <a:r>
              <a:rPr lang="en-US" dirty="0" smtClean="0"/>
              <a:t>Static c;</a:t>
            </a:r>
            <a:endParaRPr lang="en-IN" dirty="0"/>
          </a:p>
          <a:p>
            <a:r>
              <a:rPr lang="en-IN" dirty="0" smtClean="0"/>
              <a:t> </a:t>
            </a:r>
            <a:r>
              <a:rPr lang="en-IN" dirty="0"/>
              <a:t>public static void main(String [] </a:t>
            </a:r>
            <a:r>
              <a:rPr lang="en-IN" dirty="0" err="1"/>
              <a:t>args</a:t>
            </a:r>
            <a:r>
              <a:rPr lang="en-IN" dirty="0"/>
              <a:t>) </a:t>
            </a:r>
            <a:r>
              <a:rPr lang="en-IN" dirty="0" smtClean="0"/>
              <a:t>{</a:t>
            </a:r>
            <a:endParaRPr lang="en-IN" dirty="0"/>
          </a:p>
          <a:p>
            <a:r>
              <a:rPr lang="en-IN" dirty="0" smtClean="0"/>
              <a:t> </a:t>
            </a:r>
            <a:r>
              <a:rPr lang="en-IN" dirty="0"/>
              <a:t>Dog </a:t>
            </a:r>
            <a:r>
              <a:rPr lang="en-IN" dirty="0" smtClean="0"/>
              <a:t>d </a:t>
            </a:r>
            <a:r>
              <a:rPr lang="en-IN" dirty="0"/>
              <a:t>= new Dog</a:t>
            </a:r>
            <a:r>
              <a:rPr lang="en-IN" dirty="0" smtClean="0"/>
              <a:t>();//d is reference variable</a:t>
            </a:r>
            <a:endParaRPr lang="en-IN" dirty="0"/>
          </a:p>
          <a:p>
            <a:r>
              <a:rPr lang="en-IN" dirty="0" smtClean="0"/>
              <a:t> </a:t>
            </a:r>
            <a:r>
              <a:rPr lang="en-IN" dirty="0" err="1"/>
              <a:t>d.go</a:t>
            </a:r>
            <a:r>
              <a:rPr lang="en-IN" dirty="0" smtClean="0"/>
              <a:t>();//method calling</a:t>
            </a:r>
            <a:endParaRPr lang="en-IN" dirty="0"/>
          </a:p>
          <a:p>
            <a:r>
              <a:rPr lang="en-IN" dirty="0" smtClean="0"/>
              <a:t> </a:t>
            </a:r>
            <a:r>
              <a:rPr lang="en-IN" dirty="0"/>
              <a:t>}</a:t>
            </a:r>
          </a:p>
          <a:p>
            <a:r>
              <a:rPr lang="en-IN" dirty="0" smtClean="0"/>
              <a:t> </a:t>
            </a:r>
            <a:r>
              <a:rPr lang="en-IN" dirty="0"/>
              <a:t>void </a:t>
            </a:r>
            <a:r>
              <a:rPr lang="en-IN" dirty="0" smtClean="0"/>
              <a:t>go() {</a:t>
            </a:r>
          </a:p>
          <a:p>
            <a:r>
              <a:rPr lang="en-US" dirty="0" err="1" smtClean="0"/>
              <a:t>System.out.println</a:t>
            </a:r>
            <a:r>
              <a:rPr lang="en-US" dirty="0" smtClean="0"/>
              <a:t>(“just demo”);</a:t>
            </a:r>
            <a:endParaRPr lang="en-IN" dirty="0"/>
          </a:p>
          <a:p>
            <a:r>
              <a:rPr lang="en-IN" dirty="0" smtClean="0"/>
              <a:t> }}</a:t>
            </a:r>
            <a:endParaRPr lang="en-IN" dirty="0"/>
          </a:p>
        </p:txBody>
      </p:sp>
    </p:spTree>
    <p:extLst>
      <p:ext uri="{BB962C8B-B14F-4D97-AF65-F5344CB8AC3E}">
        <p14:creationId xmlns:p14="http://schemas.microsoft.com/office/powerpoint/2010/main" xmlns="" val="1367348179"/>
      </p:ext>
    </p:extLst>
  </p:cSld>
  <p:clrMapOvr>
    <a:masterClrMapping/>
  </p:clrMapOvr>
  <p:transition>
    <p:diamon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81000"/>
          </a:xfrm>
        </p:spPr>
        <p:txBody>
          <a:bodyPr>
            <a:normAutofit fontScale="90000"/>
          </a:bodyPr>
          <a:lstStyle/>
          <a:p>
            <a:r>
              <a:rPr lang="en-US" dirty="0" smtClean="0"/>
              <a:t>          Object creation in heap</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3946833451"/>
              </p:ext>
            </p:extLst>
          </p:nvPr>
        </p:nvGraphicFramePr>
        <p:xfrm>
          <a:off x="228600" y="2743200"/>
          <a:ext cx="2362200" cy="1112520"/>
        </p:xfrm>
        <a:graphic>
          <a:graphicData uri="http://schemas.openxmlformats.org/drawingml/2006/table">
            <a:tbl>
              <a:tblPr firstRow="1" bandRow="1">
                <a:tableStyleId>{5C22544A-7EE6-4342-B048-85BDC9FD1C3A}</a:tableStyleId>
              </a:tblPr>
              <a:tblGrid>
                <a:gridCol w="2362200"/>
              </a:tblGrid>
              <a:tr h="370840">
                <a:tc>
                  <a:txBody>
                    <a:bodyPr/>
                    <a:lstStyle/>
                    <a:p>
                      <a:r>
                        <a:rPr kumimoji="0" lang="en-IN" sz="1800" b="0" i="0" u="none" strike="noStrike" kern="1200" baseline="0" dirty="0" smtClean="0">
                          <a:solidFill>
                            <a:srgbClr val="FF0000"/>
                          </a:solidFill>
                          <a:latin typeface="+mn-lt"/>
                          <a:ea typeface="+mn-ea"/>
                          <a:cs typeface="+mn-cs"/>
                        </a:rPr>
                        <a:t>go()</a:t>
                      </a:r>
                      <a:endParaRPr lang="en-IN" dirty="0">
                        <a:solidFill>
                          <a:srgbClr val="FF0000"/>
                        </a:solidFill>
                      </a:endParaRPr>
                    </a:p>
                  </a:txBody>
                  <a:tcPr>
                    <a:solidFill>
                      <a:schemeClr val="accent1">
                        <a:lumMod val="20000"/>
                        <a:lumOff val="80000"/>
                      </a:schemeClr>
                    </a:solidFill>
                  </a:tcPr>
                </a:tc>
              </a:tr>
              <a:tr h="370840">
                <a:tc>
                  <a:txBody>
                    <a:bodyPr/>
                    <a:lstStyle/>
                    <a:p>
                      <a:r>
                        <a:rPr kumimoji="0" lang="en-IN" sz="1800" b="0" i="0" u="none" strike="noStrike" kern="1200" baseline="0" dirty="0" smtClean="0">
                          <a:solidFill>
                            <a:srgbClr val="FF0000"/>
                          </a:solidFill>
                          <a:latin typeface="+mn-lt"/>
                          <a:ea typeface="+mn-ea"/>
                          <a:cs typeface="+mn-cs"/>
                        </a:rPr>
                        <a:t>main()                     d</a:t>
                      </a:r>
                      <a:endParaRPr lang="en-IN" dirty="0">
                        <a:solidFill>
                          <a:srgbClr val="FF0000"/>
                        </a:solidFill>
                      </a:endParaRPr>
                    </a:p>
                  </a:txBody>
                  <a:tcPr/>
                </a:tc>
              </a:tr>
              <a:tr h="370840">
                <a:tc>
                  <a:txBody>
                    <a:bodyPr/>
                    <a:lstStyle/>
                    <a:p>
                      <a:r>
                        <a:rPr lang="en-US" dirty="0" smtClean="0">
                          <a:solidFill>
                            <a:srgbClr val="FF0000"/>
                          </a:solidFill>
                        </a:rPr>
                        <a:t>c</a:t>
                      </a:r>
                      <a:endParaRPr lang="en-IN" dirty="0">
                        <a:solidFill>
                          <a:srgbClr val="FF0000"/>
                        </a:solidFill>
                      </a:endParaRPr>
                    </a:p>
                  </a:txBody>
                  <a:tcPr/>
                </a:tc>
              </a:tr>
            </a:tbl>
          </a:graphicData>
        </a:graphic>
      </p:graphicFrame>
      <p:sp>
        <p:nvSpPr>
          <p:cNvPr id="6" name="Oval 5"/>
          <p:cNvSpPr/>
          <p:nvPr/>
        </p:nvSpPr>
        <p:spPr>
          <a:xfrm>
            <a:off x="4152900" y="2209800"/>
            <a:ext cx="4572000" cy="2438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2060"/>
                </a:solidFill>
              </a:rPr>
              <a:t>The </a:t>
            </a:r>
            <a:r>
              <a:rPr lang="en-IN" dirty="0" smtClean="0">
                <a:solidFill>
                  <a:srgbClr val="002060"/>
                </a:solidFill>
              </a:rPr>
              <a:t>Heap</a:t>
            </a:r>
          </a:p>
          <a:p>
            <a:pPr algn="ctr"/>
            <a:endParaRPr lang="en-US" dirty="0">
              <a:solidFill>
                <a:schemeClr val="bg1">
                  <a:lumMod val="95000"/>
                </a:schemeClr>
              </a:solidFill>
            </a:endParaRPr>
          </a:p>
          <a:p>
            <a:pPr algn="ctr"/>
            <a:endParaRPr lang="en-US" dirty="0" smtClean="0">
              <a:solidFill>
                <a:schemeClr val="bg1">
                  <a:lumMod val="95000"/>
                </a:schemeClr>
              </a:solidFill>
            </a:endParaRPr>
          </a:p>
          <a:p>
            <a:pPr algn="ctr"/>
            <a:endParaRPr lang="en-US" dirty="0">
              <a:solidFill>
                <a:schemeClr val="bg1">
                  <a:lumMod val="95000"/>
                </a:schemeClr>
              </a:solidFill>
            </a:endParaRPr>
          </a:p>
          <a:p>
            <a:pPr algn="ctr"/>
            <a:endParaRPr lang="en-US" dirty="0" smtClean="0">
              <a:solidFill>
                <a:schemeClr val="bg1">
                  <a:lumMod val="95000"/>
                </a:schemeClr>
              </a:solidFill>
            </a:endParaRPr>
          </a:p>
          <a:p>
            <a:pPr algn="ctr"/>
            <a:endParaRPr lang="en-US" dirty="0">
              <a:solidFill>
                <a:schemeClr val="bg1">
                  <a:lumMod val="95000"/>
                </a:schemeClr>
              </a:solidFill>
            </a:endParaRPr>
          </a:p>
          <a:p>
            <a:pPr algn="ctr"/>
            <a:r>
              <a:rPr lang="en-US" dirty="0" smtClean="0">
                <a:solidFill>
                  <a:srgbClr val="FF0000"/>
                </a:solidFill>
              </a:rPr>
              <a:t>Dog object</a:t>
            </a:r>
          </a:p>
          <a:p>
            <a:pPr algn="ctr"/>
            <a:endParaRPr lang="en-IN" dirty="0">
              <a:solidFill>
                <a:schemeClr val="bg1">
                  <a:lumMod val="95000"/>
                </a:schemeClr>
              </a:solidFill>
            </a:endParaRPr>
          </a:p>
        </p:txBody>
      </p:sp>
      <p:cxnSp>
        <p:nvCxnSpPr>
          <p:cNvPr id="9" name="Straight Arrow Connector 8"/>
          <p:cNvCxnSpPr/>
          <p:nvPr/>
        </p:nvCxnSpPr>
        <p:spPr>
          <a:xfrm>
            <a:off x="2438400" y="3303639"/>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943600" y="2667000"/>
            <a:ext cx="1371600" cy="1143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rPr>
              <a:t>a</a:t>
            </a:r>
            <a:endParaRPr lang="en-US" sz="1600" dirty="0" smtClean="0">
              <a:solidFill>
                <a:srgbClr val="FF0000"/>
              </a:solidFill>
            </a:endParaRPr>
          </a:p>
          <a:p>
            <a:pPr algn="ctr"/>
            <a:r>
              <a:rPr lang="en-US" sz="1600" dirty="0">
                <a:solidFill>
                  <a:srgbClr val="FF0000"/>
                </a:solidFill>
              </a:rPr>
              <a:t>b</a:t>
            </a:r>
            <a:endParaRPr lang="en-IN" sz="1600" dirty="0">
              <a:solidFill>
                <a:srgbClr val="FF0000"/>
              </a:solidFill>
            </a:endParaRPr>
          </a:p>
        </p:txBody>
      </p:sp>
      <p:sp>
        <p:nvSpPr>
          <p:cNvPr id="11" name="Oval 10"/>
          <p:cNvSpPr/>
          <p:nvPr/>
        </p:nvSpPr>
        <p:spPr>
          <a:xfrm>
            <a:off x="2133600" y="4972050"/>
            <a:ext cx="1752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Reference variable</a:t>
            </a:r>
            <a:endParaRPr lang="en-IN" dirty="0"/>
          </a:p>
        </p:txBody>
      </p:sp>
      <p:cxnSp>
        <p:nvCxnSpPr>
          <p:cNvPr id="13" name="Straight Arrow Connector 12"/>
          <p:cNvCxnSpPr/>
          <p:nvPr/>
        </p:nvCxnSpPr>
        <p:spPr>
          <a:xfrm flipH="1" flipV="1">
            <a:off x="2295525" y="3362325"/>
            <a:ext cx="447675" cy="1609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04800" y="4905375"/>
            <a:ext cx="1219200" cy="1057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IN" dirty="0"/>
          </a:p>
        </p:txBody>
      </p:sp>
      <p:cxnSp>
        <p:nvCxnSpPr>
          <p:cNvPr id="17" name="Straight Arrow Connector 16"/>
          <p:cNvCxnSpPr>
            <a:stCxn id="14" idx="0"/>
          </p:cNvCxnSpPr>
          <p:nvPr/>
        </p:nvCxnSpPr>
        <p:spPr>
          <a:xfrm flipV="1">
            <a:off x="914400" y="3886201"/>
            <a:ext cx="76200" cy="1019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76782107"/>
      </p:ext>
    </p:extLst>
  </p:cSld>
  <p:clrMapOvr>
    <a:masterClrMapping/>
  </p:clrMapOvr>
  <p:transition>
    <p:diamon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pPr algn="ctr"/>
            <a:r>
              <a:rPr lang="en-US" dirty="0" smtClean="0"/>
              <a:t>Constructors</a:t>
            </a:r>
            <a:endParaRPr lang="en-US" dirty="0"/>
          </a:p>
        </p:txBody>
      </p:sp>
      <p:sp>
        <p:nvSpPr>
          <p:cNvPr id="3" name="Content Placeholder 2"/>
          <p:cNvSpPr>
            <a:spLocks noGrp="1"/>
          </p:cNvSpPr>
          <p:nvPr>
            <p:ph sz="quarter" idx="1"/>
          </p:nvPr>
        </p:nvSpPr>
        <p:spPr>
          <a:xfrm>
            <a:off x="457200" y="1143000"/>
            <a:ext cx="8229600" cy="5410200"/>
          </a:xfrm>
        </p:spPr>
        <p:txBody>
          <a:bodyPr>
            <a:normAutofit fontScale="92500" lnSpcReduction="10000"/>
          </a:bodyPr>
          <a:lstStyle/>
          <a:p>
            <a:r>
              <a:rPr lang="en-US" dirty="0" smtClean="0"/>
              <a:t>These are special member  of a class used to construct the initial state of an object.</a:t>
            </a:r>
          </a:p>
          <a:p>
            <a:r>
              <a:rPr lang="en-US" dirty="0" smtClean="0">
                <a:solidFill>
                  <a:srgbClr val="FF0000"/>
                </a:solidFill>
              </a:rPr>
              <a:t>A constructor has following properties:</a:t>
            </a:r>
          </a:p>
          <a:p>
            <a:pPr marL="514350" indent="-514350">
              <a:buFont typeface="+mj-lt"/>
              <a:buAutoNum type="arabicPeriod"/>
            </a:pPr>
            <a:r>
              <a:rPr lang="en-US" dirty="0" smtClean="0">
                <a:solidFill>
                  <a:srgbClr val="FF0000"/>
                </a:solidFill>
              </a:rPr>
              <a:t>Same name as of the class.</a:t>
            </a:r>
          </a:p>
          <a:p>
            <a:pPr marL="514350" indent="-514350">
              <a:buFont typeface="+mj-lt"/>
              <a:buAutoNum type="arabicPeriod"/>
            </a:pPr>
            <a:r>
              <a:rPr lang="en-US" dirty="0" smtClean="0">
                <a:solidFill>
                  <a:srgbClr val="FF0000"/>
                </a:solidFill>
              </a:rPr>
              <a:t>No return Type.</a:t>
            </a:r>
          </a:p>
          <a:p>
            <a:pPr marL="514350" indent="-514350">
              <a:buFont typeface="+mj-lt"/>
              <a:buAutoNum type="arabicPeriod"/>
            </a:pPr>
            <a:r>
              <a:rPr lang="en-US" dirty="0" smtClean="0">
                <a:solidFill>
                  <a:srgbClr val="FF0000"/>
                </a:solidFill>
              </a:rPr>
              <a:t>Only  access modifiers permitted.</a:t>
            </a:r>
          </a:p>
          <a:p>
            <a:pPr marL="514350" indent="-514350">
              <a:buFont typeface="+mj-lt"/>
              <a:buAutoNum type="arabicPeriod"/>
            </a:pPr>
            <a:r>
              <a:rPr lang="en-US" dirty="0" smtClean="0">
                <a:solidFill>
                  <a:srgbClr val="FF0000"/>
                </a:solidFill>
              </a:rPr>
              <a:t>Declared in same class .</a:t>
            </a:r>
          </a:p>
          <a:p>
            <a:pPr marL="514350" indent="-514350"/>
            <a:r>
              <a:rPr lang="en-US" dirty="0" smtClean="0"/>
              <a:t>A default constructor is without formal parameters.</a:t>
            </a:r>
          </a:p>
          <a:p>
            <a:pPr marL="514350" indent="-514350"/>
            <a:r>
              <a:rPr lang="en-US" dirty="0" smtClean="0"/>
              <a:t>We can declare parameterized constructer , so constructor can be overloaded.</a:t>
            </a:r>
          </a:p>
          <a:p>
            <a:pPr marL="514350" indent="-514350"/>
            <a:r>
              <a:rPr lang="en-US" dirty="0" smtClean="0"/>
              <a:t>When there is no constructor declared in a class the compiler creates a default constructor with the same accessibility of the class.</a:t>
            </a:r>
          </a:p>
          <a:p>
            <a:pPr marL="514350" indent="-514350"/>
            <a:r>
              <a:rPr lang="en-US" dirty="0" smtClean="0"/>
              <a:t>Constructors are called when an object is created using </a:t>
            </a:r>
            <a:r>
              <a:rPr lang="en-US" dirty="0" smtClean="0">
                <a:solidFill>
                  <a:srgbClr val="FF0000"/>
                </a:solidFill>
              </a:rPr>
              <a:t>new </a:t>
            </a:r>
            <a:r>
              <a:rPr lang="en-US" dirty="0" smtClean="0"/>
              <a:t>operator.</a:t>
            </a:r>
            <a:endParaRPr lang="en-US" dirty="0"/>
          </a:p>
        </p:txBody>
      </p:sp>
    </p:spTree>
    <p:extLst>
      <p:ext uri="{BB962C8B-B14F-4D97-AF65-F5344CB8AC3E}">
        <p14:creationId xmlns:p14="http://schemas.microsoft.com/office/powerpoint/2010/main" xmlns="" val="1615431489"/>
      </p:ext>
    </p:extLst>
  </p:cSld>
  <p:clrMapOvr>
    <a:masterClrMapping/>
  </p:clrMapOvr>
  <p:transition>
    <p:diamon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a:t>C</a:t>
            </a:r>
            <a:r>
              <a:rPr lang="en-US" sz="3200" dirty="0" smtClean="0"/>
              <a:t>an we create object without invoking constructor??</a:t>
            </a:r>
            <a:endParaRPr lang="en-IN" sz="3200" dirty="0"/>
          </a:p>
        </p:txBody>
      </p:sp>
      <p:sp>
        <p:nvSpPr>
          <p:cNvPr id="3" name="Content Placeholder 2"/>
          <p:cNvSpPr>
            <a:spLocks noGrp="1"/>
          </p:cNvSpPr>
          <p:nvPr>
            <p:ph sz="quarter" idx="1"/>
          </p:nvPr>
        </p:nvSpPr>
        <p:spPr/>
        <p:txBody>
          <a:bodyPr/>
          <a:lstStyle/>
          <a:p>
            <a:r>
              <a:rPr lang="en-IN" dirty="0"/>
              <a:t>Objects are constructed. </a:t>
            </a:r>
            <a:r>
              <a:rPr lang="en-IN" dirty="0" smtClean="0"/>
              <a:t>we </a:t>
            </a:r>
            <a:r>
              <a:rPr lang="en-IN" dirty="0"/>
              <a:t>can't make a new object without invoking </a:t>
            </a:r>
            <a:r>
              <a:rPr lang="en-IN" dirty="0" smtClean="0"/>
              <a:t>a constructor</a:t>
            </a:r>
            <a:r>
              <a:rPr lang="en-IN" dirty="0"/>
              <a:t>. </a:t>
            </a:r>
            <a:endParaRPr lang="en-IN" dirty="0" smtClean="0"/>
          </a:p>
          <a:p>
            <a:r>
              <a:rPr lang="en-IN" dirty="0" smtClean="0">
                <a:solidFill>
                  <a:srgbClr val="FF0000"/>
                </a:solidFill>
              </a:rPr>
              <a:t>In </a:t>
            </a:r>
            <a:r>
              <a:rPr lang="en-IN" dirty="0">
                <a:solidFill>
                  <a:srgbClr val="FF0000"/>
                </a:solidFill>
              </a:rPr>
              <a:t>fact, </a:t>
            </a:r>
            <a:r>
              <a:rPr lang="en-IN" dirty="0" smtClean="0">
                <a:solidFill>
                  <a:srgbClr val="FF0000"/>
                </a:solidFill>
              </a:rPr>
              <a:t>we </a:t>
            </a:r>
            <a:r>
              <a:rPr lang="en-IN" dirty="0">
                <a:solidFill>
                  <a:srgbClr val="FF0000"/>
                </a:solidFill>
              </a:rPr>
              <a:t>can't make a new object without invoking not just </a:t>
            </a:r>
            <a:r>
              <a:rPr lang="en-IN" dirty="0" smtClean="0">
                <a:solidFill>
                  <a:srgbClr val="FF0000"/>
                </a:solidFill>
              </a:rPr>
              <a:t>the constructor </a:t>
            </a:r>
            <a:r>
              <a:rPr lang="en-IN" dirty="0">
                <a:solidFill>
                  <a:srgbClr val="FF0000"/>
                </a:solidFill>
              </a:rPr>
              <a:t>of the object's actual class type, but also the constructor of each of </a:t>
            </a:r>
            <a:r>
              <a:rPr lang="en-IN" dirty="0" smtClean="0">
                <a:solidFill>
                  <a:srgbClr val="FF0000"/>
                </a:solidFill>
              </a:rPr>
              <a:t>it </a:t>
            </a:r>
            <a:r>
              <a:rPr lang="en-IN" dirty="0" err="1" smtClean="0">
                <a:solidFill>
                  <a:srgbClr val="FF0000"/>
                </a:solidFill>
              </a:rPr>
              <a:t>superclasses</a:t>
            </a:r>
            <a:r>
              <a:rPr lang="en-IN" dirty="0" smtClean="0">
                <a:solidFill>
                  <a:srgbClr val="FF0000"/>
                </a:solidFill>
              </a:rPr>
              <a:t>!</a:t>
            </a:r>
          </a:p>
          <a:p>
            <a:r>
              <a:rPr lang="en-IN" dirty="0" smtClean="0"/>
              <a:t> </a:t>
            </a:r>
            <a:r>
              <a:rPr lang="en-IN" dirty="0"/>
              <a:t>Constructors are the code that runs whenever </a:t>
            </a:r>
            <a:r>
              <a:rPr lang="en-IN" dirty="0" smtClean="0"/>
              <a:t>we </a:t>
            </a:r>
            <a:r>
              <a:rPr lang="en-IN" dirty="0"/>
              <a:t>use the </a:t>
            </a:r>
            <a:r>
              <a:rPr lang="en-IN" dirty="0" smtClean="0"/>
              <a:t>keyword new</a:t>
            </a:r>
            <a:r>
              <a:rPr lang="en-IN" dirty="0"/>
              <a:t>.</a:t>
            </a:r>
          </a:p>
        </p:txBody>
      </p:sp>
    </p:spTree>
    <p:extLst>
      <p:ext uri="{BB962C8B-B14F-4D97-AF65-F5344CB8AC3E}">
        <p14:creationId xmlns:p14="http://schemas.microsoft.com/office/powerpoint/2010/main" xmlns="" val="3799775687"/>
      </p:ext>
    </p:extLst>
  </p:cSld>
  <p:clrMapOvr>
    <a:masterClrMapping/>
  </p:clrMapOvr>
  <p:transition>
    <p:diamon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lstStyle/>
          <a:p>
            <a:r>
              <a:rPr lang="en-IN" b="1" dirty="0" smtClean="0"/>
              <a:t>          Constructor </a:t>
            </a:r>
            <a:r>
              <a:rPr lang="en-IN" b="1" dirty="0"/>
              <a:t>Chaining</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301677929"/>
              </p:ext>
            </p:extLst>
          </p:nvPr>
        </p:nvGraphicFramePr>
        <p:xfrm>
          <a:off x="609600" y="2057400"/>
          <a:ext cx="8077200" cy="3352800"/>
        </p:xfrm>
        <a:graphic>
          <a:graphicData uri="http://schemas.openxmlformats.org/drawingml/2006/table">
            <a:tbl>
              <a:tblPr firstRow="1" bandRow="1">
                <a:tableStyleId>{5C22544A-7EE6-4342-B048-85BDC9FD1C3A}</a:tableStyleId>
              </a:tblPr>
              <a:tblGrid>
                <a:gridCol w="8077200"/>
              </a:tblGrid>
              <a:tr h="558800">
                <a:tc>
                  <a:txBody>
                    <a:bodyPr/>
                    <a:lstStyle/>
                    <a:p>
                      <a:r>
                        <a:rPr kumimoji="0" lang="en-IN" sz="1800" b="0" i="0" u="none" strike="noStrike" kern="1200" baseline="0" dirty="0" smtClean="0">
                          <a:solidFill>
                            <a:schemeClr val="lt1"/>
                          </a:solidFill>
                          <a:latin typeface="+mn-lt"/>
                          <a:ea typeface="+mn-ea"/>
                          <a:cs typeface="+mn-cs"/>
                        </a:rPr>
                        <a:t>         4-                      Object()</a:t>
                      </a:r>
                      <a:endParaRPr lang="en-IN" dirty="0"/>
                    </a:p>
                  </a:txBody>
                  <a:tcPr/>
                </a:tc>
              </a:tr>
              <a:tr h="768350">
                <a:tc>
                  <a:txBody>
                    <a:bodyPr/>
                    <a:lstStyle/>
                    <a:p>
                      <a:r>
                        <a:rPr kumimoji="0" lang="en-IN" sz="1800" b="0" i="0" u="none" strike="noStrike" kern="1200" baseline="0" dirty="0" smtClean="0">
                          <a:solidFill>
                            <a:schemeClr val="dk1"/>
                          </a:solidFill>
                          <a:latin typeface="+mn-lt"/>
                          <a:ea typeface="+mn-ea"/>
                          <a:cs typeface="+mn-cs"/>
                        </a:rPr>
                        <a:t>         3-                     Animal()    calls super()</a:t>
                      </a:r>
                      <a:endParaRPr lang="en-IN" dirty="0"/>
                    </a:p>
                  </a:txBody>
                  <a:tcPr/>
                </a:tc>
              </a:tr>
              <a:tr h="768350">
                <a:tc>
                  <a:txBody>
                    <a:bodyPr/>
                    <a:lstStyle/>
                    <a:p>
                      <a:r>
                        <a:rPr kumimoji="0" lang="en-IN" sz="1800" b="0" i="0" u="none" strike="noStrike" kern="1200" baseline="0" dirty="0" smtClean="0">
                          <a:solidFill>
                            <a:schemeClr val="dk1"/>
                          </a:solidFill>
                          <a:latin typeface="+mn-lt"/>
                          <a:ea typeface="+mn-ea"/>
                          <a:cs typeface="+mn-cs"/>
                        </a:rPr>
                        <a:t>        2-                       Horse()    calls super()</a:t>
                      </a:r>
                      <a:endParaRPr lang="en-IN" dirty="0"/>
                    </a:p>
                  </a:txBody>
                  <a:tcPr/>
                </a:tc>
              </a:tr>
              <a:tr h="1257300">
                <a:tc>
                  <a:txBody>
                    <a:bodyPr/>
                    <a:lstStyle/>
                    <a:p>
                      <a:r>
                        <a:rPr kumimoji="0" lang="en-IN" sz="1800" b="0" i="0" u="none" strike="noStrike" kern="1200" baseline="0" dirty="0" smtClean="0">
                          <a:solidFill>
                            <a:schemeClr val="dk1"/>
                          </a:solidFill>
                          <a:latin typeface="+mn-lt"/>
                          <a:ea typeface="+mn-ea"/>
                          <a:cs typeface="+mn-cs"/>
                        </a:rPr>
                        <a:t>       1-                         main()      calls new Horse()</a:t>
                      </a:r>
                      <a:endParaRPr lang="en-IN" dirty="0"/>
                    </a:p>
                  </a:txBody>
                  <a:tcPr/>
                </a:tc>
              </a:tr>
            </a:tbl>
          </a:graphicData>
        </a:graphic>
      </p:graphicFrame>
    </p:spTree>
    <p:extLst>
      <p:ext uri="{BB962C8B-B14F-4D97-AF65-F5344CB8AC3E}">
        <p14:creationId xmlns:p14="http://schemas.microsoft.com/office/powerpoint/2010/main" xmlns="" val="173111943"/>
      </p:ext>
    </p:extLst>
  </p:cSld>
  <p:clrMapOvr>
    <a:masterClrMapping/>
  </p:clrMapOvr>
  <p:transition>
    <p:diamon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881543059"/>
              </p:ext>
            </p:extLst>
          </p:nvPr>
        </p:nvGraphicFramePr>
        <p:xfrm>
          <a:off x="457200" y="457200"/>
          <a:ext cx="8153400" cy="6217920"/>
        </p:xfrm>
        <a:graphic>
          <a:graphicData uri="http://schemas.openxmlformats.org/drawingml/2006/table">
            <a:tbl>
              <a:tblPr firstRow="1" bandRow="1">
                <a:tableStyleId>{5C22544A-7EE6-4342-B048-85BDC9FD1C3A}</a:tableStyleId>
              </a:tblPr>
              <a:tblGrid>
                <a:gridCol w="4076700"/>
                <a:gridCol w="4076700"/>
              </a:tblGrid>
              <a:tr h="411480">
                <a:tc>
                  <a:txBody>
                    <a:bodyPr/>
                    <a:lstStyle/>
                    <a:p>
                      <a:r>
                        <a:rPr kumimoji="0" lang="en-IN" sz="1800" b="1" i="0" u="none" strike="noStrike" kern="1200" baseline="0" dirty="0" smtClean="0">
                          <a:solidFill>
                            <a:schemeClr val="lt1"/>
                          </a:solidFill>
                          <a:latin typeface="+mn-lt"/>
                          <a:ea typeface="+mn-ea"/>
                          <a:cs typeface="+mn-cs"/>
                        </a:rPr>
                        <a:t>Class Code (What We Type)</a:t>
                      </a:r>
                      <a:endParaRPr lang="en-IN" dirty="0"/>
                    </a:p>
                  </a:txBody>
                  <a:tcPr/>
                </a:tc>
                <a:tc>
                  <a:txBody>
                    <a:bodyPr/>
                    <a:lstStyle/>
                    <a:p>
                      <a:r>
                        <a:rPr kumimoji="0" lang="en-IN" sz="1800" b="1" i="0" u="none" strike="noStrike" kern="1200" baseline="0" dirty="0" smtClean="0">
                          <a:solidFill>
                            <a:schemeClr val="lt1"/>
                          </a:solidFill>
                          <a:latin typeface="+mn-lt"/>
                          <a:ea typeface="+mn-ea"/>
                          <a:cs typeface="+mn-cs"/>
                        </a:rPr>
                        <a:t>Compiler Generated Constructor Code (in Bold)</a:t>
                      </a:r>
                      <a:endParaRPr lang="en-IN" dirty="0"/>
                    </a:p>
                  </a:txBody>
                  <a:tcPr/>
                </a:tc>
              </a:tr>
              <a:tr h="1009384">
                <a:tc>
                  <a:txBody>
                    <a:bodyPr/>
                    <a:lstStyle/>
                    <a:p>
                      <a:r>
                        <a:rPr kumimoji="0" lang="en-IN" sz="1800" b="0" i="0" u="none" strike="noStrike" kern="1200" baseline="0" dirty="0" smtClean="0">
                          <a:solidFill>
                            <a:schemeClr val="dk1"/>
                          </a:solidFill>
                          <a:latin typeface="+mn-lt"/>
                          <a:ea typeface="+mn-ea"/>
                          <a:cs typeface="+mn-cs"/>
                        </a:rPr>
                        <a:t>class Foo { }</a:t>
                      </a:r>
                      <a:endParaRPr lang="en-IN" dirty="0"/>
                    </a:p>
                  </a:txBody>
                  <a:tcPr/>
                </a:tc>
                <a:tc>
                  <a:txBody>
                    <a:bodyPr/>
                    <a:lstStyle/>
                    <a:p>
                      <a:r>
                        <a:rPr kumimoji="0" lang="en-IN" sz="1800" b="0" i="0" u="none" strike="noStrike" kern="1200" baseline="0" dirty="0" smtClean="0">
                          <a:solidFill>
                            <a:schemeClr val="dk1"/>
                          </a:solidFill>
                          <a:latin typeface="+mn-lt"/>
                          <a:ea typeface="+mn-ea"/>
                          <a:cs typeface="+mn-cs"/>
                        </a:rPr>
                        <a:t>class Foo {</a:t>
                      </a:r>
                    </a:p>
                    <a:p>
                      <a:r>
                        <a:rPr kumimoji="0" lang="en-IN" sz="1800" b="1" i="0" u="none" strike="noStrike" kern="1200" baseline="0" dirty="0" smtClean="0">
                          <a:solidFill>
                            <a:schemeClr val="dk1"/>
                          </a:solidFill>
                          <a:latin typeface="+mn-lt"/>
                          <a:ea typeface="+mn-ea"/>
                          <a:cs typeface="+mn-cs"/>
                        </a:rPr>
                        <a:t>Foo() {</a:t>
                      </a:r>
                    </a:p>
                    <a:p>
                      <a:r>
                        <a:rPr kumimoji="0" lang="en-IN" sz="1800" b="1" i="0" u="none" strike="noStrike" kern="1200" baseline="0" dirty="0" smtClean="0">
                          <a:solidFill>
                            <a:schemeClr val="dk1"/>
                          </a:solidFill>
                          <a:latin typeface="+mn-lt"/>
                          <a:ea typeface="+mn-ea"/>
                          <a:cs typeface="+mn-cs"/>
                        </a:rPr>
                        <a:t>super();</a:t>
                      </a:r>
                    </a:p>
                    <a:p>
                      <a:r>
                        <a:rPr lang="en-US" dirty="0" smtClean="0"/>
                        <a:t>}</a:t>
                      </a:r>
                      <a:endParaRPr lang="en-IN" dirty="0"/>
                    </a:p>
                  </a:txBody>
                  <a:tcPr/>
                </a:tc>
              </a:tr>
              <a:tr h="1242319">
                <a:tc>
                  <a:txBody>
                    <a:bodyPr/>
                    <a:lstStyle/>
                    <a:p>
                      <a:r>
                        <a:rPr kumimoji="0" lang="en-IN" sz="1800" b="0" i="0" u="none" strike="noStrike" kern="1200" baseline="0" dirty="0" smtClean="0">
                          <a:solidFill>
                            <a:schemeClr val="dk1"/>
                          </a:solidFill>
                          <a:latin typeface="+mn-lt"/>
                          <a:ea typeface="+mn-ea"/>
                          <a:cs typeface="+mn-cs"/>
                        </a:rPr>
                        <a:t>class Foo {</a:t>
                      </a:r>
                    </a:p>
                    <a:p>
                      <a:r>
                        <a:rPr kumimoji="0" lang="en-IN" sz="1800" b="0" i="0" u="none" strike="noStrike" kern="1200" baseline="0" dirty="0" smtClean="0">
                          <a:solidFill>
                            <a:schemeClr val="dk1"/>
                          </a:solidFill>
                          <a:latin typeface="+mn-lt"/>
                          <a:ea typeface="+mn-ea"/>
                          <a:cs typeface="+mn-cs"/>
                        </a:rPr>
                        <a:t>Foo() { }</a:t>
                      </a:r>
                    </a:p>
                    <a:p>
                      <a:r>
                        <a:rPr kumimoji="0" lang="en-IN" sz="1800" b="0" i="0" u="none" strike="noStrike" kern="1200" baseline="0" dirty="0" smtClean="0">
                          <a:solidFill>
                            <a:schemeClr val="dk1"/>
                          </a:solidFill>
                          <a:latin typeface="+mn-lt"/>
                          <a:ea typeface="+mn-ea"/>
                          <a:cs typeface="+mn-cs"/>
                        </a:rPr>
                        <a:t>}</a:t>
                      </a:r>
                      <a:endParaRPr lang="en-IN" dirty="0"/>
                    </a:p>
                  </a:txBody>
                  <a:tcPr/>
                </a:tc>
                <a:tc>
                  <a:txBody>
                    <a:bodyPr/>
                    <a:lstStyle/>
                    <a:p>
                      <a:r>
                        <a:rPr kumimoji="0" lang="en-IN" sz="1800" b="0" i="0" u="none" strike="noStrike" kern="1200" baseline="0" dirty="0" smtClean="0">
                          <a:solidFill>
                            <a:schemeClr val="dk1"/>
                          </a:solidFill>
                          <a:latin typeface="+mn-lt"/>
                          <a:ea typeface="+mn-ea"/>
                          <a:cs typeface="+mn-cs"/>
                        </a:rPr>
                        <a:t>class Foo {</a:t>
                      </a:r>
                    </a:p>
                    <a:p>
                      <a:r>
                        <a:rPr kumimoji="0" lang="en-IN" sz="1800" b="0" i="0" u="none" strike="noStrike" kern="1200" baseline="0" dirty="0" smtClean="0">
                          <a:solidFill>
                            <a:schemeClr val="dk1"/>
                          </a:solidFill>
                          <a:latin typeface="+mn-lt"/>
                          <a:ea typeface="+mn-ea"/>
                          <a:cs typeface="+mn-cs"/>
                        </a:rPr>
                        <a:t>Foo() {</a:t>
                      </a:r>
                    </a:p>
                    <a:p>
                      <a:r>
                        <a:rPr kumimoji="0" lang="en-IN" sz="1800" b="1" i="0" u="none" strike="noStrike" kern="1200" baseline="0" dirty="0" smtClean="0">
                          <a:solidFill>
                            <a:schemeClr val="dk1"/>
                          </a:solidFill>
                          <a:latin typeface="+mn-lt"/>
                          <a:ea typeface="+mn-ea"/>
                          <a:cs typeface="+mn-cs"/>
                        </a:rPr>
                        <a:t>super();</a:t>
                      </a:r>
                    </a:p>
                    <a:p>
                      <a:r>
                        <a:rPr kumimoji="0" lang="en-IN" sz="1800" b="0" i="0" u="none" strike="noStrike" kern="1200" baseline="0" dirty="0" smtClean="0">
                          <a:solidFill>
                            <a:schemeClr val="dk1"/>
                          </a:solidFill>
                          <a:latin typeface="+mn-lt"/>
                          <a:ea typeface="+mn-ea"/>
                          <a:cs typeface="+mn-cs"/>
                        </a:rPr>
                        <a:t>}</a:t>
                      </a:r>
                    </a:p>
                    <a:p>
                      <a:r>
                        <a:rPr kumimoji="0" lang="en-IN" sz="1800" b="0" i="0" u="none" strike="noStrike" kern="1200" baseline="0" dirty="0" smtClean="0">
                          <a:solidFill>
                            <a:schemeClr val="dk1"/>
                          </a:solidFill>
                          <a:latin typeface="+mn-lt"/>
                          <a:ea typeface="+mn-ea"/>
                          <a:cs typeface="+mn-cs"/>
                        </a:rPr>
                        <a:t>}</a:t>
                      </a:r>
                      <a:endParaRPr lang="en-IN" dirty="0"/>
                    </a:p>
                  </a:txBody>
                  <a:tcPr/>
                </a:tc>
              </a:tr>
              <a:tr h="1242319">
                <a:tc>
                  <a:txBody>
                    <a:bodyPr/>
                    <a:lstStyle/>
                    <a:p>
                      <a:r>
                        <a:rPr kumimoji="0" lang="en-IN" sz="1800" b="0" i="0" u="none" strike="noStrike" kern="1200" baseline="0" dirty="0" smtClean="0">
                          <a:solidFill>
                            <a:schemeClr val="dk1"/>
                          </a:solidFill>
                          <a:latin typeface="+mn-lt"/>
                          <a:ea typeface="+mn-ea"/>
                          <a:cs typeface="+mn-cs"/>
                        </a:rPr>
                        <a:t>public class Foo { }</a:t>
                      </a:r>
                      <a:endParaRPr lang="en-IN" dirty="0"/>
                    </a:p>
                  </a:txBody>
                  <a:tcPr/>
                </a:tc>
                <a:tc>
                  <a:txBody>
                    <a:bodyPr/>
                    <a:lstStyle/>
                    <a:p>
                      <a:r>
                        <a:rPr kumimoji="0" lang="en-IN" sz="1800" b="0" i="0" u="none" strike="noStrike" kern="1200" baseline="0" dirty="0" smtClean="0">
                          <a:solidFill>
                            <a:schemeClr val="dk1"/>
                          </a:solidFill>
                          <a:latin typeface="+mn-lt"/>
                          <a:ea typeface="+mn-ea"/>
                          <a:cs typeface="+mn-cs"/>
                        </a:rPr>
                        <a:t>public class Foo {</a:t>
                      </a:r>
                    </a:p>
                    <a:p>
                      <a:r>
                        <a:rPr kumimoji="0" lang="en-IN" sz="1800" b="1" i="0" u="none" strike="noStrike" kern="1200" baseline="0" dirty="0" smtClean="0">
                          <a:solidFill>
                            <a:schemeClr val="dk1"/>
                          </a:solidFill>
                          <a:latin typeface="+mn-lt"/>
                          <a:ea typeface="+mn-ea"/>
                          <a:cs typeface="+mn-cs"/>
                        </a:rPr>
                        <a:t>public Foo() {</a:t>
                      </a:r>
                    </a:p>
                    <a:p>
                      <a:r>
                        <a:rPr kumimoji="0" lang="en-IN" sz="1800" b="1" i="0" u="none" strike="noStrike" kern="1200" baseline="0" dirty="0" smtClean="0">
                          <a:solidFill>
                            <a:schemeClr val="dk1"/>
                          </a:solidFill>
                          <a:latin typeface="+mn-lt"/>
                          <a:ea typeface="+mn-ea"/>
                          <a:cs typeface="+mn-cs"/>
                        </a:rPr>
                        <a:t>super();</a:t>
                      </a:r>
                    </a:p>
                    <a:p>
                      <a:r>
                        <a:rPr kumimoji="0" lang="en-IN" sz="1800" b="1" i="0" u="none" strike="noStrike" kern="1200" baseline="0" dirty="0" smtClean="0">
                          <a:solidFill>
                            <a:schemeClr val="dk1"/>
                          </a:solidFill>
                          <a:latin typeface="+mn-lt"/>
                          <a:ea typeface="+mn-ea"/>
                          <a:cs typeface="+mn-cs"/>
                        </a:rPr>
                        <a:t>}</a:t>
                      </a:r>
                    </a:p>
                    <a:p>
                      <a:r>
                        <a:rPr kumimoji="0" lang="en-IN" sz="1800" b="0" i="0" u="none" strike="noStrike" kern="1200" baseline="0" dirty="0" smtClean="0">
                          <a:solidFill>
                            <a:schemeClr val="dk1"/>
                          </a:solidFill>
                          <a:latin typeface="+mn-lt"/>
                          <a:ea typeface="+mn-ea"/>
                          <a:cs typeface="+mn-cs"/>
                        </a:rPr>
                        <a:t>}</a:t>
                      </a:r>
                      <a:endParaRPr lang="en-IN" dirty="0"/>
                    </a:p>
                  </a:txBody>
                  <a:tcPr/>
                </a:tc>
              </a:tr>
              <a:tr h="1242319">
                <a:tc>
                  <a:txBody>
                    <a:bodyPr/>
                    <a:lstStyle/>
                    <a:p>
                      <a:r>
                        <a:rPr kumimoji="0" lang="en-IN" sz="1800" b="0" i="0" u="none" strike="noStrike" kern="1200" baseline="0" dirty="0" smtClean="0">
                          <a:solidFill>
                            <a:schemeClr val="dk1"/>
                          </a:solidFill>
                          <a:latin typeface="+mn-lt"/>
                          <a:ea typeface="+mn-ea"/>
                          <a:cs typeface="+mn-cs"/>
                        </a:rPr>
                        <a:t>class Foo {</a:t>
                      </a:r>
                    </a:p>
                    <a:p>
                      <a:r>
                        <a:rPr kumimoji="0" lang="en-IN" sz="1800" b="0" i="0" u="none" strike="noStrike" kern="1200" baseline="0" dirty="0" smtClean="0">
                          <a:solidFill>
                            <a:schemeClr val="dk1"/>
                          </a:solidFill>
                          <a:latin typeface="+mn-lt"/>
                          <a:ea typeface="+mn-ea"/>
                          <a:cs typeface="+mn-cs"/>
                        </a:rPr>
                        <a:t>Foo(String s) { }</a:t>
                      </a:r>
                    </a:p>
                    <a:p>
                      <a:r>
                        <a:rPr kumimoji="0" lang="en-IN" sz="1800" b="0" i="0" u="none" strike="noStrike" kern="1200" baseline="0" dirty="0" smtClean="0">
                          <a:solidFill>
                            <a:schemeClr val="dk1"/>
                          </a:solidFill>
                          <a:latin typeface="+mn-lt"/>
                          <a:ea typeface="+mn-ea"/>
                          <a:cs typeface="+mn-cs"/>
                        </a:rPr>
                        <a:t>}</a:t>
                      </a:r>
                      <a:endParaRPr lang="en-IN" dirty="0"/>
                    </a:p>
                  </a:txBody>
                  <a:tcPr/>
                </a:tc>
                <a:tc>
                  <a:txBody>
                    <a:bodyPr/>
                    <a:lstStyle/>
                    <a:p>
                      <a:r>
                        <a:rPr kumimoji="0" lang="en-IN" sz="1800" b="0" i="0" u="none" strike="noStrike" kern="1200" baseline="0" dirty="0" smtClean="0">
                          <a:solidFill>
                            <a:schemeClr val="dk1"/>
                          </a:solidFill>
                          <a:latin typeface="+mn-lt"/>
                          <a:ea typeface="+mn-ea"/>
                          <a:cs typeface="+mn-cs"/>
                        </a:rPr>
                        <a:t>class Foo {</a:t>
                      </a:r>
                    </a:p>
                    <a:p>
                      <a:r>
                        <a:rPr kumimoji="0" lang="en-IN" sz="1800" b="0" i="0" u="none" strike="noStrike" kern="1200" baseline="0" dirty="0" smtClean="0">
                          <a:solidFill>
                            <a:schemeClr val="dk1"/>
                          </a:solidFill>
                          <a:latin typeface="+mn-lt"/>
                          <a:ea typeface="+mn-ea"/>
                          <a:cs typeface="+mn-cs"/>
                        </a:rPr>
                        <a:t>Foo(String s) {</a:t>
                      </a:r>
                    </a:p>
                    <a:p>
                      <a:r>
                        <a:rPr kumimoji="0" lang="en-IN" sz="1800" b="1" i="0" u="none" strike="noStrike" kern="1200" baseline="0" dirty="0" smtClean="0">
                          <a:solidFill>
                            <a:schemeClr val="dk1"/>
                          </a:solidFill>
                          <a:latin typeface="+mn-lt"/>
                          <a:ea typeface="+mn-ea"/>
                          <a:cs typeface="+mn-cs"/>
                        </a:rPr>
                        <a:t>super();</a:t>
                      </a:r>
                    </a:p>
                    <a:p>
                      <a:r>
                        <a:rPr kumimoji="0" lang="en-IN" sz="1800" b="0" i="0" u="none" strike="noStrike" kern="1200" baseline="0" dirty="0" smtClean="0">
                          <a:solidFill>
                            <a:schemeClr val="dk1"/>
                          </a:solidFill>
                          <a:latin typeface="+mn-lt"/>
                          <a:ea typeface="+mn-ea"/>
                          <a:cs typeface="+mn-cs"/>
                        </a:rPr>
                        <a:t>}</a:t>
                      </a:r>
                    </a:p>
                    <a:p>
                      <a:r>
                        <a:rPr kumimoji="0" lang="en-IN" sz="1800" b="0" i="0" u="none" strike="noStrike" kern="1200" baseline="0" dirty="0" smtClean="0">
                          <a:solidFill>
                            <a:schemeClr val="dk1"/>
                          </a:solidFill>
                          <a:latin typeface="+mn-lt"/>
                          <a:ea typeface="+mn-ea"/>
                          <a:cs typeface="+mn-cs"/>
                        </a:rPr>
                        <a:t>}</a:t>
                      </a:r>
                      <a:endParaRPr lang="en-IN" dirty="0"/>
                    </a:p>
                  </a:txBody>
                  <a:tcPr/>
                </a:tc>
              </a:tr>
            </a:tbl>
          </a:graphicData>
        </a:graphic>
      </p:graphicFrame>
    </p:spTree>
    <p:extLst>
      <p:ext uri="{BB962C8B-B14F-4D97-AF65-F5344CB8AC3E}">
        <p14:creationId xmlns:p14="http://schemas.microsoft.com/office/powerpoint/2010/main" xmlns="" val="778831833"/>
      </p:ext>
    </p:extLst>
  </p:cSld>
  <p:clrMapOvr>
    <a:masterClrMapping/>
  </p:clrMapOvr>
  <p:transition>
    <p:diamon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489663778"/>
              </p:ext>
            </p:extLst>
          </p:nvPr>
        </p:nvGraphicFramePr>
        <p:xfrm>
          <a:off x="457200" y="533400"/>
          <a:ext cx="8229600" cy="4419600"/>
        </p:xfrm>
        <a:graphic>
          <a:graphicData uri="http://schemas.openxmlformats.org/drawingml/2006/table">
            <a:tbl>
              <a:tblPr firstRow="1" bandRow="1">
                <a:tableStyleId>{5C22544A-7EE6-4342-B048-85BDC9FD1C3A}</a:tableStyleId>
              </a:tblPr>
              <a:tblGrid>
                <a:gridCol w="4114800"/>
                <a:gridCol w="4114800"/>
              </a:tblGrid>
              <a:tr h="2133600">
                <a:tc>
                  <a:txBody>
                    <a:bodyPr/>
                    <a:lstStyle/>
                    <a:p>
                      <a:r>
                        <a:rPr kumimoji="0" lang="en-IN" sz="1800" b="0" i="0" u="none" strike="noStrike" kern="1200" baseline="0" dirty="0" smtClean="0">
                          <a:solidFill>
                            <a:schemeClr val="lt1"/>
                          </a:solidFill>
                          <a:latin typeface="+mn-lt"/>
                          <a:ea typeface="+mn-ea"/>
                          <a:cs typeface="+mn-cs"/>
                        </a:rPr>
                        <a:t>class Foo {</a:t>
                      </a:r>
                    </a:p>
                    <a:p>
                      <a:r>
                        <a:rPr kumimoji="0" lang="en-IN" sz="1800" b="0" i="0" u="none" strike="noStrike" kern="1200" baseline="0" dirty="0" smtClean="0">
                          <a:solidFill>
                            <a:schemeClr val="lt1"/>
                          </a:solidFill>
                          <a:latin typeface="+mn-lt"/>
                          <a:ea typeface="+mn-ea"/>
                          <a:cs typeface="+mn-cs"/>
                        </a:rPr>
                        <a:t>Foo(String s) {</a:t>
                      </a:r>
                    </a:p>
                    <a:p>
                      <a:r>
                        <a:rPr kumimoji="0" lang="en-IN" sz="1800" b="0" i="0" u="none" strike="noStrike" kern="1200" baseline="0" dirty="0" smtClean="0">
                          <a:solidFill>
                            <a:schemeClr val="lt1"/>
                          </a:solidFill>
                          <a:latin typeface="+mn-lt"/>
                          <a:ea typeface="+mn-ea"/>
                          <a:cs typeface="+mn-cs"/>
                        </a:rPr>
                        <a:t>super();</a:t>
                      </a:r>
                    </a:p>
                    <a:p>
                      <a:r>
                        <a:rPr kumimoji="0" lang="en-IN" sz="1800" b="0" i="0" u="none" strike="noStrike" kern="1200" baseline="0" dirty="0" smtClean="0">
                          <a:solidFill>
                            <a:schemeClr val="lt1"/>
                          </a:solidFill>
                          <a:latin typeface="+mn-lt"/>
                          <a:ea typeface="+mn-ea"/>
                          <a:cs typeface="+mn-cs"/>
                        </a:rPr>
                        <a:t>}</a:t>
                      </a:r>
                    </a:p>
                    <a:p>
                      <a:r>
                        <a:rPr kumimoji="0" lang="en-IN" sz="1800" b="0" i="0" u="none" strike="noStrike" kern="1200" baseline="0" dirty="0" smtClean="0">
                          <a:solidFill>
                            <a:schemeClr val="lt1"/>
                          </a:solidFill>
                          <a:latin typeface="+mn-lt"/>
                          <a:ea typeface="+mn-ea"/>
                          <a:cs typeface="+mn-cs"/>
                        </a:rPr>
                        <a:t>}</a:t>
                      </a:r>
                      <a:endParaRPr lang="en-IN" dirty="0"/>
                    </a:p>
                  </a:txBody>
                  <a:tcPr>
                    <a:solidFill>
                      <a:schemeClr val="bg1">
                        <a:lumMod val="65000"/>
                      </a:schemeClr>
                    </a:solidFill>
                  </a:tcPr>
                </a:tc>
                <a:tc>
                  <a:txBody>
                    <a:bodyPr/>
                    <a:lstStyle/>
                    <a:p>
                      <a:r>
                        <a:rPr kumimoji="0" lang="en-IN" sz="1800" b="0" i="1" u="none" strike="noStrike" kern="1200" baseline="0" dirty="0" smtClean="0">
                          <a:solidFill>
                            <a:schemeClr val="lt1"/>
                          </a:solidFill>
                          <a:latin typeface="+mn-lt"/>
                          <a:ea typeface="+mn-ea"/>
                          <a:cs typeface="+mn-cs"/>
                        </a:rPr>
                        <a:t>Nothing, compiler doesn’t need to insert</a:t>
                      </a:r>
                    </a:p>
                    <a:p>
                      <a:r>
                        <a:rPr kumimoji="0" lang="en-IN" sz="1800" b="0" i="1" u="none" strike="noStrike" kern="1200" baseline="0" dirty="0" smtClean="0">
                          <a:solidFill>
                            <a:schemeClr val="lt1"/>
                          </a:solidFill>
                          <a:latin typeface="+mn-lt"/>
                          <a:ea typeface="+mn-ea"/>
                          <a:cs typeface="+mn-cs"/>
                        </a:rPr>
                        <a:t>anything.</a:t>
                      </a:r>
                      <a:endParaRPr lang="en-IN" dirty="0"/>
                    </a:p>
                  </a:txBody>
                  <a:tcPr>
                    <a:solidFill>
                      <a:schemeClr val="bg1">
                        <a:lumMod val="65000"/>
                      </a:schemeClr>
                    </a:solidFill>
                  </a:tcPr>
                </a:tc>
              </a:tr>
              <a:tr h="2133600">
                <a:tc>
                  <a:txBody>
                    <a:bodyPr/>
                    <a:lstStyle/>
                    <a:p>
                      <a:r>
                        <a:rPr kumimoji="0" lang="en-IN" sz="1800" b="0" i="0" u="none" strike="noStrike" kern="1200" baseline="0" dirty="0" smtClean="0">
                          <a:solidFill>
                            <a:schemeClr val="dk1"/>
                          </a:solidFill>
                          <a:latin typeface="+mn-lt"/>
                          <a:ea typeface="+mn-ea"/>
                          <a:cs typeface="+mn-cs"/>
                        </a:rPr>
                        <a:t>class Foo {</a:t>
                      </a:r>
                    </a:p>
                    <a:p>
                      <a:r>
                        <a:rPr kumimoji="0" lang="en-IN" sz="1800" b="0" i="0" u="none" strike="noStrike" kern="1200" baseline="0" dirty="0" smtClean="0">
                          <a:solidFill>
                            <a:schemeClr val="dk1"/>
                          </a:solidFill>
                          <a:latin typeface="+mn-lt"/>
                          <a:ea typeface="+mn-ea"/>
                          <a:cs typeface="+mn-cs"/>
                        </a:rPr>
                        <a:t>void Foo() { }</a:t>
                      </a:r>
                    </a:p>
                    <a:p>
                      <a:r>
                        <a:rPr kumimoji="0" lang="en-IN" sz="1800" b="0" i="0" u="none" strike="noStrike" kern="1200" baseline="0" dirty="0" smtClean="0">
                          <a:solidFill>
                            <a:schemeClr val="dk1"/>
                          </a:solidFill>
                          <a:latin typeface="+mn-lt"/>
                          <a:ea typeface="+mn-ea"/>
                          <a:cs typeface="+mn-cs"/>
                        </a:rPr>
                        <a:t>}</a:t>
                      </a:r>
                      <a:endParaRPr lang="en-IN" dirty="0"/>
                    </a:p>
                  </a:txBody>
                  <a:tcPr/>
                </a:tc>
                <a:tc>
                  <a:txBody>
                    <a:bodyPr/>
                    <a:lstStyle/>
                    <a:p>
                      <a:r>
                        <a:rPr kumimoji="0" lang="en-IN" sz="1800" b="0" i="0" u="none" strike="noStrike" kern="1200" baseline="0" dirty="0" smtClean="0">
                          <a:solidFill>
                            <a:schemeClr val="dk1"/>
                          </a:solidFill>
                          <a:latin typeface="+mn-lt"/>
                          <a:ea typeface="+mn-ea"/>
                          <a:cs typeface="+mn-cs"/>
                        </a:rPr>
                        <a:t>class Foo {</a:t>
                      </a:r>
                    </a:p>
                    <a:p>
                      <a:r>
                        <a:rPr kumimoji="0" lang="en-IN" sz="1800" b="0" i="0" u="none" strike="noStrike" kern="1200" baseline="0" dirty="0" smtClean="0">
                          <a:solidFill>
                            <a:schemeClr val="dk1"/>
                          </a:solidFill>
                          <a:latin typeface="+mn-lt"/>
                          <a:ea typeface="+mn-ea"/>
                          <a:cs typeface="+mn-cs"/>
                        </a:rPr>
                        <a:t>void Foo() { }</a:t>
                      </a:r>
                    </a:p>
                    <a:p>
                      <a:r>
                        <a:rPr kumimoji="0" lang="en-IN" sz="1800" b="1" i="0" u="none" strike="noStrike" kern="1200" baseline="0" dirty="0" smtClean="0">
                          <a:solidFill>
                            <a:schemeClr val="dk1"/>
                          </a:solidFill>
                          <a:latin typeface="+mn-lt"/>
                          <a:ea typeface="+mn-ea"/>
                          <a:cs typeface="+mn-cs"/>
                        </a:rPr>
                        <a:t>Foo() {</a:t>
                      </a:r>
                    </a:p>
                    <a:p>
                      <a:r>
                        <a:rPr kumimoji="0" lang="en-IN" sz="1800" b="1" i="0" u="none" strike="noStrike" kern="1200" baseline="0" dirty="0" smtClean="0">
                          <a:solidFill>
                            <a:schemeClr val="dk1"/>
                          </a:solidFill>
                          <a:latin typeface="+mn-lt"/>
                          <a:ea typeface="+mn-ea"/>
                          <a:cs typeface="+mn-cs"/>
                        </a:rPr>
                        <a:t>super();</a:t>
                      </a:r>
                    </a:p>
                    <a:p>
                      <a:r>
                        <a:rPr kumimoji="0" lang="en-IN" sz="1800" b="0" i="0" u="none" strike="noStrike" kern="1200" baseline="0" dirty="0" smtClean="0">
                          <a:solidFill>
                            <a:schemeClr val="dk1"/>
                          </a:solidFill>
                          <a:latin typeface="+mn-lt"/>
                          <a:ea typeface="+mn-ea"/>
                          <a:cs typeface="+mn-cs"/>
                        </a:rPr>
                        <a:t>}</a:t>
                      </a:r>
                    </a:p>
                    <a:p>
                      <a:r>
                        <a:rPr kumimoji="0" lang="en-IN" sz="1800" b="0" i="0" u="none" strike="noStrike" kern="1200" baseline="0" dirty="0" smtClean="0">
                          <a:solidFill>
                            <a:schemeClr val="dk1"/>
                          </a:solidFill>
                          <a:latin typeface="+mn-lt"/>
                          <a:ea typeface="+mn-ea"/>
                          <a:cs typeface="+mn-cs"/>
                        </a:rPr>
                        <a:t>}</a:t>
                      </a:r>
                    </a:p>
                    <a:p>
                      <a:r>
                        <a:rPr kumimoji="0" lang="en-IN" sz="1800" b="0" i="0" u="none" strike="noStrike" kern="1200" baseline="0" dirty="0" smtClean="0">
                          <a:solidFill>
                            <a:schemeClr val="dk1"/>
                          </a:solidFill>
                          <a:latin typeface="+mn-lt"/>
                          <a:ea typeface="+mn-ea"/>
                          <a:cs typeface="+mn-cs"/>
                        </a:rPr>
                        <a:t>(void Foo() </a:t>
                      </a:r>
                      <a:r>
                        <a:rPr kumimoji="0" lang="en-IN" sz="1800" b="0" i="1" u="none" strike="noStrike" kern="1200" baseline="0" dirty="0" smtClean="0">
                          <a:solidFill>
                            <a:schemeClr val="dk1"/>
                          </a:solidFill>
                          <a:latin typeface="+mn-lt"/>
                          <a:ea typeface="+mn-ea"/>
                          <a:cs typeface="+mn-cs"/>
                        </a:rPr>
                        <a:t>is a method, not a constructor.</a:t>
                      </a:r>
                      <a:r>
                        <a:rPr kumimoji="0" lang="en-IN" sz="1800" b="0" i="0" u="none" strike="noStrike" kern="1200" baseline="0" dirty="0" smtClean="0">
                          <a:solidFill>
                            <a:schemeClr val="dk1"/>
                          </a:solidFill>
                          <a:latin typeface="+mn-lt"/>
                          <a:ea typeface="+mn-ea"/>
                          <a:cs typeface="+mn-cs"/>
                        </a:rPr>
                        <a:t>)</a:t>
                      </a:r>
                      <a:endParaRPr lang="en-IN" dirty="0"/>
                    </a:p>
                  </a:txBody>
                  <a:tcPr/>
                </a:tc>
              </a:tr>
            </a:tbl>
          </a:graphicData>
        </a:graphic>
      </p:graphicFrame>
    </p:spTree>
    <p:extLst>
      <p:ext uri="{BB962C8B-B14F-4D97-AF65-F5344CB8AC3E}">
        <p14:creationId xmlns:p14="http://schemas.microsoft.com/office/powerpoint/2010/main" xmlns="" val="1730249960"/>
      </p:ext>
    </p:extLst>
  </p:cSld>
  <p:clrMapOvr>
    <a:masterClrMapping/>
  </p:clrMapOvr>
  <p:transition>
    <p:diamon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But what about it???</a:t>
            </a:r>
            <a:endParaRPr lang="en-IN" dirty="0"/>
          </a:p>
        </p:txBody>
      </p:sp>
      <p:sp>
        <p:nvSpPr>
          <p:cNvPr id="3" name="Content Placeholder 2"/>
          <p:cNvSpPr>
            <a:spLocks noGrp="1"/>
          </p:cNvSpPr>
          <p:nvPr>
            <p:ph sz="quarter" idx="1"/>
          </p:nvPr>
        </p:nvSpPr>
        <p:spPr/>
        <p:txBody>
          <a:bodyPr>
            <a:normAutofit fontScale="85000" lnSpcReduction="20000"/>
          </a:bodyPr>
          <a:lstStyle/>
          <a:p>
            <a:r>
              <a:rPr lang="en-IN" dirty="0"/>
              <a:t>class Animal {</a:t>
            </a:r>
          </a:p>
          <a:p>
            <a:r>
              <a:rPr lang="en-IN" dirty="0"/>
              <a:t>Animal(String name) { }</a:t>
            </a:r>
          </a:p>
          <a:p>
            <a:r>
              <a:rPr lang="en-IN" dirty="0"/>
              <a:t>}</a:t>
            </a:r>
          </a:p>
          <a:p>
            <a:r>
              <a:rPr lang="en-IN" dirty="0"/>
              <a:t>class Horse extends Animal {</a:t>
            </a:r>
          </a:p>
          <a:p>
            <a:r>
              <a:rPr lang="en-IN" dirty="0"/>
              <a:t>Horse() {</a:t>
            </a:r>
          </a:p>
          <a:p>
            <a:r>
              <a:rPr lang="en-IN" b="1" dirty="0"/>
              <a:t>super(); // Problem!</a:t>
            </a:r>
          </a:p>
          <a:p>
            <a:r>
              <a:rPr lang="en-IN" dirty="0"/>
              <a:t>}</a:t>
            </a:r>
          </a:p>
          <a:p>
            <a:r>
              <a:rPr lang="en-IN" dirty="0"/>
              <a:t>}</a:t>
            </a:r>
          </a:p>
          <a:p>
            <a:r>
              <a:rPr lang="en-IN" dirty="0"/>
              <a:t>And once again the compiler treats us with the stunningly lucid:</a:t>
            </a:r>
          </a:p>
          <a:p>
            <a:r>
              <a:rPr lang="en-IN" dirty="0"/>
              <a:t>Horse.java:7: cannot resolve symbol</a:t>
            </a:r>
          </a:p>
          <a:p>
            <a:r>
              <a:rPr lang="en-IN" dirty="0"/>
              <a:t>symbol : constructor Animal ()</a:t>
            </a:r>
          </a:p>
          <a:p>
            <a:r>
              <a:rPr lang="en-IN" dirty="0"/>
              <a:t>location: class Animal</a:t>
            </a:r>
          </a:p>
          <a:p>
            <a:r>
              <a:rPr lang="en-IN" dirty="0"/>
              <a:t>super(); // Problem!</a:t>
            </a:r>
          </a:p>
        </p:txBody>
      </p:sp>
    </p:spTree>
    <p:extLst>
      <p:ext uri="{BB962C8B-B14F-4D97-AF65-F5344CB8AC3E}">
        <p14:creationId xmlns:p14="http://schemas.microsoft.com/office/powerpoint/2010/main" xmlns="" val="3628639570"/>
      </p:ext>
    </p:extLst>
  </p:cSld>
  <p:clrMapOvr>
    <a:masterClrMapping/>
  </p:clrMapOvr>
  <p:transition>
    <p:diamon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8229600" cy="5638800"/>
          </a:xfrm>
        </p:spPr>
        <p:txBody>
          <a:bodyPr>
            <a:normAutofit fontScale="92500" lnSpcReduction="10000"/>
          </a:bodyPr>
          <a:lstStyle/>
          <a:p>
            <a:pPr marL="0" indent="0">
              <a:buNone/>
            </a:pPr>
            <a:r>
              <a:rPr lang="en-IN" dirty="0"/>
              <a:t>class Foo {</a:t>
            </a:r>
          </a:p>
          <a:p>
            <a:pPr marL="0" indent="0">
              <a:buNone/>
            </a:pPr>
            <a:r>
              <a:rPr lang="en-IN" dirty="0" err="1"/>
              <a:t>int</a:t>
            </a:r>
            <a:r>
              <a:rPr lang="en-IN" dirty="0"/>
              <a:t> size;</a:t>
            </a:r>
          </a:p>
          <a:p>
            <a:pPr marL="0" indent="0">
              <a:buNone/>
            </a:pPr>
            <a:r>
              <a:rPr lang="en-IN" dirty="0"/>
              <a:t>String name;</a:t>
            </a:r>
          </a:p>
          <a:p>
            <a:pPr marL="0" indent="0">
              <a:buNone/>
            </a:pPr>
            <a:r>
              <a:rPr lang="en-IN" dirty="0"/>
              <a:t>Foo(String name, </a:t>
            </a:r>
            <a:r>
              <a:rPr lang="en-IN" dirty="0" err="1"/>
              <a:t>int</a:t>
            </a:r>
            <a:r>
              <a:rPr lang="en-IN" dirty="0"/>
              <a:t> size) {</a:t>
            </a:r>
          </a:p>
          <a:p>
            <a:pPr marL="0" indent="0">
              <a:buNone/>
            </a:pPr>
            <a:r>
              <a:rPr lang="en-IN" dirty="0"/>
              <a:t>this.name = name;</a:t>
            </a:r>
          </a:p>
          <a:p>
            <a:pPr marL="0" indent="0">
              <a:buNone/>
            </a:pPr>
            <a:r>
              <a:rPr lang="en-IN" dirty="0" err="1"/>
              <a:t>this.size</a:t>
            </a:r>
            <a:r>
              <a:rPr lang="en-IN" dirty="0"/>
              <a:t> = size;</a:t>
            </a:r>
          </a:p>
          <a:p>
            <a:pPr marL="0" indent="0">
              <a:buNone/>
            </a:pPr>
            <a:r>
              <a:rPr lang="en-IN" dirty="0"/>
              <a:t>}</a:t>
            </a:r>
          </a:p>
          <a:p>
            <a:pPr marL="0" indent="0">
              <a:buNone/>
            </a:pPr>
            <a:r>
              <a:rPr lang="en-IN" dirty="0"/>
              <a:t>}</a:t>
            </a:r>
          </a:p>
          <a:p>
            <a:pPr marL="0" indent="0">
              <a:buNone/>
            </a:pPr>
            <a:endParaRPr lang="en-IN" dirty="0" smtClean="0"/>
          </a:p>
          <a:p>
            <a:pPr marL="0" indent="0">
              <a:buNone/>
            </a:pPr>
            <a:r>
              <a:rPr lang="en-IN" dirty="0" smtClean="0"/>
              <a:t>In </a:t>
            </a:r>
            <a:r>
              <a:rPr lang="en-IN" dirty="0"/>
              <a:t>the preceding code example, the Foo class does not have a no-</a:t>
            </a:r>
            <a:r>
              <a:rPr lang="en-IN" dirty="0" err="1"/>
              <a:t>arg</a:t>
            </a:r>
            <a:r>
              <a:rPr lang="en-IN" dirty="0"/>
              <a:t> constructor.</a:t>
            </a:r>
          </a:p>
          <a:p>
            <a:pPr marL="0" indent="0">
              <a:buNone/>
            </a:pPr>
            <a:r>
              <a:rPr lang="en-IN" dirty="0">
                <a:solidFill>
                  <a:srgbClr val="FF0000"/>
                </a:solidFill>
              </a:rPr>
              <a:t>That means the following will fail to compile:</a:t>
            </a:r>
          </a:p>
          <a:p>
            <a:pPr marL="0" indent="0">
              <a:buNone/>
            </a:pPr>
            <a:r>
              <a:rPr lang="en-IN" dirty="0">
                <a:solidFill>
                  <a:srgbClr val="FF0000"/>
                </a:solidFill>
              </a:rPr>
              <a:t>Foo f = new Foo(); // </a:t>
            </a:r>
            <a:r>
              <a:rPr lang="en-IN" dirty="0">
                <a:solidFill>
                  <a:srgbClr val="00B050"/>
                </a:solidFill>
              </a:rPr>
              <a:t>Won't compile, no </a:t>
            </a:r>
            <a:r>
              <a:rPr lang="en-IN" dirty="0" smtClean="0">
                <a:solidFill>
                  <a:srgbClr val="00B050"/>
                </a:solidFill>
              </a:rPr>
              <a:t>matching </a:t>
            </a:r>
            <a:r>
              <a:rPr lang="en-IN" dirty="0" smtClean="0">
                <a:solidFill>
                  <a:srgbClr val="FF0000"/>
                </a:solidFill>
              </a:rPr>
              <a:t>constructor</a:t>
            </a:r>
            <a:endParaRPr lang="en-IN" dirty="0">
              <a:solidFill>
                <a:srgbClr val="FF0000"/>
              </a:solidFill>
            </a:endParaRPr>
          </a:p>
        </p:txBody>
      </p:sp>
    </p:spTree>
    <p:extLst>
      <p:ext uri="{BB962C8B-B14F-4D97-AF65-F5344CB8AC3E}">
        <p14:creationId xmlns:p14="http://schemas.microsoft.com/office/powerpoint/2010/main" xmlns="" val="3294467288"/>
      </p:ext>
    </p:extLst>
  </p:cSld>
  <p:clrMapOvr>
    <a:masterClrMapping/>
  </p:clrMapOvr>
  <p:transition>
    <p:diamon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t>		</a:t>
            </a:r>
            <a:r>
              <a:rPr lang="en-US" sz="4400" b="1" u="sng" dirty="0" smtClean="0">
                <a:solidFill>
                  <a:schemeClr val="accent1"/>
                </a:solidFill>
              </a:rPr>
              <a:t>Quality Objectives</a:t>
            </a:r>
            <a:endParaRPr lang="en-US" dirty="0"/>
          </a:p>
        </p:txBody>
      </p:sp>
      <p:sp>
        <p:nvSpPr>
          <p:cNvPr id="3" name="Content Placeholder 2"/>
          <p:cNvSpPr>
            <a:spLocks noGrp="1"/>
          </p:cNvSpPr>
          <p:nvPr>
            <p:ph sz="quarter" idx="1"/>
          </p:nvPr>
        </p:nvSpPr>
        <p:spPr>
          <a:xfrm>
            <a:off x="457200" y="1219200"/>
            <a:ext cx="8229600" cy="5105400"/>
          </a:xfrm>
        </p:spPr>
        <p:txBody>
          <a:bodyPr/>
          <a:lstStyle/>
          <a:p>
            <a:pPr marL="0" lvl="0" indent="0">
              <a:lnSpc>
                <a:spcPct val="150000"/>
              </a:lnSpc>
              <a:spcBef>
                <a:spcPts val="0"/>
              </a:spcBef>
              <a:buClrTx/>
              <a:buFont typeface="Wingdings" pitchFamily="2" charset="2"/>
              <a:buChar char="Ø"/>
            </a:pPr>
            <a:r>
              <a:rPr lang="en-US" dirty="0" smtClean="0">
                <a:solidFill>
                  <a:schemeClr val="accent2"/>
                </a:solidFill>
                <a:latin typeface="Times New Roman" pitchFamily="18" charset="0"/>
                <a:cs typeface="Times New Roman" pitchFamily="18" charset="0"/>
              </a:rPr>
              <a:t>Enhancing Customer satisfaction</a:t>
            </a:r>
            <a:endParaRPr lang="en-IN" dirty="0" smtClean="0">
              <a:solidFill>
                <a:schemeClr val="accent2"/>
              </a:solidFill>
              <a:latin typeface="Times New Roman" pitchFamily="18" charset="0"/>
              <a:cs typeface="Times New Roman" pitchFamily="18" charset="0"/>
            </a:endParaRPr>
          </a:p>
          <a:p>
            <a:pPr marL="0" lvl="0" indent="0">
              <a:lnSpc>
                <a:spcPct val="150000"/>
              </a:lnSpc>
              <a:spcBef>
                <a:spcPts val="0"/>
              </a:spcBef>
              <a:buClrTx/>
              <a:buFont typeface="Wingdings" pitchFamily="2" charset="2"/>
              <a:buChar char="Ø"/>
            </a:pPr>
            <a:r>
              <a:rPr lang="en-US" dirty="0" smtClean="0">
                <a:solidFill>
                  <a:schemeClr val="accent2"/>
                </a:solidFill>
                <a:latin typeface="Times New Roman" pitchFamily="18" charset="0"/>
                <a:cs typeface="Times New Roman" pitchFamily="18" charset="0"/>
              </a:rPr>
              <a:t>Improved compliance to planned schedules</a:t>
            </a:r>
            <a:endParaRPr lang="en-IN" dirty="0" smtClean="0">
              <a:solidFill>
                <a:schemeClr val="accent2"/>
              </a:solidFill>
              <a:latin typeface="Times New Roman" pitchFamily="18" charset="0"/>
              <a:cs typeface="Times New Roman" pitchFamily="18" charset="0"/>
            </a:endParaRPr>
          </a:p>
          <a:p>
            <a:pPr marL="0" lvl="0" indent="0">
              <a:lnSpc>
                <a:spcPct val="150000"/>
              </a:lnSpc>
              <a:spcBef>
                <a:spcPts val="0"/>
              </a:spcBef>
              <a:buClrTx/>
              <a:buFont typeface="Wingdings" pitchFamily="2" charset="2"/>
              <a:buChar char="Ø"/>
            </a:pPr>
            <a:r>
              <a:rPr lang="en-US" dirty="0" smtClean="0">
                <a:solidFill>
                  <a:schemeClr val="accent2"/>
                </a:solidFill>
                <a:latin typeface="Times New Roman" pitchFamily="18" charset="0"/>
                <a:cs typeface="Times New Roman" pitchFamily="18" charset="0"/>
              </a:rPr>
              <a:t>Reduce number of errors in the software created</a:t>
            </a:r>
            <a:endParaRPr lang="en-IN" dirty="0" smtClean="0">
              <a:solidFill>
                <a:schemeClr val="accent2"/>
              </a:solidFill>
              <a:latin typeface="Times New Roman" pitchFamily="18" charset="0"/>
              <a:cs typeface="Times New Roman" pitchFamily="18" charset="0"/>
            </a:endParaRPr>
          </a:p>
          <a:p>
            <a:pPr marL="0" lvl="0" indent="0">
              <a:lnSpc>
                <a:spcPct val="150000"/>
              </a:lnSpc>
              <a:spcBef>
                <a:spcPts val="0"/>
              </a:spcBef>
              <a:buClrTx/>
              <a:buFont typeface="Wingdings" pitchFamily="2" charset="2"/>
              <a:buChar char="Ø"/>
            </a:pPr>
            <a:r>
              <a:rPr lang="en-US" dirty="0" smtClean="0">
                <a:solidFill>
                  <a:schemeClr val="accent2"/>
                </a:solidFill>
                <a:latin typeface="Times New Roman" pitchFamily="18" charset="0"/>
                <a:cs typeface="Times New Roman" pitchFamily="18" charset="0"/>
              </a:rPr>
              <a:t>Continual professional development</a:t>
            </a:r>
            <a:endParaRPr lang="en-IN" dirty="0" smtClean="0">
              <a:solidFill>
                <a:schemeClr val="accent2"/>
              </a:solidFill>
              <a:latin typeface="Times New Roman" pitchFamily="18" charset="0"/>
              <a:cs typeface="Times New Roman" pitchFamily="18" charset="0"/>
            </a:endParaRPr>
          </a:p>
          <a:p>
            <a:pPr marL="0" lvl="0" indent="0">
              <a:lnSpc>
                <a:spcPct val="150000"/>
              </a:lnSpc>
              <a:spcBef>
                <a:spcPts val="0"/>
              </a:spcBef>
              <a:buClrTx/>
              <a:buFont typeface="Wingdings" pitchFamily="2" charset="2"/>
              <a:buChar char="Ø"/>
            </a:pPr>
            <a:r>
              <a:rPr lang="en-US" dirty="0" smtClean="0">
                <a:solidFill>
                  <a:schemeClr val="accent2"/>
                </a:solidFill>
                <a:latin typeface="Times New Roman" pitchFamily="18" charset="0"/>
                <a:cs typeface="Times New Roman" pitchFamily="18" charset="0"/>
              </a:rPr>
              <a:t>Increase productivity of the team members developing software </a:t>
            </a:r>
            <a:endParaRPr lang="en-IN" dirty="0" smtClean="0">
              <a:solidFill>
                <a:schemeClr val="accent2"/>
              </a:solidFill>
              <a:latin typeface="Times New Roman" pitchFamily="18" charset="0"/>
              <a:cs typeface="Times New Roman" pitchFamily="18" charset="0"/>
            </a:endParaRPr>
          </a:p>
          <a:p>
            <a:pPr>
              <a:buNone/>
            </a:pPr>
            <a:endParaRPr lang="en-US" dirty="0"/>
          </a:p>
        </p:txBody>
      </p:sp>
    </p:spTree>
  </p:cSld>
  <p:clrMapOvr>
    <a:masterClrMapping/>
  </p:clrMapOvr>
  <p:transition>
    <p:diamon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IN" dirty="0" smtClean="0"/>
              <a:t>    But </a:t>
            </a:r>
            <a:r>
              <a:rPr lang="en-IN" dirty="0"/>
              <a:t>the following will compile:</a:t>
            </a:r>
            <a:br>
              <a:rPr lang="en-IN" dirty="0"/>
            </a:br>
            <a:endParaRPr lang="en-IN" dirty="0"/>
          </a:p>
        </p:txBody>
      </p:sp>
      <p:sp>
        <p:nvSpPr>
          <p:cNvPr id="3" name="Content Placeholder 2"/>
          <p:cNvSpPr>
            <a:spLocks noGrp="1"/>
          </p:cNvSpPr>
          <p:nvPr>
            <p:ph sz="quarter" idx="1"/>
          </p:nvPr>
        </p:nvSpPr>
        <p:spPr>
          <a:xfrm>
            <a:off x="457200" y="1295400"/>
            <a:ext cx="8229600" cy="5029200"/>
          </a:xfrm>
        </p:spPr>
        <p:txBody>
          <a:bodyPr>
            <a:normAutofit/>
          </a:bodyPr>
          <a:lstStyle/>
          <a:p>
            <a:r>
              <a:rPr lang="en-IN" sz="3200" dirty="0"/>
              <a:t>Foo f = new Foo("Fred", 43); // No problem. Arguments match</a:t>
            </a:r>
          </a:p>
          <a:p>
            <a:r>
              <a:rPr lang="en-IN" sz="3200" dirty="0"/>
              <a:t>// the Foo constructor.</a:t>
            </a:r>
          </a:p>
        </p:txBody>
      </p:sp>
    </p:spTree>
    <p:extLst>
      <p:ext uri="{BB962C8B-B14F-4D97-AF65-F5344CB8AC3E}">
        <p14:creationId xmlns:p14="http://schemas.microsoft.com/office/powerpoint/2010/main" xmlns="" val="809894008"/>
      </p:ext>
    </p:extLst>
  </p:cSld>
  <p:clrMapOvr>
    <a:masterClrMapping/>
  </p:clrMapOvr>
  <p:transition>
    <p:diamon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IN" b="1" dirty="0" smtClean="0"/>
              <a:t>      Overloaded </a:t>
            </a:r>
            <a:r>
              <a:rPr lang="en-IN" b="1" dirty="0"/>
              <a:t>Constructors</a:t>
            </a:r>
            <a:endParaRPr lang="en-IN" dirty="0"/>
          </a:p>
        </p:txBody>
      </p:sp>
      <p:sp>
        <p:nvSpPr>
          <p:cNvPr id="3" name="Content Placeholder 2"/>
          <p:cNvSpPr>
            <a:spLocks noGrp="1"/>
          </p:cNvSpPr>
          <p:nvPr>
            <p:ph sz="quarter" idx="1"/>
          </p:nvPr>
        </p:nvSpPr>
        <p:spPr>
          <a:xfrm>
            <a:off x="457200" y="685800"/>
            <a:ext cx="8229600" cy="5715000"/>
          </a:xfrm>
        </p:spPr>
        <p:txBody>
          <a:bodyPr>
            <a:normAutofit fontScale="55000" lnSpcReduction="20000"/>
          </a:bodyPr>
          <a:lstStyle/>
          <a:p>
            <a:r>
              <a:rPr lang="en-IN" b="1" dirty="0"/>
              <a:t>public class Animal {</a:t>
            </a:r>
          </a:p>
          <a:p>
            <a:r>
              <a:rPr lang="en-IN" dirty="0"/>
              <a:t> String name;</a:t>
            </a:r>
          </a:p>
          <a:p>
            <a:r>
              <a:rPr lang="en-IN" dirty="0"/>
              <a:t> Animal(String name) {</a:t>
            </a:r>
          </a:p>
          <a:p>
            <a:r>
              <a:rPr lang="en-IN" dirty="0"/>
              <a:t> </a:t>
            </a:r>
            <a:r>
              <a:rPr lang="en-IN" b="1" dirty="0"/>
              <a:t>this.name = name;</a:t>
            </a:r>
          </a:p>
          <a:p>
            <a:r>
              <a:rPr lang="en-IN" dirty="0"/>
              <a:t> }</a:t>
            </a:r>
          </a:p>
          <a:p>
            <a:endParaRPr lang="en-IN" dirty="0"/>
          </a:p>
          <a:p>
            <a:r>
              <a:rPr lang="en-IN" dirty="0"/>
              <a:t> Animal() {</a:t>
            </a:r>
          </a:p>
          <a:p>
            <a:r>
              <a:rPr lang="en-IN" b="1" dirty="0" smtClean="0"/>
              <a:t>this(</a:t>
            </a:r>
            <a:r>
              <a:rPr lang="en-IN" b="1" i="1" dirty="0" err="1" smtClean="0"/>
              <a:t>makeRandomName</a:t>
            </a:r>
            <a:r>
              <a:rPr lang="en-IN" b="1" i="1" dirty="0" smtClean="0"/>
              <a:t>());//line no 8</a:t>
            </a:r>
            <a:endParaRPr lang="en-IN" b="1" i="1" dirty="0"/>
          </a:p>
          <a:p>
            <a:r>
              <a:rPr lang="en-IN" dirty="0"/>
              <a:t> }</a:t>
            </a:r>
          </a:p>
          <a:p>
            <a:endParaRPr lang="en-IN" dirty="0"/>
          </a:p>
          <a:p>
            <a:r>
              <a:rPr lang="en-IN" b="1" dirty="0"/>
              <a:t>static String </a:t>
            </a:r>
            <a:r>
              <a:rPr lang="en-IN" b="1" dirty="0" err="1"/>
              <a:t>makeRandomName</a:t>
            </a:r>
            <a:r>
              <a:rPr lang="en-IN" b="1" dirty="0"/>
              <a:t>() {</a:t>
            </a:r>
          </a:p>
          <a:p>
            <a:r>
              <a:rPr lang="sv-SE" dirty="0"/>
              <a:t> </a:t>
            </a:r>
            <a:r>
              <a:rPr lang="sv-SE" b="1" dirty="0"/>
              <a:t>int x = (int) (Math.</a:t>
            </a:r>
            <a:r>
              <a:rPr lang="sv-SE" b="1" i="1" dirty="0"/>
              <a:t>random() * 10);</a:t>
            </a:r>
          </a:p>
          <a:p>
            <a:r>
              <a:rPr lang="en-IN" dirty="0"/>
              <a:t> String [] name = {"Fluffy", "</a:t>
            </a:r>
            <a:r>
              <a:rPr lang="en-IN" dirty="0" err="1"/>
              <a:t>Fido","Rover</a:t>
            </a:r>
            <a:r>
              <a:rPr lang="en-IN" dirty="0"/>
              <a:t>", "</a:t>
            </a:r>
            <a:r>
              <a:rPr lang="en-IN" dirty="0" err="1"/>
              <a:t>Spike","Gigi","a</a:t>
            </a:r>
            <a:r>
              <a:rPr lang="en-IN" dirty="0"/>
              <a:t>" ,"</a:t>
            </a:r>
            <a:r>
              <a:rPr lang="en-IN" dirty="0" err="1"/>
              <a:t>v","c","d","y</a:t>
            </a:r>
            <a:r>
              <a:rPr lang="en-IN" dirty="0"/>
              <a:t>"};</a:t>
            </a:r>
          </a:p>
          <a:p>
            <a:endParaRPr lang="en-IN" dirty="0"/>
          </a:p>
          <a:p>
            <a:r>
              <a:rPr lang="en-IN" dirty="0"/>
              <a:t> </a:t>
            </a:r>
            <a:r>
              <a:rPr lang="en-IN" b="1" dirty="0"/>
              <a:t>return name[x];</a:t>
            </a:r>
          </a:p>
          <a:p>
            <a:r>
              <a:rPr lang="en-IN" dirty="0"/>
              <a:t> }</a:t>
            </a:r>
          </a:p>
          <a:p>
            <a:endParaRPr lang="en-IN" dirty="0"/>
          </a:p>
          <a:p>
            <a:r>
              <a:rPr lang="en-IN" b="1" dirty="0"/>
              <a:t>public static void main (String [] </a:t>
            </a:r>
            <a:r>
              <a:rPr lang="en-IN" b="1" dirty="0" err="1"/>
              <a:t>args</a:t>
            </a:r>
            <a:r>
              <a:rPr lang="en-IN" b="1" dirty="0"/>
              <a:t>)</a:t>
            </a:r>
          </a:p>
          <a:p>
            <a:r>
              <a:rPr lang="en-IN" dirty="0"/>
              <a:t>{</a:t>
            </a:r>
          </a:p>
          <a:p>
            <a:r>
              <a:rPr lang="en-IN" dirty="0"/>
              <a:t> Animal a= </a:t>
            </a:r>
            <a:r>
              <a:rPr lang="en-IN" b="1" dirty="0"/>
              <a:t>new Animal();</a:t>
            </a:r>
          </a:p>
          <a:p>
            <a:r>
              <a:rPr lang="en-IN" dirty="0" err="1"/>
              <a:t>System.</a:t>
            </a:r>
            <a:r>
              <a:rPr lang="en-IN" i="1" dirty="0" err="1"/>
              <a:t>out.println</a:t>
            </a:r>
            <a:r>
              <a:rPr lang="en-IN" i="1" dirty="0"/>
              <a:t>(a.name) ;</a:t>
            </a:r>
          </a:p>
          <a:p>
            <a:r>
              <a:rPr lang="en-IN" dirty="0"/>
              <a:t>}</a:t>
            </a:r>
          </a:p>
          <a:p>
            <a:r>
              <a:rPr lang="en-IN" dirty="0"/>
              <a:t>}</a:t>
            </a:r>
          </a:p>
        </p:txBody>
      </p:sp>
    </p:spTree>
    <p:extLst>
      <p:ext uri="{BB962C8B-B14F-4D97-AF65-F5344CB8AC3E}">
        <p14:creationId xmlns:p14="http://schemas.microsoft.com/office/powerpoint/2010/main" xmlns="" val="3143437734"/>
      </p:ext>
    </p:extLst>
  </p:cSld>
  <p:clrMapOvr>
    <a:masterClrMapping/>
  </p:clrMapOvr>
  <p:transition>
    <p:diamon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r>
              <a:rPr lang="en-IN" b="1" dirty="0" smtClean="0"/>
              <a:t>       Show’s   Constructor Chaining </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528589864"/>
              </p:ext>
            </p:extLst>
          </p:nvPr>
        </p:nvGraphicFramePr>
        <p:xfrm>
          <a:off x="609600" y="2057400"/>
          <a:ext cx="8077200" cy="3352800"/>
        </p:xfrm>
        <a:graphic>
          <a:graphicData uri="http://schemas.openxmlformats.org/drawingml/2006/table">
            <a:tbl>
              <a:tblPr firstRow="1" bandRow="1">
                <a:tableStyleId>{5C22544A-7EE6-4342-B048-85BDC9FD1C3A}</a:tableStyleId>
              </a:tblPr>
              <a:tblGrid>
                <a:gridCol w="8077200"/>
              </a:tblGrid>
              <a:tr h="558800">
                <a:tc>
                  <a:txBody>
                    <a:bodyPr/>
                    <a:lstStyle/>
                    <a:p>
                      <a:r>
                        <a:rPr kumimoji="0" lang="en-IN" sz="1800" b="0" i="0" u="none" strike="noStrike" kern="1200" baseline="0" dirty="0" smtClean="0">
                          <a:solidFill>
                            <a:schemeClr val="lt1"/>
                          </a:solidFill>
                          <a:latin typeface="+mn-lt"/>
                          <a:ea typeface="+mn-ea"/>
                          <a:cs typeface="+mn-cs"/>
                        </a:rPr>
                        <a:t>         4-                      Object()</a:t>
                      </a:r>
                      <a:endParaRPr lang="en-IN" dirty="0"/>
                    </a:p>
                  </a:txBody>
                  <a:tcPr/>
                </a:tc>
              </a:tr>
              <a:tr h="768350">
                <a:tc>
                  <a:txBody>
                    <a:bodyPr/>
                    <a:lstStyle/>
                    <a:p>
                      <a:r>
                        <a:rPr kumimoji="0" lang="en-IN" sz="1800" b="0" i="0" u="none" strike="noStrike" kern="1200" baseline="0" dirty="0" smtClean="0">
                          <a:solidFill>
                            <a:schemeClr val="dk1"/>
                          </a:solidFill>
                          <a:latin typeface="+mn-lt"/>
                          <a:ea typeface="+mn-ea"/>
                          <a:cs typeface="+mn-cs"/>
                        </a:rPr>
                        <a:t>         3-                     Animal(String s)    calls super()</a:t>
                      </a:r>
                      <a:endParaRPr lang="en-IN" dirty="0"/>
                    </a:p>
                  </a:txBody>
                  <a:tcPr/>
                </a:tc>
              </a:tr>
              <a:tr h="768350">
                <a:tc>
                  <a:txBody>
                    <a:bodyPr/>
                    <a:lstStyle/>
                    <a:p>
                      <a:r>
                        <a:rPr kumimoji="0" lang="en-IN" sz="1800" b="0" i="0" u="none" strike="noStrike" kern="1200" baseline="0" dirty="0" smtClean="0">
                          <a:solidFill>
                            <a:schemeClr val="dk1"/>
                          </a:solidFill>
                          <a:latin typeface="+mn-lt"/>
                          <a:ea typeface="+mn-ea"/>
                          <a:cs typeface="+mn-cs"/>
                        </a:rPr>
                        <a:t>        2-                       Animal()              calls this(</a:t>
                      </a:r>
                      <a:r>
                        <a:rPr kumimoji="0" lang="en-IN" sz="1800" b="0" i="0" u="none" strike="noStrike" kern="1200" baseline="0" dirty="0" err="1" smtClean="0">
                          <a:solidFill>
                            <a:schemeClr val="dk1"/>
                          </a:solidFill>
                          <a:latin typeface="+mn-lt"/>
                          <a:ea typeface="+mn-ea"/>
                          <a:cs typeface="+mn-cs"/>
                        </a:rPr>
                        <a:t>randomlyChosenNameString</a:t>
                      </a:r>
                      <a:r>
                        <a:rPr kumimoji="0" lang="en-IN" sz="1800" b="0" i="0" u="none" strike="noStrike" kern="1200" baseline="0" dirty="0" smtClean="0">
                          <a:solidFill>
                            <a:schemeClr val="dk1"/>
                          </a:solidFill>
                          <a:latin typeface="+mn-lt"/>
                          <a:ea typeface="+mn-ea"/>
                          <a:cs typeface="+mn-cs"/>
                        </a:rPr>
                        <a:t>)</a:t>
                      </a:r>
                      <a:endParaRPr lang="en-IN" dirty="0"/>
                    </a:p>
                  </a:txBody>
                  <a:tcPr/>
                </a:tc>
              </a:tr>
              <a:tr h="1257300">
                <a:tc>
                  <a:txBody>
                    <a:bodyPr/>
                    <a:lstStyle/>
                    <a:p>
                      <a:r>
                        <a:rPr kumimoji="0" lang="en-IN" sz="1800" b="0" i="0" u="none" strike="noStrike" kern="1200" baseline="0" dirty="0" smtClean="0">
                          <a:solidFill>
                            <a:schemeClr val="dk1"/>
                          </a:solidFill>
                          <a:latin typeface="+mn-lt"/>
                          <a:ea typeface="+mn-ea"/>
                          <a:cs typeface="+mn-cs"/>
                        </a:rPr>
                        <a:t>       1-                         main()                  calls new Animal()</a:t>
                      </a:r>
                      <a:endParaRPr lang="en-IN" dirty="0"/>
                    </a:p>
                  </a:txBody>
                  <a:tcPr/>
                </a:tc>
              </a:tr>
            </a:tbl>
          </a:graphicData>
        </a:graphic>
      </p:graphicFrame>
    </p:spTree>
    <p:extLst>
      <p:ext uri="{BB962C8B-B14F-4D97-AF65-F5344CB8AC3E}">
        <p14:creationId xmlns:p14="http://schemas.microsoft.com/office/powerpoint/2010/main" xmlns="" val="1346000092"/>
      </p:ext>
    </p:extLst>
  </p:cSld>
  <p:clrMapOvr>
    <a:masterClrMapping/>
  </p:clrMapOvr>
  <p:transition>
    <p:diamon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019800"/>
          </a:xfrm>
        </p:spPr>
        <p:txBody>
          <a:bodyPr>
            <a:normAutofit/>
          </a:bodyPr>
          <a:lstStyle/>
          <a:p>
            <a:r>
              <a:rPr lang="en-IN" dirty="0"/>
              <a:t>The key point to get from this code example is in line </a:t>
            </a:r>
            <a:r>
              <a:rPr lang="en-IN" dirty="0" smtClean="0"/>
              <a:t>8 </a:t>
            </a:r>
            <a:r>
              <a:rPr lang="en-IN" dirty="0"/>
              <a:t>Rather than </a:t>
            </a:r>
            <a:r>
              <a:rPr lang="en-IN" dirty="0" smtClean="0"/>
              <a:t>calling super</a:t>
            </a:r>
            <a:r>
              <a:rPr lang="en-IN" dirty="0"/>
              <a:t>(), we're calling this(), and this() always means a call to </a:t>
            </a:r>
            <a:r>
              <a:rPr lang="en-IN" dirty="0" smtClean="0"/>
              <a:t>another constructor </a:t>
            </a:r>
            <a:r>
              <a:rPr lang="en-IN" dirty="0"/>
              <a:t>in the same class. OK, fine, but what happens after the call to this()?</a:t>
            </a:r>
          </a:p>
          <a:p>
            <a:r>
              <a:rPr lang="en-IN" dirty="0"/>
              <a:t>Sooner or later the super() constructor gets called, right? Yes indeed. </a:t>
            </a:r>
            <a:endParaRPr lang="en-IN" dirty="0" smtClean="0"/>
          </a:p>
          <a:p>
            <a:r>
              <a:rPr lang="en-IN" dirty="0" smtClean="0">
                <a:solidFill>
                  <a:schemeClr val="accent4"/>
                </a:solidFill>
              </a:rPr>
              <a:t>A </a:t>
            </a:r>
            <a:r>
              <a:rPr lang="en-IN" dirty="0">
                <a:solidFill>
                  <a:schemeClr val="accent4"/>
                </a:solidFill>
              </a:rPr>
              <a:t>call </a:t>
            </a:r>
            <a:r>
              <a:rPr lang="en-IN" dirty="0" smtClean="0">
                <a:solidFill>
                  <a:schemeClr val="accent4"/>
                </a:solidFill>
              </a:rPr>
              <a:t>to this</a:t>
            </a:r>
            <a:r>
              <a:rPr lang="en-IN" dirty="0">
                <a:solidFill>
                  <a:schemeClr val="accent4"/>
                </a:solidFill>
              </a:rPr>
              <a:t>() just means you're delaying the inevitable. </a:t>
            </a:r>
            <a:endParaRPr lang="en-IN" dirty="0" smtClean="0">
              <a:solidFill>
                <a:schemeClr val="accent4"/>
              </a:solidFill>
            </a:endParaRPr>
          </a:p>
          <a:p>
            <a:r>
              <a:rPr lang="en-IN" dirty="0" smtClean="0">
                <a:solidFill>
                  <a:srgbClr val="FF0000"/>
                </a:solidFill>
              </a:rPr>
              <a:t>Some </a:t>
            </a:r>
            <a:r>
              <a:rPr lang="en-IN" dirty="0">
                <a:solidFill>
                  <a:srgbClr val="FF0000"/>
                </a:solidFill>
              </a:rPr>
              <a:t>constructor, </a:t>
            </a:r>
            <a:r>
              <a:rPr lang="en-IN" dirty="0" err="1" smtClean="0">
                <a:solidFill>
                  <a:srgbClr val="FF0000"/>
                </a:solidFill>
              </a:rPr>
              <a:t>somewhere,must</a:t>
            </a:r>
            <a:r>
              <a:rPr lang="en-IN" dirty="0" smtClean="0">
                <a:solidFill>
                  <a:srgbClr val="FF0000"/>
                </a:solidFill>
              </a:rPr>
              <a:t> </a:t>
            </a:r>
            <a:r>
              <a:rPr lang="en-IN" dirty="0">
                <a:solidFill>
                  <a:srgbClr val="FF0000"/>
                </a:solidFill>
              </a:rPr>
              <a:t>make the call to super().</a:t>
            </a:r>
          </a:p>
          <a:p>
            <a:r>
              <a:rPr lang="en-IN" sz="4800" b="1" dirty="0">
                <a:solidFill>
                  <a:srgbClr val="7030A0"/>
                </a:solidFill>
              </a:rPr>
              <a:t>Key Rule: </a:t>
            </a:r>
            <a:r>
              <a:rPr lang="en-IN" b="1" dirty="0">
                <a:solidFill>
                  <a:srgbClr val="7030A0"/>
                </a:solidFill>
              </a:rPr>
              <a:t>The first line in a constructor must be a call to super() or a call </a:t>
            </a:r>
            <a:r>
              <a:rPr lang="en-IN" b="1" dirty="0" smtClean="0">
                <a:solidFill>
                  <a:srgbClr val="7030A0"/>
                </a:solidFill>
              </a:rPr>
              <a:t>to this</a:t>
            </a:r>
            <a:r>
              <a:rPr lang="en-IN" b="1" dirty="0">
                <a:solidFill>
                  <a:srgbClr val="7030A0"/>
                </a:solidFill>
              </a:rPr>
              <a:t>().</a:t>
            </a:r>
            <a:endParaRPr lang="en-IN" dirty="0">
              <a:solidFill>
                <a:srgbClr val="7030A0"/>
              </a:solidFill>
            </a:endParaRPr>
          </a:p>
        </p:txBody>
      </p:sp>
    </p:spTree>
    <p:extLst>
      <p:ext uri="{BB962C8B-B14F-4D97-AF65-F5344CB8AC3E}">
        <p14:creationId xmlns:p14="http://schemas.microsoft.com/office/powerpoint/2010/main" xmlns="" val="2793390908"/>
      </p:ext>
    </p:extLst>
  </p:cSld>
  <p:clrMapOvr>
    <a:masterClrMapping/>
  </p:clrMapOvr>
  <p:transition>
    <p:diamon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1371600" y="228600"/>
            <a:ext cx="7315200" cy="381000"/>
          </a:xfrm>
        </p:spPr>
        <p:txBody>
          <a:bodyPr>
            <a:normAutofit fontScale="90000"/>
          </a:bodyPr>
          <a:lstStyle/>
          <a:p>
            <a:r>
              <a:rPr lang="en-IN" b="1" dirty="0"/>
              <a:t>Interface Implementation</a:t>
            </a:r>
            <a:endParaRPr lang="en-IN" dirty="0"/>
          </a:p>
        </p:txBody>
      </p:sp>
      <p:sp>
        <p:nvSpPr>
          <p:cNvPr id="3" name="Content Placeholder 2"/>
          <p:cNvSpPr>
            <a:spLocks noGrp="1"/>
          </p:cNvSpPr>
          <p:nvPr>
            <p:ph sz="quarter" idx="1"/>
          </p:nvPr>
        </p:nvSpPr>
        <p:spPr>
          <a:xfrm>
            <a:off x="457200" y="457200"/>
            <a:ext cx="8229600" cy="6096000"/>
          </a:xfrm>
        </p:spPr>
        <p:txBody>
          <a:bodyPr>
            <a:noAutofit/>
          </a:bodyPr>
          <a:lstStyle/>
          <a:p>
            <a:endParaRPr lang="en-IN" sz="2000" dirty="0" smtClean="0"/>
          </a:p>
          <a:p>
            <a:r>
              <a:rPr lang="en-IN" sz="2000" dirty="0" smtClean="0"/>
              <a:t>❑ </a:t>
            </a:r>
            <a:r>
              <a:rPr lang="en-IN" sz="2000" dirty="0"/>
              <a:t>Interfaces are contracts for what a class can do, but they say nothing </a:t>
            </a:r>
            <a:r>
              <a:rPr lang="en-IN" sz="2000" dirty="0" smtClean="0"/>
              <a:t>about the way in which the class must do it.</a:t>
            </a:r>
          </a:p>
          <a:p>
            <a:r>
              <a:rPr lang="en-IN" sz="2000" dirty="0" smtClean="0"/>
              <a:t>❑ </a:t>
            </a:r>
            <a:r>
              <a:rPr lang="en-IN" sz="2000" dirty="0"/>
              <a:t>An interface can have only abstract methods, no concrete methods allowed.</a:t>
            </a:r>
          </a:p>
          <a:p>
            <a:r>
              <a:rPr lang="en-IN" sz="2000" dirty="0"/>
              <a:t>❑ Interface methods are by default public and abstract—explicit </a:t>
            </a:r>
            <a:r>
              <a:rPr lang="en-IN" sz="2000" dirty="0" smtClean="0"/>
              <a:t>declaration of </a:t>
            </a:r>
            <a:r>
              <a:rPr lang="en-IN" sz="2000" dirty="0"/>
              <a:t>these modifiers is optional.</a:t>
            </a:r>
          </a:p>
          <a:p>
            <a:r>
              <a:rPr lang="en-IN" sz="2000" dirty="0"/>
              <a:t>❑ Interfaces can have constants, which are always implicitly </a:t>
            </a:r>
            <a:r>
              <a:rPr lang="en-IN" sz="2000" dirty="0" smtClean="0"/>
              <a:t>public, static</a:t>
            </a:r>
            <a:r>
              <a:rPr lang="en-IN" sz="2000" dirty="0"/>
              <a:t>, and final.</a:t>
            </a:r>
          </a:p>
          <a:p>
            <a:r>
              <a:rPr lang="en-IN" sz="2000" dirty="0"/>
              <a:t>❑ Interface constant declarations of public, static, and final are </a:t>
            </a:r>
            <a:r>
              <a:rPr lang="en-IN" sz="2000" dirty="0" smtClean="0"/>
              <a:t>optional in </a:t>
            </a:r>
            <a:r>
              <a:rPr lang="en-IN" sz="2000" dirty="0"/>
              <a:t>any combination</a:t>
            </a:r>
            <a:r>
              <a:rPr lang="en-IN" sz="2000" dirty="0" smtClean="0"/>
              <a:t>.</a:t>
            </a:r>
            <a:endParaRPr lang="en-IN" sz="2000" dirty="0"/>
          </a:p>
        </p:txBody>
      </p:sp>
    </p:spTree>
    <p:extLst>
      <p:ext uri="{BB962C8B-B14F-4D97-AF65-F5344CB8AC3E}">
        <p14:creationId xmlns:p14="http://schemas.microsoft.com/office/powerpoint/2010/main" xmlns="" val="645300003"/>
      </p:ext>
    </p:extLst>
  </p:cSld>
  <p:clrMapOvr>
    <a:masterClrMapping/>
  </p:clrMapOvr>
  <p:transition>
    <p:diamon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2"/>
            <p:extLst>
              <p:ext uri="{D42A27DB-BD31-4B8C-83A1-F6EECF244321}">
                <p14:modId xmlns:p14="http://schemas.microsoft.com/office/powerpoint/2010/main" xmlns="" val="1452616520"/>
              </p:ext>
            </p:extLst>
          </p:nvPr>
        </p:nvGraphicFramePr>
        <p:xfrm>
          <a:off x="2209800" y="609600"/>
          <a:ext cx="4876800" cy="1285240"/>
        </p:xfrm>
        <a:graphic>
          <a:graphicData uri="http://schemas.openxmlformats.org/drawingml/2006/table">
            <a:tbl>
              <a:tblPr firstRow="1" bandRow="1">
                <a:tableStyleId>{5C22544A-7EE6-4342-B048-85BDC9FD1C3A}</a:tableStyleId>
              </a:tblPr>
              <a:tblGrid>
                <a:gridCol w="4876800"/>
              </a:tblGrid>
              <a:tr h="370840">
                <a:tc>
                  <a:txBody>
                    <a:bodyPr/>
                    <a:lstStyle/>
                    <a:p>
                      <a:r>
                        <a:rPr kumimoji="0" lang="en-IN" sz="1800" b="0" i="0" u="none" strike="noStrike" kern="1200" baseline="0" dirty="0" smtClean="0">
                          <a:solidFill>
                            <a:schemeClr val="lt1"/>
                          </a:solidFill>
                          <a:latin typeface="+mn-lt"/>
                          <a:ea typeface="+mn-ea"/>
                          <a:cs typeface="+mn-cs"/>
                        </a:rPr>
                        <a:t>interface </a:t>
                      </a:r>
                      <a:r>
                        <a:rPr kumimoji="0" lang="en-IN" sz="1800" b="0" i="0" u="none" strike="noStrike" kern="1200" baseline="0" dirty="0" err="1" smtClean="0">
                          <a:solidFill>
                            <a:schemeClr val="lt1"/>
                          </a:solidFill>
                          <a:latin typeface="+mn-lt"/>
                          <a:ea typeface="+mn-ea"/>
                          <a:cs typeface="+mn-cs"/>
                        </a:rPr>
                        <a:t>Bounceable</a:t>
                      </a:r>
                      <a:endParaRPr lang="en-IN" dirty="0"/>
                    </a:p>
                  </a:txBody>
                  <a:tcPr marL="93235" marR="93235"/>
                </a:tc>
              </a:tr>
              <a:tr h="848360">
                <a:tc>
                  <a:txBody>
                    <a:bodyPr/>
                    <a:lstStyle/>
                    <a:p>
                      <a:r>
                        <a:rPr kumimoji="0" lang="en-IN" sz="1800" b="0" i="0" u="none" strike="noStrike" kern="1200" baseline="0" dirty="0" smtClean="0">
                          <a:solidFill>
                            <a:schemeClr val="dk1"/>
                          </a:solidFill>
                          <a:latin typeface="+mn-lt"/>
                          <a:ea typeface="+mn-ea"/>
                          <a:cs typeface="+mn-cs"/>
                        </a:rPr>
                        <a:t>void bounce( );</a:t>
                      </a:r>
                    </a:p>
                    <a:p>
                      <a:r>
                        <a:rPr kumimoji="0" lang="en-IN" sz="1800" b="0" i="0" u="none" strike="noStrike" kern="1200" baseline="0" dirty="0" smtClean="0">
                          <a:solidFill>
                            <a:schemeClr val="dk1"/>
                          </a:solidFill>
                          <a:latin typeface="+mn-lt"/>
                          <a:ea typeface="+mn-ea"/>
                          <a:cs typeface="+mn-cs"/>
                        </a:rPr>
                        <a:t>void </a:t>
                      </a:r>
                      <a:r>
                        <a:rPr kumimoji="0" lang="en-IN" sz="1800" b="0" i="0" u="none" strike="noStrike" kern="1200" baseline="0" dirty="0" err="1" smtClean="0">
                          <a:solidFill>
                            <a:schemeClr val="dk1"/>
                          </a:solidFill>
                          <a:latin typeface="+mn-lt"/>
                          <a:ea typeface="+mn-ea"/>
                          <a:cs typeface="+mn-cs"/>
                        </a:rPr>
                        <a:t>setBounceFactor</a:t>
                      </a:r>
                      <a:r>
                        <a:rPr kumimoji="0" lang="en-IN" sz="1800" b="0" i="0" u="none" strike="noStrike" kern="1200" baseline="0" dirty="0" smtClean="0">
                          <a:solidFill>
                            <a:schemeClr val="dk1"/>
                          </a:solidFill>
                          <a:latin typeface="+mn-lt"/>
                          <a:ea typeface="+mn-ea"/>
                          <a:cs typeface="+mn-cs"/>
                        </a:rPr>
                        <a:t>(</a:t>
                      </a:r>
                      <a:r>
                        <a:rPr kumimoji="0" lang="en-IN" sz="1800" b="0" i="0" u="none" strike="noStrike" kern="1200" baseline="0" dirty="0" err="1" smtClean="0">
                          <a:solidFill>
                            <a:schemeClr val="dk1"/>
                          </a:solidFill>
                          <a:latin typeface="+mn-lt"/>
                          <a:ea typeface="+mn-ea"/>
                          <a:cs typeface="+mn-cs"/>
                        </a:rPr>
                        <a:t>int</a:t>
                      </a:r>
                      <a:r>
                        <a:rPr kumimoji="0" lang="en-IN" sz="1800" b="0" i="0" u="none" strike="noStrike" kern="1200" baseline="0" dirty="0" smtClean="0">
                          <a:solidFill>
                            <a:schemeClr val="dk1"/>
                          </a:solidFill>
                          <a:latin typeface="+mn-lt"/>
                          <a:ea typeface="+mn-ea"/>
                          <a:cs typeface="+mn-cs"/>
                        </a:rPr>
                        <a:t> b);</a:t>
                      </a:r>
                    </a:p>
                    <a:p>
                      <a:r>
                        <a:rPr kumimoji="0" lang="en-US" sz="1800" b="0" i="0" u="none" strike="noStrike" kern="1200" baseline="0" dirty="0" smtClean="0">
                          <a:solidFill>
                            <a:schemeClr val="dk1"/>
                          </a:solidFill>
                          <a:latin typeface="+mn-lt"/>
                          <a:ea typeface="+mn-ea"/>
                          <a:cs typeface="+mn-cs"/>
                        </a:rPr>
                        <a:t>(WHAT WE DECLARE))</a:t>
                      </a:r>
                      <a:endParaRPr lang="en-IN" dirty="0"/>
                    </a:p>
                  </a:txBody>
                  <a:tcPr marL="93235" marR="93235"/>
                </a:tc>
              </a:tr>
            </a:tbl>
          </a:graphicData>
        </a:graphic>
      </p:graphicFrame>
      <p:graphicFrame>
        <p:nvGraphicFramePr>
          <p:cNvPr id="9" name="Content Placeholder 8"/>
          <p:cNvGraphicFramePr>
            <a:graphicFrameLocks noGrp="1"/>
          </p:cNvGraphicFramePr>
          <p:nvPr>
            <p:ph sz="half" idx="4"/>
            <p:extLst>
              <p:ext uri="{D42A27DB-BD31-4B8C-83A1-F6EECF244321}">
                <p14:modId xmlns:p14="http://schemas.microsoft.com/office/powerpoint/2010/main" xmlns="" val="2217455404"/>
              </p:ext>
            </p:extLst>
          </p:nvPr>
        </p:nvGraphicFramePr>
        <p:xfrm>
          <a:off x="2362200" y="2133600"/>
          <a:ext cx="4800600" cy="1447800"/>
        </p:xfrm>
        <a:graphic>
          <a:graphicData uri="http://schemas.openxmlformats.org/drawingml/2006/table">
            <a:tbl>
              <a:tblPr firstRow="1" bandRow="1">
                <a:tableStyleId>{5C22544A-7EE6-4342-B048-85BDC9FD1C3A}</a:tableStyleId>
              </a:tblPr>
              <a:tblGrid>
                <a:gridCol w="4800600"/>
              </a:tblGrid>
              <a:tr h="533400">
                <a:tc>
                  <a:txBody>
                    <a:bodyPr/>
                    <a:lstStyle/>
                    <a:p>
                      <a:r>
                        <a:rPr kumimoji="0" lang="en-IN" sz="1800" b="0" i="0" u="none" strike="noStrike" kern="1200" baseline="0" dirty="0" smtClean="0">
                          <a:solidFill>
                            <a:schemeClr val="lt1"/>
                          </a:solidFill>
                          <a:latin typeface="+mn-lt"/>
                          <a:ea typeface="+mn-ea"/>
                          <a:cs typeface="+mn-cs"/>
                        </a:rPr>
                        <a:t>interface </a:t>
                      </a:r>
                      <a:r>
                        <a:rPr kumimoji="0" lang="en-IN" sz="1800" b="0" i="0" u="none" strike="noStrike" kern="1200" baseline="0" dirty="0" err="1" smtClean="0">
                          <a:solidFill>
                            <a:schemeClr val="lt1"/>
                          </a:solidFill>
                          <a:latin typeface="+mn-lt"/>
                          <a:ea typeface="+mn-ea"/>
                          <a:cs typeface="+mn-cs"/>
                        </a:rPr>
                        <a:t>Bounceable</a:t>
                      </a:r>
                      <a:endParaRPr lang="en-IN" dirty="0"/>
                    </a:p>
                  </a:txBody>
                  <a:tcPr/>
                </a:tc>
              </a:tr>
              <a:tr h="609600">
                <a:tc>
                  <a:txBody>
                    <a:bodyPr/>
                    <a:lstStyle/>
                    <a:p>
                      <a:r>
                        <a:rPr kumimoji="0" lang="en-IN" sz="1800" b="1" i="0" u="none" strike="noStrike" kern="1200" baseline="0" dirty="0" smtClean="0">
                          <a:solidFill>
                            <a:schemeClr val="dk1"/>
                          </a:solidFill>
                          <a:latin typeface="+mn-lt"/>
                          <a:ea typeface="+mn-ea"/>
                          <a:cs typeface="+mn-cs"/>
                        </a:rPr>
                        <a:t>public abstract </a:t>
                      </a:r>
                      <a:r>
                        <a:rPr kumimoji="0" lang="en-IN" sz="1800" b="0" i="0" u="none" strike="noStrike" kern="1200" baseline="0" dirty="0" smtClean="0">
                          <a:solidFill>
                            <a:schemeClr val="dk1"/>
                          </a:solidFill>
                          <a:latin typeface="+mn-lt"/>
                          <a:ea typeface="+mn-ea"/>
                          <a:cs typeface="+mn-cs"/>
                        </a:rPr>
                        <a:t>void bounce( );</a:t>
                      </a:r>
                    </a:p>
                    <a:p>
                      <a:r>
                        <a:rPr kumimoji="0" lang="en-IN" sz="1800" b="1" i="0" u="none" strike="noStrike" kern="1200" baseline="0" dirty="0" smtClean="0">
                          <a:solidFill>
                            <a:schemeClr val="dk1"/>
                          </a:solidFill>
                          <a:latin typeface="+mn-lt"/>
                          <a:ea typeface="+mn-ea"/>
                          <a:cs typeface="+mn-cs"/>
                        </a:rPr>
                        <a:t>public abstract </a:t>
                      </a:r>
                      <a:r>
                        <a:rPr kumimoji="0" lang="en-IN" sz="1800" b="0" i="0" u="none" strike="noStrike" kern="1200" baseline="0" dirty="0" smtClean="0">
                          <a:solidFill>
                            <a:schemeClr val="dk1"/>
                          </a:solidFill>
                          <a:latin typeface="+mn-lt"/>
                          <a:ea typeface="+mn-ea"/>
                          <a:cs typeface="+mn-cs"/>
                        </a:rPr>
                        <a:t>void </a:t>
                      </a:r>
                      <a:r>
                        <a:rPr kumimoji="0" lang="en-IN" sz="1800" b="0" i="0" u="none" strike="noStrike" kern="1200" baseline="0" dirty="0" err="1" smtClean="0">
                          <a:solidFill>
                            <a:schemeClr val="dk1"/>
                          </a:solidFill>
                          <a:latin typeface="+mn-lt"/>
                          <a:ea typeface="+mn-ea"/>
                          <a:cs typeface="+mn-cs"/>
                        </a:rPr>
                        <a:t>setBounceFactor</a:t>
                      </a:r>
                      <a:r>
                        <a:rPr kumimoji="0" lang="en-IN" sz="1800" b="0" i="0" u="none" strike="noStrike" kern="1200" baseline="0" dirty="0" smtClean="0">
                          <a:solidFill>
                            <a:schemeClr val="dk1"/>
                          </a:solidFill>
                          <a:latin typeface="+mn-lt"/>
                          <a:ea typeface="+mn-ea"/>
                          <a:cs typeface="+mn-cs"/>
                        </a:rPr>
                        <a:t>(</a:t>
                      </a:r>
                      <a:r>
                        <a:rPr kumimoji="0" lang="en-IN" sz="1800" b="0" i="0" u="none" strike="noStrike" kern="1200" baseline="0" dirty="0" err="1" smtClean="0">
                          <a:solidFill>
                            <a:schemeClr val="dk1"/>
                          </a:solidFill>
                          <a:latin typeface="+mn-lt"/>
                          <a:ea typeface="+mn-ea"/>
                          <a:cs typeface="+mn-cs"/>
                        </a:rPr>
                        <a:t>int</a:t>
                      </a:r>
                      <a:r>
                        <a:rPr kumimoji="0" lang="en-IN" sz="1800" b="0" i="0" u="none" strike="noStrike" kern="1200" baseline="0" dirty="0" smtClean="0">
                          <a:solidFill>
                            <a:schemeClr val="dk1"/>
                          </a:solidFill>
                          <a:latin typeface="+mn-lt"/>
                          <a:ea typeface="+mn-ea"/>
                          <a:cs typeface="+mn-cs"/>
                        </a:rPr>
                        <a:t> b);</a:t>
                      </a:r>
                    </a:p>
                    <a:p>
                      <a:r>
                        <a:rPr kumimoji="0" lang="en-US" sz="1800" b="0" i="0" u="none" strike="noStrike" kern="1200" baseline="0" dirty="0" smtClean="0">
                          <a:solidFill>
                            <a:schemeClr val="dk1"/>
                          </a:solidFill>
                          <a:latin typeface="+mn-lt"/>
                          <a:ea typeface="+mn-ea"/>
                          <a:cs typeface="+mn-cs"/>
                        </a:rPr>
                        <a:t>(WHAT THE COMPILER SEE)</a:t>
                      </a:r>
                      <a:endParaRPr lang="en-IN" dirty="0"/>
                    </a:p>
                  </a:txBody>
                  <a:tcPr/>
                </a:tc>
              </a:tr>
            </a:tbl>
          </a:graphicData>
        </a:graphic>
      </p:graphicFrame>
      <p:graphicFrame>
        <p:nvGraphicFramePr>
          <p:cNvPr id="13" name="Content Placeholder 8"/>
          <p:cNvGraphicFramePr>
            <a:graphicFrameLocks/>
          </p:cNvGraphicFramePr>
          <p:nvPr>
            <p:extLst>
              <p:ext uri="{D42A27DB-BD31-4B8C-83A1-F6EECF244321}">
                <p14:modId xmlns:p14="http://schemas.microsoft.com/office/powerpoint/2010/main" xmlns="" val="3460475843"/>
              </p:ext>
            </p:extLst>
          </p:nvPr>
        </p:nvGraphicFramePr>
        <p:xfrm>
          <a:off x="2286000" y="4572000"/>
          <a:ext cx="5029200" cy="1554480"/>
        </p:xfrm>
        <a:graphic>
          <a:graphicData uri="http://schemas.openxmlformats.org/drawingml/2006/table">
            <a:tbl>
              <a:tblPr firstRow="1" bandRow="1">
                <a:tableStyleId>{5C22544A-7EE6-4342-B048-85BDC9FD1C3A}</a:tableStyleId>
              </a:tblPr>
              <a:tblGrid>
                <a:gridCol w="5029200"/>
              </a:tblGrid>
              <a:tr h="914400">
                <a:tc>
                  <a:txBody>
                    <a:bodyPr/>
                    <a:lstStyle/>
                    <a:p>
                      <a:r>
                        <a:rPr kumimoji="0" lang="en-IN" sz="1800" b="0" i="0" u="none" strike="noStrike" kern="1200" baseline="0" dirty="0" smtClean="0">
                          <a:solidFill>
                            <a:schemeClr val="bg2"/>
                          </a:solidFill>
                          <a:latin typeface="+mn-lt"/>
                          <a:ea typeface="+mn-ea"/>
                          <a:cs typeface="+mn-cs"/>
                        </a:rPr>
                        <a:t>Class Tire  implements </a:t>
                      </a:r>
                      <a:r>
                        <a:rPr kumimoji="0" lang="en-IN" sz="1800" b="0" i="0" u="none" strike="noStrike" kern="1200" baseline="0" dirty="0" err="1" smtClean="0">
                          <a:solidFill>
                            <a:schemeClr val="bg2"/>
                          </a:solidFill>
                          <a:latin typeface="+mn-lt"/>
                          <a:ea typeface="+mn-ea"/>
                          <a:cs typeface="+mn-cs"/>
                        </a:rPr>
                        <a:t>Bounceable</a:t>
                      </a:r>
                      <a:endParaRPr kumimoji="0" lang="en-IN" sz="1800" b="0" i="0" u="none" strike="noStrike" kern="1200" baseline="0" dirty="0" smtClean="0">
                        <a:solidFill>
                          <a:schemeClr val="bg2"/>
                        </a:solidFill>
                        <a:latin typeface="+mn-lt"/>
                        <a:ea typeface="+mn-ea"/>
                        <a:cs typeface="+mn-cs"/>
                      </a:endParaRPr>
                    </a:p>
                    <a:p>
                      <a:r>
                        <a:rPr kumimoji="0" lang="en-IN" sz="1800" b="0" i="0" u="none" strike="noStrike" kern="1200" baseline="0" dirty="0" smtClean="0">
                          <a:solidFill>
                            <a:schemeClr val="bg2"/>
                          </a:solidFill>
                          <a:latin typeface="+mn-lt"/>
                          <a:ea typeface="+mn-ea"/>
                          <a:cs typeface="+mn-cs"/>
                        </a:rPr>
                        <a:t>public void bounce( ){...}</a:t>
                      </a:r>
                    </a:p>
                    <a:p>
                      <a:r>
                        <a:rPr kumimoji="0" lang="en-IN" sz="1800" b="0" i="0" u="none" strike="noStrike" kern="1200" baseline="0" dirty="0" smtClean="0">
                          <a:solidFill>
                            <a:schemeClr val="bg2"/>
                          </a:solidFill>
                          <a:latin typeface="+mn-lt"/>
                          <a:ea typeface="+mn-ea"/>
                          <a:cs typeface="+mn-cs"/>
                        </a:rPr>
                        <a:t>public void </a:t>
                      </a:r>
                      <a:r>
                        <a:rPr kumimoji="0" lang="en-IN" sz="1800" b="0" i="0" u="none" strike="noStrike" kern="1200" baseline="0" dirty="0" err="1" smtClean="0">
                          <a:solidFill>
                            <a:schemeClr val="bg2"/>
                          </a:solidFill>
                          <a:latin typeface="+mn-lt"/>
                          <a:ea typeface="+mn-ea"/>
                          <a:cs typeface="+mn-cs"/>
                        </a:rPr>
                        <a:t>setBounceFactor</a:t>
                      </a:r>
                      <a:r>
                        <a:rPr kumimoji="0" lang="en-IN" sz="1800" b="0" i="0" u="none" strike="noStrike" kern="1200" baseline="0" dirty="0" smtClean="0">
                          <a:solidFill>
                            <a:schemeClr val="bg2"/>
                          </a:solidFill>
                          <a:latin typeface="+mn-lt"/>
                          <a:ea typeface="+mn-ea"/>
                          <a:cs typeface="+mn-cs"/>
                        </a:rPr>
                        <a:t>(</a:t>
                      </a:r>
                      <a:r>
                        <a:rPr kumimoji="0" lang="en-IN" sz="1800" b="0" i="0" u="none" strike="noStrike" kern="1200" baseline="0" dirty="0" err="1" smtClean="0">
                          <a:solidFill>
                            <a:schemeClr val="bg2"/>
                          </a:solidFill>
                          <a:latin typeface="+mn-lt"/>
                          <a:ea typeface="+mn-ea"/>
                          <a:cs typeface="+mn-cs"/>
                        </a:rPr>
                        <a:t>int</a:t>
                      </a:r>
                      <a:r>
                        <a:rPr kumimoji="0" lang="en-IN" sz="1800" b="0" i="0" u="none" strike="noStrike" kern="1200" baseline="0" dirty="0" smtClean="0">
                          <a:solidFill>
                            <a:schemeClr val="bg2"/>
                          </a:solidFill>
                          <a:latin typeface="+mn-lt"/>
                          <a:ea typeface="+mn-ea"/>
                          <a:cs typeface="+mn-cs"/>
                        </a:rPr>
                        <a:t> b){ …}</a:t>
                      </a:r>
                      <a:endParaRPr lang="en-IN" dirty="0">
                        <a:solidFill>
                          <a:schemeClr val="bg2"/>
                        </a:solidFill>
                      </a:endParaRPr>
                    </a:p>
                  </a:txBody>
                  <a:tcPr/>
                </a:tc>
              </a:tr>
              <a:tr h="152400">
                <a:tc>
                  <a:txBody>
                    <a:bodyPr/>
                    <a:lstStyle/>
                    <a:p>
                      <a:r>
                        <a:rPr kumimoji="0" lang="en-IN" sz="1800" b="0" i="0" u="none" strike="noStrike" kern="1200" baseline="0" dirty="0" smtClean="0">
                          <a:solidFill>
                            <a:schemeClr val="dk1"/>
                          </a:solidFill>
                          <a:latin typeface="+mn-lt"/>
                          <a:ea typeface="+mn-ea"/>
                          <a:cs typeface="+mn-cs"/>
                        </a:rPr>
                        <a:t>WHAT THE IMPLEMENTING CLASS MUST DO ??</a:t>
                      </a:r>
                      <a:endParaRPr lang="en-IN" dirty="0"/>
                    </a:p>
                  </a:txBody>
                  <a:tcPr/>
                </a:tc>
              </a:tr>
            </a:tbl>
          </a:graphicData>
        </a:graphic>
      </p:graphicFrame>
      <p:cxnSp>
        <p:nvCxnSpPr>
          <p:cNvPr id="15" name="Straight Connector 14"/>
          <p:cNvCxnSpPr/>
          <p:nvPr/>
        </p:nvCxnSpPr>
        <p:spPr>
          <a:xfrm>
            <a:off x="4572000" y="3352800"/>
            <a:ext cx="0" cy="1143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64727402"/>
      </p:ext>
    </p:extLst>
  </p:cSld>
  <p:clrMapOvr>
    <a:masterClrMapping/>
  </p:clrMapOvr>
  <p:transition>
    <p:diamon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2"/>
            <p:extLst>
              <p:ext uri="{D42A27DB-BD31-4B8C-83A1-F6EECF244321}">
                <p14:modId xmlns:p14="http://schemas.microsoft.com/office/powerpoint/2010/main" xmlns="" val="4215196800"/>
              </p:ext>
            </p:extLst>
          </p:nvPr>
        </p:nvGraphicFramePr>
        <p:xfrm>
          <a:off x="228600" y="533400"/>
          <a:ext cx="3505200" cy="1214120"/>
        </p:xfrm>
        <a:graphic>
          <a:graphicData uri="http://schemas.openxmlformats.org/drawingml/2006/table">
            <a:tbl>
              <a:tblPr firstRow="1" bandRow="1">
                <a:tableStyleId>{5C22544A-7EE6-4342-B048-85BDC9FD1C3A}</a:tableStyleId>
              </a:tblPr>
              <a:tblGrid>
                <a:gridCol w="3505200"/>
              </a:tblGrid>
              <a:tr h="228600">
                <a:tc>
                  <a:txBody>
                    <a:bodyPr/>
                    <a:lstStyle/>
                    <a:p>
                      <a:r>
                        <a:rPr kumimoji="0" lang="en-IN" sz="1800" b="0" i="0" u="none" strike="noStrike" kern="1200" baseline="0" dirty="0" smtClean="0">
                          <a:solidFill>
                            <a:schemeClr val="lt1"/>
                          </a:solidFill>
                          <a:latin typeface="+mn-lt"/>
                          <a:ea typeface="+mn-ea"/>
                          <a:cs typeface="+mn-cs"/>
                        </a:rPr>
                        <a:t>interface </a:t>
                      </a:r>
                      <a:r>
                        <a:rPr kumimoji="0" lang="en-IN" sz="1800" b="0" i="0" u="none" strike="noStrike" kern="1200" baseline="0" dirty="0" err="1" smtClean="0">
                          <a:solidFill>
                            <a:schemeClr val="lt1"/>
                          </a:solidFill>
                          <a:latin typeface="+mn-lt"/>
                          <a:ea typeface="+mn-ea"/>
                          <a:cs typeface="+mn-cs"/>
                        </a:rPr>
                        <a:t>Bounceable</a:t>
                      </a:r>
                      <a:endParaRPr lang="en-IN" dirty="0"/>
                    </a:p>
                  </a:txBody>
                  <a:tcPr marL="93235" marR="93235"/>
                </a:tc>
              </a:tr>
              <a:tr h="848360">
                <a:tc>
                  <a:txBody>
                    <a:bodyPr/>
                    <a:lstStyle/>
                    <a:p>
                      <a:r>
                        <a:rPr kumimoji="0" lang="en-IN" sz="1800" b="0" i="0" u="none" strike="noStrike" kern="1200" baseline="0" dirty="0" smtClean="0">
                          <a:solidFill>
                            <a:schemeClr val="dk1"/>
                          </a:solidFill>
                          <a:latin typeface="+mn-lt"/>
                          <a:ea typeface="+mn-ea"/>
                          <a:cs typeface="+mn-cs"/>
                        </a:rPr>
                        <a:t>void bounce( );</a:t>
                      </a:r>
                    </a:p>
                    <a:p>
                      <a:r>
                        <a:rPr kumimoji="0" lang="en-IN" sz="1800" b="0" i="0" u="none" strike="noStrike" kern="1200" baseline="0" dirty="0" smtClean="0">
                          <a:solidFill>
                            <a:schemeClr val="dk1"/>
                          </a:solidFill>
                          <a:latin typeface="+mn-lt"/>
                          <a:ea typeface="+mn-ea"/>
                          <a:cs typeface="+mn-cs"/>
                        </a:rPr>
                        <a:t>void </a:t>
                      </a:r>
                      <a:r>
                        <a:rPr kumimoji="0" lang="en-IN" sz="1800" b="0" i="0" u="none" strike="noStrike" kern="1200" baseline="0" dirty="0" err="1" smtClean="0">
                          <a:solidFill>
                            <a:schemeClr val="dk1"/>
                          </a:solidFill>
                          <a:latin typeface="+mn-lt"/>
                          <a:ea typeface="+mn-ea"/>
                          <a:cs typeface="+mn-cs"/>
                        </a:rPr>
                        <a:t>setBounceFactor</a:t>
                      </a:r>
                      <a:r>
                        <a:rPr kumimoji="0" lang="en-IN" sz="1800" b="0" i="0" u="none" strike="noStrike" kern="1200" baseline="0" dirty="0" smtClean="0">
                          <a:solidFill>
                            <a:schemeClr val="dk1"/>
                          </a:solidFill>
                          <a:latin typeface="+mn-lt"/>
                          <a:ea typeface="+mn-ea"/>
                          <a:cs typeface="+mn-cs"/>
                        </a:rPr>
                        <a:t>(</a:t>
                      </a:r>
                      <a:r>
                        <a:rPr kumimoji="0" lang="en-IN" sz="1800" b="0" i="0" u="none" strike="noStrike" kern="1200" baseline="0" dirty="0" err="1" smtClean="0">
                          <a:solidFill>
                            <a:schemeClr val="dk1"/>
                          </a:solidFill>
                          <a:latin typeface="+mn-lt"/>
                          <a:ea typeface="+mn-ea"/>
                          <a:cs typeface="+mn-cs"/>
                        </a:rPr>
                        <a:t>int</a:t>
                      </a:r>
                      <a:r>
                        <a:rPr kumimoji="0" lang="en-IN" sz="1800" b="0" i="0" u="none" strike="noStrike" kern="1200" baseline="0" dirty="0" smtClean="0">
                          <a:solidFill>
                            <a:schemeClr val="dk1"/>
                          </a:solidFill>
                          <a:latin typeface="+mn-lt"/>
                          <a:ea typeface="+mn-ea"/>
                          <a:cs typeface="+mn-cs"/>
                        </a:rPr>
                        <a:t> bf);</a:t>
                      </a:r>
                      <a:endParaRPr lang="en-IN" dirty="0"/>
                    </a:p>
                  </a:txBody>
                  <a:tcPr marL="93235" marR="93235"/>
                </a:tc>
              </a:tr>
            </a:tbl>
          </a:graphicData>
        </a:graphic>
      </p:graphicFrame>
      <p:graphicFrame>
        <p:nvGraphicFramePr>
          <p:cNvPr id="9" name="Content Placeholder 8"/>
          <p:cNvGraphicFramePr>
            <a:graphicFrameLocks noGrp="1"/>
          </p:cNvGraphicFramePr>
          <p:nvPr>
            <p:ph sz="half" idx="4"/>
            <p:extLst>
              <p:ext uri="{D42A27DB-BD31-4B8C-83A1-F6EECF244321}">
                <p14:modId xmlns:p14="http://schemas.microsoft.com/office/powerpoint/2010/main" xmlns="" val="14252904"/>
              </p:ext>
            </p:extLst>
          </p:nvPr>
        </p:nvGraphicFramePr>
        <p:xfrm>
          <a:off x="4724400" y="2133600"/>
          <a:ext cx="3429000" cy="1874520"/>
        </p:xfrm>
        <a:graphic>
          <a:graphicData uri="http://schemas.openxmlformats.org/drawingml/2006/table">
            <a:tbl>
              <a:tblPr firstRow="1" bandRow="1">
                <a:tableStyleId>{5C22544A-7EE6-4342-B048-85BDC9FD1C3A}</a:tableStyleId>
              </a:tblPr>
              <a:tblGrid>
                <a:gridCol w="3429000"/>
              </a:tblGrid>
              <a:tr h="411480">
                <a:tc>
                  <a:txBody>
                    <a:bodyPr/>
                    <a:lstStyle/>
                    <a:p>
                      <a:r>
                        <a:rPr kumimoji="0" lang="en-IN" sz="1600" b="0" i="0" u="none" strike="noStrike" kern="1200" baseline="0" dirty="0" smtClean="0">
                          <a:solidFill>
                            <a:schemeClr val="lt1"/>
                          </a:solidFill>
                          <a:latin typeface="+mn-lt"/>
                          <a:ea typeface="+mn-ea"/>
                          <a:cs typeface="+mn-cs"/>
                        </a:rPr>
                        <a:t>abstract Ball implements </a:t>
                      </a:r>
                      <a:r>
                        <a:rPr kumimoji="0" lang="en-IN" sz="1600" b="0" i="0" u="none" strike="noStrike" kern="1200" baseline="0" dirty="0" err="1" smtClean="0">
                          <a:solidFill>
                            <a:schemeClr val="lt1"/>
                          </a:solidFill>
                          <a:latin typeface="+mn-lt"/>
                          <a:ea typeface="+mn-ea"/>
                          <a:cs typeface="+mn-cs"/>
                        </a:rPr>
                        <a:t>Bounceable</a:t>
                      </a:r>
                      <a:endParaRPr lang="en-IN" sz="1600" dirty="0"/>
                    </a:p>
                  </a:txBody>
                  <a:tcPr/>
                </a:tc>
              </a:tr>
              <a:tr h="609600">
                <a:tc>
                  <a:txBody>
                    <a:bodyPr/>
                    <a:lstStyle/>
                    <a:p>
                      <a:r>
                        <a:rPr kumimoji="0" lang="en-IN" sz="1800" b="0" i="0" u="none" strike="noStrike" kern="1200" baseline="0" dirty="0" smtClean="0">
                          <a:solidFill>
                            <a:schemeClr val="dk1"/>
                          </a:solidFill>
                          <a:latin typeface="+mn-lt"/>
                          <a:ea typeface="+mn-ea"/>
                          <a:cs typeface="+mn-cs"/>
                        </a:rPr>
                        <a:t>/*no methods of</a:t>
                      </a:r>
                    </a:p>
                    <a:p>
                      <a:r>
                        <a:rPr kumimoji="0" lang="en-IN" sz="1800" b="0" i="0" u="none" strike="noStrike" kern="1200" baseline="0" dirty="0" err="1" smtClean="0">
                          <a:solidFill>
                            <a:schemeClr val="dk1"/>
                          </a:solidFill>
                          <a:latin typeface="+mn-lt"/>
                          <a:ea typeface="+mn-ea"/>
                          <a:cs typeface="+mn-cs"/>
                        </a:rPr>
                        <a:t>Bounceable</a:t>
                      </a:r>
                      <a:r>
                        <a:rPr kumimoji="0" lang="en-IN" sz="1800" b="0" i="0" u="none" strike="noStrike" kern="1200" baseline="0" dirty="0" smtClean="0">
                          <a:solidFill>
                            <a:schemeClr val="dk1"/>
                          </a:solidFill>
                          <a:latin typeface="+mn-lt"/>
                          <a:ea typeface="+mn-ea"/>
                          <a:cs typeface="+mn-cs"/>
                        </a:rPr>
                        <a:t> are</a:t>
                      </a:r>
                    </a:p>
                    <a:p>
                      <a:r>
                        <a:rPr kumimoji="0" lang="en-IN" sz="1800" b="0" i="0" u="none" strike="noStrike" kern="1200" baseline="0" dirty="0" smtClean="0">
                          <a:solidFill>
                            <a:schemeClr val="dk1"/>
                          </a:solidFill>
                          <a:latin typeface="+mn-lt"/>
                          <a:ea typeface="+mn-ea"/>
                          <a:cs typeface="+mn-cs"/>
                        </a:rPr>
                        <a:t>implemented</a:t>
                      </a:r>
                    </a:p>
                    <a:p>
                      <a:r>
                        <a:rPr kumimoji="0" lang="en-IN" sz="1800" b="0" i="0" u="none" strike="noStrike" kern="1200" baseline="0" dirty="0" smtClean="0">
                          <a:solidFill>
                            <a:schemeClr val="dk1"/>
                          </a:solidFill>
                          <a:latin typeface="+mn-lt"/>
                          <a:ea typeface="+mn-ea"/>
                          <a:cs typeface="+mn-cs"/>
                        </a:rPr>
                        <a:t>in Ball */</a:t>
                      </a:r>
                    </a:p>
                    <a:p>
                      <a:r>
                        <a:rPr kumimoji="0" lang="en-IN" sz="1800" b="0" i="0" u="none" strike="noStrike" kern="1200" baseline="0" dirty="0" smtClean="0">
                          <a:solidFill>
                            <a:schemeClr val="dk1"/>
                          </a:solidFill>
                          <a:latin typeface="+mn-lt"/>
                          <a:ea typeface="+mn-ea"/>
                          <a:cs typeface="+mn-cs"/>
                        </a:rPr>
                        <a:t>void </a:t>
                      </a:r>
                      <a:r>
                        <a:rPr kumimoji="0" lang="en-IN" sz="1800" b="0" i="0" u="none" strike="noStrike" kern="1200" baseline="0" dirty="0" err="1" smtClean="0">
                          <a:solidFill>
                            <a:schemeClr val="dk1"/>
                          </a:solidFill>
                          <a:latin typeface="+mn-lt"/>
                          <a:ea typeface="+mn-ea"/>
                          <a:cs typeface="+mn-cs"/>
                        </a:rPr>
                        <a:t>beSpherical</a:t>
                      </a:r>
                      <a:r>
                        <a:rPr kumimoji="0" lang="en-IN" sz="1800" b="0" i="0" u="none" strike="noStrike" kern="1200" baseline="0" dirty="0" smtClean="0">
                          <a:solidFill>
                            <a:schemeClr val="dk1"/>
                          </a:solidFill>
                          <a:latin typeface="+mn-lt"/>
                          <a:ea typeface="+mn-ea"/>
                          <a:cs typeface="+mn-cs"/>
                        </a:rPr>
                        <a:t>( ){}</a:t>
                      </a:r>
                      <a:endParaRPr lang="en-IN" dirty="0"/>
                    </a:p>
                  </a:txBody>
                  <a:tcPr/>
                </a:tc>
              </a:tr>
            </a:tbl>
          </a:graphicData>
        </a:graphic>
      </p:graphicFrame>
      <p:graphicFrame>
        <p:nvGraphicFramePr>
          <p:cNvPr id="13" name="Content Placeholder 8"/>
          <p:cNvGraphicFramePr>
            <a:graphicFrameLocks/>
          </p:cNvGraphicFramePr>
          <p:nvPr>
            <p:extLst>
              <p:ext uri="{D42A27DB-BD31-4B8C-83A1-F6EECF244321}">
                <p14:modId xmlns:p14="http://schemas.microsoft.com/office/powerpoint/2010/main" xmlns="" val="353129436"/>
              </p:ext>
            </p:extLst>
          </p:nvPr>
        </p:nvGraphicFramePr>
        <p:xfrm>
          <a:off x="-76200" y="5029200"/>
          <a:ext cx="3657600" cy="1295400"/>
        </p:xfrm>
        <a:graphic>
          <a:graphicData uri="http://schemas.openxmlformats.org/drawingml/2006/table">
            <a:tbl>
              <a:tblPr firstRow="1" bandRow="1">
                <a:tableStyleId>{5C22544A-7EE6-4342-B048-85BDC9FD1C3A}</a:tableStyleId>
              </a:tblPr>
              <a:tblGrid>
                <a:gridCol w="3657600"/>
              </a:tblGrid>
              <a:tr h="381000">
                <a:tc>
                  <a:txBody>
                    <a:bodyPr/>
                    <a:lstStyle/>
                    <a:p>
                      <a:r>
                        <a:rPr kumimoji="0" lang="en-IN" sz="1400" b="0" i="0" u="none" strike="noStrike" kern="1200" baseline="0" dirty="0" smtClean="0">
                          <a:solidFill>
                            <a:schemeClr val="lt1"/>
                          </a:solidFill>
                          <a:latin typeface="+mn-lt"/>
                          <a:ea typeface="+mn-ea"/>
                          <a:cs typeface="+mn-cs"/>
                        </a:rPr>
                        <a:t>abstract Ball implements </a:t>
                      </a:r>
                      <a:r>
                        <a:rPr kumimoji="0" lang="en-IN" sz="1400" b="0" i="0" u="none" strike="noStrike" kern="1200" baseline="0" dirty="0" err="1" smtClean="0">
                          <a:solidFill>
                            <a:schemeClr val="lt1"/>
                          </a:solidFill>
                          <a:latin typeface="+mn-lt"/>
                          <a:ea typeface="+mn-ea"/>
                          <a:cs typeface="+mn-cs"/>
                        </a:rPr>
                        <a:t>Bounceable</a:t>
                      </a:r>
                      <a:endParaRPr lang="en-IN" sz="1400" dirty="0">
                        <a:solidFill>
                          <a:schemeClr val="bg2"/>
                        </a:solidFill>
                      </a:endParaRPr>
                    </a:p>
                  </a:txBody>
                  <a:tcPr/>
                </a:tc>
              </a:tr>
              <a:tr h="838200">
                <a:tc>
                  <a:txBody>
                    <a:bodyPr/>
                    <a:lstStyle/>
                    <a:p>
                      <a:r>
                        <a:rPr kumimoji="0" lang="en-IN" sz="1800" b="0" i="0" u="none" strike="noStrike" kern="1200" baseline="0" dirty="0" smtClean="0">
                          <a:solidFill>
                            <a:schemeClr val="dk1"/>
                          </a:solidFill>
                          <a:latin typeface="+mn-lt"/>
                          <a:ea typeface="+mn-ea"/>
                          <a:cs typeface="+mn-cs"/>
                        </a:rPr>
                        <a:t>public void bounce( ){ }</a:t>
                      </a:r>
                    </a:p>
                    <a:p>
                      <a:r>
                        <a:rPr kumimoji="0" lang="en-IN" sz="1800" b="0" i="0" u="none" strike="noStrike" kern="1200" baseline="0" dirty="0" smtClean="0">
                          <a:solidFill>
                            <a:schemeClr val="dk1"/>
                          </a:solidFill>
                          <a:latin typeface="+mn-lt"/>
                          <a:ea typeface="+mn-ea"/>
                          <a:cs typeface="+mn-cs"/>
                        </a:rPr>
                        <a:t>public void </a:t>
                      </a:r>
                      <a:r>
                        <a:rPr kumimoji="0" lang="en-IN" sz="1800" b="0" i="0" u="none" strike="noStrike" kern="1200" baseline="0" dirty="0" err="1" smtClean="0">
                          <a:solidFill>
                            <a:schemeClr val="dk1"/>
                          </a:solidFill>
                          <a:latin typeface="+mn-lt"/>
                          <a:ea typeface="+mn-ea"/>
                          <a:cs typeface="+mn-cs"/>
                        </a:rPr>
                        <a:t>setBounceFactor</a:t>
                      </a:r>
                      <a:r>
                        <a:rPr kumimoji="0" lang="en-IN" sz="1800" b="0" i="0" u="none" strike="noStrike" kern="1200" baseline="0" dirty="0" smtClean="0">
                          <a:solidFill>
                            <a:schemeClr val="dk1"/>
                          </a:solidFill>
                          <a:latin typeface="+mn-lt"/>
                          <a:ea typeface="+mn-ea"/>
                          <a:cs typeface="+mn-cs"/>
                        </a:rPr>
                        <a:t> (</a:t>
                      </a:r>
                      <a:r>
                        <a:rPr kumimoji="0" lang="en-IN" sz="1800" b="0" i="0" u="none" strike="noStrike" kern="1200" baseline="0" dirty="0" err="1" smtClean="0">
                          <a:solidFill>
                            <a:schemeClr val="dk1"/>
                          </a:solidFill>
                          <a:latin typeface="+mn-lt"/>
                          <a:ea typeface="+mn-ea"/>
                          <a:cs typeface="+mn-cs"/>
                        </a:rPr>
                        <a:t>int</a:t>
                      </a:r>
                      <a:r>
                        <a:rPr kumimoji="0" lang="en-IN" sz="1800" b="0" i="0" u="none" strike="noStrike" kern="1200" baseline="0" dirty="0" smtClean="0">
                          <a:solidFill>
                            <a:schemeClr val="dk1"/>
                          </a:solidFill>
                          <a:latin typeface="+mn-lt"/>
                          <a:ea typeface="+mn-ea"/>
                          <a:cs typeface="+mn-cs"/>
                        </a:rPr>
                        <a:t> bf){ }</a:t>
                      </a:r>
                      <a:endParaRPr lang="en-IN" dirty="0"/>
                    </a:p>
                  </a:txBody>
                  <a:tcPr/>
                </a:tc>
              </a:tr>
            </a:tbl>
          </a:graphicData>
        </a:graphic>
      </p:graphicFrame>
      <p:graphicFrame>
        <p:nvGraphicFramePr>
          <p:cNvPr id="6" name="Content Placeholder 8"/>
          <p:cNvGraphicFramePr>
            <a:graphicFrameLocks/>
          </p:cNvGraphicFramePr>
          <p:nvPr>
            <p:extLst>
              <p:ext uri="{D42A27DB-BD31-4B8C-83A1-F6EECF244321}">
                <p14:modId xmlns:p14="http://schemas.microsoft.com/office/powerpoint/2010/main" xmlns="" val="2289380917"/>
              </p:ext>
            </p:extLst>
          </p:nvPr>
        </p:nvGraphicFramePr>
        <p:xfrm>
          <a:off x="4495800" y="4876800"/>
          <a:ext cx="3962400" cy="1844040"/>
        </p:xfrm>
        <a:graphic>
          <a:graphicData uri="http://schemas.openxmlformats.org/drawingml/2006/table">
            <a:tbl>
              <a:tblPr firstRow="1" bandRow="1">
                <a:tableStyleId>{5C22544A-7EE6-4342-B048-85BDC9FD1C3A}</a:tableStyleId>
              </a:tblPr>
              <a:tblGrid>
                <a:gridCol w="3962400"/>
              </a:tblGrid>
              <a:tr h="381000">
                <a:tc>
                  <a:txBody>
                    <a:bodyPr/>
                    <a:lstStyle/>
                    <a:p>
                      <a:r>
                        <a:rPr kumimoji="0" lang="en-IN" sz="1800" b="0" i="0" u="none" strike="noStrike" kern="1200" baseline="0" dirty="0" smtClean="0">
                          <a:solidFill>
                            <a:schemeClr val="lt1"/>
                          </a:solidFill>
                          <a:latin typeface="+mn-lt"/>
                          <a:ea typeface="+mn-ea"/>
                          <a:cs typeface="+mn-cs"/>
                        </a:rPr>
                        <a:t>class </a:t>
                      </a:r>
                      <a:r>
                        <a:rPr kumimoji="0" lang="en-IN" sz="1800" b="0" i="0" u="none" strike="noStrike" kern="1200" baseline="0" dirty="0" err="1" smtClean="0">
                          <a:solidFill>
                            <a:schemeClr val="lt1"/>
                          </a:solidFill>
                          <a:latin typeface="+mn-lt"/>
                          <a:ea typeface="+mn-ea"/>
                          <a:cs typeface="+mn-cs"/>
                        </a:rPr>
                        <a:t>BeachBall</a:t>
                      </a:r>
                      <a:r>
                        <a:rPr kumimoji="0" lang="en-IN" sz="1800" b="0" i="0" u="none" strike="noStrike" kern="1200" baseline="0" dirty="0" smtClean="0">
                          <a:solidFill>
                            <a:schemeClr val="lt1"/>
                          </a:solidFill>
                          <a:latin typeface="+mn-lt"/>
                          <a:ea typeface="+mn-ea"/>
                          <a:cs typeface="+mn-cs"/>
                        </a:rPr>
                        <a:t> extends Ball</a:t>
                      </a:r>
                      <a:endParaRPr lang="en-IN" dirty="0">
                        <a:solidFill>
                          <a:schemeClr val="bg2"/>
                        </a:solidFill>
                      </a:endParaRPr>
                    </a:p>
                  </a:txBody>
                  <a:tcPr/>
                </a:tc>
              </a:tr>
              <a:tr h="1219200">
                <a:tc>
                  <a:txBody>
                    <a:bodyPr/>
                    <a:lstStyle/>
                    <a:p>
                      <a:r>
                        <a:rPr kumimoji="0" lang="en-IN" sz="1800" b="0" i="0" u="none" strike="noStrike" kern="1200" baseline="0" dirty="0" smtClean="0">
                          <a:solidFill>
                            <a:schemeClr val="dk1"/>
                          </a:solidFill>
                          <a:latin typeface="+mn-lt"/>
                          <a:ea typeface="+mn-ea"/>
                          <a:cs typeface="+mn-cs"/>
                        </a:rPr>
                        <a:t>public void bounce( ){ }</a:t>
                      </a:r>
                    </a:p>
                    <a:p>
                      <a:r>
                        <a:rPr kumimoji="0" lang="en-IN" sz="1800" b="0" i="0" u="none" strike="noStrike" kern="1200" baseline="0" dirty="0" smtClean="0">
                          <a:solidFill>
                            <a:schemeClr val="dk1"/>
                          </a:solidFill>
                          <a:latin typeface="+mn-lt"/>
                          <a:ea typeface="+mn-ea"/>
                          <a:cs typeface="+mn-cs"/>
                        </a:rPr>
                        <a:t>public void </a:t>
                      </a:r>
                      <a:r>
                        <a:rPr kumimoji="0" lang="en-IN" sz="1800" b="0" i="0" u="none" strike="noStrike" kern="1200" baseline="0" dirty="0" err="1" smtClean="0">
                          <a:solidFill>
                            <a:schemeClr val="dk1"/>
                          </a:solidFill>
                          <a:latin typeface="+mn-lt"/>
                          <a:ea typeface="+mn-ea"/>
                          <a:cs typeface="+mn-cs"/>
                        </a:rPr>
                        <a:t>setBounceFactor</a:t>
                      </a:r>
                      <a:r>
                        <a:rPr kumimoji="0" lang="en-IN" sz="1800" b="0" i="0" u="none" strike="noStrike" kern="1200" baseline="0" dirty="0" smtClean="0">
                          <a:solidFill>
                            <a:schemeClr val="dk1"/>
                          </a:solidFill>
                          <a:latin typeface="+mn-lt"/>
                          <a:ea typeface="+mn-ea"/>
                          <a:cs typeface="+mn-cs"/>
                        </a:rPr>
                        <a:t> (</a:t>
                      </a:r>
                      <a:r>
                        <a:rPr kumimoji="0" lang="en-IN" sz="1800" b="0" i="0" u="none" strike="noStrike" kern="1200" baseline="0" dirty="0" err="1" smtClean="0">
                          <a:solidFill>
                            <a:schemeClr val="dk1"/>
                          </a:solidFill>
                          <a:latin typeface="+mn-lt"/>
                          <a:ea typeface="+mn-ea"/>
                          <a:cs typeface="+mn-cs"/>
                        </a:rPr>
                        <a:t>int</a:t>
                      </a:r>
                      <a:r>
                        <a:rPr kumimoji="0" lang="en-IN" sz="1800" b="0" i="0" u="none" strike="noStrike" kern="1200" baseline="0" dirty="0" smtClean="0">
                          <a:solidFill>
                            <a:schemeClr val="dk1"/>
                          </a:solidFill>
                          <a:latin typeface="+mn-lt"/>
                          <a:ea typeface="+mn-ea"/>
                          <a:cs typeface="+mn-cs"/>
                        </a:rPr>
                        <a:t> bf){ }</a:t>
                      </a:r>
                    </a:p>
                    <a:p>
                      <a:r>
                        <a:rPr kumimoji="0" lang="en-IN" sz="1800" b="0" i="0" u="none" strike="noStrike" kern="1200" baseline="0" dirty="0" smtClean="0">
                          <a:solidFill>
                            <a:schemeClr val="dk1"/>
                          </a:solidFill>
                          <a:latin typeface="+mn-lt"/>
                          <a:ea typeface="+mn-ea"/>
                          <a:cs typeface="+mn-cs"/>
                        </a:rPr>
                        <a:t>/*</a:t>
                      </a:r>
                      <a:r>
                        <a:rPr kumimoji="0" lang="en-IN" sz="1800" b="0" i="0" u="none" strike="noStrike" kern="1200" baseline="0" dirty="0" err="1" smtClean="0">
                          <a:solidFill>
                            <a:schemeClr val="dk1"/>
                          </a:solidFill>
                          <a:latin typeface="+mn-lt"/>
                          <a:ea typeface="+mn-ea"/>
                          <a:cs typeface="+mn-cs"/>
                        </a:rPr>
                        <a:t>beSpherical</a:t>
                      </a:r>
                      <a:r>
                        <a:rPr kumimoji="0" lang="en-IN" sz="1800" b="0" i="0" u="none" strike="noStrike" kern="1200" baseline="0" dirty="0" smtClean="0">
                          <a:solidFill>
                            <a:schemeClr val="dk1"/>
                          </a:solidFill>
                          <a:latin typeface="+mn-lt"/>
                          <a:ea typeface="+mn-ea"/>
                          <a:cs typeface="+mn-cs"/>
                        </a:rPr>
                        <a:t> is not abstract</a:t>
                      </a:r>
                    </a:p>
                    <a:p>
                      <a:r>
                        <a:rPr kumimoji="0" lang="en-IN" sz="1800" b="0" i="0" u="none" strike="noStrike" kern="1200" baseline="0" dirty="0" smtClean="0">
                          <a:solidFill>
                            <a:schemeClr val="dk1"/>
                          </a:solidFill>
                          <a:latin typeface="+mn-lt"/>
                          <a:ea typeface="+mn-ea"/>
                          <a:cs typeface="+mn-cs"/>
                        </a:rPr>
                        <a:t>so </a:t>
                      </a:r>
                      <a:r>
                        <a:rPr kumimoji="0" lang="en-IN" sz="1800" b="0" i="0" u="none" strike="noStrike" kern="1200" baseline="0" dirty="0" err="1" smtClean="0">
                          <a:solidFill>
                            <a:schemeClr val="dk1"/>
                          </a:solidFill>
                          <a:latin typeface="+mn-lt"/>
                          <a:ea typeface="+mn-ea"/>
                          <a:cs typeface="+mn-cs"/>
                        </a:rPr>
                        <a:t>BeachBall</a:t>
                      </a:r>
                      <a:r>
                        <a:rPr kumimoji="0" lang="en-IN" sz="1800" b="0" i="0" u="none" strike="noStrike" kern="1200" baseline="0" dirty="0" smtClean="0">
                          <a:solidFill>
                            <a:schemeClr val="dk1"/>
                          </a:solidFill>
                          <a:latin typeface="+mn-lt"/>
                          <a:ea typeface="+mn-ea"/>
                          <a:cs typeface="+mn-cs"/>
                        </a:rPr>
                        <a:t> is not</a:t>
                      </a:r>
                    </a:p>
                    <a:p>
                      <a:r>
                        <a:rPr kumimoji="0" lang="en-IN" sz="1800" b="0" i="0" u="none" strike="noStrike" kern="1200" baseline="0" dirty="0" smtClean="0">
                          <a:solidFill>
                            <a:schemeClr val="dk1"/>
                          </a:solidFill>
                          <a:latin typeface="+mn-lt"/>
                          <a:ea typeface="+mn-ea"/>
                          <a:cs typeface="+mn-cs"/>
                        </a:rPr>
                        <a:t>required to implement it.*/</a:t>
                      </a:r>
                      <a:endParaRPr lang="en-IN" dirty="0"/>
                    </a:p>
                  </a:txBody>
                  <a:tcPr/>
                </a:tc>
              </a:tr>
            </a:tbl>
          </a:graphicData>
        </a:graphic>
      </p:graphicFrame>
      <p:cxnSp>
        <p:nvCxnSpPr>
          <p:cNvPr id="3" name="Straight Arrow Connector 2"/>
          <p:cNvCxnSpPr/>
          <p:nvPr/>
        </p:nvCxnSpPr>
        <p:spPr>
          <a:xfrm flipV="1">
            <a:off x="6248400" y="3886200"/>
            <a:ext cx="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3733800" y="1295400"/>
            <a:ext cx="1295400" cy="990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371600" y="1790700"/>
            <a:ext cx="0" cy="32385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23616138"/>
      </p:ext>
    </p:extLst>
  </p:cSld>
  <p:clrMapOvr>
    <a:masterClrMapping/>
  </p:clrMapOvr>
  <p:transition>
    <p:diamon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normAutofit/>
          </a:bodyPr>
          <a:lstStyle/>
          <a:p>
            <a:r>
              <a:rPr lang="en-US" dirty="0" smtClean="0"/>
              <a:t>	       </a:t>
            </a:r>
            <a:r>
              <a:rPr lang="en-US" b="1" u="sng" dirty="0" smtClean="0">
                <a:solidFill>
                  <a:schemeClr val="accent1"/>
                </a:solidFill>
              </a:rPr>
              <a:t>OOP Principles</a:t>
            </a:r>
            <a:endParaRPr lang="en-US" b="1" u="sng" dirty="0">
              <a:solidFill>
                <a:schemeClr val="accent1"/>
              </a:solidFill>
            </a:endParaRPr>
          </a:p>
        </p:txBody>
      </p:sp>
      <p:sp>
        <p:nvSpPr>
          <p:cNvPr id="6" name="Isosceles Triangle 5"/>
          <p:cNvSpPr/>
          <p:nvPr/>
        </p:nvSpPr>
        <p:spPr>
          <a:xfrm>
            <a:off x="762000" y="1600200"/>
            <a:ext cx="7391400" cy="838200"/>
          </a:xfrm>
          <a:prstGeom prst="triangle">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accent1"/>
                </a:solidFill>
                <a:latin typeface="Times New Roman" pitchFamily="18" charset="0"/>
                <a:cs typeface="Times New Roman" pitchFamily="18" charset="0"/>
              </a:rPr>
              <a:t>OOP</a:t>
            </a:r>
            <a:endParaRPr lang="en-US" sz="4400" dirty="0">
              <a:solidFill>
                <a:schemeClr val="accent1"/>
              </a:solidFill>
              <a:latin typeface="Times New Roman" pitchFamily="18" charset="0"/>
              <a:cs typeface="Times New Roman" pitchFamily="18" charset="0"/>
            </a:endParaRPr>
          </a:p>
        </p:txBody>
      </p:sp>
      <p:sp>
        <p:nvSpPr>
          <p:cNvPr id="7" name="Rectangle 6"/>
          <p:cNvSpPr/>
          <p:nvPr/>
        </p:nvSpPr>
        <p:spPr>
          <a:xfrm>
            <a:off x="990600" y="2514600"/>
            <a:ext cx="914400" cy="3200400"/>
          </a:xfrm>
          <a:prstGeom prst="rect">
            <a:avLst/>
          </a:prstGeom>
        </p:spPr>
        <p:style>
          <a:lnRef idx="1">
            <a:schemeClr val="accent3"/>
          </a:lnRef>
          <a:fillRef idx="2">
            <a:schemeClr val="accent3"/>
          </a:fillRef>
          <a:effectRef idx="1">
            <a:schemeClr val="accent3"/>
          </a:effectRef>
          <a:fontRef idx="minor">
            <a:schemeClr val="dk1"/>
          </a:fontRef>
        </p:style>
        <p:txBody>
          <a:bodyPr vert="vert270" rtlCol="0" anchor="ctr"/>
          <a:lstStyle/>
          <a:p>
            <a:pPr algn="ctr"/>
            <a:r>
              <a:rPr lang="en-US" sz="4000" dirty="0" smtClean="0">
                <a:solidFill>
                  <a:schemeClr val="accent1"/>
                </a:solidFill>
                <a:latin typeface="Times New Roman" pitchFamily="18" charset="0"/>
                <a:cs typeface="Times New Roman" pitchFamily="18" charset="0"/>
              </a:rPr>
              <a:t>Abstraction</a:t>
            </a:r>
            <a:endParaRPr lang="en-US" sz="4000" dirty="0">
              <a:solidFill>
                <a:schemeClr val="accent1"/>
              </a:solidFill>
              <a:latin typeface="Times New Roman" pitchFamily="18" charset="0"/>
              <a:cs typeface="Times New Roman" pitchFamily="18" charset="0"/>
            </a:endParaRPr>
          </a:p>
        </p:txBody>
      </p:sp>
      <p:sp>
        <p:nvSpPr>
          <p:cNvPr id="8" name="Rectangle 7"/>
          <p:cNvSpPr/>
          <p:nvPr/>
        </p:nvSpPr>
        <p:spPr>
          <a:xfrm>
            <a:off x="2895600" y="2514600"/>
            <a:ext cx="914400" cy="3200400"/>
          </a:xfrm>
          <a:prstGeom prst="rect">
            <a:avLst/>
          </a:prstGeom>
        </p:spPr>
        <p:style>
          <a:lnRef idx="1">
            <a:schemeClr val="accent3"/>
          </a:lnRef>
          <a:fillRef idx="2">
            <a:schemeClr val="accent3"/>
          </a:fillRef>
          <a:effectRef idx="1">
            <a:schemeClr val="accent3"/>
          </a:effectRef>
          <a:fontRef idx="minor">
            <a:schemeClr val="dk1"/>
          </a:fontRef>
        </p:style>
        <p:txBody>
          <a:bodyPr vert="vert270" rtlCol="0" anchor="ctr"/>
          <a:lstStyle/>
          <a:p>
            <a:pPr algn="ctr"/>
            <a:r>
              <a:rPr lang="en-US" sz="4000" dirty="0" smtClean="0">
                <a:solidFill>
                  <a:schemeClr val="accent1"/>
                </a:solidFill>
                <a:latin typeface="Times New Roman" pitchFamily="18" charset="0"/>
                <a:cs typeface="Times New Roman" pitchFamily="18" charset="0"/>
              </a:rPr>
              <a:t>Encapsulation</a:t>
            </a:r>
            <a:endParaRPr lang="en-US" sz="4000" dirty="0">
              <a:solidFill>
                <a:schemeClr val="accent1"/>
              </a:solidFill>
              <a:latin typeface="Times New Roman" pitchFamily="18" charset="0"/>
              <a:cs typeface="Times New Roman" pitchFamily="18" charset="0"/>
            </a:endParaRPr>
          </a:p>
        </p:txBody>
      </p:sp>
      <p:sp>
        <p:nvSpPr>
          <p:cNvPr id="9" name="Rectangle 8"/>
          <p:cNvSpPr/>
          <p:nvPr/>
        </p:nvSpPr>
        <p:spPr>
          <a:xfrm>
            <a:off x="5029200" y="2514600"/>
            <a:ext cx="914400" cy="3200400"/>
          </a:xfrm>
          <a:prstGeom prst="rect">
            <a:avLst/>
          </a:prstGeom>
        </p:spPr>
        <p:style>
          <a:lnRef idx="1">
            <a:schemeClr val="accent3"/>
          </a:lnRef>
          <a:fillRef idx="2">
            <a:schemeClr val="accent3"/>
          </a:fillRef>
          <a:effectRef idx="1">
            <a:schemeClr val="accent3"/>
          </a:effectRef>
          <a:fontRef idx="minor">
            <a:schemeClr val="dk1"/>
          </a:fontRef>
        </p:style>
        <p:txBody>
          <a:bodyPr vert="vert270" rtlCol="0" anchor="ctr"/>
          <a:lstStyle/>
          <a:p>
            <a:pPr algn="ctr"/>
            <a:r>
              <a:rPr lang="en-US" sz="4000" dirty="0" smtClean="0">
                <a:solidFill>
                  <a:schemeClr val="accent1"/>
                </a:solidFill>
                <a:latin typeface="Times New Roman" pitchFamily="18" charset="0"/>
                <a:cs typeface="Times New Roman" pitchFamily="18" charset="0"/>
              </a:rPr>
              <a:t>Inheritance</a:t>
            </a:r>
            <a:endParaRPr lang="en-US" sz="4000" dirty="0">
              <a:solidFill>
                <a:schemeClr val="accent1"/>
              </a:solidFill>
              <a:latin typeface="Times New Roman" pitchFamily="18" charset="0"/>
              <a:cs typeface="Times New Roman" pitchFamily="18" charset="0"/>
            </a:endParaRPr>
          </a:p>
        </p:txBody>
      </p:sp>
      <p:sp>
        <p:nvSpPr>
          <p:cNvPr id="10" name="Rectangle 9"/>
          <p:cNvSpPr/>
          <p:nvPr/>
        </p:nvSpPr>
        <p:spPr>
          <a:xfrm>
            <a:off x="7086600" y="2514600"/>
            <a:ext cx="990600" cy="3200400"/>
          </a:xfrm>
          <a:prstGeom prst="rect">
            <a:avLst/>
          </a:prstGeom>
        </p:spPr>
        <p:style>
          <a:lnRef idx="1">
            <a:schemeClr val="accent3"/>
          </a:lnRef>
          <a:fillRef idx="2">
            <a:schemeClr val="accent3"/>
          </a:fillRef>
          <a:effectRef idx="1">
            <a:schemeClr val="accent3"/>
          </a:effectRef>
          <a:fontRef idx="minor">
            <a:schemeClr val="dk1"/>
          </a:fontRef>
        </p:style>
        <p:txBody>
          <a:bodyPr vert="vert270" rtlCol="0" anchor="ctr"/>
          <a:lstStyle/>
          <a:p>
            <a:pPr algn="ctr"/>
            <a:r>
              <a:rPr lang="en-US" sz="4000" dirty="0" smtClean="0">
                <a:solidFill>
                  <a:schemeClr val="accent1"/>
                </a:solidFill>
                <a:latin typeface="Times New Roman" pitchFamily="18" charset="0"/>
                <a:cs typeface="Times New Roman" pitchFamily="18" charset="0"/>
              </a:rPr>
              <a:t>Polymorphism</a:t>
            </a:r>
            <a:endParaRPr lang="en-US" sz="4000" dirty="0">
              <a:solidFill>
                <a:schemeClr val="accent1"/>
              </a:solidFill>
              <a:latin typeface="Times New Roman" pitchFamily="18" charset="0"/>
              <a:cs typeface="Times New Roman" pitchFamily="18" charset="0"/>
            </a:endParaRPr>
          </a:p>
        </p:txBody>
      </p:sp>
      <p:sp>
        <p:nvSpPr>
          <p:cNvPr id="11" name="Rectangle 10"/>
          <p:cNvSpPr/>
          <p:nvPr/>
        </p:nvSpPr>
        <p:spPr>
          <a:xfrm>
            <a:off x="914400" y="5867400"/>
            <a:ext cx="7239000" cy="685800"/>
          </a:xfrm>
          <a:prstGeom prst="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839969899"/>
      </p:ext>
    </p:extLst>
  </p:cSld>
  <p:clrMapOvr>
    <a:masterClrMapping/>
  </p:clrMapOvr>
  <p:transition>
    <p:strips dir="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dirty="0" smtClean="0"/>
              <a:t>			</a:t>
            </a:r>
            <a:r>
              <a:rPr lang="en-US" b="1" u="sng" dirty="0" smtClean="0">
                <a:solidFill>
                  <a:schemeClr val="accent1"/>
                </a:solidFill>
              </a:rPr>
              <a:t>Abstraction</a:t>
            </a:r>
            <a:endParaRPr lang="en-US" dirty="0"/>
          </a:p>
        </p:txBody>
      </p:sp>
      <p:sp>
        <p:nvSpPr>
          <p:cNvPr id="3" name="Content Placeholder 2"/>
          <p:cNvSpPr>
            <a:spLocks noGrp="1"/>
          </p:cNvSpPr>
          <p:nvPr>
            <p:ph sz="quarter" idx="1"/>
          </p:nvPr>
        </p:nvSpPr>
        <p:spPr>
          <a:xfrm>
            <a:off x="381000" y="1600200"/>
            <a:ext cx="8305800" cy="4724400"/>
          </a:xfrm>
        </p:spPr>
        <p:txBody>
          <a:bodyPr/>
          <a:lstStyle/>
          <a:p>
            <a:pPr>
              <a:lnSpc>
                <a:spcPct val="150000"/>
              </a:lnSpc>
              <a:buFont typeface="Wingdings" pitchFamily="2" charset="2"/>
              <a:buChar char="Ø"/>
            </a:pPr>
            <a:r>
              <a:rPr lang="en-US" dirty="0" smtClean="0"/>
              <a:t> </a:t>
            </a:r>
            <a:r>
              <a:rPr lang="en-US" dirty="0" smtClean="0">
                <a:solidFill>
                  <a:schemeClr val="accent2"/>
                </a:solidFill>
                <a:latin typeface="Times New Roman" pitchFamily="18" charset="0"/>
                <a:cs typeface="Times New Roman" pitchFamily="18" charset="0"/>
              </a:rPr>
              <a:t>Abstraction refers to the act of representing essential features without including the background details or explanations. </a:t>
            </a:r>
          </a:p>
          <a:p>
            <a:pPr>
              <a:lnSpc>
                <a:spcPct val="150000"/>
              </a:lnSpc>
              <a:buFont typeface="Wingdings" pitchFamily="2" charset="2"/>
              <a:buChar char="Ø"/>
            </a:pPr>
            <a:r>
              <a:rPr lang="en-US" dirty="0" smtClean="0">
                <a:solidFill>
                  <a:schemeClr val="accent2"/>
                </a:solidFill>
                <a:latin typeface="Times New Roman" pitchFamily="18" charset="0"/>
                <a:cs typeface="Times New Roman" pitchFamily="18" charset="0"/>
              </a:rPr>
              <a:t>Abstraction is a mechanism to reduce complexity.</a:t>
            </a:r>
          </a:p>
        </p:txBody>
      </p:sp>
    </p:spTree>
    <p:extLst>
      <p:ext uri="{BB962C8B-B14F-4D97-AF65-F5344CB8AC3E}">
        <p14:creationId xmlns:p14="http://schemas.microsoft.com/office/powerpoint/2010/main" xmlns="" val="585078297"/>
      </p:ext>
    </p:extLst>
  </p:cSld>
  <p:clrMapOvr>
    <a:masterClrMapping/>
  </p:clrMapOvr>
  <p:transition>
    <p:strips dir="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chemeClr val="accent1"/>
                </a:solidFill>
              </a:rPr>
              <a:t>    		     </a:t>
            </a:r>
            <a:r>
              <a:rPr lang="en-US" b="1" u="sng" dirty="0" smtClean="0">
                <a:solidFill>
                  <a:schemeClr val="accent1"/>
                </a:solidFill>
              </a:rPr>
              <a:t>Encapsulation</a:t>
            </a:r>
            <a:endParaRPr lang="en-US" b="1" u="sng" dirty="0">
              <a:solidFill>
                <a:schemeClr val="accent1"/>
              </a:solidFill>
            </a:endParaRPr>
          </a:p>
        </p:txBody>
      </p:sp>
      <p:sp>
        <p:nvSpPr>
          <p:cNvPr id="3" name="Content Placeholder 2"/>
          <p:cNvSpPr>
            <a:spLocks noGrp="1"/>
          </p:cNvSpPr>
          <p:nvPr>
            <p:ph sz="quarter" idx="1"/>
          </p:nvPr>
        </p:nvSpPr>
        <p:spPr>
          <a:xfrm>
            <a:off x="457200" y="1143000"/>
            <a:ext cx="8229600" cy="5715000"/>
          </a:xfrm>
        </p:spPr>
        <p:txBody>
          <a:bodyPr>
            <a:normAutofit fontScale="92500" lnSpcReduction="20000"/>
          </a:bodyPr>
          <a:lstStyle/>
          <a:p>
            <a:pPr>
              <a:lnSpc>
                <a:spcPct val="120000"/>
              </a:lnSpc>
              <a:buFont typeface="Wingdings" pitchFamily="2" charset="2"/>
              <a:buChar char="Ø"/>
            </a:pPr>
            <a:r>
              <a:rPr lang="en-US" sz="2800" dirty="0" smtClean="0">
                <a:solidFill>
                  <a:schemeClr val="accent2"/>
                </a:solidFill>
                <a:latin typeface="Times New Roman" pitchFamily="18" charset="0"/>
                <a:cs typeface="Times New Roman" pitchFamily="18" charset="0"/>
              </a:rPr>
              <a:t>The wrapping up of data &amp; functions into a single unit is known as Encapsulation.</a:t>
            </a:r>
          </a:p>
          <a:p>
            <a:pPr>
              <a:lnSpc>
                <a:spcPct val="120000"/>
              </a:lnSpc>
              <a:buFont typeface="Wingdings" pitchFamily="2" charset="2"/>
              <a:buChar char="Ø"/>
            </a:pPr>
            <a:r>
              <a:rPr lang="en-US" sz="2800" dirty="0" smtClean="0">
                <a:solidFill>
                  <a:schemeClr val="accent2"/>
                </a:solidFill>
                <a:latin typeface="Times New Roman" pitchFamily="18" charset="0"/>
                <a:cs typeface="Times New Roman" pitchFamily="18" charset="0"/>
              </a:rPr>
              <a:t>Thus keeps data safe from outside interference &amp; misuse.</a:t>
            </a:r>
          </a:p>
          <a:p>
            <a:pPr>
              <a:lnSpc>
                <a:spcPct val="120000"/>
              </a:lnSpc>
              <a:buFont typeface="Wingdings" pitchFamily="2" charset="2"/>
              <a:buChar char="Ø"/>
            </a:pPr>
            <a:r>
              <a:rPr lang="en-US" sz="2800" dirty="0" smtClean="0">
                <a:solidFill>
                  <a:schemeClr val="accent2"/>
                </a:solidFill>
                <a:latin typeface="Times New Roman" pitchFamily="18" charset="0"/>
                <a:cs typeface="Times New Roman" pitchFamily="18" charset="0"/>
              </a:rPr>
              <a:t>In Java the basis of encapsulation is the “class”.</a:t>
            </a:r>
          </a:p>
          <a:p>
            <a:pPr>
              <a:lnSpc>
                <a:spcPct val="120000"/>
              </a:lnSpc>
              <a:buNone/>
            </a:pPr>
            <a:r>
              <a:rPr lang="en-US" sz="2800" u="sng" dirty="0" smtClean="0">
                <a:solidFill>
                  <a:schemeClr val="accent2"/>
                </a:solidFill>
                <a:latin typeface="Times New Roman" pitchFamily="18" charset="0"/>
                <a:cs typeface="Times New Roman" pitchFamily="18" charset="0"/>
              </a:rPr>
              <a:t>For e.g.</a:t>
            </a:r>
          </a:p>
          <a:p>
            <a:pPr>
              <a:lnSpc>
                <a:spcPct val="120000"/>
              </a:lnSpc>
              <a:buNone/>
            </a:pPr>
            <a:r>
              <a:rPr lang="en-US" sz="2800" dirty="0" smtClean="0">
                <a:solidFill>
                  <a:schemeClr val="accent2"/>
                </a:solidFill>
                <a:latin typeface="Times New Roman" pitchFamily="18" charset="0"/>
                <a:cs typeface="Times New Roman" pitchFamily="18" charset="0"/>
              </a:rPr>
              <a:t>class  Example{</a:t>
            </a:r>
          </a:p>
          <a:p>
            <a:pPr>
              <a:lnSpc>
                <a:spcPct val="120000"/>
              </a:lnSpc>
              <a:buNone/>
            </a:pPr>
            <a:r>
              <a:rPr lang="en-US" sz="2800" dirty="0" smtClean="0">
                <a:solidFill>
                  <a:schemeClr val="accent2"/>
                </a:solidFill>
                <a:latin typeface="Times New Roman" pitchFamily="18" charset="0"/>
                <a:cs typeface="Times New Roman" pitchFamily="18" charset="0"/>
              </a:rPr>
              <a:t>	private  memeber1;</a:t>
            </a:r>
          </a:p>
          <a:p>
            <a:pPr>
              <a:lnSpc>
                <a:spcPct val="120000"/>
              </a:lnSpc>
              <a:buNone/>
            </a:pPr>
            <a:r>
              <a:rPr lang="en-US" sz="2800" dirty="0" smtClean="0">
                <a:solidFill>
                  <a:schemeClr val="accent2"/>
                </a:solidFill>
                <a:latin typeface="Times New Roman" pitchFamily="18" charset="0"/>
                <a:cs typeface="Times New Roman" pitchFamily="18" charset="0"/>
              </a:rPr>
              <a:t>	private member2;</a:t>
            </a:r>
          </a:p>
          <a:p>
            <a:pPr>
              <a:lnSpc>
                <a:spcPct val="120000"/>
              </a:lnSpc>
              <a:buNone/>
            </a:pPr>
            <a:r>
              <a:rPr lang="en-US" sz="2800" dirty="0" smtClean="0">
                <a:solidFill>
                  <a:schemeClr val="accent2"/>
                </a:solidFill>
                <a:latin typeface="Times New Roman" pitchFamily="18" charset="0"/>
                <a:cs typeface="Times New Roman" pitchFamily="18" charset="0"/>
              </a:rPr>
              <a:t>	public void function( ){</a:t>
            </a:r>
          </a:p>
          <a:p>
            <a:pPr>
              <a:lnSpc>
                <a:spcPct val="120000"/>
              </a:lnSpc>
              <a:buNone/>
            </a:pPr>
            <a:r>
              <a:rPr lang="en-US" sz="2800" dirty="0" smtClean="0">
                <a:solidFill>
                  <a:schemeClr val="accent2"/>
                </a:solidFill>
                <a:latin typeface="Times New Roman" pitchFamily="18" charset="0"/>
                <a:cs typeface="Times New Roman" pitchFamily="18" charset="0"/>
              </a:rPr>
              <a:t>		//do something;	</a:t>
            </a:r>
          </a:p>
          <a:p>
            <a:pPr>
              <a:lnSpc>
                <a:spcPct val="120000"/>
              </a:lnSpc>
              <a:buNone/>
            </a:pPr>
            <a:r>
              <a:rPr lang="en-US" sz="2800" dirty="0" smtClean="0">
                <a:solidFill>
                  <a:schemeClr val="accent2"/>
                </a:solidFill>
                <a:latin typeface="Times New Roman" pitchFamily="18" charset="0"/>
                <a:cs typeface="Times New Roman" pitchFamily="18" charset="0"/>
              </a:rPr>
              <a:t>	}</a:t>
            </a:r>
          </a:p>
          <a:p>
            <a:pPr>
              <a:lnSpc>
                <a:spcPct val="120000"/>
              </a:lnSpc>
              <a:buNone/>
            </a:pPr>
            <a:r>
              <a:rPr lang="en-US" sz="2800" dirty="0" smtClean="0">
                <a:solidFill>
                  <a:schemeClr val="accent2"/>
                </a:solidFill>
                <a:latin typeface="Times New Roman" pitchFamily="18" charset="0"/>
                <a:cs typeface="Times New Roman" pitchFamily="18" charset="0"/>
              </a:rPr>
              <a:t>}</a:t>
            </a:r>
          </a:p>
          <a:p>
            <a:pPr>
              <a:lnSpc>
                <a:spcPct val="150000"/>
              </a:lnSpc>
              <a:buNone/>
            </a:pPr>
            <a:endParaRPr lang="en-US" dirty="0">
              <a:solidFill>
                <a:schemeClr val="accent2"/>
              </a:solidFill>
              <a:latin typeface="Times New Roman" pitchFamily="18" charset="0"/>
              <a:cs typeface="Times New Roman" pitchFamily="18" charset="0"/>
            </a:endParaRPr>
          </a:p>
        </p:txBody>
      </p:sp>
      <p:pic>
        <p:nvPicPr>
          <p:cNvPr id="6" name="Picture 1"/>
          <p:cNvPicPr>
            <a:picLocks noChangeAspect="1" noChangeArrowheads="1"/>
          </p:cNvPicPr>
          <p:nvPr/>
        </p:nvPicPr>
        <p:blipFill>
          <a:blip r:embed="rId3"/>
          <a:srcRect/>
          <a:stretch>
            <a:fillRect/>
          </a:stretch>
        </p:blipFill>
        <p:spPr bwMode="auto">
          <a:xfrm>
            <a:off x="5334000" y="3048000"/>
            <a:ext cx="3429000" cy="3429000"/>
          </a:xfrm>
          <a:prstGeom prst="rect">
            <a:avLst/>
          </a:prstGeom>
          <a:noFill/>
          <a:ln w="9525">
            <a:noFill/>
            <a:miter lim="800000"/>
            <a:headEnd/>
            <a:tailEnd/>
          </a:ln>
          <a:effectLst/>
        </p:spPr>
      </p:pic>
    </p:spTree>
    <p:extLst>
      <p:ext uri="{BB962C8B-B14F-4D97-AF65-F5344CB8AC3E}">
        <p14:creationId xmlns:p14="http://schemas.microsoft.com/office/powerpoint/2010/main" xmlns="" val="758800920"/>
      </p:ext>
    </p:extLst>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1905000"/>
            <a:ext cx="7772400" cy="2057400"/>
          </a:xfrm>
        </p:spPr>
        <p:txBody>
          <a:bodyPr>
            <a:scene3d>
              <a:camera prst="orthographicFront"/>
              <a:lightRig rig="freezing" dir="t">
                <a:rot lat="0" lon="0" rev="5640000"/>
              </a:lightRig>
            </a:scene3d>
            <a:sp3d prstMaterial="flat">
              <a:bevelT w="38100" h="38100"/>
            </a:sp3d>
          </a:bodyPr>
          <a:lstStyle/>
          <a:p>
            <a:r>
              <a:rPr sz="8000" smtClean="0">
                <a:solidFill>
                  <a:schemeClr val="bg2">
                    <a:lumMod val="20000"/>
                    <a:lumOff val="80000"/>
                  </a:schemeClr>
                </a:solidFill>
                <a:effectLst>
                  <a:glow rad="101600">
                    <a:schemeClr val="accent1">
                      <a:satMod val="175000"/>
                      <a:alpha val="40000"/>
                    </a:schemeClr>
                  </a:glow>
                  <a:outerShdw blurRad="60007" dist="310007" dir="7680000" sy="30000" kx="1300200" algn="ctr" rotWithShape="0">
                    <a:prstClr val="black">
                      <a:alpha val="32000"/>
                    </a:prstClr>
                  </a:outerShdw>
                </a:effectLst>
                <a:latin typeface="Algerian" pitchFamily="82" charset="0"/>
              </a:rPr>
              <a:t>   D</a:t>
            </a:r>
            <a:r>
              <a:rPr smtClean="0">
                <a:solidFill>
                  <a:schemeClr val="bg2">
                    <a:lumMod val="20000"/>
                    <a:lumOff val="80000"/>
                  </a:schemeClr>
                </a:solidFill>
                <a:effectLst>
                  <a:glow rad="101600">
                    <a:schemeClr val="accent1">
                      <a:satMod val="175000"/>
                      <a:alpha val="40000"/>
                    </a:schemeClr>
                  </a:glow>
                  <a:outerShdw blurRad="60007" dist="310007" dir="7680000" sy="30000" kx="1300200" algn="ctr" rotWithShape="0">
                    <a:prstClr val="black">
                      <a:alpha val="32000"/>
                    </a:prstClr>
                  </a:outerShdw>
                </a:effectLst>
                <a:latin typeface="Algerian" pitchFamily="82" charset="0"/>
              </a:rPr>
              <a:t>OMAIN  </a:t>
            </a:r>
            <a:r>
              <a:rPr sz="8000" smtClean="0">
                <a:solidFill>
                  <a:schemeClr val="bg2">
                    <a:lumMod val="20000"/>
                    <a:lumOff val="80000"/>
                  </a:schemeClr>
                </a:solidFill>
                <a:effectLst>
                  <a:glow rad="101600">
                    <a:schemeClr val="accent1">
                      <a:satMod val="175000"/>
                      <a:alpha val="40000"/>
                    </a:schemeClr>
                  </a:glow>
                  <a:outerShdw blurRad="60007" dist="310007" dir="7680000" sy="30000" kx="1300200" algn="ctr" rotWithShape="0">
                    <a:prstClr val="black">
                      <a:alpha val="32000"/>
                    </a:prstClr>
                  </a:outerShdw>
                </a:effectLst>
                <a:latin typeface="Algerian" pitchFamily="82" charset="0"/>
              </a:rPr>
              <a:t>O</a:t>
            </a:r>
            <a:r>
              <a:rPr smtClean="0">
                <a:solidFill>
                  <a:schemeClr val="bg2">
                    <a:lumMod val="20000"/>
                    <a:lumOff val="80000"/>
                  </a:schemeClr>
                </a:solidFill>
                <a:effectLst>
                  <a:glow rad="101600">
                    <a:schemeClr val="accent1">
                      <a:satMod val="175000"/>
                      <a:alpha val="40000"/>
                    </a:schemeClr>
                  </a:glow>
                  <a:outerShdw blurRad="60007" dist="310007" dir="7680000" sy="30000" kx="1300200" algn="ctr" rotWithShape="0">
                    <a:prstClr val="black">
                      <a:alpha val="32000"/>
                    </a:prstClr>
                  </a:outerShdw>
                </a:effectLst>
                <a:latin typeface="Algerian" pitchFamily="82" charset="0"/>
              </a:rPr>
              <a:t>VERVIEW</a:t>
            </a:r>
            <a:endParaRPr lang="en-US" dirty="0">
              <a:solidFill>
                <a:schemeClr val="bg2">
                  <a:lumMod val="20000"/>
                  <a:lumOff val="80000"/>
                </a:schemeClr>
              </a:solidFill>
              <a:effectLst>
                <a:glow rad="101600">
                  <a:schemeClr val="accent1">
                    <a:satMod val="175000"/>
                    <a:alpha val="40000"/>
                  </a:schemeClr>
                </a:glow>
                <a:outerShdw blurRad="60007" dist="310007" dir="7680000" sy="30000" kx="1300200" algn="ctr" rotWithShape="0">
                  <a:prstClr val="black">
                    <a:alpha val="32000"/>
                  </a:prstClr>
                </a:outerShdw>
              </a:effectLst>
              <a:latin typeface="Algerian" pitchFamily="82" charset="0"/>
            </a:endParaRPr>
          </a:p>
        </p:txBody>
      </p:sp>
      <p:pic>
        <p:nvPicPr>
          <p:cNvPr id="69634" name="Picture 2" descr="C:\Program Files\Microsoft Office\media\cagcat10\j0335112.wmf"/>
          <p:cNvPicPr>
            <a:picLocks noChangeAspect="1" noChangeArrowheads="1"/>
          </p:cNvPicPr>
          <p:nvPr/>
        </p:nvPicPr>
        <p:blipFill>
          <a:blip r:embed="rId2"/>
          <a:srcRect l="22222" t="11111" r="18518" b="11111"/>
          <a:stretch>
            <a:fillRect/>
          </a:stretch>
        </p:blipFill>
        <p:spPr bwMode="auto">
          <a:xfrm>
            <a:off x="3733800" y="4495800"/>
            <a:ext cx="1447800" cy="1600200"/>
          </a:xfrm>
          <a:prstGeom prst="rect">
            <a:avLst/>
          </a:prstGeom>
          <a:noFill/>
        </p:spPr>
      </p:pic>
    </p:spTree>
    <p:extLst>
      <p:ext uri="{BB962C8B-B14F-4D97-AF65-F5344CB8AC3E}">
        <p14:creationId xmlns:p14="http://schemas.microsoft.com/office/powerpoint/2010/main" xmlns="" val="2507599378"/>
      </p:ext>
    </p:extLst>
  </p:cSld>
  <p:clrMapOvr>
    <a:masterClrMapping/>
  </p:clrMapOvr>
  <p:transition>
    <p:dissolv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altLang="zh-CN" dirty="0" smtClean="0"/>
              <a:t>        Class </a:t>
            </a:r>
            <a:r>
              <a:rPr lang="en-US" altLang="zh-CN" dirty="0"/>
              <a:t>Person: definition</a:t>
            </a:r>
            <a:endParaRPr lang="en-IN" dirty="0"/>
          </a:p>
        </p:txBody>
      </p:sp>
      <p:sp>
        <p:nvSpPr>
          <p:cNvPr id="3" name="Content Placeholder 2"/>
          <p:cNvSpPr>
            <a:spLocks noGrp="1"/>
          </p:cNvSpPr>
          <p:nvPr>
            <p:ph sz="quarter" idx="1"/>
          </p:nvPr>
        </p:nvSpPr>
        <p:spPr/>
        <p:txBody>
          <a:bodyPr>
            <a:normAutofit fontScale="92500" lnSpcReduction="10000"/>
          </a:bodyPr>
          <a:lstStyle/>
          <a:p>
            <a:pPr>
              <a:spcBef>
                <a:spcPct val="50000"/>
              </a:spcBef>
            </a:pPr>
            <a:r>
              <a:rPr lang="en-US" altLang="zh-CN" dirty="0"/>
              <a:t>class Person {</a:t>
            </a:r>
          </a:p>
          <a:p>
            <a:pPr>
              <a:spcBef>
                <a:spcPct val="50000"/>
              </a:spcBef>
            </a:pPr>
            <a:r>
              <a:rPr lang="en-US" altLang="zh-CN" dirty="0"/>
              <a:t>     String name;</a:t>
            </a:r>
          </a:p>
          <a:p>
            <a:pPr>
              <a:spcBef>
                <a:spcPct val="50000"/>
              </a:spcBef>
            </a:pPr>
            <a:r>
              <a:rPr lang="en-US" altLang="zh-CN" dirty="0"/>
              <a:t>     </a:t>
            </a:r>
            <a:r>
              <a:rPr lang="en-US" altLang="zh-CN" dirty="0" err="1"/>
              <a:t>int</a:t>
            </a:r>
            <a:r>
              <a:rPr lang="en-US" altLang="zh-CN" dirty="0"/>
              <a:t> height; //in inches</a:t>
            </a:r>
          </a:p>
          <a:p>
            <a:pPr>
              <a:spcBef>
                <a:spcPct val="50000"/>
              </a:spcBef>
            </a:pPr>
            <a:r>
              <a:rPr lang="en-US" altLang="zh-CN" dirty="0"/>
              <a:t>     </a:t>
            </a:r>
            <a:r>
              <a:rPr lang="en-US" altLang="zh-CN" dirty="0" err="1"/>
              <a:t>int</a:t>
            </a:r>
            <a:r>
              <a:rPr lang="en-US" altLang="zh-CN" dirty="0"/>
              <a:t> weight; //in pounds</a:t>
            </a:r>
          </a:p>
          <a:p>
            <a:pPr>
              <a:spcBef>
                <a:spcPct val="50000"/>
              </a:spcBef>
            </a:pPr>
            <a:r>
              <a:rPr lang="en-US" altLang="zh-CN" dirty="0"/>
              <a:t>     public void </a:t>
            </a:r>
            <a:r>
              <a:rPr lang="en-US" altLang="zh-CN" dirty="0" err="1"/>
              <a:t>printInfo</a:t>
            </a:r>
            <a:r>
              <a:rPr lang="en-US" altLang="zh-CN" dirty="0"/>
              <a:t>(){</a:t>
            </a:r>
          </a:p>
          <a:p>
            <a:pPr>
              <a:spcBef>
                <a:spcPct val="50000"/>
              </a:spcBef>
            </a:pPr>
            <a:r>
              <a:rPr lang="en-US" altLang="zh-CN" dirty="0"/>
              <a:t>	</a:t>
            </a:r>
            <a:r>
              <a:rPr lang="en-US" altLang="zh-CN" dirty="0" err="1"/>
              <a:t>System.out.println</a:t>
            </a:r>
            <a:r>
              <a:rPr lang="en-US" altLang="zh-CN" dirty="0"/>
              <a:t>(name+" with height="+height+", weight="+weight);</a:t>
            </a:r>
          </a:p>
          <a:p>
            <a:pPr>
              <a:spcBef>
                <a:spcPct val="50000"/>
              </a:spcBef>
            </a:pPr>
            <a:r>
              <a:rPr lang="en-US" altLang="zh-CN" dirty="0"/>
              <a:t>     }</a:t>
            </a:r>
          </a:p>
          <a:p>
            <a:pPr>
              <a:spcBef>
                <a:spcPct val="50000"/>
              </a:spcBef>
            </a:pPr>
            <a:r>
              <a:rPr lang="en-US" altLang="zh-CN" dirty="0"/>
              <a:t>}</a:t>
            </a:r>
          </a:p>
          <a:p>
            <a:endParaRPr lang="en-IN" dirty="0"/>
          </a:p>
        </p:txBody>
      </p:sp>
    </p:spTree>
    <p:extLst>
      <p:ext uri="{BB962C8B-B14F-4D97-AF65-F5344CB8AC3E}">
        <p14:creationId xmlns:p14="http://schemas.microsoft.com/office/powerpoint/2010/main" xmlns="" val="3158665172"/>
      </p:ext>
    </p:extLst>
  </p:cSld>
  <p:clrMapOvr>
    <a:masterClrMapping/>
  </p:clrMapOvr>
  <p:transition>
    <p:diamon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304801"/>
            <a:ext cx="8305800" cy="914400"/>
          </a:xfrm>
        </p:spPr>
        <p:txBody>
          <a:bodyPr>
            <a:normAutofit/>
          </a:bodyPr>
          <a:lstStyle/>
          <a:p>
            <a:r>
              <a:rPr lang="en-US" altLang="zh-CN" dirty="0" smtClean="0"/>
              <a:t>     Class Person- </a:t>
            </a:r>
            <a:r>
              <a:rPr lang="en-US" altLang="zh-CN" dirty="0"/>
              <a:t>problem</a:t>
            </a:r>
          </a:p>
        </p:txBody>
      </p:sp>
      <p:sp>
        <p:nvSpPr>
          <p:cNvPr id="60420" name="Text Box 4"/>
          <p:cNvSpPr txBox="1">
            <a:spLocks noChangeArrowheads="1"/>
          </p:cNvSpPr>
          <p:nvPr/>
        </p:nvSpPr>
        <p:spPr bwMode="auto">
          <a:xfrm>
            <a:off x="684213" y="1484313"/>
            <a:ext cx="5759450" cy="85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000" dirty="0" err="1"/>
              <a:t>ke.weight</a:t>
            </a:r>
            <a:r>
              <a:rPr lang="en-US" altLang="zh-CN" sz="2000" dirty="0"/>
              <a:t> = 150; // too bad, but possible</a:t>
            </a:r>
          </a:p>
          <a:p>
            <a:pPr>
              <a:spcBef>
                <a:spcPct val="50000"/>
              </a:spcBef>
            </a:pPr>
            <a:r>
              <a:rPr lang="en-US" altLang="zh-CN" sz="2000" dirty="0" err="1"/>
              <a:t>ke.weight</a:t>
            </a:r>
            <a:r>
              <a:rPr lang="en-US" altLang="zh-CN" sz="2000" dirty="0"/>
              <a:t> = -20;  // Houston, we have a problem!!</a:t>
            </a:r>
          </a:p>
        </p:txBody>
      </p:sp>
      <p:sp>
        <p:nvSpPr>
          <p:cNvPr id="60421" name="Text Box 5"/>
          <p:cNvSpPr txBox="1">
            <a:spLocks noChangeArrowheads="1"/>
          </p:cNvSpPr>
          <p:nvPr/>
        </p:nvSpPr>
        <p:spPr bwMode="auto">
          <a:xfrm>
            <a:off x="539750" y="2852738"/>
            <a:ext cx="6553200" cy="1004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dirty="0"/>
              <a:t>Need to ensure  the validity of value.</a:t>
            </a:r>
          </a:p>
          <a:p>
            <a:pPr>
              <a:spcBef>
                <a:spcPct val="50000"/>
              </a:spcBef>
            </a:pPr>
            <a:r>
              <a:rPr lang="en-US" altLang="zh-CN" sz="2400" b="1" dirty="0"/>
              <a:t>Solution: ask the class to do it!</a:t>
            </a:r>
          </a:p>
        </p:txBody>
      </p:sp>
      <p:sp>
        <p:nvSpPr>
          <p:cNvPr id="60422" name="Text Box 6"/>
          <p:cNvSpPr txBox="1">
            <a:spLocks noChangeArrowheads="1"/>
          </p:cNvSpPr>
          <p:nvPr/>
        </p:nvSpPr>
        <p:spPr bwMode="auto">
          <a:xfrm>
            <a:off x="611188" y="4365625"/>
            <a:ext cx="7345362" cy="779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err="1"/>
              <a:t>ke.setWeight</a:t>
            </a:r>
            <a:r>
              <a:rPr lang="en-US" altLang="zh-CN" dirty="0"/>
              <a:t>(150);     // OK, now </a:t>
            </a:r>
            <a:r>
              <a:rPr lang="en-US" altLang="zh-CN" dirty="0" err="1"/>
              <a:t>ke’s</a:t>
            </a:r>
            <a:r>
              <a:rPr lang="en-US" altLang="zh-CN" dirty="0"/>
              <a:t> weight is 150</a:t>
            </a:r>
          </a:p>
          <a:p>
            <a:pPr>
              <a:spcBef>
                <a:spcPct val="50000"/>
              </a:spcBef>
            </a:pPr>
            <a:r>
              <a:rPr lang="en-US" altLang="zh-CN" dirty="0" err="1"/>
              <a:t>ke.setWeight</a:t>
            </a:r>
            <a:r>
              <a:rPr lang="en-US" altLang="zh-CN" dirty="0"/>
              <a:t>(-10);     </a:t>
            </a:r>
            <a:r>
              <a:rPr lang="en-US" altLang="zh-CN" i="1" dirty="0"/>
              <a:t>******** Error, weight must be positive number</a:t>
            </a:r>
          </a:p>
        </p:txBody>
      </p:sp>
    </p:spTree>
    <p:extLst>
      <p:ext uri="{BB962C8B-B14F-4D97-AF65-F5344CB8AC3E}">
        <p14:creationId xmlns:p14="http://schemas.microsoft.com/office/powerpoint/2010/main" xmlns="" val="734733226"/>
      </p:ext>
    </p:extLst>
  </p:cSld>
  <p:clrMapOvr>
    <a:masterClrMapping/>
  </p:clrMapOvr>
  <p:transition>
    <p:diamon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704089"/>
            <a:ext cx="8305800" cy="743712"/>
          </a:xfrm>
        </p:spPr>
        <p:txBody>
          <a:bodyPr>
            <a:normAutofit fontScale="90000"/>
          </a:bodyPr>
          <a:lstStyle/>
          <a:p>
            <a:r>
              <a:rPr lang="en-US" altLang="zh-CN" dirty="0"/>
              <a:t>Class Person: add method</a:t>
            </a:r>
          </a:p>
        </p:txBody>
      </p:sp>
      <p:sp>
        <p:nvSpPr>
          <p:cNvPr id="62469" name="Rectangle 5"/>
          <p:cNvSpPr>
            <a:spLocks noChangeArrowheads="1"/>
          </p:cNvSpPr>
          <p:nvPr/>
        </p:nvSpPr>
        <p:spPr bwMode="auto">
          <a:xfrm>
            <a:off x="611188" y="1628775"/>
            <a:ext cx="7561262" cy="3140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2000" dirty="0"/>
              <a:t>class Person{</a:t>
            </a:r>
          </a:p>
          <a:p>
            <a:r>
              <a:rPr lang="en-US" altLang="zh-CN" sz="2000" dirty="0"/>
              <a:t>    ...</a:t>
            </a:r>
          </a:p>
          <a:p>
            <a:r>
              <a:rPr lang="en-US" altLang="zh-CN" sz="2000" dirty="0"/>
              <a:t>    void </a:t>
            </a:r>
            <a:r>
              <a:rPr lang="en-US" altLang="zh-CN" sz="2000" dirty="0" err="1"/>
              <a:t>setWeight</a:t>
            </a:r>
            <a:r>
              <a:rPr lang="en-US" altLang="zh-CN" sz="2000" dirty="0"/>
              <a:t>(</a:t>
            </a:r>
            <a:r>
              <a:rPr lang="en-US" altLang="zh-CN" sz="2000" dirty="0" err="1"/>
              <a:t>int</a:t>
            </a:r>
            <a:r>
              <a:rPr lang="en-US" altLang="zh-CN" sz="2000" dirty="0"/>
              <a:t> w){</a:t>
            </a:r>
          </a:p>
          <a:p>
            <a:r>
              <a:rPr lang="en-US" altLang="zh-CN" sz="2000" dirty="0"/>
              <a:t>        if(w&lt;=0)</a:t>
            </a:r>
          </a:p>
          <a:p>
            <a:r>
              <a:rPr lang="en-US" altLang="zh-CN" sz="2000" dirty="0"/>
              <a:t>	</a:t>
            </a:r>
            <a:r>
              <a:rPr lang="en-US" altLang="zh-CN" sz="2000" dirty="0" err="1" smtClean="0"/>
              <a:t>System.out.println</a:t>
            </a:r>
            <a:r>
              <a:rPr lang="en-US" altLang="zh-CN" sz="2000" dirty="0"/>
              <a:t>("***** error, weight must be positive number! ");</a:t>
            </a:r>
          </a:p>
          <a:p>
            <a:r>
              <a:rPr lang="en-US" altLang="zh-CN" sz="2000" dirty="0"/>
              <a:t>        else</a:t>
            </a:r>
          </a:p>
          <a:p>
            <a:r>
              <a:rPr lang="en-US" altLang="zh-CN" sz="2000" dirty="0"/>
              <a:t>	weight = w;</a:t>
            </a:r>
          </a:p>
          <a:p>
            <a:r>
              <a:rPr lang="en-US" altLang="zh-CN" sz="2000" dirty="0"/>
              <a:t>    }	</a:t>
            </a:r>
          </a:p>
          <a:p>
            <a:r>
              <a:rPr lang="en-US" altLang="zh-CN" sz="2000" dirty="0"/>
              <a:t>}</a:t>
            </a:r>
            <a:endParaRPr lang="zh-CN" altLang="en-US" sz="2000" dirty="0"/>
          </a:p>
        </p:txBody>
      </p:sp>
    </p:spTree>
    <p:extLst>
      <p:ext uri="{BB962C8B-B14F-4D97-AF65-F5344CB8AC3E}">
        <p14:creationId xmlns:p14="http://schemas.microsoft.com/office/powerpoint/2010/main" xmlns="" val="2313491501"/>
      </p:ext>
    </p:extLst>
  </p:cSld>
  <p:clrMapOvr>
    <a:masterClrMapping/>
  </p:clrMapOvr>
  <p:transition>
    <p:diamon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704088"/>
            <a:ext cx="8305800" cy="780225"/>
          </a:xfrm>
        </p:spPr>
        <p:txBody>
          <a:bodyPr>
            <a:normAutofit/>
          </a:bodyPr>
          <a:lstStyle/>
          <a:p>
            <a:r>
              <a:rPr lang="en-US" altLang="zh-CN" dirty="0" smtClean="0"/>
              <a:t>Class </a:t>
            </a:r>
            <a:r>
              <a:rPr lang="en-US" altLang="zh-CN" dirty="0"/>
              <a:t>Person: new </a:t>
            </a:r>
            <a:r>
              <a:rPr lang="en-US" altLang="zh-CN" dirty="0" smtClean="0"/>
              <a:t>problem</a:t>
            </a:r>
            <a:endParaRPr lang="zh-CN" altLang="en-US" dirty="0"/>
          </a:p>
        </p:txBody>
      </p:sp>
      <p:sp>
        <p:nvSpPr>
          <p:cNvPr id="64516" name="Text Box 4"/>
          <p:cNvSpPr txBox="1">
            <a:spLocks noChangeArrowheads="1"/>
          </p:cNvSpPr>
          <p:nvPr/>
        </p:nvSpPr>
        <p:spPr bwMode="auto">
          <a:xfrm>
            <a:off x="611188" y="1484313"/>
            <a:ext cx="7632700"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000" dirty="0" err="1"/>
              <a:t>ke.setWeight</a:t>
            </a:r>
            <a:r>
              <a:rPr lang="en-US" altLang="zh-CN" sz="2000" dirty="0"/>
              <a:t>(-10);     </a:t>
            </a:r>
          </a:p>
          <a:p>
            <a:pPr>
              <a:spcBef>
                <a:spcPct val="50000"/>
              </a:spcBef>
            </a:pPr>
            <a:r>
              <a:rPr lang="en-US" altLang="zh-CN" sz="2000" dirty="0"/>
              <a:t>	</a:t>
            </a:r>
            <a:r>
              <a:rPr lang="en-US" altLang="zh-CN" sz="2000" i="1" dirty="0"/>
              <a:t>******** Error, weight must be positive number</a:t>
            </a:r>
          </a:p>
          <a:p>
            <a:pPr>
              <a:spcBef>
                <a:spcPct val="50000"/>
              </a:spcBef>
            </a:pPr>
            <a:r>
              <a:rPr lang="en-US" altLang="zh-CN" sz="2000" dirty="0" err="1"/>
              <a:t>ke.weight</a:t>
            </a:r>
            <a:r>
              <a:rPr lang="en-US" altLang="zh-CN" sz="2000" dirty="0"/>
              <a:t> = -20; 	  </a:t>
            </a:r>
            <a:r>
              <a:rPr lang="en-US" altLang="zh-CN" sz="2000" dirty="0" smtClean="0"/>
              <a:t>// changed occurs…………………….</a:t>
            </a:r>
            <a:endParaRPr lang="en-US" altLang="zh-CN" sz="2000" dirty="0"/>
          </a:p>
        </p:txBody>
      </p:sp>
      <p:sp>
        <p:nvSpPr>
          <p:cNvPr id="64517" name="Text Box 5"/>
          <p:cNvSpPr txBox="1">
            <a:spLocks noChangeArrowheads="1"/>
          </p:cNvSpPr>
          <p:nvPr/>
        </p:nvSpPr>
        <p:spPr bwMode="auto">
          <a:xfrm>
            <a:off x="684213" y="3573463"/>
            <a:ext cx="6840537"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b="1" dirty="0" smtClean="0"/>
              <a:t>Solution</a:t>
            </a:r>
            <a:r>
              <a:rPr lang="en-US" altLang="zh-CN" sz="2400" b="1" dirty="0"/>
              <a:t>: just make the variable inaccessible from outside!</a:t>
            </a:r>
          </a:p>
        </p:txBody>
      </p:sp>
    </p:spTree>
    <p:extLst>
      <p:ext uri="{BB962C8B-B14F-4D97-AF65-F5344CB8AC3E}">
        <p14:creationId xmlns:p14="http://schemas.microsoft.com/office/powerpoint/2010/main" xmlns="" val="2269654720"/>
      </p:ext>
    </p:extLst>
  </p:cSld>
  <p:clrMapOvr>
    <a:masterClrMapping/>
  </p:clrMapOvr>
  <p:transition>
    <p:diamon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a:xfrm>
            <a:off x="457200" y="704088"/>
            <a:ext cx="8305800" cy="756412"/>
          </a:xfrm>
        </p:spPr>
        <p:txBody>
          <a:bodyPr>
            <a:normAutofit/>
          </a:bodyPr>
          <a:lstStyle/>
          <a:p>
            <a:r>
              <a:rPr lang="en-US" altLang="zh-CN" dirty="0" smtClean="0"/>
              <a:t>       Class </a:t>
            </a:r>
            <a:r>
              <a:rPr lang="en-US" altLang="zh-CN" dirty="0"/>
              <a:t>Person: private variable</a:t>
            </a:r>
            <a:endParaRPr lang="zh-CN" altLang="en-US" dirty="0"/>
          </a:p>
        </p:txBody>
      </p:sp>
      <p:sp>
        <p:nvSpPr>
          <p:cNvPr id="66565" name="Rectangle 5"/>
          <p:cNvSpPr>
            <a:spLocks noChangeArrowheads="1"/>
          </p:cNvSpPr>
          <p:nvPr/>
        </p:nvSpPr>
        <p:spPr bwMode="auto">
          <a:xfrm>
            <a:off x="684213" y="1460500"/>
            <a:ext cx="7704137" cy="3416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dirty="0"/>
              <a:t>class Person{</a:t>
            </a:r>
          </a:p>
          <a:p>
            <a:r>
              <a:rPr lang="en-US" altLang="zh-CN" dirty="0"/>
              <a:t>     </a:t>
            </a:r>
            <a:r>
              <a:rPr lang="en-US" altLang="zh-CN" b="1" dirty="0"/>
              <a:t>private</a:t>
            </a:r>
            <a:r>
              <a:rPr lang="en-US" altLang="zh-CN" dirty="0"/>
              <a:t> String name;</a:t>
            </a:r>
          </a:p>
          <a:p>
            <a:r>
              <a:rPr lang="en-US" altLang="zh-CN" dirty="0"/>
              <a:t>     </a:t>
            </a:r>
            <a:r>
              <a:rPr lang="en-US" altLang="zh-CN" b="1" dirty="0"/>
              <a:t>private</a:t>
            </a:r>
            <a:r>
              <a:rPr lang="en-US" altLang="zh-CN" dirty="0"/>
              <a:t> </a:t>
            </a:r>
            <a:r>
              <a:rPr lang="en-US" altLang="zh-CN" dirty="0" err="1"/>
              <a:t>int</a:t>
            </a:r>
            <a:r>
              <a:rPr lang="en-US" altLang="zh-CN" dirty="0"/>
              <a:t> weight;</a:t>
            </a:r>
          </a:p>
          <a:p>
            <a:r>
              <a:rPr lang="en-US" altLang="zh-CN" dirty="0"/>
              <a:t>     </a:t>
            </a:r>
            <a:r>
              <a:rPr lang="en-US" altLang="zh-CN" b="1" dirty="0"/>
              <a:t>private</a:t>
            </a:r>
            <a:r>
              <a:rPr lang="en-US" altLang="zh-CN" dirty="0"/>
              <a:t> </a:t>
            </a:r>
            <a:r>
              <a:rPr lang="en-US" altLang="zh-CN" dirty="0" err="1"/>
              <a:t>int</a:t>
            </a:r>
            <a:r>
              <a:rPr lang="en-US" altLang="zh-CN" dirty="0"/>
              <a:t> height;</a:t>
            </a:r>
          </a:p>
          <a:p>
            <a:r>
              <a:rPr lang="en-US" altLang="zh-CN" dirty="0"/>
              <a:t>	</a:t>
            </a:r>
          </a:p>
          <a:p>
            <a:r>
              <a:rPr lang="en-US" altLang="zh-CN" dirty="0"/>
              <a:t>     </a:t>
            </a:r>
            <a:r>
              <a:rPr lang="en-US" altLang="zh-CN" b="1" dirty="0"/>
              <a:t>public</a:t>
            </a:r>
            <a:r>
              <a:rPr lang="en-US" altLang="zh-CN" dirty="0"/>
              <a:t> void </a:t>
            </a:r>
            <a:r>
              <a:rPr lang="en-US" altLang="zh-CN" dirty="0" err="1"/>
              <a:t>setWeight</a:t>
            </a:r>
            <a:r>
              <a:rPr lang="en-US" altLang="zh-CN" dirty="0"/>
              <a:t>(</a:t>
            </a:r>
            <a:r>
              <a:rPr lang="en-US" altLang="zh-CN" dirty="0" err="1"/>
              <a:t>int</a:t>
            </a:r>
            <a:r>
              <a:rPr lang="en-US" altLang="zh-CN" dirty="0"/>
              <a:t> w){</a:t>
            </a:r>
          </a:p>
          <a:p>
            <a:r>
              <a:rPr lang="en-US" altLang="zh-CN" dirty="0"/>
              <a:t>	if(w&lt;=0)</a:t>
            </a:r>
          </a:p>
          <a:p>
            <a:r>
              <a:rPr lang="en-US" altLang="zh-CN" dirty="0"/>
              <a:t> </a:t>
            </a:r>
            <a:r>
              <a:rPr lang="en-US" altLang="zh-CN" dirty="0" smtClean="0"/>
              <a:t>   </a:t>
            </a:r>
            <a:r>
              <a:rPr lang="en-US" altLang="zh-CN" dirty="0" err="1" smtClean="0"/>
              <a:t>System.err.println</a:t>
            </a:r>
            <a:r>
              <a:rPr lang="en-US" altLang="zh-CN" dirty="0"/>
              <a:t>("***** error, weight must be positive number</a:t>
            </a:r>
            <a:r>
              <a:rPr lang="en-US" altLang="zh-CN" dirty="0" smtClean="0"/>
              <a:t>!");</a:t>
            </a:r>
            <a:endParaRPr lang="en-US" altLang="zh-CN" dirty="0"/>
          </a:p>
          <a:p>
            <a:r>
              <a:rPr lang="en-US" altLang="zh-CN" dirty="0"/>
              <a:t>	else</a:t>
            </a:r>
          </a:p>
          <a:p>
            <a:r>
              <a:rPr lang="en-US" altLang="zh-CN" dirty="0"/>
              <a:t>	      weight = w;</a:t>
            </a:r>
          </a:p>
          <a:p>
            <a:r>
              <a:rPr lang="en-US" altLang="zh-CN" dirty="0"/>
              <a:t>	}	</a:t>
            </a:r>
          </a:p>
          <a:p>
            <a:r>
              <a:rPr lang="en-US" altLang="zh-CN" dirty="0"/>
              <a:t>}</a:t>
            </a:r>
            <a:endParaRPr lang="zh-CN" altLang="en-US" dirty="0"/>
          </a:p>
        </p:txBody>
      </p:sp>
      <p:sp>
        <p:nvSpPr>
          <p:cNvPr id="66566" name="Text Box 6"/>
          <p:cNvSpPr txBox="1">
            <a:spLocks noChangeArrowheads="1"/>
          </p:cNvSpPr>
          <p:nvPr/>
        </p:nvSpPr>
        <p:spPr bwMode="auto">
          <a:xfrm>
            <a:off x="684213" y="5445125"/>
            <a:ext cx="7848600" cy="779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Keyword </a:t>
            </a:r>
            <a:r>
              <a:rPr lang="en-US" altLang="zh-CN" b="1"/>
              <a:t>private</a:t>
            </a:r>
            <a:r>
              <a:rPr lang="en-US" altLang="zh-CN"/>
              <a:t>: no one can access the element except itself</a:t>
            </a:r>
          </a:p>
          <a:p>
            <a:pPr>
              <a:spcBef>
                <a:spcPct val="50000"/>
              </a:spcBef>
            </a:pPr>
            <a:r>
              <a:rPr lang="en-US" altLang="zh-CN"/>
              <a:t>Keyword </a:t>
            </a:r>
            <a:r>
              <a:rPr lang="en-US" altLang="zh-CN" b="1"/>
              <a:t>public</a:t>
            </a:r>
            <a:r>
              <a:rPr lang="en-US" altLang="zh-CN"/>
              <a:t>: everyone can access the element</a:t>
            </a:r>
          </a:p>
        </p:txBody>
      </p:sp>
    </p:spTree>
    <p:extLst>
      <p:ext uri="{BB962C8B-B14F-4D97-AF65-F5344CB8AC3E}">
        <p14:creationId xmlns:p14="http://schemas.microsoft.com/office/powerpoint/2010/main" xmlns="" val="3037196763"/>
      </p:ext>
    </p:extLst>
  </p:cSld>
  <p:clrMapOvr>
    <a:masterClrMapping/>
  </p:clrMapOvr>
  <p:transition>
    <p:diamon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a:xfrm>
            <a:off x="457200" y="704088"/>
            <a:ext cx="8305800" cy="1048512"/>
          </a:xfrm>
        </p:spPr>
        <p:txBody>
          <a:bodyPr/>
          <a:lstStyle/>
          <a:p>
            <a:r>
              <a:rPr lang="en-US" altLang="zh-CN" dirty="0" smtClean="0"/>
              <a:t>               Class Hello</a:t>
            </a:r>
            <a:endParaRPr lang="en-US" altLang="zh-CN" dirty="0"/>
          </a:p>
        </p:txBody>
      </p:sp>
      <p:sp>
        <p:nvSpPr>
          <p:cNvPr id="68613" name="Rectangle 5"/>
          <p:cNvSpPr>
            <a:spLocks noChangeArrowheads="1"/>
          </p:cNvSpPr>
          <p:nvPr/>
        </p:nvSpPr>
        <p:spPr bwMode="auto">
          <a:xfrm>
            <a:off x="900113" y="1844675"/>
            <a:ext cx="6102350" cy="2225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2000"/>
              <a:t>class Hello{</a:t>
            </a:r>
          </a:p>
          <a:p>
            <a:endParaRPr lang="en-US" altLang="zh-CN" sz="2000"/>
          </a:p>
          <a:p>
            <a:r>
              <a:rPr lang="en-US" altLang="zh-CN" sz="2000"/>
              <a:t>	public static void main ( String[] args ) {</a:t>
            </a:r>
          </a:p>
          <a:p>
            <a:r>
              <a:rPr lang="en-US" altLang="zh-CN" sz="2000"/>
              <a:t>		Person ke = new Person();</a:t>
            </a:r>
          </a:p>
          <a:p>
            <a:r>
              <a:rPr lang="en-US" altLang="zh-CN" sz="2000"/>
              <a:t>		ke.weight = -20;</a:t>
            </a:r>
          </a:p>
          <a:p>
            <a:r>
              <a:rPr lang="en-US" altLang="zh-CN" sz="2000"/>
              <a:t>	} </a:t>
            </a:r>
          </a:p>
          <a:p>
            <a:r>
              <a:rPr lang="en-US" altLang="zh-CN" sz="2000"/>
              <a:t>} </a:t>
            </a:r>
            <a:endParaRPr lang="zh-CN" altLang="en-US" sz="2000"/>
          </a:p>
        </p:txBody>
      </p:sp>
      <p:sp>
        <p:nvSpPr>
          <p:cNvPr id="68615" name="Rectangle 7"/>
          <p:cNvSpPr>
            <a:spLocks noChangeArrowheads="1"/>
          </p:cNvSpPr>
          <p:nvPr/>
        </p:nvSpPr>
        <p:spPr bwMode="auto">
          <a:xfrm>
            <a:off x="755650" y="4724400"/>
            <a:ext cx="7058025" cy="147478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a:t>&gt;javac Hello.java</a:t>
            </a:r>
          </a:p>
          <a:p>
            <a:r>
              <a:rPr lang="en-US" altLang="zh-CN"/>
              <a:t>Hello.java:5: weight has private access in Person</a:t>
            </a:r>
          </a:p>
          <a:p>
            <a:r>
              <a:rPr lang="en-US" altLang="zh-CN"/>
              <a:t>                ke.weight = -20;</a:t>
            </a:r>
          </a:p>
          <a:p>
            <a:r>
              <a:rPr lang="en-US" altLang="zh-CN"/>
              <a:t>                  ^</a:t>
            </a:r>
          </a:p>
          <a:p>
            <a:r>
              <a:rPr lang="en-US" altLang="zh-CN"/>
              <a:t>1 error</a:t>
            </a:r>
            <a:endParaRPr lang="zh-CN" altLang="en-US"/>
          </a:p>
        </p:txBody>
      </p:sp>
    </p:spTree>
    <p:extLst>
      <p:ext uri="{BB962C8B-B14F-4D97-AF65-F5344CB8AC3E}">
        <p14:creationId xmlns:p14="http://schemas.microsoft.com/office/powerpoint/2010/main" xmlns="" val="3716887870"/>
      </p:ext>
    </p:extLst>
  </p:cSld>
  <p:clrMapOvr>
    <a:masterClrMapping/>
  </p:clrMapOvr>
  <p:transition>
    <p:diamon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			</a:t>
            </a:r>
            <a:r>
              <a:rPr lang="en-US" b="1" u="sng" dirty="0" smtClean="0">
                <a:solidFill>
                  <a:schemeClr val="accent1"/>
                </a:solidFill>
              </a:rPr>
              <a:t>Inheritance</a:t>
            </a:r>
            <a:endParaRPr lang="en-US" dirty="0"/>
          </a:p>
        </p:txBody>
      </p:sp>
      <p:sp>
        <p:nvSpPr>
          <p:cNvPr id="3" name="Content Placeholder 2"/>
          <p:cNvSpPr>
            <a:spLocks noGrp="1"/>
          </p:cNvSpPr>
          <p:nvPr>
            <p:ph sz="quarter" idx="1"/>
          </p:nvPr>
        </p:nvSpPr>
        <p:spPr>
          <a:xfrm>
            <a:off x="457200" y="1143000"/>
            <a:ext cx="8229600" cy="5410200"/>
          </a:xfrm>
        </p:spPr>
        <p:txBody>
          <a:bodyPr/>
          <a:lstStyle/>
          <a:p>
            <a:pPr>
              <a:buFont typeface="Wingdings" pitchFamily="2" charset="2"/>
              <a:buChar char="Ø"/>
            </a:pPr>
            <a:r>
              <a:rPr lang="en-US" dirty="0" smtClean="0">
                <a:solidFill>
                  <a:schemeClr val="accent2"/>
                </a:solidFill>
                <a:latin typeface="Times New Roman" pitchFamily="18" charset="0"/>
                <a:cs typeface="Times New Roman" pitchFamily="18" charset="0"/>
              </a:rPr>
              <a:t>Inheritance is the capability of one class to acquire the properties of another class.</a:t>
            </a:r>
          </a:p>
          <a:p>
            <a:pPr>
              <a:buFont typeface="Wingdings" pitchFamily="2" charset="2"/>
              <a:buChar char="Ø"/>
            </a:pPr>
            <a:r>
              <a:rPr lang="en-US" dirty="0" smtClean="0">
                <a:solidFill>
                  <a:schemeClr val="accent2"/>
                </a:solidFill>
                <a:latin typeface="Times New Roman" pitchFamily="18" charset="0"/>
                <a:cs typeface="Times New Roman" pitchFamily="18" charset="0"/>
              </a:rPr>
              <a:t>It supports the concept of hierarchical classification.</a:t>
            </a:r>
          </a:p>
          <a:p>
            <a:pPr>
              <a:buFont typeface="Wingdings" pitchFamily="2" charset="2"/>
              <a:buChar char="Ø"/>
            </a:pPr>
            <a:r>
              <a:rPr lang="en-US" dirty="0" smtClean="0">
                <a:solidFill>
                  <a:schemeClr val="accent2"/>
                </a:solidFill>
                <a:latin typeface="Times New Roman" pitchFamily="18" charset="0"/>
                <a:cs typeface="Times New Roman" pitchFamily="18" charset="0"/>
              </a:rPr>
              <a:t>A class that is inherited is called a </a:t>
            </a:r>
            <a:r>
              <a:rPr lang="en-US" b="1" dirty="0" err="1" smtClean="0">
                <a:solidFill>
                  <a:schemeClr val="accent2"/>
                </a:solidFill>
                <a:latin typeface="Times New Roman" pitchFamily="18" charset="0"/>
                <a:cs typeface="Times New Roman" pitchFamily="18" charset="0"/>
              </a:rPr>
              <a:t>superclass</a:t>
            </a:r>
            <a:r>
              <a:rPr lang="en-US" b="1" dirty="0" smtClean="0">
                <a:solidFill>
                  <a:schemeClr val="accent2"/>
                </a:solidFill>
                <a:latin typeface="Times New Roman" pitchFamily="18" charset="0"/>
                <a:cs typeface="Times New Roman" pitchFamily="18" charset="0"/>
              </a:rPr>
              <a:t> </a:t>
            </a:r>
            <a:r>
              <a:rPr lang="en-US" dirty="0" smtClean="0">
                <a:solidFill>
                  <a:schemeClr val="accent2"/>
                </a:solidFill>
                <a:latin typeface="Times New Roman" pitchFamily="18" charset="0"/>
                <a:cs typeface="Times New Roman" pitchFamily="18" charset="0"/>
              </a:rPr>
              <a:t> &amp; the class that inherits is called </a:t>
            </a:r>
            <a:r>
              <a:rPr lang="en-US" b="1" dirty="0" smtClean="0">
                <a:solidFill>
                  <a:schemeClr val="accent2"/>
                </a:solidFill>
                <a:latin typeface="Times New Roman" pitchFamily="18" charset="0"/>
                <a:cs typeface="Times New Roman" pitchFamily="18" charset="0"/>
              </a:rPr>
              <a:t>subclass.</a:t>
            </a:r>
          </a:p>
          <a:p>
            <a:pPr>
              <a:buFont typeface="Wingdings" pitchFamily="2" charset="2"/>
              <a:buChar char="Ø"/>
            </a:pPr>
            <a:r>
              <a:rPr lang="en-US" dirty="0" smtClean="0">
                <a:solidFill>
                  <a:schemeClr val="accent2"/>
                </a:solidFill>
                <a:latin typeface="Times New Roman" pitchFamily="18" charset="0"/>
                <a:cs typeface="Times New Roman" pitchFamily="18" charset="0"/>
              </a:rPr>
              <a:t>The keyword “extends” is used for  the implementation of inheritance in Java.</a:t>
            </a:r>
          </a:p>
          <a:p>
            <a:pPr>
              <a:buNone/>
            </a:pPr>
            <a:r>
              <a:rPr lang="en-US" u="sng" dirty="0" smtClean="0">
                <a:solidFill>
                  <a:schemeClr val="accent2"/>
                </a:solidFill>
                <a:latin typeface="Times New Roman" pitchFamily="18" charset="0"/>
                <a:cs typeface="Times New Roman" pitchFamily="18" charset="0"/>
              </a:rPr>
              <a:t>For e.g. ,</a:t>
            </a:r>
          </a:p>
          <a:p>
            <a:pPr>
              <a:buNone/>
            </a:pPr>
            <a:r>
              <a:rPr lang="en-US" dirty="0" smtClean="0">
                <a:solidFill>
                  <a:schemeClr val="accent2"/>
                </a:solidFill>
                <a:latin typeface="Times New Roman" pitchFamily="18" charset="0"/>
                <a:cs typeface="Times New Roman" pitchFamily="18" charset="0"/>
              </a:rPr>
              <a:t>class Example1 </a:t>
            </a:r>
            <a:r>
              <a:rPr lang="en-US" b="1" dirty="0" smtClean="0">
                <a:solidFill>
                  <a:schemeClr val="accent2"/>
                </a:solidFill>
                <a:latin typeface="Times New Roman" pitchFamily="18" charset="0"/>
                <a:cs typeface="Times New Roman" pitchFamily="18" charset="0"/>
              </a:rPr>
              <a:t>extends </a:t>
            </a:r>
            <a:r>
              <a:rPr lang="en-US" dirty="0" smtClean="0">
                <a:solidFill>
                  <a:schemeClr val="accent2"/>
                </a:solidFill>
                <a:latin typeface="Times New Roman" pitchFamily="18" charset="0"/>
                <a:cs typeface="Times New Roman" pitchFamily="18" charset="0"/>
              </a:rPr>
              <a:t>Example{</a:t>
            </a:r>
          </a:p>
          <a:p>
            <a:pPr>
              <a:buNone/>
            </a:pPr>
            <a:r>
              <a:rPr lang="en-US" dirty="0" smtClean="0">
                <a:solidFill>
                  <a:schemeClr val="accent2"/>
                </a:solidFill>
                <a:latin typeface="Times New Roman" pitchFamily="18" charset="0"/>
                <a:cs typeface="Times New Roman" pitchFamily="18" charset="0"/>
              </a:rPr>
              <a:t>	//do something;</a:t>
            </a:r>
          </a:p>
          <a:p>
            <a:pPr>
              <a:buNone/>
            </a:pPr>
            <a:r>
              <a:rPr lang="en-US" dirty="0" smtClean="0">
                <a:solidFill>
                  <a:schemeClr val="accent2"/>
                </a:solidFill>
                <a:latin typeface="Times New Roman" pitchFamily="18" charset="0"/>
                <a:cs typeface="Times New Roman" pitchFamily="18" charset="0"/>
              </a:rPr>
              <a:t>}</a:t>
            </a:r>
          </a:p>
        </p:txBody>
      </p:sp>
    </p:spTree>
  </p:cSld>
  <p:clrMapOvr>
    <a:masterClrMapping/>
  </p:clrMapOvr>
  <p:transition>
    <p:strips dir="r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458200" cy="1143000"/>
          </a:xfrm>
        </p:spPr>
        <p:txBody>
          <a:bodyPr/>
          <a:lstStyle/>
          <a:p>
            <a:r>
              <a:rPr lang="en-US" dirty="0" smtClean="0"/>
              <a:t>		</a:t>
            </a:r>
            <a:r>
              <a:rPr lang="en-US" sz="4800" b="1" u="sng" dirty="0" smtClean="0">
                <a:solidFill>
                  <a:schemeClr val="accent1"/>
                </a:solidFill>
              </a:rPr>
              <a:t>Polymorphism</a:t>
            </a:r>
            <a:endParaRPr lang="en-US" sz="4800" dirty="0"/>
          </a:p>
        </p:txBody>
      </p:sp>
      <p:sp>
        <p:nvSpPr>
          <p:cNvPr id="3" name="Content Placeholder 2"/>
          <p:cNvSpPr>
            <a:spLocks noGrp="1"/>
          </p:cNvSpPr>
          <p:nvPr>
            <p:ph sz="quarter" idx="1"/>
          </p:nvPr>
        </p:nvSpPr>
        <p:spPr>
          <a:xfrm>
            <a:off x="3962400" y="1219200"/>
            <a:ext cx="5181600" cy="3352800"/>
          </a:xfrm>
        </p:spPr>
        <p:txBody>
          <a:bodyPr>
            <a:normAutofit fontScale="77500" lnSpcReduction="20000"/>
          </a:bodyPr>
          <a:lstStyle/>
          <a:p>
            <a:pPr>
              <a:lnSpc>
                <a:spcPct val="150000"/>
              </a:lnSpc>
              <a:buFont typeface="Wingdings" pitchFamily="2" charset="2"/>
              <a:buChar char="Ø"/>
            </a:pPr>
            <a:r>
              <a:rPr lang="en-US" sz="2800" b="1" dirty="0" smtClean="0">
                <a:solidFill>
                  <a:schemeClr val="accent2"/>
                </a:solidFill>
                <a:latin typeface="Times New Roman" pitchFamily="18" charset="0"/>
                <a:cs typeface="Times New Roman" pitchFamily="18" charset="0"/>
              </a:rPr>
              <a:t>“ ONE </a:t>
            </a:r>
            <a:r>
              <a:rPr lang="en-US" b="1" dirty="0" smtClean="0">
                <a:solidFill>
                  <a:schemeClr val="accent2"/>
                </a:solidFill>
                <a:latin typeface="Times New Roman" pitchFamily="18" charset="0"/>
                <a:cs typeface="Times New Roman" pitchFamily="18" charset="0"/>
              </a:rPr>
              <a:t>NAME</a:t>
            </a:r>
            <a:r>
              <a:rPr lang="en-US" sz="2800" b="1" dirty="0" smtClean="0">
                <a:solidFill>
                  <a:schemeClr val="accent2"/>
                </a:solidFill>
                <a:latin typeface="Times New Roman" pitchFamily="18" charset="0"/>
                <a:cs typeface="Times New Roman" pitchFamily="18" charset="0"/>
              </a:rPr>
              <a:t>,  MULTIPLE </a:t>
            </a:r>
            <a:r>
              <a:rPr lang="en-US" b="1" dirty="0" smtClean="0">
                <a:solidFill>
                  <a:schemeClr val="accent2"/>
                </a:solidFill>
                <a:latin typeface="Times New Roman" pitchFamily="18" charset="0"/>
                <a:cs typeface="Times New Roman" pitchFamily="18" charset="0"/>
              </a:rPr>
              <a:t>FORM</a:t>
            </a:r>
            <a:r>
              <a:rPr lang="en-US" sz="2800" b="1" dirty="0" smtClean="0">
                <a:solidFill>
                  <a:schemeClr val="accent2"/>
                </a:solidFill>
                <a:latin typeface="Times New Roman" pitchFamily="18" charset="0"/>
                <a:cs typeface="Times New Roman" pitchFamily="18" charset="0"/>
              </a:rPr>
              <a:t>”</a:t>
            </a:r>
          </a:p>
          <a:p>
            <a:pPr>
              <a:lnSpc>
                <a:spcPct val="150000"/>
              </a:lnSpc>
              <a:buFont typeface="Wingdings" pitchFamily="2" charset="2"/>
              <a:buChar char="Ø"/>
            </a:pPr>
            <a:r>
              <a:rPr lang="en-US" sz="2800" dirty="0" smtClean="0">
                <a:solidFill>
                  <a:schemeClr val="accent2"/>
                </a:solidFill>
                <a:latin typeface="Times New Roman" pitchFamily="18" charset="0"/>
                <a:cs typeface="Times New Roman" pitchFamily="18" charset="0"/>
              </a:rPr>
              <a:t>Polymorphism </a:t>
            </a:r>
            <a:r>
              <a:rPr lang="en-US" sz="2800" b="1" dirty="0" smtClean="0">
                <a:solidFill>
                  <a:schemeClr val="accent2"/>
                </a:solidFill>
                <a:latin typeface="Times New Roman" pitchFamily="18" charset="0"/>
                <a:cs typeface="Times New Roman" pitchFamily="18" charset="0"/>
              </a:rPr>
              <a:t> </a:t>
            </a:r>
            <a:r>
              <a:rPr lang="en-US" sz="2800" dirty="0" smtClean="0">
                <a:solidFill>
                  <a:schemeClr val="accent2"/>
                </a:solidFill>
                <a:latin typeface="Times New Roman" pitchFamily="18" charset="0"/>
                <a:cs typeface="Times New Roman" pitchFamily="18" charset="0"/>
              </a:rPr>
              <a:t>is a feature that allows one interface to be used for a general class of action.</a:t>
            </a:r>
          </a:p>
          <a:p>
            <a:pPr>
              <a:lnSpc>
                <a:spcPct val="150000"/>
              </a:lnSpc>
              <a:buFont typeface="Wingdings" pitchFamily="2" charset="2"/>
              <a:buChar char="Ø"/>
            </a:pPr>
            <a:r>
              <a:rPr lang="en-US" sz="2800" dirty="0" smtClean="0">
                <a:solidFill>
                  <a:schemeClr val="accent2"/>
                </a:solidFill>
                <a:latin typeface="Times New Roman" pitchFamily="18" charset="0"/>
                <a:cs typeface="Times New Roman" pitchFamily="18" charset="0"/>
              </a:rPr>
              <a:t>Through method </a:t>
            </a:r>
            <a:r>
              <a:rPr lang="en-US" sz="2800" b="1" dirty="0" smtClean="0">
                <a:solidFill>
                  <a:schemeClr val="accent2"/>
                </a:solidFill>
                <a:latin typeface="Times New Roman" pitchFamily="18" charset="0"/>
                <a:cs typeface="Times New Roman" pitchFamily="18" charset="0"/>
              </a:rPr>
              <a:t>overloading</a:t>
            </a:r>
            <a:r>
              <a:rPr lang="en-US" sz="2800" dirty="0" smtClean="0">
                <a:solidFill>
                  <a:schemeClr val="accent2"/>
                </a:solidFill>
                <a:latin typeface="Times New Roman" pitchFamily="18" charset="0"/>
                <a:cs typeface="Times New Roman" pitchFamily="18" charset="0"/>
              </a:rPr>
              <a:t> &amp; </a:t>
            </a:r>
            <a:r>
              <a:rPr lang="en-US" sz="2800" b="1" dirty="0" smtClean="0">
                <a:solidFill>
                  <a:schemeClr val="accent2"/>
                </a:solidFill>
                <a:latin typeface="Times New Roman" pitchFamily="18" charset="0"/>
                <a:cs typeface="Times New Roman" pitchFamily="18" charset="0"/>
              </a:rPr>
              <a:t>overriding </a:t>
            </a:r>
            <a:r>
              <a:rPr lang="en-US" sz="2800" dirty="0" smtClean="0">
                <a:solidFill>
                  <a:schemeClr val="accent2"/>
                </a:solidFill>
                <a:latin typeface="Times New Roman" pitchFamily="18" charset="0"/>
                <a:cs typeface="Times New Roman" pitchFamily="18" charset="0"/>
              </a:rPr>
              <a:t>polymorphism can be achieved.</a:t>
            </a:r>
          </a:p>
          <a:p>
            <a:pPr>
              <a:lnSpc>
                <a:spcPct val="150000"/>
              </a:lnSpc>
              <a:buNone/>
            </a:pPr>
            <a:endParaRPr lang="en-US" sz="2800" b="1" dirty="0" smtClean="0">
              <a:solidFill>
                <a:schemeClr val="accent2"/>
              </a:solidFill>
              <a:latin typeface="Times New Roman" pitchFamily="18" charset="0"/>
              <a:cs typeface="Times New Roman" pitchFamily="18" charset="0"/>
            </a:endParaRPr>
          </a:p>
        </p:txBody>
      </p:sp>
      <p:pic>
        <p:nvPicPr>
          <p:cNvPr id="5" name="Picture 4" descr="polymorphism.gif"/>
          <p:cNvPicPr>
            <a:picLocks noChangeAspect="1"/>
          </p:cNvPicPr>
          <p:nvPr/>
        </p:nvPicPr>
        <p:blipFill>
          <a:blip r:embed="rId2"/>
          <a:srcRect l="5941" r="6931"/>
          <a:stretch>
            <a:fillRect/>
          </a:stretch>
        </p:blipFill>
        <p:spPr>
          <a:xfrm>
            <a:off x="0" y="1219200"/>
            <a:ext cx="3962400" cy="5867400"/>
          </a:xfrm>
          <a:prstGeom prst="rect">
            <a:avLst/>
          </a:prstGeom>
        </p:spPr>
      </p:pic>
      <p:sp>
        <p:nvSpPr>
          <p:cNvPr id="7" name="Rectangle 6"/>
          <p:cNvSpPr/>
          <p:nvPr/>
        </p:nvSpPr>
        <p:spPr>
          <a:xfrm>
            <a:off x="5486400" y="4645152"/>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Shape</a:t>
            </a:r>
            <a:endParaRPr lang="en-US" dirty="0"/>
          </a:p>
        </p:txBody>
      </p:sp>
      <p:sp>
        <p:nvSpPr>
          <p:cNvPr id="8" name="Rectangle 7"/>
          <p:cNvSpPr/>
          <p:nvPr/>
        </p:nvSpPr>
        <p:spPr>
          <a:xfrm>
            <a:off x="5486400" y="5026152"/>
            <a:ext cx="1676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area()</a:t>
            </a:r>
            <a:endParaRPr lang="en-US" dirty="0"/>
          </a:p>
        </p:txBody>
      </p:sp>
      <p:sp>
        <p:nvSpPr>
          <p:cNvPr id="9" name="Rectangle 8"/>
          <p:cNvSpPr/>
          <p:nvPr/>
        </p:nvSpPr>
        <p:spPr>
          <a:xfrm>
            <a:off x="3657600" y="6016752"/>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Circle</a:t>
            </a:r>
            <a:endParaRPr lang="en-US" dirty="0"/>
          </a:p>
        </p:txBody>
      </p:sp>
      <p:sp>
        <p:nvSpPr>
          <p:cNvPr id="10" name="Rectangle 9"/>
          <p:cNvSpPr/>
          <p:nvPr/>
        </p:nvSpPr>
        <p:spPr>
          <a:xfrm>
            <a:off x="5486400" y="6016752"/>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Rectangle</a:t>
            </a:r>
            <a:endParaRPr lang="en-US" dirty="0"/>
          </a:p>
        </p:txBody>
      </p:sp>
      <p:sp>
        <p:nvSpPr>
          <p:cNvPr id="11" name="Rectangle 10"/>
          <p:cNvSpPr/>
          <p:nvPr/>
        </p:nvSpPr>
        <p:spPr>
          <a:xfrm>
            <a:off x="7543800" y="6016752"/>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Triangle</a:t>
            </a:r>
            <a:endParaRPr lang="en-US" dirty="0"/>
          </a:p>
        </p:txBody>
      </p:sp>
      <p:sp>
        <p:nvSpPr>
          <p:cNvPr id="12" name="Rectangle 11"/>
          <p:cNvSpPr/>
          <p:nvPr/>
        </p:nvSpPr>
        <p:spPr>
          <a:xfrm>
            <a:off x="3657600" y="6397752"/>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area(circle)</a:t>
            </a:r>
            <a:endParaRPr lang="en-US" dirty="0"/>
          </a:p>
        </p:txBody>
      </p:sp>
      <p:sp>
        <p:nvSpPr>
          <p:cNvPr id="13" name="Rectangle 12"/>
          <p:cNvSpPr/>
          <p:nvPr/>
        </p:nvSpPr>
        <p:spPr>
          <a:xfrm>
            <a:off x="5486400" y="6397752"/>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area(rectangle)</a:t>
            </a:r>
            <a:endParaRPr lang="en-US" dirty="0"/>
          </a:p>
        </p:txBody>
      </p:sp>
      <p:sp>
        <p:nvSpPr>
          <p:cNvPr id="14" name="Rectangle 13"/>
          <p:cNvSpPr/>
          <p:nvPr/>
        </p:nvSpPr>
        <p:spPr>
          <a:xfrm>
            <a:off x="7543800" y="6397752"/>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area(triangle)</a:t>
            </a:r>
            <a:endParaRPr lang="en-US" dirty="0"/>
          </a:p>
        </p:txBody>
      </p:sp>
      <p:cxnSp>
        <p:nvCxnSpPr>
          <p:cNvPr id="15" name="Straight Arrow Connector 14"/>
          <p:cNvCxnSpPr>
            <a:stCxn id="9" idx="0"/>
          </p:cNvCxnSpPr>
          <p:nvPr/>
        </p:nvCxnSpPr>
        <p:spPr>
          <a:xfrm rot="5400000" flipH="1" flipV="1">
            <a:off x="4876800" y="4873752"/>
            <a:ext cx="685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a:endCxn id="8" idx="2"/>
          </p:cNvCxnSpPr>
          <p:nvPr/>
        </p:nvCxnSpPr>
        <p:spPr>
          <a:xfrm rot="16200000" flipV="1">
            <a:off x="6019800" y="5635752"/>
            <a:ext cx="685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0"/>
          </p:cNvCxnSpPr>
          <p:nvPr/>
        </p:nvCxnSpPr>
        <p:spPr>
          <a:xfrm rot="16200000" flipV="1">
            <a:off x="7143750" y="4816602"/>
            <a:ext cx="685800" cy="1714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trips dir="r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a:t> </a:t>
            </a:r>
            <a:r>
              <a:rPr lang="en-US" dirty="0" smtClean="0"/>
              <a:t>              OVERRIDING</a:t>
            </a:r>
            <a:endParaRPr lang="en-IN" dirty="0"/>
          </a:p>
        </p:txBody>
      </p:sp>
      <p:sp>
        <p:nvSpPr>
          <p:cNvPr id="3" name="Content Placeholder 2"/>
          <p:cNvSpPr>
            <a:spLocks noGrp="1"/>
          </p:cNvSpPr>
          <p:nvPr>
            <p:ph sz="quarter" idx="1"/>
          </p:nvPr>
        </p:nvSpPr>
        <p:spPr/>
        <p:txBody>
          <a:bodyPr>
            <a:normAutofit/>
          </a:bodyPr>
          <a:lstStyle/>
          <a:p>
            <a:r>
              <a:rPr lang="en-IN" sz="2800" dirty="0"/>
              <a:t>Any time </a:t>
            </a:r>
            <a:r>
              <a:rPr lang="en-IN" sz="2800" dirty="0" smtClean="0"/>
              <a:t>we </a:t>
            </a:r>
            <a:r>
              <a:rPr lang="en-IN" sz="2800" dirty="0"/>
              <a:t>have a class that inherits a method from a superclass, </a:t>
            </a:r>
            <a:r>
              <a:rPr lang="en-IN" sz="2800" dirty="0" smtClean="0"/>
              <a:t>we </a:t>
            </a:r>
            <a:r>
              <a:rPr lang="en-IN" sz="2800" dirty="0"/>
              <a:t>have </a:t>
            </a:r>
            <a:r>
              <a:rPr lang="en-IN" sz="2800" dirty="0" smtClean="0"/>
              <a:t>the opportunity </a:t>
            </a:r>
            <a:r>
              <a:rPr lang="en-IN" sz="2800" dirty="0"/>
              <a:t>to override the method (</a:t>
            </a:r>
            <a:r>
              <a:rPr lang="en-IN" sz="2800" dirty="0" smtClean="0"/>
              <a:t>unless </a:t>
            </a:r>
            <a:r>
              <a:rPr lang="en-IN" sz="2800" dirty="0"/>
              <a:t>the method </a:t>
            </a:r>
            <a:r>
              <a:rPr lang="en-IN" sz="2800" dirty="0" smtClean="0"/>
              <a:t>is marked </a:t>
            </a:r>
            <a:r>
              <a:rPr lang="en-IN" sz="2800" dirty="0"/>
              <a:t>final</a:t>
            </a:r>
            <a:r>
              <a:rPr lang="en-IN" sz="2800" dirty="0" smtClean="0"/>
              <a:t>).</a:t>
            </a:r>
          </a:p>
          <a:p>
            <a:r>
              <a:rPr lang="en-IN" sz="2800" dirty="0" smtClean="0"/>
              <a:t> </a:t>
            </a:r>
            <a:r>
              <a:rPr lang="en-IN" sz="2800" dirty="0"/>
              <a:t>The key benefit of overriding is the ability to define </a:t>
            </a:r>
            <a:r>
              <a:rPr lang="en-IN" sz="2800" dirty="0" err="1"/>
              <a:t>behavior</a:t>
            </a:r>
            <a:r>
              <a:rPr lang="en-IN" sz="2800" dirty="0"/>
              <a:t> </a:t>
            </a:r>
            <a:r>
              <a:rPr lang="en-IN" sz="2800" dirty="0" smtClean="0"/>
              <a:t>that's specific </a:t>
            </a:r>
            <a:r>
              <a:rPr lang="en-IN" sz="2800" dirty="0"/>
              <a:t>to a particular subclass type. The following example demonstrates a </a:t>
            </a:r>
            <a:r>
              <a:rPr lang="en-IN" sz="2800" dirty="0" smtClean="0"/>
              <a:t>Horse subclass </a:t>
            </a:r>
            <a:r>
              <a:rPr lang="en-IN" sz="2800" dirty="0"/>
              <a:t>of Animal overriding the Animal version of the eat() method:</a:t>
            </a:r>
          </a:p>
        </p:txBody>
      </p:sp>
    </p:spTree>
    <p:extLst>
      <p:ext uri="{BB962C8B-B14F-4D97-AF65-F5344CB8AC3E}">
        <p14:creationId xmlns:p14="http://schemas.microsoft.com/office/powerpoint/2010/main" xmlns="" val="2663015232"/>
      </p:ext>
    </p:extLst>
  </p:cSld>
  <p:clrMapOvr>
    <a:masterClrMapping/>
  </p:clrMapOvr>
  <p:transition>
    <p:diamon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8229600" cy="5638800"/>
          </a:xfrm>
        </p:spPr>
        <p:txBody>
          <a:bodyPr/>
          <a:lstStyle/>
          <a:p>
            <a:r>
              <a:rPr lang="en-IN" dirty="0"/>
              <a:t>public class Animal {</a:t>
            </a:r>
          </a:p>
          <a:p>
            <a:r>
              <a:rPr lang="en-IN" dirty="0"/>
              <a:t>public void eat() { }</a:t>
            </a:r>
          </a:p>
          <a:p>
            <a:r>
              <a:rPr lang="en-IN" dirty="0"/>
              <a:t>public void </a:t>
            </a:r>
            <a:r>
              <a:rPr lang="en-IN" dirty="0" err="1"/>
              <a:t>printYourself</a:t>
            </a:r>
            <a:r>
              <a:rPr lang="en-IN" dirty="0"/>
              <a:t>() {</a:t>
            </a:r>
          </a:p>
          <a:p>
            <a:r>
              <a:rPr lang="en-IN" dirty="0"/>
              <a:t>// Useful printing code goes here</a:t>
            </a:r>
          </a:p>
          <a:p>
            <a:r>
              <a:rPr lang="en-IN" dirty="0"/>
              <a:t>}</a:t>
            </a:r>
          </a:p>
          <a:p>
            <a:r>
              <a:rPr lang="en-IN" dirty="0"/>
              <a:t>}</a:t>
            </a:r>
          </a:p>
          <a:p>
            <a:r>
              <a:rPr lang="en-IN" dirty="0"/>
              <a:t>class Horse extends Animal {</a:t>
            </a:r>
          </a:p>
          <a:p>
            <a:r>
              <a:rPr lang="en-IN" dirty="0"/>
              <a:t>public void </a:t>
            </a:r>
            <a:r>
              <a:rPr lang="en-IN" dirty="0" err="1"/>
              <a:t>printYourself</a:t>
            </a:r>
            <a:r>
              <a:rPr lang="en-IN" dirty="0"/>
              <a:t>() {</a:t>
            </a:r>
          </a:p>
          <a:p>
            <a:r>
              <a:rPr lang="en-IN" dirty="0"/>
              <a:t>// Take advantage of Animal code, then add some more</a:t>
            </a:r>
          </a:p>
        </p:txBody>
      </p:sp>
    </p:spTree>
    <p:extLst>
      <p:ext uri="{BB962C8B-B14F-4D97-AF65-F5344CB8AC3E}">
        <p14:creationId xmlns:p14="http://schemas.microsoft.com/office/powerpoint/2010/main" xmlns="" val="3378334039"/>
      </p:ext>
    </p:extLst>
  </p:cSld>
  <p:clrMapOvr>
    <a:masterClrMapping/>
  </p:clrMapOvr>
  <p:transition>
    <p:diamon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t>			</a:t>
            </a:r>
            <a:r>
              <a:rPr lang="en-US" b="1" u="sng" dirty="0" smtClean="0">
                <a:solidFill>
                  <a:schemeClr val="accent1"/>
                </a:solidFill>
              </a:rPr>
              <a:t>Geology</a:t>
            </a:r>
            <a:endParaRPr lang="en-US" b="1" u="sng" dirty="0">
              <a:solidFill>
                <a:schemeClr val="accent1"/>
              </a:solidFill>
            </a:endParaRPr>
          </a:p>
        </p:txBody>
      </p:sp>
      <p:sp>
        <p:nvSpPr>
          <p:cNvPr id="3" name="Content Placeholder 2"/>
          <p:cNvSpPr>
            <a:spLocks noGrp="1"/>
          </p:cNvSpPr>
          <p:nvPr>
            <p:ph sz="quarter" idx="1"/>
          </p:nvPr>
        </p:nvSpPr>
        <p:spPr>
          <a:xfrm>
            <a:off x="457200" y="1143000"/>
            <a:ext cx="8229600" cy="5181600"/>
          </a:xfrm>
        </p:spPr>
        <p:txBody>
          <a:bodyPr/>
          <a:lstStyle/>
          <a:p>
            <a:pPr>
              <a:buFont typeface="Wingdings" pitchFamily="2" charset="2"/>
              <a:buChar char="Ø"/>
            </a:pPr>
            <a:r>
              <a:rPr lang="en-US" dirty="0" smtClean="0">
                <a:solidFill>
                  <a:schemeClr val="accent2"/>
                </a:solidFill>
                <a:latin typeface="Times New Roman" pitchFamily="18" charset="0"/>
                <a:cs typeface="Times New Roman" pitchFamily="18" charset="0"/>
              </a:rPr>
              <a:t>Study of the Earth, the rocks it is composed of , its life forms . </a:t>
            </a:r>
          </a:p>
          <a:p>
            <a:pPr>
              <a:buNone/>
            </a:pPr>
            <a:endParaRPr lang="en-US" dirty="0" smtClean="0">
              <a:solidFill>
                <a:schemeClr val="accent2"/>
              </a:solidFill>
              <a:latin typeface="Times New Roman" pitchFamily="18" charset="0"/>
              <a:cs typeface="Times New Roman" pitchFamily="18" charset="0"/>
            </a:endParaRPr>
          </a:p>
          <a:p>
            <a:pPr>
              <a:buFont typeface="Wingdings" pitchFamily="2" charset="2"/>
              <a:buChar char="Ø"/>
            </a:pPr>
            <a:r>
              <a:rPr lang="en-US" dirty="0" smtClean="0">
                <a:solidFill>
                  <a:schemeClr val="accent2"/>
                </a:solidFill>
                <a:latin typeface="Times New Roman" pitchFamily="18" charset="0"/>
                <a:cs typeface="Times New Roman" pitchFamily="18" charset="0"/>
              </a:rPr>
              <a:t>Used to analyze changing behavior of earth.</a:t>
            </a:r>
          </a:p>
          <a:p>
            <a:pPr>
              <a:buNone/>
            </a:pPr>
            <a:endParaRPr lang="en-US" dirty="0" smtClean="0">
              <a:solidFill>
                <a:schemeClr val="accent2"/>
              </a:solidFill>
              <a:latin typeface="Times New Roman" pitchFamily="18" charset="0"/>
              <a:cs typeface="Times New Roman" pitchFamily="18" charset="0"/>
            </a:endParaRPr>
          </a:p>
          <a:p>
            <a:pPr>
              <a:buFont typeface="Wingdings" pitchFamily="2" charset="2"/>
              <a:buChar char="Ø"/>
            </a:pPr>
            <a:r>
              <a:rPr lang="en-US" dirty="0" smtClean="0">
                <a:solidFill>
                  <a:schemeClr val="accent2"/>
                </a:solidFill>
                <a:latin typeface="Times New Roman" pitchFamily="18" charset="0"/>
                <a:cs typeface="Times New Roman" pitchFamily="18" charset="0"/>
              </a:rPr>
              <a:t> Helps in predicting the future and past of earth.</a:t>
            </a:r>
          </a:p>
          <a:p>
            <a:pPr>
              <a:buNone/>
            </a:pPr>
            <a:endParaRPr lang="en-US" dirty="0" smtClean="0">
              <a:solidFill>
                <a:srgbClr val="737000"/>
              </a:solidFill>
            </a:endParaRPr>
          </a:p>
        </p:txBody>
      </p:sp>
      <p:pic>
        <p:nvPicPr>
          <p:cNvPr id="9" name="Picture 2"/>
          <p:cNvPicPr>
            <a:picLocks noChangeAspect="1" noChangeArrowheads="1"/>
          </p:cNvPicPr>
          <p:nvPr/>
        </p:nvPicPr>
        <p:blipFill>
          <a:blip r:embed="rId2"/>
          <a:srcRect/>
          <a:stretch>
            <a:fillRect/>
          </a:stretch>
        </p:blipFill>
        <p:spPr bwMode="auto">
          <a:xfrm>
            <a:off x="2743200" y="4419600"/>
            <a:ext cx="2762250" cy="1828800"/>
          </a:xfrm>
          <a:prstGeom prst="rect">
            <a:avLst/>
          </a:prstGeom>
          <a:noFill/>
          <a:ln w="9525">
            <a:noFill/>
            <a:miter lim="800000"/>
            <a:headEnd/>
            <a:tailEnd/>
          </a:ln>
          <a:effectLst/>
        </p:spPr>
      </p:pic>
    </p:spTree>
    <p:extLst>
      <p:ext uri="{BB962C8B-B14F-4D97-AF65-F5344CB8AC3E}">
        <p14:creationId xmlns:p14="http://schemas.microsoft.com/office/powerpoint/2010/main" xmlns="" val="2361131083"/>
      </p:ext>
    </p:extLst>
  </p:cSld>
  <p:clrMapOvr>
    <a:masterClrMapping/>
  </p:clrMapOvr>
  <p:transition>
    <p:diamond/>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fontScale="90000"/>
          </a:bodyPr>
          <a:lstStyle/>
          <a:p>
            <a:r>
              <a:rPr lang="en-US" sz="2800" dirty="0" smtClean="0"/>
              <a:t> WHICH METHOD WILL BE INVOKED AT RUNTIME?????</a:t>
            </a:r>
            <a:endParaRPr lang="en-IN" sz="2800" dirty="0"/>
          </a:p>
        </p:txBody>
      </p:sp>
      <p:sp>
        <p:nvSpPr>
          <p:cNvPr id="3" name="Content Placeholder 2"/>
          <p:cNvSpPr>
            <a:spLocks noGrp="1"/>
          </p:cNvSpPr>
          <p:nvPr>
            <p:ph sz="quarter" idx="1"/>
          </p:nvPr>
        </p:nvSpPr>
        <p:spPr>
          <a:xfrm>
            <a:off x="457200" y="1371600"/>
            <a:ext cx="8229600" cy="4953000"/>
          </a:xfrm>
        </p:spPr>
        <p:txBody>
          <a:bodyPr>
            <a:noAutofit/>
          </a:bodyPr>
          <a:lstStyle/>
          <a:p>
            <a:r>
              <a:rPr lang="en-IN" sz="1400" dirty="0" smtClean="0"/>
              <a:t>class </a:t>
            </a:r>
            <a:r>
              <a:rPr lang="en-IN" sz="1400" dirty="0"/>
              <a:t>Animal {</a:t>
            </a:r>
          </a:p>
          <a:p>
            <a:r>
              <a:rPr lang="en-IN" sz="1400" dirty="0"/>
              <a:t>public void eat() {</a:t>
            </a:r>
          </a:p>
          <a:p>
            <a:r>
              <a:rPr lang="en-IN" sz="1400" dirty="0" err="1"/>
              <a:t>System.out.println</a:t>
            </a:r>
            <a:r>
              <a:rPr lang="en-IN" sz="1400" dirty="0"/>
              <a:t>("Generic Animal Eating Generically");</a:t>
            </a:r>
          </a:p>
          <a:p>
            <a:r>
              <a:rPr lang="en-IN" sz="1400" dirty="0"/>
              <a:t>}</a:t>
            </a:r>
          </a:p>
          <a:p>
            <a:r>
              <a:rPr lang="en-IN" sz="1400" dirty="0"/>
              <a:t>}</a:t>
            </a:r>
          </a:p>
          <a:p>
            <a:r>
              <a:rPr lang="en-IN" sz="1400" dirty="0"/>
              <a:t>class Horse extends Animal {</a:t>
            </a:r>
          </a:p>
          <a:p>
            <a:r>
              <a:rPr lang="en-IN" sz="1400" dirty="0"/>
              <a:t>public void eat() {</a:t>
            </a:r>
          </a:p>
          <a:p>
            <a:r>
              <a:rPr lang="en-IN" sz="1400" dirty="0" err="1"/>
              <a:t>System.out.println</a:t>
            </a:r>
            <a:r>
              <a:rPr lang="en-IN" sz="1400" dirty="0"/>
              <a:t>("Horse eating hay, oats, </a:t>
            </a:r>
            <a:r>
              <a:rPr lang="en-IN" sz="1400" dirty="0" smtClean="0"/>
              <a:t>"+ </a:t>
            </a:r>
            <a:r>
              <a:rPr lang="en-IN" sz="1400" dirty="0"/>
              <a:t>"and horse treats");</a:t>
            </a:r>
          </a:p>
          <a:p>
            <a:r>
              <a:rPr lang="en-IN" sz="1400" dirty="0"/>
              <a:t>}</a:t>
            </a:r>
          </a:p>
          <a:p>
            <a:r>
              <a:rPr lang="en-IN" sz="1400" dirty="0"/>
              <a:t>public void </a:t>
            </a:r>
            <a:r>
              <a:rPr lang="en-IN" sz="1400" dirty="0" smtClean="0"/>
              <a:t>food() </a:t>
            </a:r>
            <a:r>
              <a:rPr lang="en-IN" sz="1400" dirty="0"/>
              <a:t>{ }</a:t>
            </a:r>
          </a:p>
          <a:p>
            <a:r>
              <a:rPr lang="en-IN" sz="1400" dirty="0" smtClean="0"/>
              <a:t>}</a:t>
            </a:r>
          </a:p>
          <a:p>
            <a:r>
              <a:rPr lang="en-IN" sz="1400" dirty="0"/>
              <a:t>public class </a:t>
            </a:r>
            <a:r>
              <a:rPr lang="en-IN" sz="1400" dirty="0" err="1"/>
              <a:t>TestAnimals</a:t>
            </a:r>
            <a:r>
              <a:rPr lang="en-IN" sz="1400" dirty="0"/>
              <a:t> {</a:t>
            </a:r>
          </a:p>
          <a:p>
            <a:r>
              <a:rPr lang="en-IN" sz="1400" dirty="0"/>
              <a:t>public static void main (String [] </a:t>
            </a:r>
            <a:r>
              <a:rPr lang="en-IN" sz="1400" dirty="0" err="1"/>
              <a:t>args</a:t>
            </a:r>
            <a:r>
              <a:rPr lang="en-IN" sz="1400" dirty="0"/>
              <a:t>) {</a:t>
            </a:r>
          </a:p>
          <a:p>
            <a:r>
              <a:rPr lang="en-IN" sz="1400" dirty="0"/>
              <a:t>Animal a = new Animal();</a:t>
            </a:r>
          </a:p>
          <a:p>
            <a:r>
              <a:rPr lang="en-IN" sz="1400" b="1" dirty="0"/>
              <a:t>Animal b = new Horse(); //Animal ref, but a Horse object</a:t>
            </a:r>
          </a:p>
          <a:p>
            <a:r>
              <a:rPr lang="en-IN" sz="1400" dirty="0" err="1"/>
              <a:t>a.eat</a:t>
            </a:r>
            <a:r>
              <a:rPr lang="en-IN" sz="1400" dirty="0"/>
              <a:t>(); // Runs the Animal version of eat()</a:t>
            </a:r>
          </a:p>
          <a:p>
            <a:r>
              <a:rPr lang="en-IN" sz="1400" dirty="0" err="1"/>
              <a:t>b.eat</a:t>
            </a:r>
            <a:r>
              <a:rPr lang="en-IN" sz="1400" dirty="0"/>
              <a:t>(); // Runs the Horse version of eat()</a:t>
            </a:r>
          </a:p>
          <a:p>
            <a:r>
              <a:rPr lang="en-IN" sz="1400" dirty="0"/>
              <a:t>Animal c = new Horse();</a:t>
            </a:r>
          </a:p>
          <a:p>
            <a:r>
              <a:rPr lang="en-IN" sz="1400" dirty="0" err="1" smtClean="0"/>
              <a:t>c.food</a:t>
            </a:r>
            <a:r>
              <a:rPr lang="en-IN" sz="1400" dirty="0" smtClean="0"/>
              <a:t>(); </a:t>
            </a:r>
            <a:r>
              <a:rPr lang="en-IN" sz="1400" dirty="0"/>
              <a:t>// Can't invoke </a:t>
            </a:r>
            <a:r>
              <a:rPr lang="en-IN" sz="1400" dirty="0" smtClean="0"/>
              <a:t>food();</a:t>
            </a:r>
            <a:endParaRPr lang="en-IN" sz="1400" dirty="0"/>
          </a:p>
          <a:p>
            <a:r>
              <a:rPr lang="en-IN" sz="1400" b="1" dirty="0"/>
              <a:t>// Animal class doesn't have that method</a:t>
            </a:r>
            <a:endParaRPr lang="en-US" sz="1400" dirty="0"/>
          </a:p>
          <a:p>
            <a:endParaRPr lang="en-IN" sz="1400" dirty="0"/>
          </a:p>
          <a:p>
            <a:r>
              <a:rPr lang="en-IN" sz="1400" dirty="0"/>
              <a:t>}</a:t>
            </a:r>
          </a:p>
          <a:p>
            <a:r>
              <a:rPr lang="en-IN" sz="1400" dirty="0"/>
              <a:t>}</a:t>
            </a:r>
          </a:p>
          <a:p>
            <a:endParaRPr lang="en-IN" sz="1400" dirty="0"/>
          </a:p>
        </p:txBody>
      </p:sp>
    </p:spTree>
    <p:extLst>
      <p:ext uri="{BB962C8B-B14F-4D97-AF65-F5344CB8AC3E}">
        <p14:creationId xmlns:p14="http://schemas.microsoft.com/office/powerpoint/2010/main" xmlns="" val="2205513408"/>
      </p:ext>
    </p:extLst>
  </p:cSld>
  <p:clrMapOvr>
    <a:masterClrMapping/>
  </p:clrMapOvr>
  <p:transition>
    <p:diamon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200"/>
          </a:xfrm>
        </p:spPr>
        <p:txBody>
          <a:bodyPr>
            <a:normAutofit/>
          </a:bodyPr>
          <a:lstStyle/>
          <a:p>
            <a:r>
              <a:rPr lang="en-US" sz="2000" dirty="0" smtClean="0"/>
              <a:t>Access modifier can not be more restrictive in overriding method……</a:t>
            </a:r>
            <a:endParaRPr lang="en-IN" sz="2000" dirty="0"/>
          </a:p>
        </p:txBody>
      </p:sp>
      <p:sp>
        <p:nvSpPr>
          <p:cNvPr id="3" name="Content Placeholder 2"/>
          <p:cNvSpPr>
            <a:spLocks noGrp="1"/>
          </p:cNvSpPr>
          <p:nvPr>
            <p:ph sz="quarter" idx="1"/>
          </p:nvPr>
        </p:nvSpPr>
        <p:spPr>
          <a:xfrm>
            <a:off x="457200" y="838200"/>
            <a:ext cx="8229600" cy="5486400"/>
          </a:xfrm>
        </p:spPr>
        <p:txBody>
          <a:bodyPr>
            <a:normAutofit fontScale="55000" lnSpcReduction="20000"/>
          </a:bodyPr>
          <a:lstStyle/>
          <a:p>
            <a:pPr marL="0" indent="0">
              <a:buNone/>
            </a:pPr>
            <a:r>
              <a:rPr lang="en-IN" dirty="0" smtClean="0"/>
              <a:t>class </a:t>
            </a:r>
            <a:r>
              <a:rPr lang="en-IN" dirty="0"/>
              <a:t>Animal {</a:t>
            </a:r>
          </a:p>
          <a:p>
            <a:pPr marL="0" indent="0">
              <a:buNone/>
            </a:pPr>
            <a:r>
              <a:rPr lang="en-IN" dirty="0"/>
              <a:t>public void eat() {</a:t>
            </a:r>
          </a:p>
          <a:p>
            <a:pPr marL="0" indent="0">
              <a:buNone/>
            </a:pPr>
            <a:r>
              <a:rPr lang="en-IN" dirty="0" err="1"/>
              <a:t>System.out.println</a:t>
            </a:r>
            <a:r>
              <a:rPr lang="en-IN" dirty="0"/>
              <a:t>("Generic Animal Eating Generically");</a:t>
            </a:r>
          </a:p>
          <a:p>
            <a:pPr marL="0" indent="0">
              <a:buNone/>
            </a:pPr>
            <a:r>
              <a:rPr lang="en-IN" dirty="0"/>
              <a:t>}</a:t>
            </a:r>
          </a:p>
          <a:p>
            <a:pPr marL="0" indent="0">
              <a:buNone/>
            </a:pPr>
            <a:r>
              <a:rPr lang="en-IN" dirty="0"/>
              <a:t>}</a:t>
            </a:r>
          </a:p>
          <a:p>
            <a:pPr marL="0" indent="0">
              <a:buNone/>
            </a:pPr>
            <a:r>
              <a:rPr lang="en-IN" dirty="0"/>
              <a:t>class Horse extends Animal {</a:t>
            </a:r>
          </a:p>
          <a:p>
            <a:pPr marL="0" indent="0">
              <a:buNone/>
            </a:pPr>
            <a:r>
              <a:rPr lang="en-IN" dirty="0">
                <a:solidFill>
                  <a:srgbClr val="FF0000"/>
                </a:solidFill>
              </a:rPr>
              <a:t>private void eat() { </a:t>
            </a:r>
            <a:r>
              <a:rPr lang="en-IN" b="1" dirty="0">
                <a:solidFill>
                  <a:srgbClr val="FF0000"/>
                </a:solidFill>
              </a:rPr>
              <a:t>// </a:t>
            </a:r>
            <a:r>
              <a:rPr lang="en-IN" b="1" dirty="0" smtClean="0">
                <a:solidFill>
                  <a:srgbClr val="FF0000"/>
                </a:solidFill>
              </a:rPr>
              <a:t>! </a:t>
            </a:r>
            <a:r>
              <a:rPr lang="en-IN" b="1" dirty="0">
                <a:solidFill>
                  <a:srgbClr val="FF0000"/>
                </a:solidFill>
              </a:rPr>
              <a:t>- it's private!</a:t>
            </a:r>
          </a:p>
          <a:p>
            <a:pPr marL="0" indent="0">
              <a:buNone/>
            </a:pPr>
            <a:r>
              <a:rPr lang="en-IN" dirty="0" err="1"/>
              <a:t>System.out.println</a:t>
            </a:r>
            <a:r>
              <a:rPr lang="en-IN" dirty="0"/>
              <a:t>("Horse eating </a:t>
            </a:r>
            <a:r>
              <a:rPr lang="en-IN" dirty="0" smtClean="0"/>
              <a:t>hay "+ "and horse treats");</a:t>
            </a:r>
          </a:p>
          <a:p>
            <a:pPr marL="0" indent="0">
              <a:buNone/>
            </a:pPr>
            <a:r>
              <a:rPr lang="en-IN" dirty="0" smtClean="0"/>
              <a:t>}</a:t>
            </a:r>
            <a:endParaRPr lang="en-IN" dirty="0"/>
          </a:p>
          <a:p>
            <a:pPr marL="0" indent="0">
              <a:buNone/>
            </a:pPr>
            <a:r>
              <a:rPr lang="en-IN" dirty="0" smtClean="0"/>
              <a:t>}</a:t>
            </a:r>
          </a:p>
          <a:p>
            <a:pPr marL="0" indent="0">
              <a:buNone/>
            </a:pPr>
            <a:r>
              <a:rPr lang="en-IN" dirty="0"/>
              <a:t>public class </a:t>
            </a:r>
            <a:r>
              <a:rPr lang="en-IN" dirty="0" err="1"/>
              <a:t>TestAnimals</a:t>
            </a:r>
            <a:r>
              <a:rPr lang="en-IN" dirty="0"/>
              <a:t> {</a:t>
            </a:r>
          </a:p>
          <a:p>
            <a:pPr marL="0" indent="0">
              <a:buNone/>
            </a:pPr>
            <a:r>
              <a:rPr lang="en-IN" dirty="0"/>
              <a:t>public static void main (String [] </a:t>
            </a:r>
            <a:r>
              <a:rPr lang="en-IN" dirty="0" err="1"/>
              <a:t>args</a:t>
            </a:r>
            <a:r>
              <a:rPr lang="en-IN" dirty="0"/>
              <a:t>) {</a:t>
            </a:r>
          </a:p>
          <a:p>
            <a:pPr marL="0" indent="0">
              <a:buNone/>
            </a:pPr>
            <a:r>
              <a:rPr lang="en-IN" dirty="0"/>
              <a:t>Animal a = new Animal();</a:t>
            </a:r>
          </a:p>
          <a:p>
            <a:pPr marL="0" indent="0">
              <a:buNone/>
            </a:pPr>
            <a:r>
              <a:rPr lang="en-IN" b="1" dirty="0"/>
              <a:t>Animal b = new Horse(); //Animal ref, but a Horse object</a:t>
            </a:r>
          </a:p>
          <a:p>
            <a:pPr marL="0" indent="0">
              <a:buNone/>
            </a:pPr>
            <a:r>
              <a:rPr lang="en-IN" dirty="0" err="1"/>
              <a:t>a.eat</a:t>
            </a:r>
            <a:r>
              <a:rPr lang="en-IN" dirty="0"/>
              <a:t>(); // Runs the Animal version of eat()</a:t>
            </a:r>
          </a:p>
          <a:p>
            <a:pPr marL="0" indent="0">
              <a:buNone/>
            </a:pPr>
            <a:r>
              <a:rPr lang="en-IN" dirty="0" err="1"/>
              <a:t>b.eat</a:t>
            </a:r>
            <a:r>
              <a:rPr lang="en-IN" dirty="0"/>
              <a:t>(); // Runs the Horse version of eat()</a:t>
            </a:r>
          </a:p>
          <a:p>
            <a:pPr marL="0" indent="0">
              <a:buNone/>
            </a:pPr>
            <a:r>
              <a:rPr lang="en-IN" dirty="0"/>
              <a:t>}</a:t>
            </a:r>
          </a:p>
          <a:p>
            <a:pPr marL="0" indent="0">
              <a:buNone/>
            </a:pPr>
            <a:r>
              <a:rPr lang="en-IN" dirty="0"/>
              <a:t>}</a:t>
            </a:r>
          </a:p>
          <a:p>
            <a:pPr marL="0" indent="0">
              <a:buNone/>
            </a:pPr>
            <a:endParaRPr lang="en-IN" dirty="0"/>
          </a:p>
          <a:p>
            <a:pPr marL="0" indent="0">
              <a:buNone/>
            </a:pPr>
            <a:r>
              <a:rPr lang="en-IN" dirty="0" smtClean="0"/>
              <a:t>If this code compiled (which it doesn't), the </a:t>
            </a:r>
            <a:r>
              <a:rPr lang="en-IN" dirty="0"/>
              <a:t>following would fail at runtime:</a:t>
            </a:r>
          </a:p>
          <a:p>
            <a:pPr marL="0" indent="0">
              <a:buNone/>
            </a:pPr>
            <a:r>
              <a:rPr lang="en-IN" dirty="0"/>
              <a:t>Animal b = new Horse(); // Animal ref, but a </a:t>
            </a:r>
            <a:r>
              <a:rPr lang="en-IN" dirty="0" smtClean="0"/>
              <a:t>Horse // </a:t>
            </a:r>
            <a:r>
              <a:rPr lang="en-IN" dirty="0"/>
              <a:t>object , so far so good</a:t>
            </a:r>
          </a:p>
          <a:p>
            <a:pPr marL="0" indent="0">
              <a:buNone/>
            </a:pPr>
            <a:r>
              <a:rPr lang="en-IN" dirty="0" err="1"/>
              <a:t>b.eat</a:t>
            </a:r>
            <a:r>
              <a:rPr lang="en-IN" dirty="0"/>
              <a:t>(); </a:t>
            </a:r>
            <a:r>
              <a:rPr lang="en-IN" b="1" dirty="0"/>
              <a:t>// Meltdown at runtime!</a:t>
            </a:r>
            <a:endParaRPr lang="en-IN" dirty="0"/>
          </a:p>
        </p:txBody>
      </p:sp>
    </p:spTree>
    <p:extLst>
      <p:ext uri="{BB962C8B-B14F-4D97-AF65-F5344CB8AC3E}">
        <p14:creationId xmlns:p14="http://schemas.microsoft.com/office/powerpoint/2010/main" xmlns="" val="2745374029"/>
      </p:ext>
    </p:extLst>
  </p:cSld>
  <p:clrMapOvr>
    <a:masterClrMapping/>
  </p:clrMapOvr>
  <p:transition>
    <p:diamond/>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
            <a:ext cx="8229600" cy="6248400"/>
          </a:xfrm>
        </p:spPr>
        <p:txBody>
          <a:bodyPr>
            <a:normAutofit fontScale="55000" lnSpcReduction="20000"/>
          </a:bodyPr>
          <a:lstStyle/>
          <a:p>
            <a:pPr>
              <a:buFont typeface="Wingdings" pitchFamily="2" charset="2"/>
              <a:buChar char="Ø"/>
            </a:pPr>
            <a:r>
              <a:rPr lang="en-IN" b="1" i="1" dirty="0"/>
              <a:t>If a method is overridden but you use a polymorphic (</a:t>
            </a:r>
            <a:r>
              <a:rPr lang="en-IN" b="1" i="1" dirty="0" err="1"/>
              <a:t>supertype</a:t>
            </a:r>
            <a:r>
              <a:rPr lang="en-IN" b="1" i="1" dirty="0"/>
              <a:t>)</a:t>
            </a:r>
          </a:p>
          <a:p>
            <a:pPr>
              <a:buFont typeface="Wingdings" pitchFamily="2" charset="2"/>
              <a:buChar char="Ø"/>
            </a:pPr>
            <a:r>
              <a:rPr lang="en-IN" b="1" i="1" dirty="0"/>
              <a:t>reference to refer to the subtype object with the overriding method, the </a:t>
            </a:r>
            <a:r>
              <a:rPr lang="en-IN" b="1" dirty="0"/>
              <a:t>compiler</a:t>
            </a:r>
          </a:p>
          <a:p>
            <a:pPr>
              <a:buFont typeface="Wingdings" pitchFamily="2" charset="2"/>
              <a:buChar char="Ø"/>
            </a:pPr>
            <a:r>
              <a:rPr lang="en-IN" b="1" i="1" dirty="0"/>
              <a:t>assumes you’re calling the </a:t>
            </a:r>
            <a:r>
              <a:rPr lang="en-IN" b="1" i="1" dirty="0" err="1"/>
              <a:t>supertype</a:t>
            </a:r>
            <a:r>
              <a:rPr lang="en-IN" b="1" i="1" dirty="0"/>
              <a:t> version of the method. If the </a:t>
            </a:r>
            <a:r>
              <a:rPr lang="en-IN" b="1" i="1" dirty="0" err="1"/>
              <a:t>supertype</a:t>
            </a:r>
            <a:r>
              <a:rPr lang="en-IN" b="1" i="1" dirty="0"/>
              <a:t> version</a:t>
            </a:r>
          </a:p>
          <a:p>
            <a:pPr>
              <a:buFont typeface="Wingdings" pitchFamily="2" charset="2"/>
              <a:buChar char="Ø"/>
            </a:pPr>
            <a:r>
              <a:rPr lang="en-IN" b="1" i="1" dirty="0"/>
              <a:t>declares a checked exception, but the overriding subtype method does not, the compiler</a:t>
            </a:r>
          </a:p>
          <a:p>
            <a:pPr>
              <a:buFont typeface="Wingdings" pitchFamily="2" charset="2"/>
              <a:buChar char="Ø"/>
            </a:pPr>
            <a:r>
              <a:rPr lang="en-IN" b="1" dirty="0"/>
              <a:t>still </a:t>
            </a:r>
            <a:r>
              <a:rPr lang="en-IN" b="1" i="1" dirty="0"/>
              <a:t>thinks you are calling a method that declares an exception </a:t>
            </a:r>
            <a:r>
              <a:rPr lang="en-IN" b="1" i="1" dirty="0" smtClean="0"/>
              <a:t>.</a:t>
            </a:r>
            <a:endParaRPr lang="en-IN" b="1" i="1" dirty="0"/>
          </a:p>
          <a:p>
            <a:pPr>
              <a:buFont typeface="Wingdings" pitchFamily="2" charset="2"/>
              <a:buChar char="Ø"/>
            </a:pPr>
            <a:r>
              <a:rPr lang="en-IN" b="1" i="1" dirty="0"/>
              <a:t>Let’s take a look at an example:</a:t>
            </a:r>
          </a:p>
          <a:p>
            <a:pPr>
              <a:buFont typeface="Wingdings" pitchFamily="2" charset="2"/>
              <a:buChar char="Ø"/>
            </a:pPr>
            <a:r>
              <a:rPr lang="en-IN" dirty="0">
                <a:solidFill>
                  <a:srgbClr val="FF0000"/>
                </a:solidFill>
              </a:rPr>
              <a:t>class Animal {</a:t>
            </a:r>
          </a:p>
          <a:p>
            <a:pPr>
              <a:buFont typeface="Wingdings" pitchFamily="2" charset="2"/>
              <a:buChar char="Ø"/>
            </a:pPr>
            <a:r>
              <a:rPr lang="en-IN" dirty="0">
                <a:solidFill>
                  <a:srgbClr val="FF0000"/>
                </a:solidFill>
              </a:rPr>
              <a:t>public void eat() throws Exception {</a:t>
            </a:r>
          </a:p>
          <a:p>
            <a:pPr>
              <a:buFont typeface="Wingdings" pitchFamily="2" charset="2"/>
              <a:buChar char="Ø"/>
            </a:pPr>
            <a:r>
              <a:rPr lang="en-IN" dirty="0">
                <a:solidFill>
                  <a:srgbClr val="FF0000"/>
                </a:solidFill>
              </a:rPr>
              <a:t>// throws an Exception</a:t>
            </a:r>
          </a:p>
          <a:p>
            <a:pPr>
              <a:buFont typeface="Wingdings" pitchFamily="2" charset="2"/>
              <a:buChar char="Ø"/>
            </a:pPr>
            <a:r>
              <a:rPr lang="en-IN" dirty="0">
                <a:solidFill>
                  <a:srgbClr val="FF0000"/>
                </a:solidFill>
              </a:rPr>
              <a:t>}</a:t>
            </a:r>
          </a:p>
          <a:p>
            <a:pPr>
              <a:buFont typeface="Wingdings" pitchFamily="2" charset="2"/>
              <a:buChar char="Ø"/>
            </a:pPr>
            <a:r>
              <a:rPr lang="en-IN" dirty="0">
                <a:solidFill>
                  <a:srgbClr val="FF0000"/>
                </a:solidFill>
              </a:rPr>
              <a:t>}</a:t>
            </a:r>
          </a:p>
          <a:p>
            <a:pPr>
              <a:buFont typeface="Wingdings" pitchFamily="2" charset="2"/>
              <a:buChar char="Ø"/>
            </a:pPr>
            <a:r>
              <a:rPr lang="en-IN" dirty="0">
                <a:solidFill>
                  <a:srgbClr val="FF0000"/>
                </a:solidFill>
              </a:rPr>
              <a:t>class Dog2 extends Animal {</a:t>
            </a:r>
          </a:p>
          <a:p>
            <a:pPr>
              <a:buFont typeface="Wingdings" pitchFamily="2" charset="2"/>
              <a:buChar char="Ø"/>
            </a:pPr>
            <a:r>
              <a:rPr lang="en-IN" dirty="0">
                <a:solidFill>
                  <a:srgbClr val="FF0000"/>
                </a:solidFill>
              </a:rPr>
              <a:t>public void eat() { /* no Exceptions */}</a:t>
            </a:r>
          </a:p>
          <a:p>
            <a:pPr>
              <a:buFont typeface="Wingdings" pitchFamily="2" charset="2"/>
              <a:buChar char="Ø"/>
            </a:pPr>
            <a:r>
              <a:rPr lang="en-IN" dirty="0">
                <a:solidFill>
                  <a:srgbClr val="FF0000"/>
                </a:solidFill>
              </a:rPr>
              <a:t>public static void main(String [] </a:t>
            </a:r>
            <a:r>
              <a:rPr lang="en-IN" dirty="0" err="1">
                <a:solidFill>
                  <a:srgbClr val="FF0000"/>
                </a:solidFill>
              </a:rPr>
              <a:t>args</a:t>
            </a:r>
            <a:r>
              <a:rPr lang="en-IN" dirty="0">
                <a:solidFill>
                  <a:srgbClr val="FF0000"/>
                </a:solidFill>
              </a:rPr>
              <a:t>) {</a:t>
            </a:r>
          </a:p>
          <a:p>
            <a:pPr>
              <a:buFont typeface="Wingdings" pitchFamily="2" charset="2"/>
              <a:buChar char="Ø"/>
            </a:pPr>
            <a:r>
              <a:rPr lang="en-IN" dirty="0">
                <a:solidFill>
                  <a:srgbClr val="FF0000"/>
                </a:solidFill>
              </a:rPr>
              <a:t>Animal a = new Dog2();</a:t>
            </a:r>
          </a:p>
          <a:p>
            <a:pPr>
              <a:buFont typeface="Wingdings" pitchFamily="2" charset="2"/>
              <a:buChar char="Ø"/>
            </a:pPr>
            <a:r>
              <a:rPr lang="en-IN" dirty="0">
                <a:solidFill>
                  <a:srgbClr val="FF0000"/>
                </a:solidFill>
              </a:rPr>
              <a:t>Dog2 d = new Dog2();</a:t>
            </a:r>
          </a:p>
          <a:p>
            <a:pPr>
              <a:buFont typeface="Wingdings" pitchFamily="2" charset="2"/>
              <a:buChar char="Ø"/>
            </a:pPr>
            <a:r>
              <a:rPr lang="en-IN" dirty="0" err="1">
                <a:solidFill>
                  <a:srgbClr val="FF0000"/>
                </a:solidFill>
              </a:rPr>
              <a:t>d.eat</a:t>
            </a:r>
            <a:r>
              <a:rPr lang="en-IN" dirty="0">
                <a:solidFill>
                  <a:srgbClr val="FF0000"/>
                </a:solidFill>
              </a:rPr>
              <a:t>(); // ok</a:t>
            </a:r>
          </a:p>
          <a:p>
            <a:pPr>
              <a:buFont typeface="Wingdings" pitchFamily="2" charset="2"/>
              <a:buChar char="Ø"/>
            </a:pPr>
            <a:r>
              <a:rPr lang="en-IN" dirty="0" err="1">
                <a:solidFill>
                  <a:srgbClr val="FF0000"/>
                </a:solidFill>
              </a:rPr>
              <a:t>a.eat</a:t>
            </a:r>
            <a:r>
              <a:rPr lang="en-IN" dirty="0">
                <a:solidFill>
                  <a:srgbClr val="FF0000"/>
                </a:solidFill>
              </a:rPr>
              <a:t>(); </a:t>
            </a:r>
            <a:r>
              <a:rPr lang="en-IN" b="1" dirty="0">
                <a:solidFill>
                  <a:srgbClr val="FF0000"/>
                </a:solidFill>
              </a:rPr>
              <a:t>// compiler error -</a:t>
            </a:r>
          </a:p>
          <a:p>
            <a:pPr>
              <a:buFont typeface="Wingdings" pitchFamily="2" charset="2"/>
              <a:buChar char="Ø"/>
            </a:pPr>
            <a:r>
              <a:rPr lang="en-IN" b="1" dirty="0">
                <a:solidFill>
                  <a:srgbClr val="FF0000"/>
                </a:solidFill>
              </a:rPr>
              <a:t>// unreported exception</a:t>
            </a:r>
          </a:p>
          <a:p>
            <a:pPr>
              <a:buFont typeface="Wingdings" pitchFamily="2" charset="2"/>
              <a:buChar char="Ø"/>
            </a:pPr>
            <a:r>
              <a:rPr lang="en-IN" dirty="0">
                <a:solidFill>
                  <a:srgbClr val="FF0000"/>
                </a:solidFill>
              </a:rPr>
              <a:t>}</a:t>
            </a:r>
          </a:p>
          <a:p>
            <a:pPr>
              <a:buFont typeface="Wingdings" pitchFamily="2" charset="2"/>
              <a:buChar char="Ø"/>
            </a:pPr>
            <a:r>
              <a:rPr lang="en-IN" dirty="0">
                <a:solidFill>
                  <a:srgbClr val="FF0000"/>
                </a:solidFill>
              </a:rPr>
              <a:t>}</a:t>
            </a:r>
          </a:p>
          <a:p>
            <a:pPr>
              <a:buFont typeface="Wingdings" pitchFamily="2" charset="2"/>
              <a:buChar char="Ø"/>
            </a:pPr>
            <a:r>
              <a:rPr lang="en-IN" b="1" i="1" dirty="0"/>
              <a:t>This code will not compile because of the Exception declared on the</a:t>
            </a:r>
          </a:p>
          <a:p>
            <a:pPr>
              <a:buFont typeface="Wingdings" pitchFamily="2" charset="2"/>
              <a:buChar char="Ø"/>
            </a:pPr>
            <a:r>
              <a:rPr lang="en-IN" b="1" i="1" dirty="0"/>
              <a:t>Animal </a:t>
            </a:r>
            <a:r>
              <a:rPr lang="en-IN" dirty="0"/>
              <a:t>eat() </a:t>
            </a:r>
            <a:r>
              <a:rPr lang="en-IN" b="1" i="1" dirty="0"/>
              <a:t>method. This happens even though, at runtime, the </a:t>
            </a:r>
            <a:r>
              <a:rPr lang="en-IN" dirty="0"/>
              <a:t>eat() </a:t>
            </a:r>
            <a:r>
              <a:rPr lang="en-IN" b="1" i="1" dirty="0"/>
              <a:t>method used</a:t>
            </a:r>
          </a:p>
          <a:p>
            <a:pPr>
              <a:buFont typeface="Wingdings" pitchFamily="2" charset="2"/>
              <a:buChar char="Ø"/>
            </a:pPr>
            <a:r>
              <a:rPr lang="en-IN" b="1" i="1" dirty="0"/>
              <a:t>would be the Dog version, which does not declare the exception.</a:t>
            </a:r>
            <a:endParaRPr lang="en-IN" dirty="0"/>
          </a:p>
        </p:txBody>
      </p:sp>
    </p:spTree>
    <p:extLst>
      <p:ext uri="{BB962C8B-B14F-4D97-AF65-F5344CB8AC3E}">
        <p14:creationId xmlns:p14="http://schemas.microsoft.com/office/powerpoint/2010/main" xmlns="" val="518193926"/>
      </p:ext>
    </p:extLst>
  </p:cSld>
  <p:clrMapOvr>
    <a:masterClrMapping/>
  </p:clrMapOvr>
  <p:transition>
    <p:diamond/>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953512"/>
          </a:xfrm>
        </p:spPr>
        <p:txBody>
          <a:bodyPr/>
          <a:lstStyle/>
          <a:p>
            <a:r>
              <a:rPr lang="en-US" dirty="0" smtClean="0"/>
              <a:t>        ILLEGAL OVERRIDE</a:t>
            </a:r>
            <a:endParaRPr lang="en-IN" dirty="0"/>
          </a:p>
        </p:txBody>
      </p:sp>
    </p:spTree>
    <p:extLst>
      <p:ext uri="{BB962C8B-B14F-4D97-AF65-F5344CB8AC3E}">
        <p14:creationId xmlns:p14="http://schemas.microsoft.com/office/powerpoint/2010/main" xmlns="" val="3351673904"/>
      </p:ext>
    </p:extLst>
  </p:cSld>
  <p:clrMapOvr>
    <a:masterClrMapping/>
  </p:clrMapOvr>
  <p:transition>
    <p:diamon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600200"/>
          </a:xfrm>
        </p:spPr>
        <p:txBody>
          <a:bodyPr>
            <a:normAutofit fontScale="90000"/>
          </a:bodyPr>
          <a:lstStyle/>
          <a:p>
            <a:r>
              <a:rPr lang="en-IN" sz="2400" b="1" dirty="0"/>
              <a:t>Examples of Legal and Illegal Method Overrides</a:t>
            </a:r>
            <a:br>
              <a:rPr lang="en-IN" sz="2400" b="1" dirty="0"/>
            </a:br>
            <a:r>
              <a:rPr lang="en-IN" sz="2400" dirty="0"/>
              <a:t>Let's take a look at overriding the eat() method of Animal:</a:t>
            </a:r>
            <a:br>
              <a:rPr lang="en-IN" sz="2400" dirty="0"/>
            </a:br>
            <a:r>
              <a:rPr lang="en-IN" sz="2400" dirty="0"/>
              <a:t>public class Animal {</a:t>
            </a:r>
            <a:br>
              <a:rPr lang="en-IN" sz="2400" dirty="0"/>
            </a:br>
            <a:r>
              <a:rPr lang="en-IN" sz="2400" dirty="0"/>
              <a:t>public void eat() { }</a:t>
            </a:r>
            <a:r>
              <a:rPr lang="en-IN" sz="1000" dirty="0"/>
              <a:t/>
            </a:r>
            <a:br>
              <a:rPr lang="en-IN" sz="1000" dirty="0"/>
            </a:br>
            <a:r>
              <a:rPr lang="en-IN" sz="1000" dirty="0"/>
              <a: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2375683387"/>
              </p:ext>
            </p:extLst>
          </p:nvPr>
        </p:nvGraphicFramePr>
        <p:xfrm>
          <a:off x="914400" y="1447800"/>
          <a:ext cx="7772400" cy="4572000"/>
        </p:xfrm>
        <a:graphic>
          <a:graphicData uri="http://schemas.openxmlformats.org/drawingml/2006/table">
            <a:tbl>
              <a:tblPr firstRow="1" bandRow="1">
                <a:tableStyleId>{5C22544A-7EE6-4342-B048-85BDC9FD1C3A}</a:tableStyleId>
              </a:tblPr>
              <a:tblGrid>
                <a:gridCol w="2950633"/>
                <a:gridCol w="4821767"/>
              </a:tblGrid>
              <a:tr h="427036">
                <a:tc>
                  <a:txBody>
                    <a:bodyPr/>
                    <a:lstStyle/>
                    <a:p>
                      <a:r>
                        <a:rPr kumimoji="0" lang="en-IN" sz="1800" b="1" i="0" u="none" strike="noStrike" kern="1200" baseline="0" dirty="0" smtClean="0">
                          <a:solidFill>
                            <a:schemeClr val="lt1"/>
                          </a:solidFill>
                          <a:latin typeface="+mn-lt"/>
                          <a:ea typeface="+mn-ea"/>
                          <a:cs typeface="+mn-cs"/>
                        </a:rPr>
                        <a:t>Illegal Override Code</a:t>
                      </a:r>
                      <a:endParaRPr lang="en-IN" dirty="0"/>
                    </a:p>
                  </a:txBody>
                  <a:tcPr marL="86360" marR="86360"/>
                </a:tc>
                <a:tc>
                  <a:txBody>
                    <a:bodyPr/>
                    <a:lstStyle/>
                    <a:p>
                      <a:r>
                        <a:rPr kumimoji="0" lang="en-IN" sz="1800" b="1" i="0" u="none" strike="noStrike" kern="1200" baseline="0" dirty="0" smtClean="0">
                          <a:solidFill>
                            <a:schemeClr val="lt1"/>
                          </a:solidFill>
                          <a:latin typeface="+mn-lt"/>
                          <a:ea typeface="+mn-ea"/>
                          <a:cs typeface="+mn-cs"/>
                        </a:rPr>
                        <a:t>Problem with the Code</a:t>
                      </a:r>
                      <a:endParaRPr lang="en-IN" dirty="0"/>
                    </a:p>
                  </a:txBody>
                  <a:tcPr marL="86360" marR="86360"/>
                </a:tc>
              </a:tr>
              <a:tr h="533400">
                <a:tc>
                  <a:txBody>
                    <a:bodyPr/>
                    <a:lstStyle/>
                    <a:p>
                      <a:r>
                        <a:rPr kumimoji="0" lang="en-IN" sz="1800" b="0" i="0" u="none" strike="noStrike" kern="1200" baseline="0" dirty="0" smtClean="0">
                          <a:solidFill>
                            <a:schemeClr val="dk1"/>
                          </a:solidFill>
                          <a:latin typeface="+mn-lt"/>
                          <a:ea typeface="+mn-ea"/>
                          <a:cs typeface="+mn-cs"/>
                        </a:rPr>
                        <a:t>private void eat() { }</a:t>
                      </a:r>
                      <a:endParaRPr lang="en-IN" dirty="0"/>
                    </a:p>
                  </a:txBody>
                  <a:tcPr marL="86360" marR="86360"/>
                </a:tc>
                <a:tc>
                  <a:txBody>
                    <a:bodyPr/>
                    <a:lstStyle/>
                    <a:p>
                      <a:r>
                        <a:rPr kumimoji="0" lang="en-IN" sz="1800" b="0" i="0" u="none" strike="noStrike" kern="1200" baseline="0" dirty="0" smtClean="0">
                          <a:solidFill>
                            <a:schemeClr val="dk1"/>
                          </a:solidFill>
                          <a:latin typeface="+mn-lt"/>
                          <a:ea typeface="+mn-ea"/>
                          <a:cs typeface="+mn-cs"/>
                        </a:rPr>
                        <a:t>Access modifier is more restrictive</a:t>
                      </a:r>
                      <a:endParaRPr lang="en-IN" dirty="0"/>
                    </a:p>
                  </a:txBody>
                  <a:tcPr marL="86360" marR="86360"/>
                </a:tc>
              </a:tr>
              <a:tr h="816927">
                <a:tc>
                  <a:txBody>
                    <a:bodyPr/>
                    <a:lstStyle/>
                    <a:p>
                      <a:r>
                        <a:rPr kumimoji="0" lang="en-IN" sz="1800" b="0" i="0" u="none" strike="noStrike" kern="1200" baseline="0" dirty="0" smtClean="0">
                          <a:solidFill>
                            <a:schemeClr val="dk1"/>
                          </a:solidFill>
                          <a:latin typeface="+mn-lt"/>
                          <a:ea typeface="+mn-ea"/>
                          <a:cs typeface="+mn-cs"/>
                        </a:rPr>
                        <a:t>public void eat() throws</a:t>
                      </a:r>
                    </a:p>
                    <a:p>
                      <a:r>
                        <a:rPr kumimoji="0" lang="en-IN" sz="1800" b="0" i="0" u="none" strike="noStrike" kern="1200" baseline="0" dirty="0" err="1" smtClean="0">
                          <a:solidFill>
                            <a:schemeClr val="dk1"/>
                          </a:solidFill>
                          <a:latin typeface="+mn-lt"/>
                          <a:ea typeface="+mn-ea"/>
                          <a:cs typeface="+mn-cs"/>
                        </a:rPr>
                        <a:t>IOException</a:t>
                      </a:r>
                      <a:r>
                        <a:rPr kumimoji="0" lang="en-IN" sz="1800" b="0" i="0" u="none" strike="noStrike" kern="1200" baseline="0" dirty="0" smtClean="0">
                          <a:solidFill>
                            <a:schemeClr val="dk1"/>
                          </a:solidFill>
                          <a:latin typeface="+mn-lt"/>
                          <a:ea typeface="+mn-ea"/>
                          <a:cs typeface="+mn-cs"/>
                        </a:rPr>
                        <a:t> { }</a:t>
                      </a:r>
                      <a:endParaRPr lang="en-IN" dirty="0"/>
                    </a:p>
                  </a:txBody>
                  <a:tcPr marL="86360" marR="86360"/>
                </a:tc>
                <a:tc>
                  <a:txBody>
                    <a:bodyPr/>
                    <a:lstStyle/>
                    <a:p>
                      <a:r>
                        <a:rPr kumimoji="0" lang="en-IN" sz="1800" b="0" i="0" u="none" strike="noStrike" kern="1200" baseline="0" dirty="0" smtClean="0">
                          <a:solidFill>
                            <a:schemeClr val="dk1"/>
                          </a:solidFill>
                          <a:latin typeface="+mn-lt"/>
                          <a:ea typeface="+mn-ea"/>
                          <a:cs typeface="+mn-cs"/>
                        </a:rPr>
                        <a:t>Declares a checked exception not defined by superclass  version</a:t>
                      </a:r>
                      <a:endParaRPr lang="en-IN" dirty="0"/>
                    </a:p>
                  </a:txBody>
                  <a:tcPr marL="86360" marR="86360"/>
                </a:tc>
              </a:tr>
              <a:tr h="816927">
                <a:tc>
                  <a:txBody>
                    <a:bodyPr/>
                    <a:lstStyle/>
                    <a:p>
                      <a:r>
                        <a:rPr kumimoji="0" lang="en-IN" sz="1800" b="0" i="0" u="none" strike="noStrike" kern="1200" baseline="0" dirty="0" smtClean="0">
                          <a:solidFill>
                            <a:schemeClr val="dk1"/>
                          </a:solidFill>
                          <a:latin typeface="+mn-lt"/>
                          <a:ea typeface="+mn-ea"/>
                          <a:cs typeface="+mn-cs"/>
                        </a:rPr>
                        <a:t>public void eat(String food) { }</a:t>
                      </a:r>
                      <a:endParaRPr lang="en-IN" dirty="0"/>
                    </a:p>
                  </a:txBody>
                  <a:tcPr marL="86360" marR="86360"/>
                </a:tc>
                <a:tc>
                  <a:txBody>
                    <a:bodyPr/>
                    <a:lstStyle/>
                    <a:p>
                      <a:r>
                        <a:rPr kumimoji="0" lang="en-IN" sz="1800" b="0" i="0" u="none" strike="noStrike" kern="1200" baseline="0" dirty="0" smtClean="0">
                          <a:solidFill>
                            <a:schemeClr val="dk1"/>
                          </a:solidFill>
                          <a:latin typeface="+mn-lt"/>
                          <a:ea typeface="+mn-ea"/>
                          <a:cs typeface="+mn-cs"/>
                        </a:rPr>
                        <a:t>A legal overload, not an override, because the argument list changed</a:t>
                      </a:r>
                      <a:endParaRPr lang="en-IN" dirty="0"/>
                    </a:p>
                  </a:txBody>
                  <a:tcPr marL="86360" marR="86360"/>
                </a:tc>
              </a:tr>
              <a:tr h="816927">
                <a:tc>
                  <a:txBody>
                    <a:bodyPr/>
                    <a:lstStyle/>
                    <a:p>
                      <a:r>
                        <a:rPr kumimoji="0" lang="en-IN" sz="1800" b="0" i="0" u="none" strike="noStrike" kern="1200" baseline="0" dirty="0" smtClean="0">
                          <a:solidFill>
                            <a:schemeClr val="dk1"/>
                          </a:solidFill>
                          <a:latin typeface="+mn-lt"/>
                          <a:ea typeface="+mn-ea"/>
                          <a:cs typeface="+mn-cs"/>
                        </a:rPr>
                        <a:t>public String eat() { }</a:t>
                      </a:r>
                      <a:endParaRPr lang="en-IN" dirty="0"/>
                    </a:p>
                  </a:txBody>
                  <a:tcPr marL="86360" marR="86360"/>
                </a:tc>
                <a:tc>
                  <a:txBody>
                    <a:bodyPr/>
                    <a:lstStyle/>
                    <a:p>
                      <a:r>
                        <a:rPr kumimoji="0" lang="en-IN" sz="1800" b="0" i="0" u="none" strike="noStrike" kern="1200" baseline="0" dirty="0" smtClean="0">
                          <a:solidFill>
                            <a:schemeClr val="dk1"/>
                          </a:solidFill>
                          <a:latin typeface="+mn-lt"/>
                          <a:ea typeface="+mn-ea"/>
                          <a:cs typeface="+mn-cs"/>
                        </a:rPr>
                        <a:t>Not an override because of the return type, not an overload either because there’s no change in the argument list</a:t>
                      </a:r>
                      <a:endParaRPr lang="en-IN" dirty="0"/>
                    </a:p>
                  </a:txBody>
                  <a:tcPr marL="86360" marR="86360"/>
                </a:tc>
              </a:tr>
            </a:tbl>
          </a:graphicData>
        </a:graphic>
      </p:graphicFrame>
    </p:spTree>
    <p:extLst>
      <p:ext uri="{BB962C8B-B14F-4D97-AF65-F5344CB8AC3E}">
        <p14:creationId xmlns:p14="http://schemas.microsoft.com/office/powerpoint/2010/main" xmlns="" val="2057192741"/>
      </p:ext>
    </p:extLst>
  </p:cSld>
  <p:clrMapOvr>
    <a:masterClrMapping/>
  </p:clrMapOvr>
  <p:transition>
    <p:diamon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sz="4000" dirty="0" smtClean="0"/>
              <a:t>How method will be invoked at runtime</a:t>
            </a:r>
            <a:endParaRPr lang="en-IN" sz="4000" dirty="0"/>
          </a:p>
        </p:txBody>
      </p:sp>
      <p:sp>
        <p:nvSpPr>
          <p:cNvPr id="3" name="Content Placeholder 2"/>
          <p:cNvSpPr>
            <a:spLocks noGrp="1"/>
          </p:cNvSpPr>
          <p:nvPr>
            <p:ph sz="quarter" idx="1"/>
          </p:nvPr>
        </p:nvSpPr>
        <p:spPr>
          <a:xfrm>
            <a:off x="457200" y="990600"/>
            <a:ext cx="8229600" cy="5334000"/>
          </a:xfrm>
        </p:spPr>
        <p:txBody>
          <a:bodyPr>
            <a:normAutofit fontScale="92500" lnSpcReduction="10000"/>
          </a:bodyPr>
          <a:lstStyle/>
          <a:p>
            <a:r>
              <a:rPr lang="en-IN" dirty="0"/>
              <a:t>public class Animal {</a:t>
            </a:r>
          </a:p>
          <a:p>
            <a:r>
              <a:rPr lang="en-IN" dirty="0"/>
              <a:t>public void eat() {</a:t>
            </a:r>
          </a:p>
          <a:p>
            <a:r>
              <a:rPr lang="en-IN" dirty="0" err="1"/>
              <a:t>System.out.println</a:t>
            </a:r>
            <a:r>
              <a:rPr lang="en-IN" dirty="0"/>
              <a:t>("Generic Animal Eating Generically");</a:t>
            </a:r>
          </a:p>
          <a:p>
            <a:r>
              <a:rPr lang="en-IN" dirty="0"/>
              <a:t>}</a:t>
            </a:r>
          </a:p>
          <a:p>
            <a:r>
              <a:rPr lang="en-IN" dirty="0"/>
              <a:t>}</a:t>
            </a:r>
          </a:p>
          <a:p>
            <a:r>
              <a:rPr lang="en-IN" dirty="0"/>
              <a:t>public class Horse extends Animal {</a:t>
            </a:r>
          </a:p>
          <a:p>
            <a:r>
              <a:rPr lang="en-IN" dirty="0"/>
              <a:t>public void eat() {</a:t>
            </a:r>
          </a:p>
          <a:p>
            <a:r>
              <a:rPr lang="en-IN" dirty="0" err="1"/>
              <a:t>System.out.println</a:t>
            </a:r>
            <a:r>
              <a:rPr lang="en-IN" dirty="0"/>
              <a:t>("Horse eating hay ");</a:t>
            </a:r>
          </a:p>
          <a:p>
            <a:r>
              <a:rPr lang="en-IN" dirty="0"/>
              <a:t>}</a:t>
            </a:r>
          </a:p>
          <a:p>
            <a:r>
              <a:rPr lang="en-IN" dirty="0"/>
              <a:t>public void eat(String s) {</a:t>
            </a:r>
          </a:p>
          <a:p>
            <a:r>
              <a:rPr lang="en-IN" dirty="0" err="1"/>
              <a:t>System.out.println</a:t>
            </a:r>
            <a:r>
              <a:rPr lang="en-IN" dirty="0"/>
              <a:t>("Horse eating " + s);</a:t>
            </a:r>
          </a:p>
          <a:p>
            <a:r>
              <a:rPr lang="en-IN" dirty="0"/>
              <a:t>}</a:t>
            </a:r>
          </a:p>
          <a:p>
            <a:r>
              <a:rPr lang="en-IN" dirty="0"/>
              <a:t>}</a:t>
            </a:r>
          </a:p>
        </p:txBody>
      </p:sp>
    </p:spTree>
    <p:extLst>
      <p:ext uri="{BB962C8B-B14F-4D97-AF65-F5344CB8AC3E}">
        <p14:creationId xmlns:p14="http://schemas.microsoft.com/office/powerpoint/2010/main" xmlns="" val="2503593812"/>
      </p:ext>
    </p:extLst>
  </p:cSld>
  <p:clrMapOvr>
    <a:masterClrMapping/>
  </p:clrMapOvr>
  <p:transition>
    <p:diamon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563011414"/>
              </p:ext>
            </p:extLst>
          </p:nvPr>
        </p:nvGraphicFramePr>
        <p:xfrm>
          <a:off x="457200" y="76201"/>
          <a:ext cx="8229600" cy="6842759"/>
        </p:xfrm>
        <a:graphic>
          <a:graphicData uri="http://schemas.openxmlformats.org/drawingml/2006/table">
            <a:tbl>
              <a:tblPr firstRow="1" bandRow="1">
                <a:tableStyleId>{5C22544A-7EE6-4342-B048-85BDC9FD1C3A}</a:tableStyleId>
              </a:tblPr>
              <a:tblGrid>
                <a:gridCol w="3505200"/>
                <a:gridCol w="4724400"/>
              </a:tblGrid>
              <a:tr h="533399">
                <a:tc>
                  <a:txBody>
                    <a:bodyPr/>
                    <a:lstStyle/>
                    <a:p>
                      <a:r>
                        <a:rPr kumimoji="0" lang="en-IN" sz="1800" b="1" i="0" u="none" strike="noStrike" kern="1200" baseline="0" dirty="0" smtClean="0">
                          <a:solidFill>
                            <a:schemeClr val="lt1"/>
                          </a:solidFill>
                          <a:latin typeface="+mn-lt"/>
                          <a:ea typeface="+mn-ea"/>
                          <a:cs typeface="+mn-cs"/>
                        </a:rPr>
                        <a:t>Method Invocation Code</a:t>
                      </a:r>
                      <a:endParaRPr lang="en-IN" dirty="0"/>
                    </a:p>
                  </a:txBody>
                  <a:tcPr/>
                </a:tc>
                <a:tc>
                  <a:txBody>
                    <a:bodyPr/>
                    <a:lstStyle/>
                    <a:p>
                      <a:r>
                        <a:rPr kumimoji="0" lang="en-IN" sz="1800" b="1" i="0" u="none" strike="noStrike" kern="1200" baseline="0" dirty="0" smtClean="0">
                          <a:solidFill>
                            <a:schemeClr val="lt1"/>
                          </a:solidFill>
                          <a:latin typeface="+mn-lt"/>
                          <a:ea typeface="+mn-ea"/>
                          <a:cs typeface="+mn-cs"/>
                        </a:rPr>
                        <a:t>Result</a:t>
                      </a:r>
                      <a:endParaRPr lang="en-IN" dirty="0"/>
                    </a:p>
                  </a:txBody>
                  <a:tcPr/>
                </a:tc>
              </a:tr>
              <a:tr h="609600">
                <a:tc>
                  <a:txBody>
                    <a:bodyPr/>
                    <a:lstStyle/>
                    <a:p>
                      <a:r>
                        <a:rPr kumimoji="0" lang="en-IN" sz="1800" b="0" i="0" u="none" strike="noStrike" kern="1200" baseline="0" dirty="0" smtClean="0">
                          <a:solidFill>
                            <a:schemeClr val="dk1"/>
                          </a:solidFill>
                          <a:latin typeface="+mn-lt"/>
                          <a:ea typeface="+mn-ea"/>
                          <a:cs typeface="+mn-cs"/>
                        </a:rPr>
                        <a:t>Animal a = new Animal();</a:t>
                      </a:r>
                    </a:p>
                    <a:p>
                      <a:r>
                        <a:rPr kumimoji="0" lang="en-IN" sz="1800" b="0" i="0" u="none" strike="noStrike" kern="1200" baseline="0" dirty="0" err="1" smtClean="0">
                          <a:solidFill>
                            <a:schemeClr val="dk1"/>
                          </a:solidFill>
                          <a:latin typeface="+mn-lt"/>
                          <a:ea typeface="+mn-ea"/>
                          <a:cs typeface="+mn-cs"/>
                        </a:rPr>
                        <a:t>a.eat</a:t>
                      </a:r>
                      <a:r>
                        <a:rPr kumimoji="0" lang="en-IN" sz="1800" b="0" i="0" u="none" strike="noStrike" kern="1200" baseline="0" dirty="0" smtClean="0">
                          <a:solidFill>
                            <a:schemeClr val="dk1"/>
                          </a:solidFill>
                          <a:latin typeface="+mn-lt"/>
                          <a:ea typeface="+mn-ea"/>
                          <a:cs typeface="+mn-cs"/>
                        </a:rPr>
                        <a:t>();</a:t>
                      </a:r>
                      <a:endParaRPr lang="en-IN" dirty="0"/>
                    </a:p>
                  </a:txBody>
                  <a:tcPr/>
                </a:tc>
                <a:tc>
                  <a:txBody>
                    <a:bodyPr/>
                    <a:lstStyle/>
                    <a:p>
                      <a:r>
                        <a:rPr kumimoji="0" lang="en-IN" sz="1800" b="0" i="0" u="none" strike="noStrike" kern="1200" baseline="0" dirty="0" smtClean="0">
                          <a:solidFill>
                            <a:schemeClr val="dk1"/>
                          </a:solidFill>
                          <a:latin typeface="+mn-lt"/>
                          <a:ea typeface="+mn-ea"/>
                          <a:cs typeface="+mn-cs"/>
                        </a:rPr>
                        <a:t>Generic Animal Eating Generically</a:t>
                      </a:r>
                    </a:p>
                  </a:txBody>
                  <a:tcPr/>
                </a:tc>
              </a:tr>
              <a:tr h="561748">
                <a:tc>
                  <a:txBody>
                    <a:bodyPr/>
                    <a:lstStyle/>
                    <a:p>
                      <a:r>
                        <a:rPr kumimoji="0" lang="en-IN" sz="1800" b="0" i="0" u="none" strike="noStrike" kern="1200" baseline="0" dirty="0" smtClean="0">
                          <a:solidFill>
                            <a:schemeClr val="dk1"/>
                          </a:solidFill>
                          <a:latin typeface="+mn-lt"/>
                          <a:ea typeface="+mn-ea"/>
                          <a:cs typeface="+mn-cs"/>
                        </a:rPr>
                        <a:t>Horse h = new Horse();</a:t>
                      </a:r>
                    </a:p>
                    <a:p>
                      <a:r>
                        <a:rPr kumimoji="0" lang="en-IN" sz="1800" b="0" i="0" u="none" strike="noStrike" kern="1200" baseline="0" dirty="0" err="1" smtClean="0">
                          <a:solidFill>
                            <a:schemeClr val="dk1"/>
                          </a:solidFill>
                          <a:latin typeface="+mn-lt"/>
                          <a:ea typeface="+mn-ea"/>
                          <a:cs typeface="+mn-cs"/>
                        </a:rPr>
                        <a:t>h.eat</a:t>
                      </a:r>
                      <a:r>
                        <a:rPr kumimoji="0" lang="en-IN" sz="1800" b="0" i="0" u="none" strike="noStrike" kern="1200" baseline="0" dirty="0" smtClean="0">
                          <a:solidFill>
                            <a:schemeClr val="dk1"/>
                          </a:solidFill>
                          <a:latin typeface="+mn-lt"/>
                          <a:ea typeface="+mn-ea"/>
                          <a:cs typeface="+mn-cs"/>
                        </a:rPr>
                        <a:t>();</a:t>
                      </a:r>
                      <a:endParaRPr lang="en-IN" dirty="0"/>
                    </a:p>
                  </a:txBody>
                  <a:tcPr/>
                </a:tc>
                <a:tc>
                  <a:txBody>
                    <a:bodyPr/>
                    <a:lstStyle/>
                    <a:p>
                      <a:r>
                        <a:rPr kumimoji="0" lang="en-IN" sz="1800" b="0" i="0" u="none" strike="noStrike" kern="1200" baseline="0" dirty="0" smtClean="0">
                          <a:solidFill>
                            <a:schemeClr val="dk1"/>
                          </a:solidFill>
                          <a:latin typeface="+mn-lt"/>
                          <a:ea typeface="+mn-ea"/>
                          <a:cs typeface="+mn-cs"/>
                        </a:rPr>
                        <a:t>Horse eating hay</a:t>
                      </a:r>
                      <a:endParaRPr lang="en-IN" dirty="0"/>
                    </a:p>
                  </a:txBody>
                  <a:tcPr/>
                </a:tc>
              </a:tr>
              <a:tr h="561748">
                <a:tc>
                  <a:txBody>
                    <a:bodyPr/>
                    <a:lstStyle/>
                    <a:p>
                      <a:r>
                        <a:rPr kumimoji="0" lang="en-IN" sz="1800" b="0" i="0" u="none" strike="noStrike" kern="1200" baseline="0" dirty="0" smtClean="0">
                          <a:solidFill>
                            <a:schemeClr val="dk1"/>
                          </a:solidFill>
                          <a:latin typeface="+mn-lt"/>
                          <a:ea typeface="+mn-ea"/>
                          <a:cs typeface="+mn-cs"/>
                        </a:rPr>
                        <a:t>Animal ah = new </a:t>
                      </a:r>
                      <a:r>
                        <a:rPr kumimoji="0" lang="en-IN" sz="1800" b="1" i="0" u="none" strike="noStrike" kern="1200" baseline="0" dirty="0" smtClean="0">
                          <a:solidFill>
                            <a:schemeClr val="dk1"/>
                          </a:solidFill>
                          <a:latin typeface="+mn-lt"/>
                          <a:ea typeface="+mn-ea"/>
                          <a:cs typeface="+mn-cs"/>
                        </a:rPr>
                        <a:t>Horse</a:t>
                      </a:r>
                      <a:r>
                        <a:rPr kumimoji="0" lang="en-IN" sz="1800" b="0" i="0" u="none" strike="noStrike" kern="1200" baseline="0" dirty="0" smtClean="0">
                          <a:solidFill>
                            <a:schemeClr val="dk1"/>
                          </a:solidFill>
                          <a:latin typeface="+mn-lt"/>
                          <a:ea typeface="+mn-ea"/>
                          <a:cs typeface="+mn-cs"/>
                        </a:rPr>
                        <a:t>();</a:t>
                      </a:r>
                    </a:p>
                    <a:p>
                      <a:r>
                        <a:rPr kumimoji="0" lang="en-IN" sz="1800" b="0" i="0" u="none" strike="noStrike" kern="1200" baseline="0" dirty="0" err="1" smtClean="0">
                          <a:solidFill>
                            <a:schemeClr val="dk1"/>
                          </a:solidFill>
                          <a:latin typeface="+mn-lt"/>
                          <a:ea typeface="+mn-ea"/>
                          <a:cs typeface="+mn-cs"/>
                        </a:rPr>
                        <a:t>ah.eat</a:t>
                      </a:r>
                      <a:r>
                        <a:rPr kumimoji="0" lang="en-IN" sz="1800" b="0" i="0" u="none" strike="noStrike" kern="1200" baseline="0" dirty="0" smtClean="0">
                          <a:solidFill>
                            <a:schemeClr val="dk1"/>
                          </a:solidFill>
                          <a:latin typeface="+mn-lt"/>
                          <a:ea typeface="+mn-ea"/>
                          <a:cs typeface="+mn-cs"/>
                        </a:rPr>
                        <a:t>();</a:t>
                      </a:r>
                      <a:endParaRPr lang="en-IN" dirty="0"/>
                    </a:p>
                  </a:txBody>
                  <a:tcPr/>
                </a:tc>
                <a:tc>
                  <a:txBody>
                    <a:bodyPr/>
                    <a:lstStyle/>
                    <a:p>
                      <a:r>
                        <a:rPr kumimoji="0" lang="en-IN" sz="1800" b="0" i="0" u="none" strike="noStrike" kern="1200" baseline="0" dirty="0" smtClean="0">
                          <a:solidFill>
                            <a:schemeClr val="dk1"/>
                          </a:solidFill>
                          <a:latin typeface="+mn-lt"/>
                          <a:ea typeface="+mn-ea"/>
                          <a:cs typeface="+mn-cs"/>
                        </a:rPr>
                        <a:t>Horse eating hay</a:t>
                      </a:r>
                    </a:p>
                    <a:p>
                      <a:r>
                        <a:rPr kumimoji="0" lang="en-IN" sz="1800" b="0" i="0" u="none" strike="noStrike" kern="1200" baseline="0" dirty="0" smtClean="0">
                          <a:solidFill>
                            <a:schemeClr val="dk1"/>
                          </a:solidFill>
                          <a:latin typeface="+mn-lt"/>
                          <a:ea typeface="+mn-ea"/>
                          <a:cs typeface="+mn-cs"/>
                        </a:rPr>
                        <a:t>Polymorphism works—the actual object type (Horse), not </a:t>
                      </a:r>
                      <a:r>
                        <a:rPr kumimoji="0" lang="en-IN" sz="1800" b="0" i="0" u="none" strike="noStrike" kern="1200" baseline="0" dirty="0" err="1" smtClean="0">
                          <a:solidFill>
                            <a:schemeClr val="dk1"/>
                          </a:solidFill>
                          <a:latin typeface="+mn-lt"/>
                          <a:ea typeface="+mn-ea"/>
                          <a:cs typeface="+mn-cs"/>
                        </a:rPr>
                        <a:t>the,reference</a:t>
                      </a:r>
                      <a:r>
                        <a:rPr kumimoji="0" lang="en-IN" sz="1800" b="0" i="0" u="none" strike="noStrike" kern="1200" baseline="0" dirty="0" smtClean="0">
                          <a:solidFill>
                            <a:schemeClr val="dk1"/>
                          </a:solidFill>
                          <a:latin typeface="+mn-lt"/>
                          <a:ea typeface="+mn-ea"/>
                          <a:cs typeface="+mn-cs"/>
                        </a:rPr>
                        <a:t> type (Animal), is used to determine which eat() is called.</a:t>
                      </a:r>
                      <a:endParaRPr lang="en-IN" dirty="0"/>
                    </a:p>
                  </a:txBody>
                  <a:tcPr/>
                </a:tc>
              </a:tr>
              <a:tr h="561748">
                <a:tc>
                  <a:txBody>
                    <a:bodyPr/>
                    <a:lstStyle/>
                    <a:p>
                      <a:r>
                        <a:rPr kumimoji="0" lang="en-IN" sz="1800" b="0" i="0" u="none" strike="noStrike" kern="1200" baseline="0" dirty="0" smtClean="0">
                          <a:solidFill>
                            <a:schemeClr val="dk1"/>
                          </a:solidFill>
                          <a:latin typeface="+mn-lt"/>
                          <a:ea typeface="+mn-ea"/>
                          <a:cs typeface="+mn-cs"/>
                        </a:rPr>
                        <a:t>Horse he = new Horse();</a:t>
                      </a:r>
                    </a:p>
                    <a:p>
                      <a:r>
                        <a:rPr kumimoji="0" lang="en-IN" sz="1800" b="0" i="0" u="none" strike="noStrike" kern="1200" baseline="0" dirty="0" err="1" smtClean="0">
                          <a:solidFill>
                            <a:schemeClr val="dk1"/>
                          </a:solidFill>
                          <a:latin typeface="+mn-lt"/>
                          <a:ea typeface="+mn-ea"/>
                          <a:cs typeface="+mn-cs"/>
                        </a:rPr>
                        <a:t>he.eat</a:t>
                      </a:r>
                      <a:r>
                        <a:rPr kumimoji="0" lang="en-IN" sz="1800" b="0" i="0" u="none" strike="noStrike" kern="1200" baseline="0" dirty="0" smtClean="0">
                          <a:solidFill>
                            <a:schemeClr val="dk1"/>
                          </a:solidFill>
                          <a:latin typeface="+mn-lt"/>
                          <a:ea typeface="+mn-ea"/>
                          <a:cs typeface="+mn-cs"/>
                        </a:rPr>
                        <a:t>("Apples");</a:t>
                      </a:r>
                      <a:endParaRPr lang="en-IN" dirty="0"/>
                    </a:p>
                  </a:txBody>
                  <a:tcPr/>
                </a:tc>
                <a:tc>
                  <a:txBody>
                    <a:bodyPr/>
                    <a:lstStyle/>
                    <a:p>
                      <a:r>
                        <a:rPr kumimoji="0" lang="en-IN" sz="1800" b="0" i="0" u="none" strike="noStrike" kern="1200" baseline="0" dirty="0" smtClean="0">
                          <a:solidFill>
                            <a:schemeClr val="dk1"/>
                          </a:solidFill>
                          <a:latin typeface="+mn-lt"/>
                          <a:ea typeface="+mn-ea"/>
                          <a:cs typeface="+mn-cs"/>
                        </a:rPr>
                        <a:t>Horse eating Apples</a:t>
                      </a:r>
                    </a:p>
                    <a:p>
                      <a:r>
                        <a:rPr kumimoji="0" lang="en-IN" sz="1800" b="0" i="0" u="none" strike="noStrike" kern="1200" baseline="0" dirty="0" smtClean="0">
                          <a:solidFill>
                            <a:schemeClr val="dk1"/>
                          </a:solidFill>
                          <a:latin typeface="+mn-lt"/>
                          <a:ea typeface="+mn-ea"/>
                          <a:cs typeface="+mn-cs"/>
                        </a:rPr>
                        <a:t>The overloaded eat(String s) method is invoked.</a:t>
                      </a:r>
                      <a:endParaRPr lang="en-IN" dirty="0"/>
                    </a:p>
                  </a:txBody>
                  <a:tcPr/>
                </a:tc>
              </a:tr>
              <a:tr h="561748">
                <a:tc>
                  <a:txBody>
                    <a:bodyPr/>
                    <a:lstStyle/>
                    <a:p>
                      <a:r>
                        <a:rPr kumimoji="0" lang="en-IN" sz="1800" b="0" i="0" u="none" strike="noStrike" kern="1200" baseline="0" dirty="0" smtClean="0">
                          <a:solidFill>
                            <a:schemeClr val="dk1"/>
                          </a:solidFill>
                          <a:latin typeface="+mn-lt"/>
                          <a:ea typeface="+mn-ea"/>
                          <a:cs typeface="+mn-cs"/>
                        </a:rPr>
                        <a:t>Animal a2 = new Animal();</a:t>
                      </a:r>
                    </a:p>
                    <a:p>
                      <a:r>
                        <a:rPr kumimoji="0" lang="en-IN" sz="1800" b="0" i="0" u="none" strike="noStrike" kern="1200" baseline="0" dirty="0" smtClean="0">
                          <a:solidFill>
                            <a:schemeClr val="dk1"/>
                          </a:solidFill>
                          <a:latin typeface="+mn-lt"/>
                          <a:ea typeface="+mn-ea"/>
                          <a:cs typeface="+mn-cs"/>
                        </a:rPr>
                        <a:t>a2.eat("treats");</a:t>
                      </a:r>
                      <a:endParaRPr lang="en-IN" dirty="0"/>
                    </a:p>
                  </a:txBody>
                  <a:tcPr/>
                </a:tc>
                <a:tc>
                  <a:txBody>
                    <a:bodyPr/>
                    <a:lstStyle/>
                    <a:p>
                      <a:r>
                        <a:rPr kumimoji="0" lang="en-IN" sz="1800" b="0" i="0" u="none" strike="noStrike" kern="1200" baseline="0" dirty="0" smtClean="0">
                          <a:solidFill>
                            <a:schemeClr val="dk1"/>
                          </a:solidFill>
                          <a:latin typeface="+mn-lt"/>
                          <a:ea typeface="+mn-ea"/>
                          <a:cs typeface="+mn-cs"/>
                        </a:rPr>
                        <a:t>Compiler error! Compiler sees that Animal class doesn't have an</a:t>
                      </a:r>
                    </a:p>
                    <a:p>
                      <a:r>
                        <a:rPr kumimoji="0" lang="en-IN" sz="1800" b="0" i="0" u="none" strike="noStrike" kern="1200" baseline="0" dirty="0" smtClean="0">
                          <a:solidFill>
                            <a:schemeClr val="dk1"/>
                          </a:solidFill>
                          <a:latin typeface="+mn-lt"/>
                          <a:ea typeface="+mn-ea"/>
                          <a:cs typeface="+mn-cs"/>
                        </a:rPr>
                        <a:t>eat() method that takes a String.</a:t>
                      </a:r>
                      <a:endParaRPr lang="en-IN" dirty="0"/>
                    </a:p>
                  </a:txBody>
                  <a:tcPr/>
                </a:tc>
              </a:tr>
              <a:tr h="1783079">
                <a:tc>
                  <a:txBody>
                    <a:bodyPr/>
                    <a:lstStyle/>
                    <a:p>
                      <a:r>
                        <a:rPr kumimoji="0" lang="en-IN" sz="1800" b="0" i="0" u="none" strike="noStrike" kern="1200" baseline="0" dirty="0" smtClean="0">
                          <a:solidFill>
                            <a:schemeClr val="dk1"/>
                          </a:solidFill>
                          <a:latin typeface="+mn-lt"/>
                          <a:ea typeface="+mn-ea"/>
                          <a:cs typeface="+mn-cs"/>
                        </a:rPr>
                        <a:t>Animal ah2 = new </a:t>
                      </a:r>
                      <a:r>
                        <a:rPr kumimoji="0" lang="en-IN" sz="1800" b="1" i="0" u="none" strike="noStrike" kern="1200" baseline="0" dirty="0" smtClean="0">
                          <a:solidFill>
                            <a:schemeClr val="dk1"/>
                          </a:solidFill>
                          <a:latin typeface="+mn-lt"/>
                          <a:ea typeface="+mn-ea"/>
                          <a:cs typeface="+mn-cs"/>
                        </a:rPr>
                        <a:t>Horse</a:t>
                      </a:r>
                      <a:r>
                        <a:rPr kumimoji="0" lang="en-IN" sz="1800" b="0" i="0" u="none" strike="noStrike" kern="1200" baseline="0" dirty="0" smtClean="0">
                          <a:solidFill>
                            <a:schemeClr val="dk1"/>
                          </a:solidFill>
                          <a:latin typeface="+mn-lt"/>
                          <a:ea typeface="+mn-ea"/>
                          <a:cs typeface="+mn-cs"/>
                        </a:rPr>
                        <a:t>();</a:t>
                      </a:r>
                    </a:p>
                    <a:p>
                      <a:r>
                        <a:rPr kumimoji="0" lang="en-IN" sz="1800" b="0" i="0" u="none" strike="noStrike" kern="1200" baseline="0" dirty="0" smtClean="0">
                          <a:solidFill>
                            <a:schemeClr val="dk1"/>
                          </a:solidFill>
                          <a:latin typeface="+mn-lt"/>
                          <a:ea typeface="+mn-ea"/>
                          <a:cs typeface="+mn-cs"/>
                        </a:rPr>
                        <a:t>ah2.eat("Carrots");</a:t>
                      </a:r>
                      <a:endParaRPr lang="en-IN" dirty="0"/>
                    </a:p>
                  </a:txBody>
                  <a:tcPr/>
                </a:tc>
                <a:tc>
                  <a:txBody>
                    <a:bodyPr/>
                    <a:lstStyle/>
                    <a:p>
                      <a:r>
                        <a:rPr kumimoji="0" lang="en-IN" sz="1800" b="0" i="0" u="none" strike="noStrike" kern="1200" baseline="0" dirty="0" smtClean="0">
                          <a:solidFill>
                            <a:schemeClr val="dk1"/>
                          </a:solidFill>
                          <a:latin typeface="+mn-lt"/>
                          <a:ea typeface="+mn-ea"/>
                          <a:cs typeface="+mn-cs"/>
                        </a:rPr>
                        <a:t>Compiler error! Compiler </a:t>
                      </a:r>
                      <a:r>
                        <a:rPr kumimoji="0" lang="en-IN" sz="1800" b="0" i="1" u="none" strike="noStrike" kern="1200" baseline="0" dirty="0" smtClean="0">
                          <a:solidFill>
                            <a:schemeClr val="dk1"/>
                          </a:solidFill>
                          <a:latin typeface="+mn-lt"/>
                          <a:ea typeface="+mn-ea"/>
                          <a:cs typeface="+mn-cs"/>
                        </a:rPr>
                        <a:t>still </a:t>
                      </a:r>
                      <a:r>
                        <a:rPr kumimoji="0" lang="en-IN" sz="1800" b="0" i="0" u="none" strike="noStrike" kern="1200" baseline="0" dirty="0" smtClean="0">
                          <a:solidFill>
                            <a:schemeClr val="dk1"/>
                          </a:solidFill>
                          <a:latin typeface="+mn-lt"/>
                          <a:ea typeface="+mn-ea"/>
                          <a:cs typeface="+mn-cs"/>
                        </a:rPr>
                        <a:t>looks only at the reference, and sees</a:t>
                      </a:r>
                    </a:p>
                    <a:p>
                      <a:r>
                        <a:rPr kumimoji="0" lang="en-IN" sz="1800" b="0" i="0" u="none" strike="noStrike" kern="1200" baseline="0" dirty="0" smtClean="0">
                          <a:solidFill>
                            <a:schemeClr val="dk1"/>
                          </a:solidFill>
                          <a:latin typeface="+mn-lt"/>
                          <a:ea typeface="+mn-ea"/>
                          <a:cs typeface="+mn-cs"/>
                        </a:rPr>
                        <a:t>that Animal doesn’t have an eat() method that takes a String.</a:t>
                      </a:r>
                    </a:p>
                    <a:p>
                      <a:r>
                        <a:rPr kumimoji="0" lang="en-IN" sz="1800" b="0" i="0" u="none" strike="noStrike" kern="1200" baseline="0" dirty="0" smtClean="0">
                          <a:solidFill>
                            <a:schemeClr val="dk1"/>
                          </a:solidFill>
                          <a:latin typeface="+mn-lt"/>
                          <a:ea typeface="+mn-ea"/>
                          <a:cs typeface="+mn-cs"/>
                        </a:rPr>
                        <a:t>Compiler doesn’t care that the actual object might be a Horse at</a:t>
                      </a:r>
                    </a:p>
                    <a:p>
                      <a:r>
                        <a:rPr kumimoji="0" lang="en-IN" sz="1800" b="0" i="0" u="none" strike="noStrike" kern="1200" baseline="0" dirty="0" smtClean="0">
                          <a:solidFill>
                            <a:schemeClr val="dk1"/>
                          </a:solidFill>
                          <a:latin typeface="+mn-lt"/>
                          <a:ea typeface="+mn-ea"/>
                          <a:cs typeface="+mn-cs"/>
                        </a:rPr>
                        <a:t>runtime.</a:t>
                      </a:r>
                      <a:endParaRPr lang="en-IN" dirty="0"/>
                    </a:p>
                  </a:txBody>
                  <a:tcPr/>
                </a:tc>
              </a:tr>
            </a:tbl>
          </a:graphicData>
        </a:graphic>
      </p:graphicFrame>
    </p:spTree>
    <p:extLst>
      <p:ext uri="{BB962C8B-B14F-4D97-AF65-F5344CB8AC3E}">
        <p14:creationId xmlns:p14="http://schemas.microsoft.com/office/powerpoint/2010/main" xmlns="" val="4005935518"/>
      </p:ext>
    </p:extLst>
  </p:cSld>
  <p:clrMapOvr>
    <a:masterClrMapping/>
  </p:clrMapOvr>
  <p:transition>
    <p:diamond/>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smtClean="0"/>
              <a:t>               overloading</a:t>
            </a:r>
            <a:endParaRPr lang="en-IN" dirty="0"/>
          </a:p>
        </p:txBody>
      </p:sp>
      <p:sp>
        <p:nvSpPr>
          <p:cNvPr id="3" name="Content Placeholder 2"/>
          <p:cNvSpPr>
            <a:spLocks noGrp="1"/>
          </p:cNvSpPr>
          <p:nvPr>
            <p:ph sz="quarter" idx="1"/>
          </p:nvPr>
        </p:nvSpPr>
        <p:spPr>
          <a:xfrm>
            <a:off x="457200" y="990600"/>
            <a:ext cx="8229600" cy="5334000"/>
          </a:xfrm>
        </p:spPr>
        <p:txBody>
          <a:bodyPr>
            <a:normAutofit fontScale="55000" lnSpcReduction="20000"/>
          </a:bodyPr>
          <a:lstStyle/>
          <a:p>
            <a:pPr marL="0" indent="0">
              <a:buNone/>
            </a:pPr>
            <a:r>
              <a:rPr lang="en-IN" dirty="0"/>
              <a:t>class Animal { }</a:t>
            </a:r>
          </a:p>
          <a:p>
            <a:pPr marL="0" indent="0">
              <a:buNone/>
            </a:pPr>
            <a:r>
              <a:rPr lang="en-IN" dirty="0"/>
              <a:t>class Horse extends Animal { }</a:t>
            </a:r>
          </a:p>
          <a:p>
            <a:pPr marL="0" indent="0">
              <a:buNone/>
            </a:pPr>
            <a:r>
              <a:rPr lang="en-IN" dirty="0"/>
              <a:t>class </a:t>
            </a:r>
            <a:r>
              <a:rPr lang="en-IN" dirty="0" err="1"/>
              <a:t>UseAnimals</a:t>
            </a:r>
            <a:r>
              <a:rPr lang="en-IN" dirty="0"/>
              <a:t> {</a:t>
            </a:r>
          </a:p>
          <a:p>
            <a:pPr marL="0" indent="0">
              <a:buNone/>
            </a:pPr>
            <a:r>
              <a:rPr lang="en-IN" dirty="0">
                <a:solidFill>
                  <a:srgbClr val="FF0000"/>
                </a:solidFill>
              </a:rPr>
              <a:t>public void </a:t>
            </a:r>
            <a:r>
              <a:rPr lang="en-IN" dirty="0" err="1">
                <a:solidFill>
                  <a:srgbClr val="FF0000"/>
                </a:solidFill>
              </a:rPr>
              <a:t>doStuff</a:t>
            </a:r>
            <a:r>
              <a:rPr lang="en-IN" dirty="0">
                <a:solidFill>
                  <a:srgbClr val="FF0000"/>
                </a:solidFill>
              </a:rPr>
              <a:t>(Animal a) {</a:t>
            </a:r>
          </a:p>
          <a:p>
            <a:pPr marL="0" indent="0">
              <a:buNone/>
            </a:pPr>
            <a:r>
              <a:rPr lang="en-IN" dirty="0" err="1">
                <a:solidFill>
                  <a:srgbClr val="FF0000"/>
                </a:solidFill>
              </a:rPr>
              <a:t>System.out.println</a:t>
            </a:r>
            <a:r>
              <a:rPr lang="en-IN" dirty="0">
                <a:solidFill>
                  <a:srgbClr val="FF0000"/>
                </a:solidFill>
              </a:rPr>
              <a:t>("In the Animal version");</a:t>
            </a:r>
          </a:p>
          <a:p>
            <a:pPr marL="0" indent="0">
              <a:buNone/>
            </a:pPr>
            <a:r>
              <a:rPr lang="en-IN" dirty="0">
                <a:solidFill>
                  <a:srgbClr val="FF0000"/>
                </a:solidFill>
              </a:rPr>
              <a:t>}</a:t>
            </a:r>
          </a:p>
          <a:p>
            <a:pPr marL="0" indent="0">
              <a:buNone/>
            </a:pPr>
            <a:r>
              <a:rPr lang="en-IN" dirty="0">
                <a:solidFill>
                  <a:srgbClr val="FF0000"/>
                </a:solidFill>
              </a:rPr>
              <a:t>public void </a:t>
            </a:r>
            <a:r>
              <a:rPr lang="en-IN" dirty="0" err="1">
                <a:solidFill>
                  <a:srgbClr val="FF0000"/>
                </a:solidFill>
              </a:rPr>
              <a:t>doStuff</a:t>
            </a:r>
            <a:r>
              <a:rPr lang="en-IN" dirty="0">
                <a:solidFill>
                  <a:srgbClr val="FF0000"/>
                </a:solidFill>
              </a:rPr>
              <a:t>(Horse h) {</a:t>
            </a:r>
          </a:p>
          <a:p>
            <a:pPr marL="0" indent="0">
              <a:buNone/>
            </a:pPr>
            <a:r>
              <a:rPr lang="en-IN" dirty="0" err="1">
                <a:solidFill>
                  <a:srgbClr val="FF0000"/>
                </a:solidFill>
              </a:rPr>
              <a:t>System.out.println</a:t>
            </a:r>
            <a:r>
              <a:rPr lang="en-IN" dirty="0">
                <a:solidFill>
                  <a:srgbClr val="FF0000"/>
                </a:solidFill>
              </a:rPr>
              <a:t>("In the Horse version");</a:t>
            </a:r>
          </a:p>
          <a:p>
            <a:pPr marL="0" indent="0">
              <a:buNone/>
            </a:pPr>
            <a:r>
              <a:rPr lang="en-IN" dirty="0">
                <a:solidFill>
                  <a:srgbClr val="FF0000"/>
                </a:solidFill>
              </a:rPr>
              <a:t>}</a:t>
            </a:r>
          </a:p>
          <a:p>
            <a:pPr marL="0" indent="0">
              <a:buNone/>
            </a:pPr>
            <a:r>
              <a:rPr lang="en-IN" dirty="0"/>
              <a:t>public static void main (String [] </a:t>
            </a:r>
            <a:r>
              <a:rPr lang="en-IN" dirty="0" err="1"/>
              <a:t>args</a:t>
            </a:r>
            <a:r>
              <a:rPr lang="en-IN" dirty="0"/>
              <a:t>) {</a:t>
            </a:r>
          </a:p>
          <a:p>
            <a:pPr marL="0" indent="0">
              <a:buNone/>
            </a:pPr>
            <a:r>
              <a:rPr lang="en-IN" dirty="0" err="1"/>
              <a:t>UseAnimals</a:t>
            </a:r>
            <a:r>
              <a:rPr lang="en-IN" dirty="0"/>
              <a:t> </a:t>
            </a:r>
            <a:r>
              <a:rPr lang="en-IN" dirty="0" err="1"/>
              <a:t>ua</a:t>
            </a:r>
            <a:r>
              <a:rPr lang="en-IN" dirty="0"/>
              <a:t> = new </a:t>
            </a:r>
            <a:r>
              <a:rPr lang="en-IN" dirty="0" err="1"/>
              <a:t>UseAnimals</a:t>
            </a:r>
            <a:r>
              <a:rPr lang="en-IN" dirty="0"/>
              <a:t>();</a:t>
            </a:r>
          </a:p>
          <a:p>
            <a:pPr marL="0" indent="0">
              <a:buNone/>
            </a:pPr>
            <a:r>
              <a:rPr lang="en-IN" dirty="0"/>
              <a:t>Animal </a:t>
            </a:r>
            <a:r>
              <a:rPr lang="en-IN" dirty="0" err="1"/>
              <a:t>animalObj</a:t>
            </a:r>
            <a:r>
              <a:rPr lang="en-IN" dirty="0"/>
              <a:t> = new Animal();</a:t>
            </a:r>
          </a:p>
          <a:p>
            <a:pPr marL="0" indent="0">
              <a:buNone/>
            </a:pPr>
            <a:r>
              <a:rPr lang="en-IN" dirty="0"/>
              <a:t>Horse </a:t>
            </a:r>
            <a:r>
              <a:rPr lang="en-IN" dirty="0" err="1"/>
              <a:t>horseObj</a:t>
            </a:r>
            <a:r>
              <a:rPr lang="en-IN" dirty="0"/>
              <a:t> = new Horse();</a:t>
            </a:r>
          </a:p>
          <a:p>
            <a:pPr marL="0" indent="0">
              <a:buNone/>
            </a:pPr>
            <a:r>
              <a:rPr lang="en-IN" dirty="0" err="1">
                <a:solidFill>
                  <a:srgbClr val="FF0000"/>
                </a:solidFill>
              </a:rPr>
              <a:t>ua.doStuff</a:t>
            </a:r>
            <a:r>
              <a:rPr lang="en-IN" dirty="0">
                <a:solidFill>
                  <a:srgbClr val="FF0000"/>
                </a:solidFill>
              </a:rPr>
              <a:t>(</a:t>
            </a:r>
            <a:r>
              <a:rPr lang="en-IN" dirty="0" err="1">
                <a:solidFill>
                  <a:srgbClr val="FF0000"/>
                </a:solidFill>
              </a:rPr>
              <a:t>animalObj</a:t>
            </a:r>
            <a:r>
              <a:rPr lang="en-IN" dirty="0">
                <a:solidFill>
                  <a:srgbClr val="FF0000"/>
                </a:solidFill>
              </a:rPr>
              <a:t>);</a:t>
            </a:r>
          </a:p>
          <a:p>
            <a:pPr marL="0" indent="0">
              <a:buNone/>
            </a:pPr>
            <a:r>
              <a:rPr lang="en-IN" dirty="0" err="1">
                <a:solidFill>
                  <a:srgbClr val="FF0000"/>
                </a:solidFill>
              </a:rPr>
              <a:t>ua.doStuff</a:t>
            </a:r>
            <a:r>
              <a:rPr lang="en-IN" dirty="0">
                <a:solidFill>
                  <a:srgbClr val="FF0000"/>
                </a:solidFill>
              </a:rPr>
              <a:t>(</a:t>
            </a:r>
            <a:r>
              <a:rPr lang="en-IN" dirty="0" err="1">
                <a:solidFill>
                  <a:srgbClr val="FF0000"/>
                </a:solidFill>
              </a:rPr>
              <a:t>horseObj</a:t>
            </a:r>
            <a:r>
              <a:rPr lang="en-IN" dirty="0">
                <a:solidFill>
                  <a:srgbClr val="FF0000"/>
                </a:solidFill>
              </a:rPr>
              <a:t>);</a:t>
            </a:r>
          </a:p>
          <a:p>
            <a:pPr marL="0" indent="0">
              <a:buNone/>
            </a:pPr>
            <a:r>
              <a:rPr lang="en-IN" dirty="0"/>
              <a:t>}</a:t>
            </a:r>
          </a:p>
          <a:p>
            <a:pPr marL="0" indent="0">
              <a:buNone/>
            </a:pPr>
            <a:r>
              <a:rPr lang="en-IN" dirty="0"/>
              <a:t>}</a:t>
            </a:r>
          </a:p>
          <a:p>
            <a:pPr marL="0" indent="0">
              <a:buNone/>
            </a:pPr>
            <a:r>
              <a:rPr lang="en-IN" dirty="0"/>
              <a:t>The output is what you expect:</a:t>
            </a:r>
          </a:p>
          <a:p>
            <a:pPr marL="0" indent="0">
              <a:buNone/>
            </a:pPr>
            <a:r>
              <a:rPr lang="en-IN" dirty="0"/>
              <a:t>in the Animal version</a:t>
            </a:r>
          </a:p>
          <a:p>
            <a:pPr marL="0" indent="0">
              <a:buNone/>
            </a:pPr>
            <a:r>
              <a:rPr lang="en-IN" dirty="0"/>
              <a:t>in the Horse version</a:t>
            </a:r>
          </a:p>
        </p:txBody>
      </p:sp>
    </p:spTree>
    <p:extLst>
      <p:ext uri="{BB962C8B-B14F-4D97-AF65-F5344CB8AC3E}">
        <p14:creationId xmlns:p14="http://schemas.microsoft.com/office/powerpoint/2010/main" xmlns="" val="1664221811"/>
      </p:ext>
    </p:extLst>
  </p:cSld>
  <p:clrMapOvr>
    <a:masterClrMapping/>
  </p:clrMapOvr>
  <p:transition>
    <p:diamond/>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95400"/>
          </a:xfrm>
        </p:spPr>
        <p:txBody>
          <a:bodyPr>
            <a:normAutofit/>
          </a:bodyPr>
          <a:lstStyle/>
          <a:p>
            <a:r>
              <a:rPr lang="en-IN" sz="3600" dirty="0"/>
              <a:t>But what if you use an Animal reference to a Horse object?</a:t>
            </a:r>
          </a:p>
        </p:txBody>
      </p:sp>
      <p:sp>
        <p:nvSpPr>
          <p:cNvPr id="3" name="Content Placeholder 2"/>
          <p:cNvSpPr>
            <a:spLocks noGrp="1"/>
          </p:cNvSpPr>
          <p:nvPr>
            <p:ph sz="quarter" idx="1"/>
          </p:nvPr>
        </p:nvSpPr>
        <p:spPr>
          <a:xfrm>
            <a:off x="457200" y="1371600"/>
            <a:ext cx="8229600" cy="4953000"/>
          </a:xfrm>
        </p:spPr>
        <p:txBody>
          <a:bodyPr>
            <a:normAutofit/>
          </a:bodyPr>
          <a:lstStyle/>
          <a:p>
            <a:r>
              <a:rPr lang="en-IN" b="1" dirty="0"/>
              <a:t>Animal </a:t>
            </a:r>
            <a:r>
              <a:rPr lang="en-IN" b="1" dirty="0" err="1"/>
              <a:t>animalRefToHorse</a:t>
            </a:r>
            <a:r>
              <a:rPr lang="en-IN" b="1" dirty="0"/>
              <a:t> = new Horse();</a:t>
            </a:r>
          </a:p>
          <a:p>
            <a:r>
              <a:rPr lang="en-IN" dirty="0" err="1"/>
              <a:t>ua.doStuff</a:t>
            </a:r>
            <a:r>
              <a:rPr lang="en-IN" dirty="0"/>
              <a:t>(</a:t>
            </a:r>
            <a:r>
              <a:rPr lang="en-IN" dirty="0" err="1"/>
              <a:t>animalRefToHorse</a:t>
            </a:r>
            <a:r>
              <a:rPr lang="en-IN" dirty="0"/>
              <a:t>);</a:t>
            </a:r>
          </a:p>
          <a:p>
            <a:r>
              <a:rPr lang="en-IN" dirty="0" smtClean="0"/>
              <a:t>   </a:t>
            </a:r>
            <a:r>
              <a:rPr lang="en-IN" dirty="0" smtClean="0">
                <a:solidFill>
                  <a:srgbClr val="00B050"/>
                </a:solidFill>
              </a:rPr>
              <a:t>output---    in </a:t>
            </a:r>
            <a:r>
              <a:rPr lang="en-IN" dirty="0">
                <a:solidFill>
                  <a:srgbClr val="00B050"/>
                </a:solidFill>
              </a:rPr>
              <a:t>the Animal </a:t>
            </a:r>
            <a:r>
              <a:rPr lang="en-IN" dirty="0" smtClean="0">
                <a:solidFill>
                  <a:srgbClr val="00B050"/>
                </a:solidFill>
              </a:rPr>
              <a:t>version </a:t>
            </a:r>
          </a:p>
          <a:p>
            <a:r>
              <a:rPr lang="en-IN" dirty="0" smtClean="0">
                <a:solidFill>
                  <a:srgbClr val="FF0000"/>
                </a:solidFill>
              </a:rPr>
              <a:t>the </a:t>
            </a:r>
            <a:r>
              <a:rPr lang="en-IN" i="1" dirty="0" smtClean="0">
                <a:solidFill>
                  <a:srgbClr val="FF0000"/>
                </a:solidFill>
              </a:rPr>
              <a:t>reference </a:t>
            </a:r>
            <a:r>
              <a:rPr lang="en-IN" dirty="0" smtClean="0">
                <a:solidFill>
                  <a:srgbClr val="FF0000"/>
                </a:solidFill>
              </a:rPr>
              <a:t>type </a:t>
            </a:r>
            <a:r>
              <a:rPr lang="en-IN" dirty="0">
                <a:solidFill>
                  <a:srgbClr val="FF0000"/>
                </a:solidFill>
              </a:rPr>
              <a:t>(not the object type) determines which overloaded method is invoked! </a:t>
            </a:r>
            <a:endParaRPr lang="en-IN" dirty="0" smtClean="0">
              <a:solidFill>
                <a:srgbClr val="FF0000"/>
              </a:solidFill>
            </a:endParaRPr>
          </a:p>
          <a:p>
            <a:r>
              <a:rPr lang="en-IN" dirty="0" smtClean="0">
                <a:solidFill>
                  <a:srgbClr val="FF0000"/>
                </a:solidFill>
              </a:rPr>
              <a:t>which </a:t>
            </a:r>
            <a:r>
              <a:rPr lang="en-IN" dirty="0">
                <a:solidFill>
                  <a:srgbClr val="FF0000"/>
                </a:solidFill>
              </a:rPr>
              <a:t>over</a:t>
            </a:r>
            <a:r>
              <a:rPr lang="en-IN" i="1" dirty="0">
                <a:solidFill>
                  <a:srgbClr val="FF0000"/>
                </a:solidFill>
              </a:rPr>
              <a:t>ridden </a:t>
            </a:r>
            <a:r>
              <a:rPr lang="en-IN" dirty="0">
                <a:solidFill>
                  <a:srgbClr val="FF0000"/>
                </a:solidFill>
              </a:rPr>
              <a:t>version of the method to call </a:t>
            </a:r>
            <a:r>
              <a:rPr lang="en-IN" dirty="0" smtClean="0">
                <a:solidFill>
                  <a:srgbClr val="FF0000"/>
                </a:solidFill>
              </a:rPr>
              <a:t> is </a:t>
            </a:r>
            <a:r>
              <a:rPr lang="en-IN" dirty="0">
                <a:solidFill>
                  <a:srgbClr val="FF0000"/>
                </a:solidFill>
              </a:rPr>
              <a:t>decided at </a:t>
            </a:r>
            <a:r>
              <a:rPr lang="en-IN" i="1" dirty="0">
                <a:solidFill>
                  <a:srgbClr val="FF0000"/>
                </a:solidFill>
              </a:rPr>
              <a:t>runtime </a:t>
            </a:r>
            <a:r>
              <a:rPr lang="en-IN" dirty="0">
                <a:solidFill>
                  <a:srgbClr val="FF0000"/>
                </a:solidFill>
              </a:rPr>
              <a:t>based on </a:t>
            </a:r>
            <a:r>
              <a:rPr lang="en-IN" i="1" dirty="0">
                <a:solidFill>
                  <a:srgbClr val="FF0000"/>
                </a:solidFill>
              </a:rPr>
              <a:t>object </a:t>
            </a:r>
            <a:r>
              <a:rPr lang="en-IN" dirty="0">
                <a:solidFill>
                  <a:srgbClr val="FF0000"/>
                </a:solidFill>
              </a:rPr>
              <a:t>type, </a:t>
            </a:r>
            <a:r>
              <a:rPr lang="en-IN" dirty="0" smtClean="0">
                <a:solidFill>
                  <a:srgbClr val="FF0000"/>
                </a:solidFill>
              </a:rPr>
              <a:t>but which </a:t>
            </a:r>
            <a:r>
              <a:rPr lang="en-IN" dirty="0">
                <a:solidFill>
                  <a:srgbClr val="FF0000"/>
                </a:solidFill>
              </a:rPr>
              <a:t>over</a:t>
            </a:r>
            <a:r>
              <a:rPr lang="en-IN" i="1" dirty="0">
                <a:solidFill>
                  <a:srgbClr val="FF0000"/>
                </a:solidFill>
              </a:rPr>
              <a:t>loaded </a:t>
            </a:r>
            <a:r>
              <a:rPr lang="en-IN" dirty="0">
                <a:solidFill>
                  <a:srgbClr val="FF0000"/>
                </a:solidFill>
              </a:rPr>
              <a:t>version of the method to call is based on the </a:t>
            </a:r>
            <a:r>
              <a:rPr lang="en-IN" i="1" dirty="0">
                <a:solidFill>
                  <a:srgbClr val="FF0000"/>
                </a:solidFill>
              </a:rPr>
              <a:t>reference </a:t>
            </a:r>
            <a:r>
              <a:rPr lang="en-IN" dirty="0">
                <a:solidFill>
                  <a:srgbClr val="FF0000"/>
                </a:solidFill>
              </a:rPr>
              <a:t>type </a:t>
            </a:r>
            <a:r>
              <a:rPr lang="en-IN" dirty="0" smtClean="0">
                <a:solidFill>
                  <a:srgbClr val="FF0000"/>
                </a:solidFill>
              </a:rPr>
              <a:t>of the </a:t>
            </a:r>
            <a:r>
              <a:rPr lang="en-IN" dirty="0">
                <a:solidFill>
                  <a:srgbClr val="FF0000"/>
                </a:solidFill>
              </a:rPr>
              <a:t>argument passed at </a:t>
            </a:r>
            <a:r>
              <a:rPr lang="en-IN" i="1" dirty="0">
                <a:solidFill>
                  <a:srgbClr val="FF0000"/>
                </a:solidFill>
              </a:rPr>
              <a:t>compile </a:t>
            </a:r>
            <a:r>
              <a:rPr lang="en-IN" dirty="0">
                <a:solidFill>
                  <a:srgbClr val="FF0000"/>
                </a:solidFill>
              </a:rPr>
              <a:t>time.</a:t>
            </a:r>
          </a:p>
        </p:txBody>
      </p:sp>
    </p:spTree>
    <p:extLst>
      <p:ext uri="{BB962C8B-B14F-4D97-AF65-F5344CB8AC3E}">
        <p14:creationId xmlns:p14="http://schemas.microsoft.com/office/powerpoint/2010/main" xmlns="" val="292917386"/>
      </p:ext>
    </p:extLst>
  </p:cSld>
  <p:clrMapOvr>
    <a:masterClrMapping/>
  </p:clrMapOvr>
  <p:transition>
    <p:diamond/>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IN" b="1" dirty="0" smtClean="0"/>
              <a:t>            Legal </a:t>
            </a:r>
            <a:r>
              <a:rPr lang="en-IN" b="1" dirty="0"/>
              <a:t>Overloads</a:t>
            </a:r>
            <a:endParaRPr lang="en-IN" dirty="0"/>
          </a:p>
        </p:txBody>
      </p:sp>
      <p:sp>
        <p:nvSpPr>
          <p:cNvPr id="3" name="Content Placeholder 2"/>
          <p:cNvSpPr>
            <a:spLocks noGrp="1"/>
          </p:cNvSpPr>
          <p:nvPr>
            <p:ph sz="quarter" idx="1"/>
          </p:nvPr>
        </p:nvSpPr>
        <p:spPr>
          <a:xfrm>
            <a:off x="457200" y="1143000"/>
            <a:ext cx="8229600" cy="5181600"/>
          </a:xfrm>
        </p:spPr>
        <p:txBody>
          <a:bodyPr/>
          <a:lstStyle/>
          <a:p>
            <a:r>
              <a:rPr lang="en-IN" sz="2000" dirty="0">
                <a:solidFill>
                  <a:schemeClr val="tx1">
                    <a:lumMod val="65000"/>
                    <a:lumOff val="35000"/>
                  </a:schemeClr>
                </a:solidFill>
              </a:rPr>
              <a:t>public void </a:t>
            </a:r>
            <a:r>
              <a:rPr lang="en-IN" sz="2000" dirty="0" err="1">
                <a:solidFill>
                  <a:schemeClr val="tx1">
                    <a:lumMod val="65000"/>
                    <a:lumOff val="35000"/>
                  </a:schemeClr>
                </a:solidFill>
              </a:rPr>
              <a:t>changeSize</a:t>
            </a:r>
            <a:r>
              <a:rPr lang="en-IN" sz="2000" dirty="0">
                <a:solidFill>
                  <a:schemeClr val="tx1">
                    <a:lumMod val="65000"/>
                    <a:lumOff val="35000"/>
                  </a:schemeClr>
                </a:solidFill>
              </a:rPr>
              <a:t>(</a:t>
            </a:r>
            <a:r>
              <a:rPr lang="en-IN" sz="2000" dirty="0" err="1">
                <a:solidFill>
                  <a:schemeClr val="tx1">
                    <a:lumMod val="65000"/>
                    <a:lumOff val="35000"/>
                  </a:schemeClr>
                </a:solidFill>
              </a:rPr>
              <a:t>int</a:t>
            </a:r>
            <a:r>
              <a:rPr lang="en-IN" sz="2000" dirty="0">
                <a:solidFill>
                  <a:schemeClr val="tx1">
                    <a:lumMod val="65000"/>
                    <a:lumOff val="35000"/>
                  </a:schemeClr>
                </a:solidFill>
              </a:rPr>
              <a:t> size, String name, float pattern) { </a:t>
            </a:r>
            <a:r>
              <a:rPr lang="en-IN" sz="2000" dirty="0" smtClean="0">
                <a:solidFill>
                  <a:schemeClr val="tx1">
                    <a:lumMod val="65000"/>
                    <a:lumOff val="35000"/>
                  </a:schemeClr>
                </a:solidFill>
              </a:rPr>
              <a:t>}</a:t>
            </a:r>
          </a:p>
          <a:p>
            <a:endParaRPr lang="en-US" dirty="0"/>
          </a:p>
          <a:p>
            <a:r>
              <a:rPr lang="en-IN" sz="2800" dirty="0">
                <a:solidFill>
                  <a:srgbClr val="0070C0"/>
                </a:solidFill>
              </a:rPr>
              <a:t>The following methods are legal overloads of the </a:t>
            </a:r>
            <a:r>
              <a:rPr lang="en-IN" sz="2800" dirty="0" err="1">
                <a:solidFill>
                  <a:srgbClr val="0070C0"/>
                </a:solidFill>
              </a:rPr>
              <a:t>changeSize</a:t>
            </a:r>
            <a:r>
              <a:rPr lang="en-IN" sz="2800" dirty="0">
                <a:solidFill>
                  <a:srgbClr val="0070C0"/>
                </a:solidFill>
              </a:rPr>
              <a:t>() method:</a:t>
            </a:r>
          </a:p>
          <a:p>
            <a:r>
              <a:rPr lang="en-IN" sz="2800" dirty="0">
                <a:solidFill>
                  <a:schemeClr val="tx2">
                    <a:lumMod val="60000"/>
                    <a:lumOff val="40000"/>
                  </a:schemeClr>
                </a:solidFill>
              </a:rPr>
              <a:t>public void </a:t>
            </a:r>
            <a:r>
              <a:rPr lang="en-IN" sz="2800" dirty="0" err="1">
                <a:solidFill>
                  <a:schemeClr val="tx2">
                    <a:lumMod val="60000"/>
                    <a:lumOff val="40000"/>
                  </a:schemeClr>
                </a:solidFill>
              </a:rPr>
              <a:t>changeSize</a:t>
            </a:r>
            <a:r>
              <a:rPr lang="en-IN" sz="2800" dirty="0">
                <a:solidFill>
                  <a:schemeClr val="tx2">
                    <a:lumMod val="60000"/>
                    <a:lumOff val="40000"/>
                  </a:schemeClr>
                </a:solidFill>
              </a:rPr>
              <a:t>(</a:t>
            </a:r>
            <a:r>
              <a:rPr lang="en-IN" sz="2800" dirty="0" err="1">
                <a:solidFill>
                  <a:schemeClr val="tx2">
                    <a:lumMod val="60000"/>
                    <a:lumOff val="40000"/>
                  </a:schemeClr>
                </a:solidFill>
              </a:rPr>
              <a:t>int</a:t>
            </a:r>
            <a:r>
              <a:rPr lang="en-IN" sz="2800" dirty="0">
                <a:solidFill>
                  <a:schemeClr val="tx2">
                    <a:lumMod val="60000"/>
                    <a:lumOff val="40000"/>
                  </a:schemeClr>
                </a:solidFill>
              </a:rPr>
              <a:t> size, String name) { }</a:t>
            </a:r>
          </a:p>
          <a:p>
            <a:r>
              <a:rPr lang="en-IN" sz="2800" dirty="0">
                <a:solidFill>
                  <a:schemeClr val="tx2">
                    <a:lumMod val="60000"/>
                    <a:lumOff val="40000"/>
                  </a:schemeClr>
                </a:solidFill>
              </a:rPr>
              <a:t>public </a:t>
            </a:r>
            <a:r>
              <a:rPr lang="en-IN" sz="2800" dirty="0" err="1">
                <a:solidFill>
                  <a:schemeClr val="tx2">
                    <a:lumMod val="60000"/>
                    <a:lumOff val="40000"/>
                  </a:schemeClr>
                </a:solidFill>
              </a:rPr>
              <a:t>int</a:t>
            </a:r>
            <a:r>
              <a:rPr lang="en-IN" sz="2800" dirty="0">
                <a:solidFill>
                  <a:schemeClr val="tx2">
                    <a:lumMod val="60000"/>
                    <a:lumOff val="40000"/>
                  </a:schemeClr>
                </a:solidFill>
              </a:rPr>
              <a:t> </a:t>
            </a:r>
            <a:r>
              <a:rPr lang="en-IN" sz="2800" dirty="0" err="1">
                <a:solidFill>
                  <a:schemeClr val="tx2">
                    <a:lumMod val="60000"/>
                    <a:lumOff val="40000"/>
                  </a:schemeClr>
                </a:solidFill>
              </a:rPr>
              <a:t>changeSize</a:t>
            </a:r>
            <a:r>
              <a:rPr lang="en-IN" sz="2800" dirty="0">
                <a:solidFill>
                  <a:schemeClr val="tx2">
                    <a:lumMod val="60000"/>
                    <a:lumOff val="40000"/>
                  </a:schemeClr>
                </a:solidFill>
              </a:rPr>
              <a:t>(</a:t>
            </a:r>
            <a:r>
              <a:rPr lang="en-IN" sz="2800" dirty="0" err="1">
                <a:solidFill>
                  <a:schemeClr val="tx2">
                    <a:lumMod val="60000"/>
                    <a:lumOff val="40000"/>
                  </a:schemeClr>
                </a:solidFill>
              </a:rPr>
              <a:t>int</a:t>
            </a:r>
            <a:r>
              <a:rPr lang="en-IN" sz="2800" dirty="0">
                <a:solidFill>
                  <a:schemeClr val="tx2">
                    <a:lumMod val="60000"/>
                    <a:lumOff val="40000"/>
                  </a:schemeClr>
                </a:solidFill>
              </a:rPr>
              <a:t> size, float pattern) { }</a:t>
            </a:r>
          </a:p>
          <a:p>
            <a:r>
              <a:rPr lang="en-IN" sz="2800" dirty="0">
                <a:solidFill>
                  <a:schemeClr val="tx2">
                    <a:lumMod val="60000"/>
                    <a:lumOff val="40000"/>
                  </a:schemeClr>
                </a:solidFill>
              </a:rPr>
              <a:t>public void </a:t>
            </a:r>
            <a:r>
              <a:rPr lang="en-IN" sz="2800" dirty="0" err="1">
                <a:solidFill>
                  <a:schemeClr val="tx2">
                    <a:lumMod val="60000"/>
                    <a:lumOff val="40000"/>
                  </a:schemeClr>
                </a:solidFill>
              </a:rPr>
              <a:t>changeSize</a:t>
            </a:r>
            <a:r>
              <a:rPr lang="en-IN" sz="2800" dirty="0">
                <a:solidFill>
                  <a:schemeClr val="tx2">
                    <a:lumMod val="60000"/>
                    <a:lumOff val="40000"/>
                  </a:schemeClr>
                </a:solidFill>
              </a:rPr>
              <a:t>(float pattern, String name)</a:t>
            </a:r>
          </a:p>
          <a:p>
            <a:r>
              <a:rPr lang="en-IN" sz="2800" dirty="0">
                <a:solidFill>
                  <a:schemeClr val="tx2">
                    <a:lumMod val="60000"/>
                    <a:lumOff val="40000"/>
                  </a:schemeClr>
                </a:solidFill>
              </a:rPr>
              <a:t>throws </a:t>
            </a:r>
            <a:r>
              <a:rPr lang="en-IN" sz="2800" dirty="0" err="1">
                <a:solidFill>
                  <a:schemeClr val="tx2">
                    <a:lumMod val="60000"/>
                    <a:lumOff val="40000"/>
                  </a:schemeClr>
                </a:solidFill>
              </a:rPr>
              <a:t>IOException</a:t>
            </a:r>
            <a:r>
              <a:rPr lang="en-IN" sz="2800" dirty="0">
                <a:solidFill>
                  <a:schemeClr val="tx2">
                    <a:lumMod val="60000"/>
                    <a:lumOff val="40000"/>
                  </a:schemeClr>
                </a:solidFill>
              </a:rPr>
              <a:t> { }</a:t>
            </a:r>
          </a:p>
        </p:txBody>
      </p:sp>
    </p:spTree>
    <p:extLst>
      <p:ext uri="{BB962C8B-B14F-4D97-AF65-F5344CB8AC3E}">
        <p14:creationId xmlns:p14="http://schemas.microsoft.com/office/powerpoint/2010/main" xmlns="" val="960004809"/>
      </p:ext>
    </p:extLst>
  </p:cSld>
  <p:clrMapOvr>
    <a:masterClrMapping/>
  </p:clrMapOvr>
  <p:transition>
    <p:diamon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5606</TotalTime>
  <Words>12439</Words>
  <Application>Microsoft Office PowerPoint</Application>
  <PresentationFormat>On-screen Show (4:3)</PresentationFormat>
  <Paragraphs>2184</Paragraphs>
  <Slides>250</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250</vt:i4>
      </vt:variant>
    </vt:vector>
  </HeadingPairs>
  <TitlesOfParts>
    <vt:vector size="252" baseType="lpstr">
      <vt:lpstr>Equity</vt:lpstr>
      <vt:lpstr>Document</vt:lpstr>
      <vt:lpstr>Training Presentation </vt:lpstr>
      <vt:lpstr>Contents</vt:lpstr>
      <vt:lpstr>    APV India  Pvt. Ltd.</vt:lpstr>
      <vt:lpstr>   Technologies</vt:lpstr>
      <vt:lpstr>   Products</vt:lpstr>
      <vt:lpstr>      Quality Policy</vt:lpstr>
      <vt:lpstr>  Quality Objectives</vt:lpstr>
      <vt:lpstr>   DOMAIN  OVERVIEW</vt:lpstr>
      <vt:lpstr>   Geology</vt:lpstr>
      <vt:lpstr>  Hydrocarbons</vt:lpstr>
      <vt:lpstr>Slide 11</vt:lpstr>
      <vt:lpstr>Faults :</vt:lpstr>
      <vt:lpstr>Horizons:</vt:lpstr>
      <vt:lpstr>Reservoir :</vt:lpstr>
      <vt:lpstr>  Types of Wells</vt:lpstr>
      <vt:lpstr>    Properties  of Rocks</vt:lpstr>
      <vt:lpstr>    ISO</vt:lpstr>
      <vt:lpstr>Plan – Do – Check – Act (PDCA)</vt:lpstr>
      <vt:lpstr>Low-Level Languages</vt:lpstr>
      <vt:lpstr>High-Level Languages</vt:lpstr>
      <vt:lpstr>What Is Java?</vt:lpstr>
      <vt:lpstr> Brief history</vt:lpstr>
      <vt:lpstr>           OAK(PROJECT AT SUN)</vt:lpstr>
      <vt:lpstr>              From OAK to JAVA </vt:lpstr>
      <vt:lpstr>             Java versions</vt:lpstr>
      <vt:lpstr>Java Specification(technologies)</vt:lpstr>
      <vt:lpstr>Java IDE Tools</vt:lpstr>
      <vt:lpstr>What is Java?</vt:lpstr>
      <vt:lpstr>    Object-oriented programming </vt:lpstr>
      <vt:lpstr>                                            Difference between JDK,JRE and JVM  </vt:lpstr>
      <vt:lpstr>                  JRE                                                                       </vt:lpstr>
      <vt:lpstr>                      JVM</vt:lpstr>
      <vt:lpstr>Compile and run an application</vt:lpstr>
      <vt:lpstr>Hello World!</vt:lpstr>
      <vt:lpstr>Slide 35</vt:lpstr>
      <vt:lpstr>Execution model of Java</vt:lpstr>
      <vt:lpstr>Just-in-time Compiler</vt:lpstr>
      <vt:lpstr>   ByteCode:  Food for the VM</vt:lpstr>
      <vt:lpstr>Java – compiled and interpreted</vt:lpstr>
      <vt:lpstr>Characteristics of Java</vt:lpstr>
      <vt:lpstr>What is class? </vt:lpstr>
      <vt:lpstr>What is an object?</vt:lpstr>
      <vt:lpstr>   </vt:lpstr>
      <vt:lpstr>        Class Person: definition</vt:lpstr>
      <vt:lpstr>Class Person: usage</vt:lpstr>
      <vt:lpstr>Class Person</vt:lpstr>
      <vt:lpstr>Class Person: variables</vt:lpstr>
      <vt:lpstr>            Class Person</vt:lpstr>
      <vt:lpstr>                        References</vt:lpstr>
      <vt:lpstr>Reference</vt:lpstr>
      <vt:lpstr>More on reference</vt:lpstr>
      <vt:lpstr>Class/interface Access Modifiers</vt:lpstr>
      <vt:lpstr>Member Access Modifiers</vt:lpstr>
      <vt:lpstr>Other Member Modifiers</vt:lpstr>
      <vt:lpstr>Slide 55</vt:lpstr>
      <vt:lpstr>Local Variables and Access Modifiers </vt:lpstr>
      <vt:lpstr>  Access Modifiers</vt:lpstr>
      <vt:lpstr>Static (Keyword)</vt:lpstr>
      <vt:lpstr>Slide 59</vt:lpstr>
      <vt:lpstr>“new” Operator</vt:lpstr>
      <vt:lpstr>How object is created</vt:lpstr>
      <vt:lpstr>          Object creation in heap</vt:lpstr>
      <vt:lpstr>Constructors</vt:lpstr>
      <vt:lpstr> Can we create object without invoking constructor??</vt:lpstr>
      <vt:lpstr>          Constructor Chaining</vt:lpstr>
      <vt:lpstr>Slide 66</vt:lpstr>
      <vt:lpstr>Slide 67</vt:lpstr>
      <vt:lpstr>         But what about it???</vt:lpstr>
      <vt:lpstr>Slide 69</vt:lpstr>
      <vt:lpstr>    But the following will compile: </vt:lpstr>
      <vt:lpstr>      Overloaded Constructors</vt:lpstr>
      <vt:lpstr>       Show’s   Constructor Chaining </vt:lpstr>
      <vt:lpstr>Slide 73</vt:lpstr>
      <vt:lpstr>Interface Implementation</vt:lpstr>
      <vt:lpstr>Slide 75</vt:lpstr>
      <vt:lpstr>Slide 76</vt:lpstr>
      <vt:lpstr>        OOP Principles</vt:lpstr>
      <vt:lpstr>   Abstraction</vt:lpstr>
      <vt:lpstr>           Encapsulation</vt:lpstr>
      <vt:lpstr>        Class Person: definition</vt:lpstr>
      <vt:lpstr>     Class Person- problem</vt:lpstr>
      <vt:lpstr>Class Person: add method</vt:lpstr>
      <vt:lpstr>Class Person: new problem</vt:lpstr>
      <vt:lpstr>       Class Person: private variable</vt:lpstr>
      <vt:lpstr>               Class Hello</vt:lpstr>
      <vt:lpstr>   Inheritance</vt:lpstr>
      <vt:lpstr>  Polymorphism</vt:lpstr>
      <vt:lpstr>               OVERRIDING</vt:lpstr>
      <vt:lpstr>Slide 89</vt:lpstr>
      <vt:lpstr> WHICH METHOD WILL BE INVOKED AT RUNTIME?????</vt:lpstr>
      <vt:lpstr>Access modifier can not be more restrictive in overriding method……</vt:lpstr>
      <vt:lpstr>Slide 92</vt:lpstr>
      <vt:lpstr>        ILLEGAL OVERRIDE</vt:lpstr>
      <vt:lpstr>Examples of Legal and Illegal Method Overrides Let's take a look at overriding the eat() method of Animal: public class Animal { public void eat() { } }</vt:lpstr>
      <vt:lpstr>How method will be invoked at runtime</vt:lpstr>
      <vt:lpstr>Slide 96</vt:lpstr>
      <vt:lpstr>               overloading</vt:lpstr>
      <vt:lpstr>But what if you use an Animal reference to a Horse object?</vt:lpstr>
      <vt:lpstr>            Legal Overloads</vt:lpstr>
      <vt:lpstr>Slide 100</vt:lpstr>
      <vt:lpstr>   Packages</vt:lpstr>
      <vt:lpstr> Data Types/Return Types</vt:lpstr>
      <vt:lpstr>Primitive types</vt:lpstr>
      <vt:lpstr>Default values for primitive members</vt:lpstr>
      <vt:lpstr>When default value assigned??</vt:lpstr>
      <vt:lpstr>Arrays</vt:lpstr>
      <vt:lpstr>Declaring Array Reference</vt:lpstr>
      <vt:lpstr>Constructing Variables</vt:lpstr>
      <vt:lpstr>int[] testScores = new int[4];</vt:lpstr>
      <vt:lpstr>Definitions Using Array Literals</vt:lpstr>
      <vt:lpstr>Definitions Using Array Literals</vt:lpstr>
      <vt:lpstr>Constructing Multidimensional Arrays</vt:lpstr>
      <vt:lpstr>  Exceptional Handling</vt:lpstr>
      <vt:lpstr>     Types of Exceptions</vt:lpstr>
      <vt:lpstr>    Java Exception Hierarchy</vt:lpstr>
      <vt:lpstr>Slide 116</vt:lpstr>
      <vt:lpstr>Slide 117</vt:lpstr>
      <vt:lpstr>Slide 118</vt:lpstr>
      <vt:lpstr>Slide 119</vt:lpstr>
      <vt:lpstr>Propagating Uncaught Exceptions</vt:lpstr>
      <vt:lpstr>The Java method call stack</vt:lpstr>
      <vt:lpstr>Slide 122</vt:lpstr>
      <vt:lpstr>      Exception Matching</vt:lpstr>
      <vt:lpstr>Garbage Collection in Java</vt:lpstr>
      <vt:lpstr>What is a JVM?</vt:lpstr>
      <vt:lpstr>What is Garbage Anyhow?</vt:lpstr>
      <vt:lpstr>GC History</vt:lpstr>
      <vt:lpstr>            GC Benefits</vt:lpstr>
      <vt:lpstr>Reachability</vt:lpstr>
      <vt:lpstr>Reachability Example</vt:lpstr>
      <vt:lpstr>GC Algorithms</vt:lpstr>
      <vt:lpstr>Reference Counting</vt:lpstr>
      <vt:lpstr>Tracing</vt:lpstr>
      <vt:lpstr>       Mark-Sweep Example</vt:lpstr>
      <vt:lpstr>Mark-Sweep</vt:lpstr>
      <vt:lpstr>Mark-Compact Collector Example</vt:lpstr>
      <vt:lpstr>Copy Collector Example</vt:lpstr>
      <vt:lpstr>Performance Characteristics</vt:lpstr>
      <vt:lpstr>Copying</vt:lpstr>
      <vt:lpstr>     USING FINALIZE METHOD </vt:lpstr>
      <vt:lpstr>Slide 141</vt:lpstr>
      <vt:lpstr>Slide 142</vt:lpstr>
      <vt:lpstr>     Loops</vt:lpstr>
      <vt:lpstr>  While Loop</vt:lpstr>
      <vt:lpstr>      do-while Loop</vt:lpstr>
      <vt:lpstr>        For Loop</vt:lpstr>
      <vt:lpstr>  For-each Loop </vt:lpstr>
      <vt:lpstr>The String Class</vt:lpstr>
      <vt:lpstr>String class facts</vt:lpstr>
      <vt:lpstr>Literal Strings </vt:lpstr>
      <vt:lpstr>Literal String examples</vt:lpstr>
      <vt:lpstr>Immutability</vt:lpstr>
      <vt:lpstr>Slide 153</vt:lpstr>
      <vt:lpstr>Slide 154</vt:lpstr>
      <vt:lpstr>Advantages Of Immutability</vt:lpstr>
      <vt:lpstr>Disadvantages of Immutability</vt:lpstr>
      <vt:lpstr>              Empty Strings</vt:lpstr>
      <vt:lpstr>No Argument Constructors</vt:lpstr>
      <vt:lpstr>Copy Constructors</vt:lpstr>
      <vt:lpstr>Other Constructors</vt:lpstr>
      <vt:lpstr>Methods — length, charAt</vt:lpstr>
      <vt:lpstr>Methods — substring</vt:lpstr>
      <vt:lpstr>Methods — Concatenation</vt:lpstr>
      <vt:lpstr>Methods — Find (indexOf)</vt:lpstr>
      <vt:lpstr>Methods — Equality</vt:lpstr>
      <vt:lpstr>Methods — Comparisons</vt:lpstr>
      <vt:lpstr>Comparison Examples</vt:lpstr>
      <vt:lpstr>Methods — trim</vt:lpstr>
      <vt:lpstr>Methods — replace</vt:lpstr>
      <vt:lpstr>Methods — Changing Case</vt:lpstr>
      <vt:lpstr>Java Threads</vt:lpstr>
      <vt:lpstr>Multitasking and Multithreading</vt:lpstr>
      <vt:lpstr>Concurrency vs. Parallelism</vt:lpstr>
      <vt:lpstr>Threads and Processes</vt:lpstr>
      <vt:lpstr>Slide 175</vt:lpstr>
      <vt:lpstr>        Creating  Thread</vt:lpstr>
      <vt:lpstr>Sample program(Runnable Interface) </vt:lpstr>
      <vt:lpstr>Scheduling Threads</vt:lpstr>
      <vt:lpstr>  Lifecycle of Thread</vt:lpstr>
      <vt:lpstr>Slide 180</vt:lpstr>
      <vt:lpstr>Thread Methods</vt:lpstr>
      <vt:lpstr>Thread Methods</vt:lpstr>
      <vt:lpstr>Slide 183</vt:lpstr>
      <vt:lpstr>       The join( ) Method</vt:lpstr>
      <vt:lpstr>Slide 185</vt:lpstr>
      <vt:lpstr>So far we've looked at three ways a running thread could leave the running state: </vt:lpstr>
      <vt:lpstr>Besides those three, we also have the following scenarios in which a thread might leave the running state: </vt:lpstr>
      <vt:lpstr>Scheduling</vt:lpstr>
      <vt:lpstr>Slide 189</vt:lpstr>
      <vt:lpstr>Slide 190</vt:lpstr>
      <vt:lpstr>Thread Priority (cont.)</vt:lpstr>
      <vt:lpstr>  Synchronization</vt:lpstr>
      <vt:lpstr>Java Collections</vt:lpstr>
      <vt:lpstr>  Java Collections Framework</vt:lpstr>
      <vt:lpstr>So What Do You Do with a Collection?</vt:lpstr>
      <vt:lpstr>there are really three overloaded uses of the word "collection”</vt:lpstr>
      <vt:lpstr>                    Collection         </vt:lpstr>
      <vt:lpstr>                 List </vt:lpstr>
      <vt:lpstr>                List</vt:lpstr>
      <vt:lpstr>                   SET</vt:lpstr>
      <vt:lpstr>Set</vt:lpstr>
      <vt:lpstr>               MAP</vt:lpstr>
      <vt:lpstr>Map Implementations</vt:lpstr>
      <vt:lpstr>            QUICK OVERVIEW</vt:lpstr>
      <vt:lpstr>A note on Iterator</vt:lpstr>
      <vt:lpstr>Iterate Through Collections</vt:lpstr>
      <vt:lpstr>Slide 207</vt:lpstr>
      <vt:lpstr>Comparing Comparable to Comparator Interface..</vt:lpstr>
      <vt:lpstr>Introduction to  Swing</vt:lpstr>
      <vt:lpstr>About JFC and Swing</vt:lpstr>
      <vt:lpstr>About JFC and Swing (cont)</vt:lpstr>
      <vt:lpstr>Pluggable Look and Feel</vt:lpstr>
      <vt:lpstr>Slide 213</vt:lpstr>
      <vt:lpstr>Swing Class Hierarchy</vt:lpstr>
      <vt:lpstr>    Containers</vt:lpstr>
      <vt:lpstr>                      JFrame</vt:lpstr>
      <vt:lpstr>                    JLabel</vt:lpstr>
      <vt:lpstr>                       JButton</vt:lpstr>
      <vt:lpstr>                       JCheckBox</vt:lpstr>
      <vt:lpstr>                JRadioButton</vt:lpstr>
      <vt:lpstr>                  JComboBox</vt:lpstr>
      <vt:lpstr>      Layouts</vt:lpstr>
      <vt:lpstr>             FlowLayout</vt:lpstr>
      <vt:lpstr>The Grid Layout Manager</vt:lpstr>
      <vt:lpstr>The Border Layout Manager</vt:lpstr>
      <vt:lpstr>           Box Layout</vt:lpstr>
      <vt:lpstr>    Java2D</vt:lpstr>
      <vt:lpstr>   Geometric Primitives</vt:lpstr>
      <vt:lpstr>     General Path</vt:lpstr>
      <vt:lpstr> Example: GeneralPath</vt:lpstr>
      <vt:lpstr>      2D Transformation</vt:lpstr>
      <vt:lpstr>Translation :</vt:lpstr>
      <vt:lpstr>Scaling :</vt:lpstr>
      <vt:lpstr>Slide 234</vt:lpstr>
      <vt:lpstr>Slide 235</vt:lpstr>
      <vt:lpstr>Slide 236</vt:lpstr>
      <vt:lpstr>Advantages of Testing with JUnit: </vt:lpstr>
      <vt:lpstr>Slide 238</vt:lpstr>
      <vt:lpstr>CoreLog</vt:lpstr>
      <vt:lpstr>Introduction</vt:lpstr>
      <vt:lpstr>Main Modules</vt:lpstr>
      <vt:lpstr>Main Modules (contd.)</vt:lpstr>
      <vt:lpstr>LAS File Import</vt:lpstr>
      <vt:lpstr>GSLIB File Import</vt:lpstr>
      <vt:lpstr>Core Data Import</vt:lpstr>
      <vt:lpstr>LAS Data Export</vt:lpstr>
      <vt:lpstr>Display: Histogram</vt:lpstr>
      <vt:lpstr>Display: Basemap</vt:lpstr>
      <vt:lpstr>Display: LogPlot</vt:lpstr>
      <vt:lpstr>Slide 250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Presentation</dc:title>
  <dc:creator>praveen patel</dc:creator>
  <cp:lastModifiedBy>shadab.khan</cp:lastModifiedBy>
  <cp:revision>518</cp:revision>
  <dcterms:created xsi:type="dcterms:W3CDTF">2006-08-16T00:00:00Z</dcterms:created>
  <dcterms:modified xsi:type="dcterms:W3CDTF">2016-02-01T12:30:51Z</dcterms:modified>
</cp:coreProperties>
</file>