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Merriweather Light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Open Sans SemiBold"/>
      <p:regular r:id="rId40"/>
      <p:bold r:id="rId41"/>
      <p:italic r:id="rId42"/>
      <p:boldItalic r:id="rId43"/>
    </p:embeddedFont>
    <p:embeddedFont>
      <p:font typeface="Vidaloka"/>
      <p:regular r:id="rId44"/>
    </p:embeddedFont>
    <p:embeddedFont>
      <p:font typeface="Russo One"/>
      <p:regular r:id="rId45"/>
    </p:embeddedFont>
    <p:embeddedFont>
      <p:font typeface="Mako"/>
      <p:regular r:id="rId46"/>
    </p:embeddedFont>
    <p:embeddedFont>
      <p:font typeface="Crimson Text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gA6fwk1u+AWadb0U/avxWzACu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regular.fntdata"/><Relationship Id="rId42" Type="http://schemas.openxmlformats.org/officeDocument/2006/relationships/font" Target="fonts/OpenSansSemiBold-italic.fntdata"/><Relationship Id="rId41" Type="http://schemas.openxmlformats.org/officeDocument/2006/relationships/font" Target="fonts/OpenSansSemiBold-bold.fntdata"/><Relationship Id="rId44" Type="http://schemas.openxmlformats.org/officeDocument/2006/relationships/font" Target="fonts/Vidaloka-regular.fntdata"/><Relationship Id="rId43" Type="http://schemas.openxmlformats.org/officeDocument/2006/relationships/font" Target="fonts/OpenSansSemiBold-boldItalic.fntdata"/><Relationship Id="rId46" Type="http://schemas.openxmlformats.org/officeDocument/2006/relationships/font" Target="fonts/Mako-regular.fntdata"/><Relationship Id="rId45" Type="http://schemas.openxmlformats.org/officeDocument/2006/relationships/font" Target="fonts/Russo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rimsonText-bold.fntdata"/><Relationship Id="rId47" Type="http://schemas.openxmlformats.org/officeDocument/2006/relationships/font" Target="fonts/CrimsonText-regular.fntdata"/><Relationship Id="rId49" Type="http://schemas.openxmlformats.org/officeDocument/2006/relationships/font" Target="fonts/CrimsonTex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MerriweatherLight-bold.fntdata"/><Relationship Id="rId32" Type="http://schemas.openxmlformats.org/officeDocument/2006/relationships/font" Target="fonts/MerriweatherLight-regular.fntdata"/><Relationship Id="rId35" Type="http://schemas.openxmlformats.org/officeDocument/2006/relationships/font" Target="fonts/MerriweatherLight-boldItalic.fntdata"/><Relationship Id="rId34" Type="http://schemas.openxmlformats.org/officeDocument/2006/relationships/font" Target="fonts/MerriweatherLight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regular.fntdata"/><Relationship Id="rId50" Type="http://schemas.openxmlformats.org/officeDocument/2006/relationships/font" Target="fonts/CrimsonText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7.xml"/><Relationship Id="rId55" Type="http://customschemas.google.com/relationships/presentationmetadata" Target="metadata"/><Relationship Id="rId10" Type="http://schemas.openxmlformats.org/officeDocument/2006/relationships/slide" Target="slides/slide6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b03dba51f6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2b03dba51f6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1f6a8b2e9c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31f6a8b2e9c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1f6a8b2e9c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31f6a8b2e9c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1f6a8b2e9c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31f6a8b2e9c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1fb7bf2b4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g31fb7bf2b4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1f6a8b2e9c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31f6a8b2e9c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1fb7bf2b4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g31fb7bf2b4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1f6a8b2e9c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1f6a8b2e9c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b03dba51f6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g2b03dba51f6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1f6a8b2e9c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1f6a8b2e9c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b03dba5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2b03dba5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1f6a8b2e9c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1f6a8b2e9c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1f6a8b2e9c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1f6a8b2e9c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31f970e42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31f970e42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1f970e427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1f970e427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1f970e427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1f970e427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1fb7bf2b4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1fb7bf2b4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b03dba51f6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g2b03dba51f6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1f970e427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4" name="Google Shape;1004;g31f970e427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b03dba51f6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2b03dba51f6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Project is to determine if financial models can work despite rare e</a:t>
            </a:r>
            <a:r>
              <a:rPr lang="en"/>
              <a:t>vents (covid).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1f6a8b2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31f6a8b2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CDS is for people who have loaned money; insurance, depends on the risk of a company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1f6a8b2e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1f6a8b2e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higher the CDS rates, the higher the perceived risk of a company defaulting.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1f6a8b2e9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31f6a8b2e9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McDonalds risky in covid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b03dba51f6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2b03dba51f6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From kraggle dataset to our dataset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1f6a8b2e9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31f6a8b2e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Maybe a remark on the somewhat </a:t>
            </a:r>
            <a:r>
              <a:rPr lang="en"/>
              <a:t>arbitrary</a:t>
            </a:r>
            <a:r>
              <a:rPr lang="en"/>
              <a:t> cut off lines for 1747 and especially 1000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1f6a8b2e9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g31f6a8b2e9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3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93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9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9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0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0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0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0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1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15" name="Google Shape;115;p101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16" name="Google Shape;116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2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20" name="Google Shape;120;p102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21" name="Google Shape;121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103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30" name="Google Shape;130;p10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1" name="Google Shape;131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0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0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4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" name="Google Shape;137;p104"/>
          <p:cNvSpPr txBox="1"/>
          <p:nvPr>
            <p:ph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38" name="Google Shape;138;p104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104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04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04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04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5" name="Google Shape;145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0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0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10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0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8" name="Google Shape;158;p10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10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0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8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" name="Google Shape;166;p108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7" name="Google Shape;167;p108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8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9" name="Google Shape;169;p108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08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1" name="Google Shape;171;p108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08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3" name="Google Shape;173;p108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4" name="Google Shape;174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9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78" name="Google Shape;178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09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 1">
  <p:cSld name="CUSTOM_1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b03dba51f6_0_482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g2b03dba51f6_0_482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" name="Google Shape;18;g2b03dba51f6_0_482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2b03dba51f6_0_482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g2b03dba51f6_0_482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1" name="Google Shape;21;g2b03dba51f6_0_482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2b03dba51f6_0_482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g2b03dba51f6_0_482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" name="Google Shape;24;g2b03dba51f6_0_482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2b03dba51f6_0_482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g2b03dba51f6_0_482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7" name="Google Shape;27;g2b03dba51f6_0_482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2b03dba51f6_0_482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g2b03dba51f6_0_482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g2b03dba51f6_0_482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2b03dba51f6_0_482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2b03dba51f6_0_482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3" name="Google Shape;33;g2b03dba51f6_0_482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2b03dba51f6_0_482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" name="Google Shape;35;g2b03dba51f6_0_4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2b03dba51f6_0_4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g2b03dba51f6_0_48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g2b03dba51f6_0_48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10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1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90" name="Google Shape;190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2"/>
          <p:cNvSpPr txBox="1"/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6" name="Google Shape;196;p112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97" name="Google Shape;197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1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3" name="Google Shape;203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4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8" name="Google Shape;208;p114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09" name="Google Shape;209;p114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0" name="Google Shape;210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5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115"/>
          <p:cNvSpPr txBox="1"/>
          <p:nvPr>
            <p:ph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16" name="Google Shape;216;p115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7" name="Google Shape;217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1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1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6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5" name="Google Shape;225;p116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6" name="Google Shape;226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116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7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1" name="Google Shape;231;p117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2" name="Google Shape;232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8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118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18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2" name="Google Shape;242;p118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18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4" name="Google Shape;244;p118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18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46" name="Google Shape;246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9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0" name="Google Shape;250;p119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19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2" name="Google Shape;252;p119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19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119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19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56" name="Google Shape;256;p119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7" name="Google Shape;257;p119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19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9" name="Google Shape;259;p119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19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1" name="Google Shape;261;p119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2" name="Google Shape;262;p1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03dba51f6_0_1007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g2b03dba51f6_0_1007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42" name="Google Shape;42;g2b03dba51f6_0_1007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g2b03dba51f6_0_10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g2b03dba51f6_0_10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g2b03dba51f6_0_1007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g2b03dba51f6_0_1007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8" name="Google Shape;268;p12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9" name="Google Shape;269;p12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12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1" name="Google Shape;271;p12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12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3" name="Google Shape;273;p1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4" name="Google Shape;274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1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121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21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0" name="Google Shape;280;p121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21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2" name="Google Shape;282;p121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1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4" name="Google Shape;284;p121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1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6" name="Google Shape;286;p121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21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121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90" name="Google Shape;290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12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2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12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2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12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22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122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22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2" name="Google Shape;302;p122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2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4" name="Google Shape;304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1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3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0" name="Google Shape;310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2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12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6" name="Google Shape;316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1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4" name="Google Shape;324;p12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2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6" name="Google Shape;326;p12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12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8" name="Google Shape;328;p12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2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0" name="Google Shape;330;p12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2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32" name="Google Shape;332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6" name="Google Shape;336;p12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2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8" name="Google Shape;338;p12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2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0" name="Google Shape;340;p12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2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2" name="Google Shape;342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12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1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1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12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3" name="Google Shape;353;p12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54" name="Google Shape;354;p12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2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56" name="Google Shape;356;p12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2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58" name="Google Shape;358;p12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2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0" name="Google Shape;360;p12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127"/>
          <p:cNvSpPr txBox="1"/>
          <p:nvPr>
            <p:ph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2" name="Google Shape;362;p127"/>
          <p:cNvSpPr txBox="1"/>
          <p:nvPr>
            <p:ph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3" name="Google Shape;363;p127"/>
          <p:cNvSpPr txBox="1"/>
          <p:nvPr>
            <p:ph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Google Shape;364;p127"/>
          <p:cNvSpPr txBox="1"/>
          <p:nvPr>
            <p:ph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8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128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28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9" name="Google Shape;369;p128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28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1" name="Google Shape;371;p128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28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128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28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75" name="Google Shape;375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1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129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5" name="Google Shape;385;p129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29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7" name="Google Shape;387;p129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29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89" name="Google Shape;389;p129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0" name="Google Shape;390;p129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0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93" name="Google Shape;393;p130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30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95" name="Google Shape;395;p130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30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97" name="Google Shape;397;p130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1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1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2" name="Google Shape;402;p131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31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4" name="Google Shape;404;p131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31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6" name="Google Shape;406;p131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7" name="Google Shape;407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1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1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1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p131"/>
          <p:cNvSpPr txBox="1"/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13" name="Google Shape;413;p131"/>
          <p:cNvSpPr txBox="1"/>
          <p:nvPr>
            <p:ph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14" name="Google Shape;414;p131"/>
          <p:cNvSpPr txBox="1"/>
          <p:nvPr>
            <p:ph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2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132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8" name="Google Shape;418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3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22" name="Google Shape;422;p133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23" name="Google Shape;423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4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7" name="Google Shape;427;p134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8" name="Google Shape;428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13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1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1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13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9" name="Google Shape;439;p135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40" name="Google Shape;440;p135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6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3" name="Google Shape;443;p136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136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5" name="Google Shape;445;p136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136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47" name="Google Shape;447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37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51" name="Google Shape;451;p137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52" name="Google Shape;452;p137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137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54" name="Google Shape;454;p137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137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56" name="Google Shape;456;p137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7" name="Google Shape;457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38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3" name="Google Shape;463;p138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3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5" name="Google Shape;465;p1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13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1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13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1" name="Google Shape;471;p13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72" name="Google Shape;472;p13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73" name="Google Shape;473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9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1" name="Google Shape;51;p9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9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5" name="Google Shape;55;p9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9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5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95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95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95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2" name="Google Shape;62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7" name="Google Shape;477;p9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478" name="Google Shape;478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9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1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1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14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14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1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1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14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1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1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1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1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14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14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96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7" name="Google Shape;67;p9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96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9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96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3" name="Google Shape;73;p9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96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6" name="Google Shape;76;p9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96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9" name="Google Shape;79;p9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96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2" name="Google Shape;82;p9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4" name="Google Shape;84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0" name="Google Shape;90;p9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5" name="Google Shape;95;p9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9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3" name="Google Shape;103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9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2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8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"/>
          <p:cNvSpPr txBox="1"/>
          <p:nvPr>
            <p:ph type="ctrTitle"/>
          </p:nvPr>
        </p:nvSpPr>
        <p:spPr>
          <a:xfrm>
            <a:off x="841275" y="1366550"/>
            <a:ext cx="72468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600">
                <a:solidFill>
                  <a:srgbClr val="545454"/>
                </a:solidFill>
              </a:rPr>
              <a:t>Comparison of 5 time-series forecasting models on Credit </a:t>
            </a:r>
            <a:r>
              <a:rPr lang="en" sz="2600">
                <a:solidFill>
                  <a:srgbClr val="545454"/>
                </a:solidFill>
              </a:rPr>
              <a:t>Default</a:t>
            </a:r>
            <a:r>
              <a:rPr lang="en" sz="2600">
                <a:solidFill>
                  <a:srgbClr val="545454"/>
                </a:solidFill>
              </a:rPr>
              <a:t> Swap rates during the start of the Covid-19 pandemic</a:t>
            </a:r>
            <a:endParaRPr sz="2600">
              <a:solidFill>
                <a:srgbClr val="545454"/>
              </a:solidFill>
            </a:endParaRPr>
          </a:p>
        </p:txBody>
      </p:sp>
      <p:sp>
        <p:nvSpPr>
          <p:cNvPr id="505" name="Google Shape;505;p1"/>
          <p:cNvSpPr txBox="1"/>
          <p:nvPr>
            <p:ph idx="1" type="subTitle"/>
          </p:nvPr>
        </p:nvSpPr>
        <p:spPr>
          <a:xfrm>
            <a:off x="2607900" y="2899850"/>
            <a:ext cx="6536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– Joel Shefer, Michael van den Broek &amp; David Kraakman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b03dba51f6_0_1021"/>
          <p:cNvSpPr txBox="1"/>
          <p:nvPr>
            <p:ph type="title"/>
          </p:nvPr>
        </p:nvSpPr>
        <p:spPr>
          <a:xfrm>
            <a:off x="251470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656" name="Google Shape;656;g2b03dba51f6_0_1021"/>
          <p:cNvSpPr txBox="1"/>
          <p:nvPr>
            <p:ph idx="2" type="title"/>
          </p:nvPr>
        </p:nvSpPr>
        <p:spPr>
          <a:xfrm>
            <a:off x="354670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1f6a8b2e9c_0_927"/>
          <p:cNvSpPr txBox="1"/>
          <p:nvPr>
            <p:ph type="title"/>
          </p:nvPr>
        </p:nvSpPr>
        <p:spPr>
          <a:xfrm>
            <a:off x="418675" y="445025"/>
            <a:ext cx="801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Autoregressive Integrated Moving Average (ARIMA) model</a:t>
            </a:r>
            <a:endParaRPr sz="2400"/>
          </a:p>
        </p:txBody>
      </p:sp>
      <p:sp>
        <p:nvSpPr>
          <p:cNvPr id="662" name="Google Shape;662;g31f6a8b2e9c_0_927"/>
          <p:cNvSpPr txBox="1"/>
          <p:nvPr/>
        </p:nvSpPr>
        <p:spPr>
          <a:xfrm>
            <a:off x="931179" y="1445750"/>
            <a:ext cx="1472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AR-model</a:t>
            </a:r>
            <a:endParaRPr b="0" i="0" sz="2400" u="none" cap="none" strike="noStrik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63" name="Google Shape;663;g31f6a8b2e9c_0_927"/>
          <p:cNvSpPr txBox="1"/>
          <p:nvPr/>
        </p:nvSpPr>
        <p:spPr>
          <a:xfrm>
            <a:off x="6339872" y="1445750"/>
            <a:ext cx="1472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MA</a:t>
            </a: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-model</a:t>
            </a:r>
            <a:endParaRPr b="0" i="0" sz="2400" u="none" cap="none" strike="noStrik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64" name="Google Shape;664;g31f6a8b2e9c_0_927"/>
          <p:cNvSpPr txBox="1"/>
          <p:nvPr/>
        </p:nvSpPr>
        <p:spPr>
          <a:xfrm>
            <a:off x="3373012" y="2939525"/>
            <a:ext cx="2028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Integration</a:t>
            </a:r>
            <a:endParaRPr b="0" i="0" sz="2400" u="none" cap="none" strike="noStrik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65" name="Google Shape;665;g31f6a8b2e9c_0_927"/>
          <p:cNvSpPr txBox="1"/>
          <p:nvPr/>
        </p:nvSpPr>
        <p:spPr>
          <a:xfrm>
            <a:off x="418763" y="1833650"/>
            <a:ext cx="24969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Forecast only depends on its own previous values (lags)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66" name="Google Shape;666;g31f6a8b2e9c_0_927"/>
          <p:cNvSpPr txBox="1"/>
          <p:nvPr/>
        </p:nvSpPr>
        <p:spPr>
          <a:xfrm>
            <a:off x="5827463" y="1833650"/>
            <a:ext cx="24969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Forecast only depends on the error terms of previous forecasts (lags)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667" name="Google Shape;667;g31f6a8b2e9c_0_927"/>
          <p:cNvGrpSpPr/>
          <p:nvPr/>
        </p:nvGrpSpPr>
        <p:grpSpPr>
          <a:xfrm>
            <a:off x="418761" y="2494525"/>
            <a:ext cx="8011935" cy="163250"/>
            <a:chOff x="1132525" y="3075100"/>
            <a:chExt cx="6645600" cy="163250"/>
          </a:xfrm>
        </p:grpSpPr>
        <p:cxnSp>
          <p:nvCxnSpPr>
            <p:cNvPr id="668" name="Google Shape;668;g31f6a8b2e9c_0_927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g31f6a8b2e9c_0_927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g31f6a8b2e9c_0_927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1" name="Google Shape;671;g31f6a8b2e9c_0_927"/>
          <p:cNvSpPr txBox="1"/>
          <p:nvPr/>
        </p:nvSpPr>
        <p:spPr>
          <a:xfrm>
            <a:off x="2385025" y="3418950"/>
            <a:ext cx="4079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Both AR-part and MA-part require time-series to be stationary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72" name="Google Shape;672;g31f6a8b2e9c_0_927"/>
          <p:cNvSpPr txBox="1"/>
          <p:nvPr/>
        </p:nvSpPr>
        <p:spPr>
          <a:xfrm>
            <a:off x="2735650" y="3898375"/>
            <a:ext cx="1155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Differencing:</a:t>
            </a:r>
            <a:endParaRPr b="0" i="0" sz="1500" u="none" cap="none" strike="noStrik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73" name="Google Shape;673;g31f6a8b2e9c_0_9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6" y="3866050"/>
            <a:ext cx="1931291" cy="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1f6a8b2e9c_0_984"/>
          <p:cNvSpPr txBox="1"/>
          <p:nvPr>
            <p:ph type="title"/>
          </p:nvPr>
        </p:nvSpPr>
        <p:spPr>
          <a:xfrm>
            <a:off x="418675" y="445025"/>
            <a:ext cx="801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Autoregressive (AR) model</a:t>
            </a:r>
            <a:endParaRPr sz="2400"/>
          </a:p>
        </p:txBody>
      </p:sp>
      <p:sp>
        <p:nvSpPr>
          <p:cNvPr id="679" name="Google Shape;679;g31f6a8b2e9c_0_984"/>
          <p:cNvSpPr txBox="1"/>
          <p:nvPr/>
        </p:nvSpPr>
        <p:spPr>
          <a:xfrm>
            <a:off x="1178775" y="1275150"/>
            <a:ext cx="1433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Formula: 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80" name="Google Shape;680;g31f6a8b2e9c_0_9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38" y="1982200"/>
            <a:ext cx="218803" cy="26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1" name="Google Shape;681;g31f6a8b2e9c_0_984"/>
          <p:cNvGrpSpPr/>
          <p:nvPr/>
        </p:nvGrpSpPr>
        <p:grpSpPr>
          <a:xfrm rot="5400000">
            <a:off x="1131828" y="2771144"/>
            <a:ext cx="1914597" cy="82425"/>
            <a:chOff x="1132525" y="3075100"/>
            <a:chExt cx="6645600" cy="163250"/>
          </a:xfrm>
        </p:grpSpPr>
        <p:cxnSp>
          <p:nvCxnSpPr>
            <p:cNvPr id="682" name="Google Shape;682;g31f6a8b2e9c_0_984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g31f6a8b2e9c_0_984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g31f6a8b2e9c_0_984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5" name="Google Shape;685;g31f6a8b2e9c_0_984"/>
          <p:cNvGrpSpPr/>
          <p:nvPr/>
        </p:nvGrpSpPr>
        <p:grpSpPr>
          <a:xfrm>
            <a:off x="1316985" y="2387774"/>
            <a:ext cx="6510030" cy="82425"/>
            <a:chOff x="1132525" y="3075100"/>
            <a:chExt cx="6645600" cy="163250"/>
          </a:xfrm>
        </p:grpSpPr>
        <p:cxnSp>
          <p:nvCxnSpPr>
            <p:cNvPr id="686" name="Google Shape;686;g31f6a8b2e9c_0_984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g31f6a8b2e9c_0_984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g31f6a8b2e9c_0_984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9" name="Google Shape;689;g31f6a8b2e9c_0_984"/>
          <p:cNvSpPr txBox="1"/>
          <p:nvPr/>
        </p:nvSpPr>
        <p:spPr>
          <a:xfrm>
            <a:off x="2184763" y="1947500"/>
            <a:ext cx="511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Intercept which helps adjust for non-zero baseline level of time-series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690" name="Google Shape;690;g31f6a8b2e9c_0_984"/>
          <p:cNvGrpSpPr/>
          <p:nvPr/>
        </p:nvGrpSpPr>
        <p:grpSpPr>
          <a:xfrm>
            <a:off x="1316989" y="3070448"/>
            <a:ext cx="6510030" cy="82425"/>
            <a:chOff x="1132525" y="3075100"/>
            <a:chExt cx="6645600" cy="163250"/>
          </a:xfrm>
        </p:grpSpPr>
        <p:cxnSp>
          <p:nvCxnSpPr>
            <p:cNvPr id="691" name="Google Shape;691;g31f6a8b2e9c_0_984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g31f6a8b2e9c_0_984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g31f6a8b2e9c_0_984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94" name="Google Shape;694;g31f6a8b2e9c_0_9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138" y="2635525"/>
            <a:ext cx="298600" cy="2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31f6a8b2e9c_0_984"/>
          <p:cNvSpPr txBox="1"/>
          <p:nvPr/>
        </p:nvSpPr>
        <p:spPr>
          <a:xfrm>
            <a:off x="2184763" y="2600825"/>
            <a:ext cx="437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fitted coefficient for the n-th lag, capturing relationship between 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96" name="Google Shape;696;g31f6a8b2e9c_0_9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1825" y="2712619"/>
            <a:ext cx="218800" cy="17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g31f6a8b2e9c_0_9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4687" y="2712624"/>
            <a:ext cx="451478" cy="1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31f6a8b2e9c_0_984"/>
          <p:cNvSpPr txBox="1"/>
          <p:nvPr/>
        </p:nvSpPr>
        <p:spPr>
          <a:xfrm>
            <a:off x="6672463" y="2600825"/>
            <a:ext cx="4515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and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99" name="Google Shape;699;g31f6a8b2e9c_0_9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7138" y="3318211"/>
            <a:ext cx="298600" cy="294004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31f6a8b2e9c_0_984"/>
          <p:cNvSpPr txBox="1"/>
          <p:nvPr/>
        </p:nvSpPr>
        <p:spPr>
          <a:xfrm>
            <a:off x="2206538" y="3283500"/>
            <a:ext cx="511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error term, which is not explained by the lags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701" name="Google Shape;701;g31f6a8b2e9c_0_9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9970" y="1467759"/>
            <a:ext cx="4024060" cy="2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1f6a8b2e9c_0_1020"/>
          <p:cNvSpPr txBox="1"/>
          <p:nvPr>
            <p:ph type="title"/>
          </p:nvPr>
        </p:nvSpPr>
        <p:spPr>
          <a:xfrm>
            <a:off x="418675" y="445025"/>
            <a:ext cx="801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Moving Average </a:t>
            </a:r>
            <a:r>
              <a:rPr lang="en" sz="2400"/>
              <a:t>(MA) model</a:t>
            </a:r>
            <a:endParaRPr sz="2400"/>
          </a:p>
        </p:txBody>
      </p:sp>
      <p:sp>
        <p:nvSpPr>
          <p:cNvPr id="707" name="Google Shape;707;g31f6a8b2e9c_0_1020"/>
          <p:cNvSpPr txBox="1"/>
          <p:nvPr/>
        </p:nvSpPr>
        <p:spPr>
          <a:xfrm>
            <a:off x="1178775" y="1275150"/>
            <a:ext cx="1433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Formula: 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708" name="Google Shape;708;g31f6a8b2e9c_0_10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38" y="1982200"/>
            <a:ext cx="218803" cy="26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9" name="Google Shape;709;g31f6a8b2e9c_0_1020"/>
          <p:cNvGrpSpPr/>
          <p:nvPr/>
        </p:nvGrpSpPr>
        <p:grpSpPr>
          <a:xfrm rot="5400000">
            <a:off x="1131828" y="2771144"/>
            <a:ext cx="1914597" cy="82425"/>
            <a:chOff x="1132525" y="3075100"/>
            <a:chExt cx="6645600" cy="163250"/>
          </a:xfrm>
        </p:grpSpPr>
        <p:cxnSp>
          <p:nvCxnSpPr>
            <p:cNvPr id="710" name="Google Shape;710;g31f6a8b2e9c_0_1020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g31f6a8b2e9c_0_1020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g31f6a8b2e9c_0_1020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" name="Google Shape;713;g31f6a8b2e9c_0_1020"/>
          <p:cNvGrpSpPr/>
          <p:nvPr/>
        </p:nvGrpSpPr>
        <p:grpSpPr>
          <a:xfrm>
            <a:off x="1316985" y="2387774"/>
            <a:ext cx="6510030" cy="82425"/>
            <a:chOff x="1132525" y="3075100"/>
            <a:chExt cx="6645600" cy="163250"/>
          </a:xfrm>
        </p:grpSpPr>
        <p:cxnSp>
          <p:nvCxnSpPr>
            <p:cNvPr id="714" name="Google Shape;714;g31f6a8b2e9c_0_1020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g31f6a8b2e9c_0_1020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g31f6a8b2e9c_0_1020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7" name="Google Shape;717;g31f6a8b2e9c_0_1020"/>
          <p:cNvSpPr txBox="1"/>
          <p:nvPr/>
        </p:nvSpPr>
        <p:spPr>
          <a:xfrm>
            <a:off x="2184763" y="1947500"/>
            <a:ext cx="511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Intercept which helps adjust for non-zero baseline level of time-series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718" name="Google Shape;718;g31f6a8b2e9c_0_1020"/>
          <p:cNvGrpSpPr/>
          <p:nvPr/>
        </p:nvGrpSpPr>
        <p:grpSpPr>
          <a:xfrm>
            <a:off x="1316989" y="3070448"/>
            <a:ext cx="6510030" cy="82425"/>
            <a:chOff x="1132525" y="3075100"/>
            <a:chExt cx="6645600" cy="163250"/>
          </a:xfrm>
        </p:grpSpPr>
        <p:cxnSp>
          <p:nvCxnSpPr>
            <p:cNvPr id="719" name="Google Shape;719;g31f6a8b2e9c_0_1020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g31f6a8b2e9c_0_1020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g31f6a8b2e9c_0_1020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2" name="Google Shape;722;g31f6a8b2e9c_0_1020"/>
          <p:cNvSpPr txBox="1"/>
          <p:nvPr/>
        </p:nvSpPr>
        <p:spPr>
          <a:xfrm>
            <a:off x="2206550" y="2534350"/>
            <a:ext cx="5112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fitted coefficient for the n-th lag, capturing relationship between current value and 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723" name="Google Shape;723;g31f6a8b2e9c_0_10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138" y="3318211"/>
            <a:ext cx="298600" cy="294004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31f6a8b2e9c_0_1020"/>
          <p:cNvSpPr txBox="1"/>
          <p:nvPr/>
        </p:nvSpPr>
        <p:spPr>
          <a:xfrm>
            <a:off x="2206538" y="3283500"/>
            <a:ext cx="511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current error term, which is not explained by the lags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725" name="Google Shape;725;g31f6a8b2e9c_0_10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264" y="2622678"/>
            <a:ext cx="298575" cy="29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g31f6a8b2e9c_0_10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0401" y="2829337"/>
            <a:ext cx="482675" cy="1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g31f6a8b2e9c_0_10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7774" y="1467731"/>
            <a:ext cx="3839875" cy="26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1fb7bf2b4d_1_35"/>
          <p:cNvSpPr txBox="1"/>
          <p:nvPr>
            <p:ph type="title"/>
          </p:nvPr>
        </p:nvSpPr>
        <p:spPr>
          <a:xfrm>
            <a:off x="332275" y="445025"/>
            <a:ext cx="809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ARCH(1) Volatility Model</a:t>
            </a:r>
            <a:endParaRPr sz="2400"/>
          </a:p>
        </p:txBody>
      </p:sp>
      <p:sp>
        <p:nvSpPr>
          <p:cNvPr id="733" name="Google Shape;733;g31fb7bf2b4d_1_35"/>
          <p:cNvSpPr txBox="1"/>
          <p:nvPr/>
        </p:nvSpPr>
        <p:spPr>
          <a:xfrm>
            <a:off x="1152638" y="952675"/>
            <a:ext cx="1433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Formula: 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734" name="Google Shape;734;g31fb7bf2b4d_1_35"/>
          <p:cNvGrpSpPr/>
          <p:nvPr/>
        </p:nvGrpSpPr>
        <p:grpSpPr>
          <a:xfrm rot="5400000">
            <a:off x="904310" y="2789423"/>
            <a:ext cx="2038870" cy="79993"/>
            <a:chOff x="1132525" y="3075100"/>
            <a:chExt cx="6645600" cy="163250"/>
          </a:xfrm>
        </p:grpSpPr>
        <p:cxnSp>
          <p:nvCxnSpPr>
            <p:cNvPr id="735" name="Google Shape;735;g31fb7bf2b4d_1_35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g31fb7bf2b4d_1_35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g31fb7bf2b4d_1_35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8" name="Google Shape;738;g31fb7bf2b4d_1_35"/>
          <p:cNvGrpSpPr/>
          <p:nvPr/>
        </p:nvGrpSpPr>
        <p:grpSpPr>
          <a:xfrm>
            <a:off x="1152647" y="2333249"/>
            <a:ext cx="6510030" cy="82425"/>
            <a:chOff x="1132525" y="3075100"/>
            <a:chExt cx="6645600" cy="163250"/>
          </a:xfrm>
        </p:grpSpPr>
        <p:cxnSp>
          <p:nvCxnSpPr>
            <p:cNvPr id="739" name="Google Shape;739;g31fb7bf2b4d_1_35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g31fb7bf2b4d_1_35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g31fb7bf2b4d_1_35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2" name="Google Shape;742;g31fb7bf2b4d_1_35"/>
          <p:cNvSpPr txBox="1"/>
          <p:nvPr/>
        </p:nvSpPr>
        <p:spPr>
          <a:xfrm>
            <a:off x="2020450" y="1852238"/>
            <a:ext cx="56424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Intercept which helps adjust for non-zero baseline variance of time-series (mean reversion)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743" name="Google Shape;743;g31fb7bf2b4d_1_35"/>
          <p:cNvGrpSpPr/>
          <p:nvPr/>
        </p:nvGrpSpPr>
        <p:grpSpPr>
          <a:xfrm>
            <a:off x="1152652" y="3015923"/>
            <a:ext cx="6510030" cy="82425"/>
            <a:chOff x="1132525" y="3075100"/>
            <a:chExt cx="6645600" cy="163250"/>
          </a:xfrm>
        </p:grpSpPr>
        <p:cxnSp>
          <p:nvCxnSpPr>
            <p:cNvPr id="744" name="Google Shape;744;g31fb7bf2b4d_1_35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g31fb7bf2b4d_1_35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g31fb7bf2b4d_1_35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7" name="Google Shape;747;g31fb7bf2b4d_1_35"/>
          <p:cNvSpPr txBox="1"/>
          <p:nvPr/>
        </p:nvSpPr>
        <p:spPr>
          <a:xfrm>
            <a:off x="2020438" y="2513000"/>
            <a:ext cx="5112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Squared residual errors of lags, indicating the magnitude of past shocks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48" name="Google Shape;748;g31fb7bf2b4d_1_35"/>
          <p:cNvSpPr txBox="1"/>
          <p:nvPr/>
        </p:nvSpPr>
        <p:spPr>
          <a:xfrm>
            <a:off x="2015700" y="3195675"/>
            <a:ext cx="511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Fitted parameter for controlling influence of past (squared) shocks on volatility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749" name="Google Shape;749;g31fb7bf2b4d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13" y="1953462"/>
            <a:ext cx="298575" cy="23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g31fb7bf2b4d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380" y="2546299"/>
            <a:ext cx="411447" cy="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31fb7bf2b4d_1_35"/>
          <p:cNvSpPr txBox="1"/>
          <p:nvPr>
            <p:ph type="title"/>
          </p:nvPr>
        </p:nvSpPr>
        <p:spPr>
          <a:xfrm>
            <a:off x="183950" y="4660300"/>
            <a:ext cx="809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AutoRegressive Conditional Heteroskedasticity </a:t>
            </a:r>
            <a:endParaRPr sz="800"/>
          </a:p>
        </p:txBody>
      </p:sp>
      <p:pic>
        <p:nvPicPr>
          <p:cNvPr id="752" name="Google Shape;752;g31fb7bf2b4d_1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6046" y="1033825"/>
            <a:ext cx="1964944" cy="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g31fb7bf2b4d_1_35"/>
          <p:cNvSpPr txBox="1"/>
          <p:nvPr/>
        </p:nvSpPr>
        <p:spPr>
          <a:xfrm>
            <a:off x="1100375" y="1423450"/>
            <a:ext cx="2203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With returns modelled as</a:t>
            </a: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: 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754" name="Google Shape;754;g31fb7bf2b4d_1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4175" y="1555578"/>
            <a:ext cx="1014587" cy="15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g31fb7bf2b4d_1_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8901" y="3228975"/>
            <a:ext cx="298575" cy="30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f6a8b2e9c_0_1155"/>
          <p:cNvSpPr txBox="1"/>
          <p:nvPr>
            <p:ph type="title"/>
          </p:nvPr>
        </p:nvSpPr>
        <p:spPr>
          <a:xfrm>
            <a:off x="332275" y="445025"/>
            <a:ext cx="809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GARCH(1,1) Volatility Model</a:t>
            </a:r>
            <a:endParaRPr sz="2400"/>
          </a:p>
        </p:txBody>
      </p:sp>
      <p:sp>
        <p:nvSpPr>
          <p:cNvPr id="761" name="Google Shape;761;g31f6a8b2e9c_0_1155"/>
          <p:cNvSpPr txBox="1"/>
          <p:nvPr/>
        </p:nvSpPr>
        <p:spPr>
          <a:xfrm>
            <a:off x="1152638" y="952675"/>
            <a:ext cx="1433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Formula: 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762" name="Google Shape;762;g31f6a8b2e9c_0_1155"/>
          <p:cNvGrpSpPr/>
          <p:nvPr/>
        </p:nvGrpSpPr>
        <p:grpSpPr>
          <a:xfrm rot="5400000">
            <a:off x="538197" y="3145945"/>
            <a:ext cx="2773209" cy="82425"/>
            <a:chOff x="1132525" y="3075100"/>
            <a:chExt cx="6645600" cy="163250"/>
          </a:xfrm>
        </p:grpSpPr>
        <p:cxnSp>
          <p:nvCxnSpPr>
            <p:cNvPr id="763" name="Google Shape;763;g31f6a8b2e9c_0_1155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g31f6a8b2e9c_0_1155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g31f6a8b2e9c_0_1155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6" name="Google Shape;766;g31f6a8b2e9c_0_1155"/>
          <p:cNvGrpSpPr/>
          <p:nvPr/>
        </p:nvGrpSpPr>
        <p:grpSpPr>
          <a:xfrm>
            <a:off x="1152647" y="2333249"/>
            <a:ext cx="6510030" cy="82425"/>
            <a:chOff x="1132525" y="3075100"/>
            <a:chExt cx="6645600" cy="163250"/>
          </a:xfrm>
        </p:grpSpPr>
        <p:cxnSp>
          <p:nvCxnSpPr>
            <p:cNvPr id="767" name="Google Shape;767;g31f6a8b2e9c_0_1155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g31f6a8b2e9c_0_1155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g31f6a8b2e9c_0_1155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0" name="Google Shape;770;g31f6a8b2e9c_0_1155"/>
          <p:cNvSpPr txBox="1"/>
          <p:nvPr/>
        </p:nvSpPr>
        <p:spPr>
          <a:xfrm>
            <a:off x="2020425" y="1892975"/>
            <a:ext cx="511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Intercept which helps adjust for non-zero baseline variance of time-series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771" name="Google Shape;771;g31f6a8b2e9c_0_1155"/>
          <p:cNvGrpSpPr/>
          <p:nvPr/>
        </p:nvGrpSpPr>
        <p:grpSpPr>
          <a:xfrm>
            <a:off x="1152652" y="3015923"/>
            <a:ext cx="6510030" cy="82425"/>
            <a:chOff x="1132525" y="3075100"/>
            <a:chExt cx="6645600" cy="163250"/>
          </a:xfrm>
        </p:grpSpPr>
        <p:cxnSp>
          <p:nvCxnSpPr>
            <p:cNvPr id="772" name="Google Shape;772;g31f6a8b2e9c_0_1155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g31f6a8b2e9c_0_1155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g31f6a8b2e9c_0_1155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5" name="Google Shape;775;g31f6a8b2e9c_0_1155"/>
          <p:cNvSpPr txBox="1"/>
          <p:nvPr/>
        </p:nvSpPr>
        <p:spPr>
          <a:xfrm>
            <a:off x="2020438" y="2513000"/>
            <a:ext cx="5112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Squared residual errors of lags, indicating the magnitude of past shocks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76" name="Google Shape;776;g31f6a8b2e9c_0_1155"/>
          <p:cNvSpPr txBox="1"/>
          <p:nvPr/>
        </p:nvSpPr>
        <p:spPr>
          <a:xfrm>
            <a:off x="2042200" y="3228975"/>
            <a:ext cx="511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Conditional variances of lags, capturing volatility persistence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777" name="Google Shape;777;g31f6a8b2e9c_0_1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13" y="1953462"/>
            <a:ext cx="298575" cy="230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g31f6a8b2e9c_0_1155"/>
          <p:cNvGrpSpPr/>
          <p:nvPr/>
        </p:nvGrpSpPr>
        <p:grpSpPr>
          <a:xfrm>
            <a:off x="1100364" y="3723023"/>
            <a:ext cx="6510030" cy="82425"/>
            <a:chOff x="1132525" y="3075100"/>
            <a:chExt cx="6645600" cy="163250"/>
          </a:xfrm>
        </p:grpSpPr>
        <p:cxnSp>
          <p:nvCxnSpPr>
            <p:cNvPr id="779" name="Google Shape;779;g31f6a8b2e9c_0_1155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g31f6a8b2e9c_0_1155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g31f6a8b2e9c_0_1155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82" name="Google Shape;782;g31f6a8b2e9c_0_1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380" y="2546299"/>
            <a:ext cx="411447" cy="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g31f6a8b2e9c_0_1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6377" y="3246108"/>
            <a:ext cx="411450" cy="32916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g31f6a8b2e9c_0_1155"/>
          <p:cNvSpPr txBox="1"/>
          <p:nvPr/>
        </p:nvSpPr>
        <p:spPr>
          <a:xfrm>
            <a:off x="2065500" y="3960500"/>
            <a:ext cx="511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Fitted parameters for </a:t>
            </a: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controlling</a:t>
            </a: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influence of past volatility on current volatility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85" name="Google Shape;785;g31f6a8b2e9c_0_1155"/>
          <p:cNvSpPr txBox="1"/>
          <p:nvPr>
            <p:ph type="title"/>
          </p:nvPr>
        </p:nvSpPr>
        <p:spPr>
          <a:xfrm>
            <a:off x="183950" y="4660300"/>
            <a:ext cx="809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/>
              <a:t>Generalized</a:t>
            </a:r>
            <a:r>
              <a:rPr lang="en" sz="800"/>
              <a:t> AutoRegressive Conditional Heteroskedasticity </a:t>
            </a:r>
            <a:endParaRPr sz="800"/>
          </a:p>
        </p:txBody>
      </p:sp>
      <p:pic>
        <p:nvPicPr>
          <p:cNvPr id="786" name="Google Shape;786;g31f6a8b2e9c_0_1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058" y="1071400"/>
            <a:ext cx="3082389" cy="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g31f6a8b2e9c_0_1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276" y="4002750"/>
            <a:ext cx="414135" cy="2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1fb7bf2b4d_1_3"/>
          <p:cNvSpPr txBox="1"/>
          <p:nvPr>
            <p:ph type="title"/>
          </p:nvPr>
        </p:nvSpPr>
        <p:spPr>
          <a:xfrm>
            <a:off x="332275" y="445025"/>
            <a:ext cx="809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GJR-</a:t>
            </a:r>
            <a:r>
              <a:rPr lang="en" sz="2400"/>
              <a:t>GARCH(1, 1, 1) Volatility Model</a:t>
            </a:r>
            <a:endParaRPr sz="2400"/>
          </a:p>
        </p:txBody>
      </p:sp>
      <p:sp>
        <p:nvSpPr>
          <p:cNvPr id="793" name="Google Shape;793;g31fb7bf2b4d_1_3"/>
          <p:cNvSpPr txBox="1"/>
          <p:nvPr/>
        </p:nvSpPr>
        <p:spPr>
          <a:xfrm>
            <a:off x="1152638" y="1067525"/>
            <a:ext cx="1433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Formula: 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794" name="Google Shape;794;g31fb7bf2b4d_1_3"/>
          <p:cNvGrpSpPr/>
          <p:nvPr/>
        </p:nvGrpSpPr>
        <p:grpSpPr>
          <a:xfrm rot="5400000">
            <a:off x="391937" y="3238448"/>
            <a:ext cx="2941343" cy="65626"/>
            <a:chOff x="1132525" y="3075100"/>
            <a:chExt cx="6645600" cy="163250"/>
          </a:xfrm>
        </p:grpSpPr>
        <p:cxnSp>
          <p:nvCxnSpPr>
            <p:cNvPr id="795" name="Google Shape;795;g31fb7bf2b4d_1_3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g31fb7bf2b4d_1_3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g31fb7bf2b4d_1_3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8" name="Google Shape;798;g31fb7bf2b4d_1_3"/>
          <p:cNvGrpSpPr/>
          <p:nvPr/>
        </p:nvGrpSpPr>
        <p:grpSpPr>
          <a:xfrm>
            <a:off x="1149096" y="2221936"/>
            <a:ext cx="6064775" cy="65218"/>
            <a:chOff x="1132525" y="3075100"/>
            <a:chExt cx="6645600" cy="163250"/>
          </a:xfrm>
        </p:grpSpPr>
        <p:cxnSp>
          <p:nvCxnSpPr>
            <p:cNvPr id="799" name="Google Shape;799;g31fb7bf2b4d_1_3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g31fb7bf2b4d_1_3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g31fb7bf2b4d_1_3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2" name="Google Shape;802;g31fb7bf2b4d_1_3"/>
          <p:cNvSpPr txBox="1"/>
          <p:nvPr/>
        </p:nvSpPr>
        <p:spPr>
          <a:xfrm>
            <a:off x="1957465" y="1873671"/>
            <a:ext cx="476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Intercept which helps adjust for non-zero baseline variance of time-series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803" name="Google Shape;803;g31fb7bf2b4d_1_3"/>
          <p:cNvGrpSpPr/>
          <p:nvPr/>
        </p:nvGrpSpPr>
        <p:grpSpPr>
          <a:xfrm>
            <a:off x="1149100" y="2762161"/>
            <a:ext cx="6064775" cy="65218"/>
            <a:chOff x="1132525" y="3075100"/>
            <a:chExt cx="6645600" cy="163250"/>
          </a:xfrm>
        </p:grpSpPr>
        <p:cxnSp>
          <p:nvCxnSpPr>
            <p:cNvPr id="804" name="Google Shape;804;g31fb7bf2b4d_1_3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g31fb7bf2b4d_1_3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g31fb7bf2b4d_1_3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7" name="Google Shape;807;g31fb7bf2b4d_1_3"/>
          <p:cNvSpPr txBox="1"/>
          <p:nvPr/>
        </p:nvSpPr>
        <p:spPr>
          <a:xfrm>
            <a:off x="1957476" y="2364319"/>
            <a:ext cx="4762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Squared residual errors of lags, indicating the magnitude of past shocks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08" name="Google Shape;808;g31fb7bf2b4d_1_3"/>
          <p:cNvSpPr txBox="1"/>
          <p:nvPr/>
        </p:nvSpPr>
        <p:spPr>
          <a:xfrm>
            <a:off x="1977750" y="2930895"/>
            <a:ext cx="476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Conditional variances of lags, capturing volatility persistence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809" name="Google Shape;809;g31fb7bf2b4d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428" y="1921537"/>
            <a:ext cx="278145" cy="1820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0" name="Google Shape;810;g31fb7bf2b4d_1_3"/>
          <p:cNvGrpSpPr/>
          <p:nvPr/>
        </p:nvGrpSpPr>
        <p:grpSpPr>
          <a:xfrm>
            <a:off x="1100390" y="3321714"/>
            <a:ext cx="6064775" cy="65218"/>
            <a:chOff x="1132525" y="3075100"/>
            <a:chExt cx="6645600" cy="163250"/>
          </a:xfrm>
        </p:grpSpPr>
        <p:cxnSp>
          <p:nvCxnSpPr>
            <p:cNvPr id="811" name="Google Shape;811;g31fb7bf2b4d_1_3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g31fb7bf2b4d_1_3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g31fb7bf2b4d_1_3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14" name="Google Shape;814;g31fb7bf2b4d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856" y="2390670"/>
            <a:ext cx="383294" cy="26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g31fb7bf2b4d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853" y="2944452"/>
            <a:ext cx="383297" cy="260476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g31fb7bf2b4d_1_3"/>
          <p:cNvSpPr txBox="1"/>
          <p:nvPr/>
        </p:nvSpPr>
        <p:spPr>
          <a:xfrm>
            <a:off x="1989450" y="4294450"/>
            <a:ext cx="5165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Fitted parameters for controlling influence of past volatility on current volatility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817" name="Google Shape;817;g31fb7bf2b4d_1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5825" y="1180950"/>
            <a:ext cx="4972000" cy="33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8" name="Google Shape;818;g31fb7bf2b4d_1_3"/>
          <p:cNvGrpSpPr/>
          <p:nvPr/>
        </p:nvGrpSpPr>
        <p:grpSpPr>
          <a:xfrm>
            <a:off x="1100390" y="4063539"/>
            <a:ext cx="6064775" cy="65218"/>
            <a:chOff x="1132525" y="3075100"/>
            <a:chExt cx="6645600" cy="163250"/>
          </a:xfrm>
        </p:grpSpPr>
        <p:cxnSp>
          <p:nvCxnSpPr>
            <p:cNvPr id="819" name="Google Shape;819;g31fb7bf2b4d_1_3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g31fb7bf2b4d_1_3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g31fb7bf2b4d_1_3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22" name="Google Shape;822;g31fb7bf2b4d_1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9101" y="4318749"/>
            <a:ext cx="625375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g31fb7bf2b4d_1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8760" y="3596649"/>
            <a:ext cx="59339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g31fb7bf2b4d_1_3"/>
          <p:cNvSpPr txBox="1"/>
          <p:nvPr/>
        </p:nvSpPr>
        <p:spPr>
          <a:xfrm>
            <a:off x="2003075" y="3497225"/>
            <a:ext cx="5165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Leverage effect: negative past shocks contribute more to volatility than positive shocks</a:t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1f6a8b2e9c_0_1215"/>
          <p:cNvSpPr txBox="1"/>
          <p:nvPr>
            <p:ph type="title"/>
          </p:nvPr>
        </p:nvSpPr>
        <p:spPr>
          <a:xfrm>
            <a:off x="654800" y="594100"/>
            <a:ext cx="28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Lags</a:t>
            </a:r>
            <a:endParaRPr/>
          </a:p>
        </p:txBody>
      </p:sp>
      <p:sp>
        <p:nvSpPr>
          <p:cNvPr id="830" name="Google Shape;830;g31f6a8b2e9c_0_1215"/>
          <p:cNvSpPr txBox="1"/>
          <p:nvPr/>
        </p:nvSpPr>
        <p:spPr>
          <a:xfrm>
            <a:off x="1010950" y="1312650"/>
            <a:ext cx="1242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AR: 1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31" name="Google Shape;831;g31f6a8b2e9c_0_1215"/>
          <p:cNvSpPr txBox="1"/>
          <p:nvPr/>
        </p:nvSpPr>
        <p:spPr>
          <a:xfrm>
            <a:off x="1010950" y="1813950"/>
            <a:ext cx="1846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ARIMA: 1,1,1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32" name="Google Shape;832;g31f6a8b2e9c_0_1215"/>
          <p:cNvSpPr txBox="1"/>
          <p:nvPr/>
        </p:nvSpPr>
        <p:spPr>
          <a:xfrm>
            <a:off x="1010950" y="2321100"/>
            <a:ext cx="1879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ARCH</a:t>
            </a: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: 1,1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33" name="Google Shape;833;g31f6a8b2e9c_0_1215"/>
          <p:cNvSpPr txBox="1"/>
          <p:nvPr/>
        </p:nvSpPr>
        <p:spPr>
          <a:xfrm>
            <a:off x="1010950" y="2822400"/>
            <a:ext cx="1879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GARCH: 1,1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34" name="Google Shape;834;g31f6a8b2e9c_0_1215"/>
          <p:cNvSpPr txBox="1"/>
          <p:nvPr/>
        </p:nvSpPr>
        <p:spPr>
          <a:xfrm>
            <a:off x="994300" y="3329550"/>
            <a:ext cx="2360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GJR-GARCH: 1,1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835" name="Google Shape;835;g31f6a8b2e9c_0_1215"/>
          <p:cNvGrpSpPr/>
          <p:nvPr/>
        </p:nvGrpSpPr>
        <p:grpSpPr>
          <a:xfrm rot="5400000">
            <a:off x="-492989" y="2611179"/>
            <a:ext cx="2679506" cy="82425"/>
            <a:chOff x="1132525" y="3075100"/>
            <a:chExt cx="6645600" cy="163250"/>
          </a:xfrm>
        </p:grpSpPr>
        <p:cxnSp>
          <p:nvCxnSpPr>
            <p:cNvPr id="836" name="Google Shape;836;g31f6a8b2e9c_0_1215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g31f6a8b2e9c_0_1215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g31f6a8b2e9c_0_1215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9" name="Google Shape;839;g31f6a8b2e9c_0_1215"/>
          <p:cNvGrpSpPr/>
          <p:nvPr/>
        </p:nvGrpSpPr>
        <p:grpSpPr>
          <a:xfrm rot="5400000">
            <a:off x="2732547" y="2611195"/>
            <a:ext cx="2773209" cy="82425"/>
            <a:chOff x="1132525" y="3075100"/>
            <a:chExt cx="6645600" cy="163250"/>
          </a:xfrm>
        </p:grpSpPr>
        <p:cxnSp>
          <p:nvCxnSpPr>
            <p:cNvPr id="840" name="Google Shape;840;g31f6a8b2e9c_0_1215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g31f6a8b2e9c_0_1215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g31f6a8b2e9c_0_1215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3" name="Google Shape;843;g31f6a8b2e9c_0_1215"/>
          <p:cNvSpPr txBox="1"/>
          <p:nvPr/>
        </p:nvSpPr>
        <p:spPr>
          <a:xfrm>
            <a:off x="4876900" y="2321100"/>
            <a:ext cx="2659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Level </a:t>
            </a: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Playing Field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b03dba51f6_0_1027"/>
          <p:cNvSpPr txBox="1"/>
          <p:nvPr>
            <p:ph type="title"/>
          </p:nvPr>
        </p:nvSpPr>
        <p:spPr>
          <a:xfrm>
            <a:off x="251470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49" name="Google Shape;849;g2b03dba51f6_0_1027"/>
          <p:cNvSpPr txBox="1"/>
          <p:nvPr>
            <p:ph idx="2" type="title"/>
          </p:nvPr>
        </p:nvSpPr>
        <p:spPr>
          <a:xfrm>
            <a:off x="354670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g31f6a8b2e9c_0_1241"/>
          <p:cNvGrpSpPr/>
          <p:nvPr/>
        </p:nvGrpSpPr>
        <p:grpSpPr>
          <a:xfrm>
            <a:off x="1349585" y="1649048"/>
            <a:ext cx="845297" cy="777573"/>
            <a:chOff x="3173876" y="1739175"/>
            <a:chExt cx="1011000" cy="930000"/>
          </a:xfrm>
        </p:grpSpPr>
        <p:sp>
          <p:nvSpPr>
            <p:cNvPr id="855" name="Google Shape;855;g31f6a8b2e9c_0_1241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31f6a8b2e9c_0_1241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1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857" name="Google Shape;857;g31f6a8b2e9c_0_1241"/>
          <p:cNvGrpSpPr/>
          <p:nvPr/>
        </p:nvGrpSpPr>
        <p:grpSpPr>
          <a:xfrm>
            <a:off x="1349585" y="2716870"/>
            <a:ext cx="845297" cy="777573"/>
            <a:chOff x="3173876" y="1739175"/>
            <a:chExt cx="1011000" cy="930000"/>
          </a:xfrm>
        </p:grpSpPr>
        <p:sp>
          <p:nvSpPr>
            <p:cNvPr id="858" name="Google Shape;858;g31f6a8b2e9c_0_1241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31f6a8b2e9c_0_1241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2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860" name="Google Shape;860;g31f6a8b2e9c_0_1241"/>
          <p:cNvSpPr txBox="1"/>
          <p:nvPr/>
        </p:nvSpPr>
        <p:spPr>
          <a:xfrm>
            <a:off x="2399975" y="1649050"/>
            <a:ext cx="3025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General Comparisons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61" name="Google Shape;861;g31f6a8b2e9c_0_1241"/>
          <p:cNvSpPr txBox="1"/>
          <p:nvPr/>
        </p:nvSpPr>
        <p:spPr>
          <a:xfrm>
            <a:off x="2399975" y="2855000"/>
            <a:ext cx="3439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Significancy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b03dba51f6_0_0"/>
          <p:cNvSpPr txBox="1"/>
          <p:nvPr>
            <p:ph type="title"/>
          </p:nvPr>
        </p:nvSpPr>
        <p:spPr>
          <a:xfrm>
            <a:off x="720000" y="1677225"/>
            <a:ext cx="25236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1" name="Google Shape;511;g2b03dba51f6_0_0"/>
          <p:cNvSpPr txBox="1"/>
          <p:nvPr>
            <p:ph idx="1" type="subTitle"/>
          </p:nvPr>
        </p:nvSpPr>
        <p:spPr>
          <a:xfrm>
            <a:off x="813600" y="209914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CDS-rates; Focus on early Covid-19 period</a:t>
            </a:r>
            <a:endParaRPr/>
          </a:p>
        </p:txBody>
      </p:sp>
      <p:sp>
        <p:nvSpPr>
          <p:cNvPr id="512" name="Google Shape;512;g2b03dba51f6_0_0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ARIMA, AR, GARCH, ARCH, GJR-GARCH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3" name="Google Shape;513;g2b03dba51f6_0_0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4" name="Google Shape;514;g2b03dba51f6_0_0"/>
          <p:cNvSpPr txBox="1"/>
          <p:nvPr>
            <p:ph idx="13" type="title"/>
          </p:nvPr>
        </p:nvSpPr>
        <p:spPr>
          <a:xfrm>
            <a:off x="2245200" y="27614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5" name="Google Shape;515;g2b03dba51f6_0_0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6" name="Google Shape;516;g2b03dba51f6_0_0"/>
          <p:cNvSpPr txBox="1"/>
          <p:nvPr>
            <p:ph idx="3" type="title"/>
          </p:nvPr>
        </p:nvSpPr>
        <p:spPr>
          <a:xfrm>
            <a:off x="3056400" y="1687088"/>
            <a:ext cx="3141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517" name="Google Shape;517;g2b03dba51f6_0_0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and test time frame;</a:t>
            </a:r>
            <a:endParaRPr/>
          </a:p>
        </p:txBody>
      </p:sp>
      <p:sp>
        <p:nvSpPr>
          <p:cNvPr id="518" name="Google Shape;518;g2b03dba51f6_0_0"/>
          <p:cNvSpPr txBox="1"/>
          <p:nvPr>
            <p:ph idx="6" type="title"/>
          </p:nvPr>
        </p:nvSpPr>
        <p:spPr>
          <a:xfrm>
            <a:off x="5900400" y="1694150"/>
            <a:ext cx="2651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519" name="Google Shape;519;g2b03dba51f6_0_0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0" name="Google Shape;520;g2b03dba51f6_0_0"/>
          <p:cNvSpPr txBox="1"/>
          <p:nvPr>
            <p:ph idx="9" type="title"/>
          </p:nvPr>
        </p:nvSpPr>
        <p:spPr>
          <a:xfrm>
            <a:off x="1482600" y="33609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21" name="Google Shape;521;g2b03dba51f6_0_0"/>
          <p:cNvSpPr txBox="1"/>
          <p:nvPr>
            <p:ph idx="14" type="subTitle"/>
          </p:nvPr>
        </p:nvSpPr>
        <p:spPr>
          <a:xfrm>
            <a:off x="1324950" y="3753275"/>
            <a:ext cx="26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RMSE, PIS, Bootstrap</a:t>
            </a:r>
            <a:endParaRPr/>
          </a:p>
        </p:txBody>
      </p:sp>
      <p:sp>
        <p:nvSpPr>
          <p:cNvPr id="522" name="Google Shape;522;g2b03dba51f6_0_0"/>
          <p:cNvSpPr txBox="1"/>
          <p:nvPr>
            <p:ph idx="15" type="title"/>
          </p:nvPr>
        </p:nvSpPr>
        <p:spPr>
          <a:xfrm>
            <a:off x="4863450" y="3360975"/>
            <a:ext cx="2564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23" name="Google Shape;523;g2b03dba51f6_0_0"/>
          <p:cNvSpPr txBox="1"/>
          <p:nvPr>
            <p:ph idx="16" type="title"/>
          </p:nvPr>
        </p:nvSpPr>
        <p:spPr>
          <a:xfrm>
            <a:off x="5740200" y="274173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4" name="Google Shape;524;g2b03dba51f6_0_0"/>
          <p:cNvSpPr txBox="1"/>
          <p:nvPr>
            <p:ph idx="17" type="subTitle"/>
          </p:nvPr>
        </p:nvSpPr>
        <p:spPr>
          <a:xfrm>
            <a:off x="4977600" y="373351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there a best model?</a:t>
            </a:r>
            <a:endParaRPr/>
          </a:p>
        </p:txBody>
      </p:sp>
      <p:sp>
        <p:nvSpPr>
          <p:cNvPr id="525" name="Google Shape;525;g2b03dba51f6_0_0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g31f6a8b2e9c_0_1264"/>
          <p:cNvGrpSpPr/>
          <p:nvPr/>
        </p:nvGrpSpPr>
        <p:grpSpPr>
          <a:xfrm>
            <a:off x="247879" y="543609"/>
            <a:ext cx="501658" cy="461466"/>
            <a:chOff x="3173876" y="1739175"/>
            <a:chExt cx="1011000" cy="930000"/>
          </a:xfrm>
        </p:grpSpPr>
        <p:sp>
          <p:nvSpPr>
            <p:cNvPr id="867" name="Google Shape;867;g31f6a8b2e9c_0_126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31f6a8b2e9c_0_126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1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869" name="Google Shape;869;g31f6a8b2e9c_0_1264"/>
          <p:cNvSpPr txBox="1"/>
          <p:nvPr/>
        </p:nvSpPr>
        <p:spPr>
          <a:xfrm>
            <a:off x="871425" y="584589"/>
            <a:ext cx="2168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General Comparisons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70" name="Google Shape;870;g31f6a8b2e9c_0_1264"/>
          <p:cNvSpPr txBox="1"/>
          <p:nvPr/>
        </p:nvSpPr>
        <p:spPr>
          <a:xfrm>
            <a:off x="132550" y="1499100"/>
            <a:ext cx="3329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Root Mean Squared Error (RMSE)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71" name="Google Shape;871;g31f6a8b2e9c_0_1264"/>
          <p:cNvSpPr txBox="1"/>
          <p:nvPr/>
        </p:nvSpPr>
        <p:spPr>
          <a:xfrm>
            <a:off x="132550" y="2454525"/>
            <a:ext cx="3329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Prediction Interval Sharpness (PIS)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72" name="Google Shape;872;g31f6a8b2e9c_0_1264"/>
          <p:cNvSpPr txBox="1"/>
          <p:nvPr/>
        </p:nvSpPr>
        <p:spPr>
          <a:xfrm>
            <a:off x="7337575" y="1676975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PIS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73" name="Google Shape;873;g31f6a8b2e9c_0_1264"/>
          <p:cNvSpPr txBox="1"/>
          <p:nvPr/>
        </p:nvSpPr>
        <p:spPr>
          <a:xfrm>
            <a:off x="4534975" y="1971925"/>
            <a:ext cx="1242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AR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74" name="Google Shape;874;g31f6a8b2e9c_0_1264"/>
          <p:cNvSpPr txBox="1"/>
          <p:nvPr/>
        </p:nvSpPr>
        <p:spPr>
          <a:xfrm>
            <a:off x="4534975" y="2358475"/>
            <a:ext cx="1846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ARIMA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75" name="Google Shape;875;g31f6a8b2e9c_0_1264"/>
          <p:cNvSpPr txBox="1"/>
          <p:nvPr/>
        </p:nvSpPr>
        <p:spPr>
          <a:xfrm>
            <a:off x="4534975" y="2726800"/>
            <a:ext cx="1879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ARCH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76" name="Google Shape;876;g31f6a8b2e9c_0_1264"/>
          <p:cNvSpPr txBox="1"/>
          <p:nvPr/>
        </p:nvSpPr>
        <p:spPr>
          <a:xfrm>
            <a:off x="4534975" y="3111775"/>
            <a:ext cx="1879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GARCH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77" name="Google Shape;877;g31f6a8b2e9c_0_1264"/>
          <p:cNvSpPr txBox="1"/>
          <p:nvPr/>
        </p:nvSpPr>
        <p:spPr>
          <a:xfrm>
            <a:off x="4534975" y="3481675"/>
            <a:ext cx="2360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GJR-GARCH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878" name="Google Shape;878;g31f6a8b2e9c_0_1264"/>
          <p:cNvCxnSpPr/>
          <p:nvPr/>
        </p:nvCxnSpPr>
        <p:spPr>
          <a:xfrm>
            <a:off x="4596700" y="3938800"/>
            <a:ext cx="380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g31f6a8b2e9c_0_1264"/>
          <p:cNvCxnSpPr/>
          <p:nvPr/>
        </p:nvCxnSpPr>
        <p:spPr>
          <a:xfrm>
            <a:off x="4597863" y="3565648"/>
            <a:ext cx="38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g31f6a8b2e9c_0_1264"/>
          <p:cNvCxnSpPr/>
          <p:nvPr/>
        </p:nvCxnSpPr>
        <p:spPr>
          <a:xfrm>
            <a:off x="4597863" y="3170513"/>
            <a:ext cx="38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g31f6a8b2e9c_0_1264"/>
          <p:cNvCxnSpPr/>
          <p:nvPr/>
        </p:nvCxnSpPr>
        <p:spPr>
          <a:xfrm>
            <a:off x="4593988" y="2792500"/>
            <a:ext cx="38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g31f6a8b2e9c_0_1264"/>
          <p:cNvCxnSpPr/>
          <p:nvPr/>
        </p:nvCxnSpPr>
        <p:spPr>
          <a:xfrm>
            <a:off x="4593988" y="2403988"/>
            <a:ext cx="38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g31f6a8b2e9c_0_1264"/>
          <p:cNvCxnSpPr/>
          <p:nvPr/>
        </p:nvCxnSpPr>
        <p:spPr>
          <a:xfrm>
            <a:off x="4594113" y="2031125"/>
            <a:ext cx="38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g31f6a8b2e9c_0_1264"/>
          <p:cNvCxnSpPr/>
          <p:nvPr/>
        </p:nvCxnSpPr>
        <p:spPr>
          <a:xfrm>
            <a:off x="8397550" y="1687475"/>
            <a:ext cx="4800" cy="23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g31f6a8b2e9c_0_1264"/>
          <p:cNvSpPr txBox="1"/>
          <p:nvPr/>
        </p:nvSpPr>
        <p:spPr>
          <a:xfrm>
            <a:off x="6268000" y="1687475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RMSE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886" name="Google Shape;886;g31f6a8b2e9c_0_1264"/>
          <p:cNvCxnSpPr/>
          <p:nvPr/>
        </p:nvCxnSpPr>
        <p:spPr>
          <a:xfrm>
            <a:off x="6268000" y="1687475"/>
            <a:ext cx="4800" cy="23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g31f6a8b2e9c_0_1264"/>
          <p:cNvCxnSpPr/>
          <p:nvPr/>
        </p:nvCxnSpPr>
        <p:spPr>
          <a:xfrm>
            <a:off x="7332775" y="1687475"/>
            <a:ext cx="4800" cy="23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8" name="Google Shape;888;g31f6a8b2e9c_0_1264"/>
          <p:cNvGrpSpPr/>
          <p:nvPr/>
        </p:nvGrpSpPr>
        <p:grpSpPr>
          <a:xfrm rot="5400000">
            <a:off x="1991992" y="2490123"/>
            <a:ext cx="4211317" cy="163250"/>
            <a:chOff x="1132525" y="3075100"/>
            <a:chExt cx="6645600" cy="163250"/>
          </a:xfrm>
        </p:grpSpPr>
        <p:cxnSp>
          <p:nvCxnSpPr>
            <p:cNvPr id="889" name="Google Shape;889;g31f6a8b2e9c_0_1264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g31f6a8b2e9c_0_1264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g31f6a8b2e9c_0_1264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2" name="Google Shape;892;g31f6a8b2e9c_0_1264"/>
          <p:cNvSpPr txBox="1"/>
          <p:nvPr/>
        </p:nvSpPr>
        <p:spPr>
          <a:xfrm>
            <a:off x="4367500" y="561450"/>
            <a:ext cx="3805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Average Score over all companies</a:t>
            </a:r>
            <a:endParaRPr sz="18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893" name="Google Shape;893;g31f6a8b2e9c_0_1264"/>
          <p:cNvGrpSpPr/>
          <p:nvPr/>
        </p:nvGrpSpPr>
        <p:grpSpPr>
          <a:xfrm>
            <a:off x="132544" y="1149975"/>
            <a:ext cx="8274437" cy="163250"/>
            <a:chOff x="1132525" y="3075100"/>
            <a:chExt cx="6645600" cy="163250"/>
          </a:xfrm>
        </p:grpSpPr>
        <p:cxnSp>
          <p:nvCxnSpPr>
            <p:cNvPr id="894" name="Google Shape;894;g31f6a8b2e9c_0_1264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g31f6a8b2e9c_0_1264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g31f6a8b2e9c_0_1264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97" name="Google Shape;897;g31f6a8b2e9c_0_1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89" y="3039650"/>
            <a:ext cx="1365456" cy="4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g31f6a8b2e9c_0_1264"/>
          <p:cNvSpPr txBox="1"/>
          <p:nvPr/>
        </p:nvSpPr>
        <p:spPr>
          <a:xfrm>
            <a:off x="247875" y="2751375"/>
            <a:ext cx="264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1. </a:t>
            </a:r>
            <a:r>
              <a:rPr lang="en" sz="9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Prediction Interval Coverage Probability (PICP)</a:t>
            </a:r>
            <a:endParaRPr sz="9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99" name="Google Shape;899;g31f6a8b2e9c_0_1264"/>
          <p:cNvSpPr txBox="1"/>
          <p:nvPr/>
        </p:nvSpPr>
        <p:spPr>
          <a:xfrm>
            <a:off x="264600" y="3446575"/>
            <a:ext cx="264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2</a:t>
            </a:r>
            <a:r>
              <a:rPr lang="en" sz="9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. Mean Prediction Interval Width (MPIW)</a:t>
            </a:r>
            <a:endParaRPr sz="9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900" name="Google Shape;900;g31f6a8b2e9c_0_1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700" y="3734875"/>
            <a:ext cx="1022972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g31f6a8b2e9c_0_1264"/>
          <p:cNvSpPr txBox="1"/>
          <p:nvPr/>
        </p:nvSpPr>
        <p:spPr>
          <a:xfrm>
            <a:off x="247875" y="4236175"/>
            <a:ext cx="264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3</a:t>
            </a:r>
            <a:r>
              <a:rPr lang="en" sz="9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. Combined for PIS</a:t>
            </a:r>
            <a:endParaRPr sz="9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902" name="Google Shape;902;g31f6a8b2e9c_0_1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575" y="4580200"/>
            <a:ext cx="1489702" cy="1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g31f6a8b2e9c_0_12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575" y="1928039"/>
            <a:ext cx="1022974" cy="496811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g31f6a8b2e9c_0_1264"/>
          <p:cNvSpPr txBox="1"/>
          <p:nvPr/>
        </p:nvSpPr>
        <p:spPr>
          <a:xfrm>
            <a:off x="6268000" y="2024525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5.33</a:t>
            </a: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3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05" name="Google Shape;905;g31f6a8b2e9c_0_1264"/>
          <p:cNvSpPr txBox="1"/>
          <p:nvPr/>
        </p:nvSpPr>
        <p:spPr>
          <a:xfrm>
            <a:off x="6268000" y="2408175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5.393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06" name="Google Shape;906;g31f6a8b2e9c_0_1264"/>
          <p:cNvSpPr txBox="1"/>
          <p:nvPr/>
        </p:nvSpPr>
        <p:spPr>
          <a:xfrm>
            <a:off x="6268000" y="2795088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5.28</a:t>
            </a: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1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07" name="Google Shape;907;g31f6a8b2e9c_0_1264"/>
          <p:cNvSpPr txBox="1"/>
          <p:nvPr/>
        </p:nvSpPr>
        <p:spPr>
          <a:xfrm>
            <a:off x="6268000" y="3177200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5.278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08" name="Google Shape;908;g31f6a8b2e9c_0_1264"/>
          <p:cNvSpPr txBox="1"/>
          <p:nvPr/>
        </p:nvSpPr>
        <p:spPr>
          <a:xfrm>
            <a:off x="6272875" y="3559300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5.278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09" name="Google Shape;909;g31f6a8b2e9c_0_1264"/>
          <p:cNvSpPr txBox="1"/>
          <p:nvPr/>
        </p:nvSpPr>
        <p:spPr>
          <a:xfrm>
            <a:off x="7337575" y="2031125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0.961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10" name="Google Shape;910;g31f6a8b2e9c_0_1264"/>
          <p:cNvSpPr txBox="1"/>
          <p:nvPr/>
        </p:nvSpPr>
        <p:spPr>
          <a:xfrm>
            <a:off x="7332700" y="2409813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0.9</a:t>
            </a: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79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11" name="Google Shape;911;g31f6a8b2e9c_0_1264"/>
          <p:cNvSpPr txBox="1"/>
          <p:nvPr/>
        </p:nvSpPr>
        <p:spPr>
          <a:xfrm>
            <a:off x="7337650" y="2798375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0.970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12" name="Google Shape;912;g31f6a8b2e9c_0_1264"/>
          <p:cNvSpPr txBox="1"/>
          <p:nvPr/>
        </p:nvSpPr>
        <p:spPr>
          <a:xfrm>
            <a:off x="7332775" y="3174313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0.924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13" name="Google Shape;913;g31f6a8b2e9c_0_1264"/>
          <p:cNvSpPr txBox="1"/>
          <p:nvPr/>
        </p:nvSpPr>
        <p:spPr>
          <a:xfrm>
            <a:off x="7332775" y="3557613"/>
            <a:ext cx="106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0.940</a:t>
            </a:r>
            <a:endParaRPr sz="15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g31f6a8b2e9c_0_1293"/>
          <p:cNvGrpSpPr/>
          <p:nvPr/>
        </p:nvGrpSpPr>
        <p:grpSpPr>
          <a:xfrm>
            <a:off x="247879" y="543609"/>
            <a:ext cx="501658" cy="461466"/>
            <a:chOff x="3173876" y="1739175"/>
            <a:chExt cx="1011000" cy="930000"/>
          </a:xfrm>
        </p:grpSpPr>
        <p:sp>
          <p:nvSpPr>
            <p:cNvPr id="919" name="Google Shape;919;g31f6a8b2e9c_0_1293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31f6a8b2e9c_0_1293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1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921" name="Google Shape;921;g31f6a8b2e9c_0_1293"/>
          <p:cNvSpPr txBox="1"/>
          <p:nvPr/>
        </p:nvSpPr>
        <p:spPr>
          <a:xfrm>
            <a:off x="871425" y="584589"/>
            <a:ext cx="2168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General Comparisons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922" name="Google Shape;922;g31f6a8b2e9c_0_1293"/>
          <p:cNvGrpSpPr/>
          <p:nvPr/>
        </p:nvGrpSpPr>
        <p:grpSpPr>
          <a:xfrm>
            <a:off x="132538" y="1149975"/>
            <a:ext cx="2677512" cy="163250"/>
            <a:chOff x="1132525" y="3075100"/>
            <a:chExt cx="6645600" cy="163250"/>
          </a:xfrm>
        </p:grpSpPr>
        <p:cxnSp>
          <p:nvCxnSpPr>
            <p:cNvPr id="923" name="Google Shape;923;g31f6a8b2e9c_0_1293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g31f6a8b2e9c_0_1293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g31f6a8b2e9c_0_1293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6" name="Google Shape;926;g31f6a8b2e9c_0_1293"/>
          <p:cNvSpPr txBox="1"/>
          <p:nvPr/>
        </p:nvSpPr>
        <p:spPr>
          <a:xfrm>
            <a:off x="967750" y="2341053"/>
            <a:ext cx="1007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RMSE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927" name="Google Shape;927;g31f6a8b2e9c_0_1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325" y="291463"/>
            <a:ext cx="5509751" cy="45605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g31f970e4278_0_50"/>
          <p:cNvGrpSpPr/>
          <p:nvPr/>
        </p:nvGrpSpPr>
        <p:grpSpPr>
          <a:xfrm>
            <a:off x="247879" y="543609"/>
            <a:ext cx="501658" cy="461466"/>
            <a:chOff x="3173876" y="1739175"/>
            <a:chExt cx="1011000" cy="930000"/>
          </a:xfrm>
        </p:grpSpPr>
        <p:sp>
          <p:nvSpPr>
            <p:cNvPr id="933" name="Google Shape;933;g31f970e4278_0_50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31f970e4278_0_50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1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935" name="Google Shape;935;g31f970e4278_0_50"/>
          <p:cNvSpPr txBox="1"/>
          <p:nvPr/>
        </p:nvSpPr>
        <p:spPr>
          <a:xfrm>
            <a:off x="871425" y="584589"/>
            <a:ext cx="2168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General Comparisons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936" name="Google Shape;936;g31f970e4278_0_50"/>
          <p:cNvGrpSpPr/>
          <p:nvPr/>
        </p:nvGrpSpPr>
        <p:grpSpPr>
          <a:xfrm>
            <a:off x="132538" y="1149975"/>
            <a:ext cx="2677512" cy="163250"/>
            <a:chOff x="1132525" y="3075100"/>
            <a:chExt cx="6645600" cy="163250"/>
          </a:xfrm>
        </p:grpSpPr>
        <p:cxnSp>
          <p:nvCxnSpPr>
            <p:cNvPr id="937" name="Google Shape;937;g31f970e4278_0_50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g31f970e4278_0_50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g31f970e4278_0_50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40" name="Google Shape;940;g31f970e4278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325" y="291475"/>
            <a:ext cx="5509751" cy="456057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1" name="Google Shape;941;g31f970e4278_0_50"/>
          <p:cNvSpPr txBox="1"/>
          <p:nvPr/>
        </p:nvSpPr>
        <p:spPr>
          <a:xfrm>
            <a:off x="967750" y="2341053"/>
            <a:ext cx="1007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PIS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g31f970e4278_0_66"/>
          <p:cNvGrpSpPr/>
          <p:nvPr/>
        </p:nvGrpSpPr>
        <p:grpSpPr>
          <a:xfrm>
            <a:off x="247879" y="543609"/>
            <a:ext cx="501658" cy="461466"/>
            <a:chOff x="3173876" y="1739175"/>
            <a:chExt cx="1011000" cy="930000"/>
          </a:xfrm>
        </p:grpSpPr>
        <p:sp>
          <p:nvSpPr>
            <p:cNvPr id="947" name="Google Shape;947;g31f970e4278_0_66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31f970e4278_0_66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2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949" name="Google Shape;949;g31f970e4278_0_66"/>
          <p:cNvSpPr txBox="1"/>
          <p:nvPr/>
        </p:nvSpPr>
        <p:spPr>
          <a:xfrm>
            <a:off x="871425" y="584589"/>
            <a:ext cx="2168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Significancy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950" name="Google Shape;950;g31f970e4278_0_66"/>
          <p:cNvGrpSpPr/>
          <p:nvPr/>
        </p:nvGrpSpPr>
        <p:grpSpPr>
          <a:xfrm>
            <a:off x="132538" y="1149975"/>
            <a:ext cx="2677512" cy="163250"/>
            <a:chOff x="1132525" y="3075100"/>
            <a:chExt cx="6645600" cy="163250"/>
          </a:xfrm>
        </p:grpSpPr>
        <p:cxnSp>
          <p:nvCxnSpPr>
            <p:cNvPr id="951" name="Google Shape;951;g31f970e4278_0_66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g31f970e4278_0_66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g31f970e4278_0_66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4" name="Google Shape;954;g31f970e4278_0_66"/>
          <p:cNvSpPr txBox="1"/>
          <p:nvPr/>
        </p:nvSpPr>
        <p:spPr>
          <a:xfrm>
            <a:off x="572650" y="1805775"/>
            <a:ext cx="179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Skewed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955" name="Google Shape;955;g31f970e4278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325" y="291472"/>
            <a:ext cx="4579110" cy="456057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56" name="Google Shape;956;g31f970e4278_0_66"/>
          <p:cNvCxnSpPr/>
          <p:nvPr/>
        </p:nvCxnSpPr>
        <p:spPr>
          <a:xfrm>
            <a:off x="1471300" y="2371050"/>
            <a:ext cx="0" cy="40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g31f970e4278_0_66"/>
          <p:cNvSpPr txBox="1"/>
          <p:nvPr/>
        </p:nvSpPr>
        <p:spPr>
          <a:xfrm>
            <a:off x="360550" y="2759725"/>
            <a:ext cx="2221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Nonparametric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958" name="Google Shape;958;g31f970e4278_0_66"/>
          <p:cNvCxnSpPr/>
          <p:nvPr/>
        </p:nvCxnSpPr>
        <p:spPr>
          <a:xfrm>
            <a:off x="1471300" y="3221125"/>
            <a:ext cx="0" cy="40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g31f970e4278_0_66"/>
          <p:cNvSpPr txBox="1"/>
          <p:nvPr/>
        </p:nvSpPr>
        <p:spPr>
          <a:xfrm>
            <a:off x="360550" y="3609800"/>
            <a:ext cx="2221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Mann–Whitney U test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g31f970e4278_0_87"/>
          <p:cNvGrpSpPr/>
          <p:nvPr/>
        </p:nvGrpSpPr>
        <p:grpSpPr>
          <a:xfrm>
            <a:off x="247879" y="543609"/>
            <a:ext cx="501658" cy="461466"/>
            <a:chOff x="3173876" y="1739175"/>
            <a:chExt cx="1011000" cy="930000"/>
          </a:xfrm>
        </p:grpSpPr>
        <p:sp>
          <p:nvSpPr>
            <p:cNvPr id="965" name="Google Shape;965;g31f970e4278_0_87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31f970e4278_0_87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2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967" name="Google Shape;967;g31f970e4278_0_87"/>
          <p:cNvSpPr txBox="1"/>
          <p:nvPr/>
        </p:nvSpPr>
        <p:spPr>
          <a:xfrm>
            <a:off x="871425" y="584589"/>
            <a:ext cx="2168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Significancy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968" name="Google Shape;968;g31f970e4278_0_87"/>
          <p:cNvGrpSpPr/>
          <p:nvPr/>
        </p:nvGrpSpPr>
        <p:grpSpPr>
          <a:xfrm>
            <a:off x="132453" y="1149975"/>
            <a:ext cx="8303677" cy="163250"/>
            <a:chOff x="1132525" y="3075100"/>
            <a:chExt cx="6645600" cy="163250"/>
          </a:xfrm>
        </p:grpSpPr>
        <p:cxnSp>
          <p:nvCxnSpPr>
            <p:cNvPr id="969" name="Google Shape;969;g31f970e4278_0_87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g31f970e4278_0_87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g31f970e4278_0_87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72" name="Google Shape;972;g31f970e4278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75" y="1736325"/>
            <a:ext cx="3938243" cy="211047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3" name="Google Shape;973;g31f970e4278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300" y="1736325"/>
            <a:ext cx="3938250" cy="2110481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74" name="Google Shape;974;g31f970e4278_0_87"/>
          <p:cNvGrpSpPr/>
          <p:nvPr/>
        </p:nvGrpSpPr>
        <p:grpSpPr>
          <a:xfrm rot="-5400000">
            <a:off x="1939910" y="878953"/>
            <a:ext cx="1147031" cy="163250"/>
            <a:chOff x="1132525" y="3075100"/>
            <a:chExt cx="6645600" cy="163250"/>
          </a:xfrm>
        </p:grpSpPr>
        <p:cxnSp>
          <p:nvCxnSpPr>
            <p:cNvPr id="975" name="Google Shape;975;g31f970e4278_0_87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g31f970e4278_0_87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g31f970e4278_0_87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8" name="Google Shape;978;g31f970e4278_0_87"/>
          <p:cNvSpPr txBox="1"/>
          <p:nvPr/>
        </p:nvSpPr>
        <p:spPr>
          <a:xfrm>
            <a:off x="2841250" y="471200"/>
            <a:ext cx="519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Mann–Whitney U test</a:t>
            </a:r>
            <a:endParaRPr sz="3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79" name="Google Shape;979;g31f970e4278_0_87"/>
          <p:cNvSpPr txBox="1"/>
          <p:nvPr/>
        </p:nvSpPr>
        <p:spPr>
          <a:xfrm>
            <a:off x="1878150" y="4049028"/>
            <a:ext cx="1007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RMSE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80" name="Google Shape;980;g31f970e4278_0_87"/>
          <p:cNvSpPr txBox="1"/>
          <p:nvPr/>
        </p:nvSpPr>
        <p:spPr>
          <a:xfrm>
            <a:off x="6263875" y="4049028"/>
            <a:ext cx="1007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PIS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g31fb7bf2b4d_1_87"/>
          <p:cNvGrpSpPr/>
          <p:nvPr/>
        </p:nvGrpSpPr>
        <p:grpSpPr>
          <a:xfrm>
            <a:off x="247879" y="543609"/>
            <a:ext cx="501658" cy="461466"/>
            <a:chOff x="3173876" y="1739175"/>
            <a:chExt cx="1011000" cy="930000"/>
          </a:xfrm>
        </p:grpSpPr>
        <p:sp>
          <p:nvSpPr>
            <p:cNvPr id="986" name="Google Shape;986;g31fb7bf2b4d_1_87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31fb7bf2b4d_1_87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2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988" name="Google Shape;988;g31fb7bf2b4d_1_87"/>
          <p:cNvSpPr txBox="1"/>
          <p:nvPr/>
        </p:nvSpPr>
        <p:spPr>
          <a:xfrm>
            <a:off x="871425" y="584589"/>
            <a:ext cx="2168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One test to rule them all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989" name="Google Shape;989;g31fb7bf2b4d_1_87"/>
          <p:cNvGrpSpPr/>
          <p:nvPr/>
        </p:nvGrpSpPr>
        <p:grpSpPr>
          <a:xfrm>
            <a:off x="132538" y="1149975"/>
            <a:ext cx="2677512" cy="163250"/>
            <a:chOff x="1132525" y="3075100"/>
            <a:chExt cx="6645600" cy="163250"/>
          </a:xfrm>
        </p:grpSpPr>
        <p:cxnSp>
          <p:nvCxnSpPr>
            <p:cNvPr id="990" name="Google Shape;990;g31fb7bf2b4d_1_87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g31fb7bf2b4d_1_87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g31fb7bf2b4d_1_87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93" name="Google Shape;993;g31fb7bf2b4d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700" y="301650"/>
            <a:ext cx="4897750" cy="45634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4" name="Google Shape;994;g31fb7bf2b4d_1_87"/>
          <p:cNvSpPr txBox="1"/>
          <p:nvPr/>
        </p:nvSpPr>
        <p:spPr>
          <a:xfrm>
            <a:off x="247875" y="1420625"/>
            <a:ext cx="2562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Diebold-Mariano Test</a:t>
            </a:r>
            <a:endParaRPr sz="24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95" name="Google Shape;995;g31fb7bf2b4d_1_87"/>
          <p:cNvSpPr txBox="1"/>
          <p:nvPr/>
        </p:nvSpPr>
        <p:spPr>
          <a:xfrm>
            <a:off x="247875" y="2562429"/>
            <a:ext cx="27921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Total wins by model: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AR: 1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ARIMA: 4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ARCH: 0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GARCH: 0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GJR-GARCH: 1</a:t>
            </a:r>
            <a:endParaRPr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b03dba51f6_0_1033"/>
          <p:cNvSpPr txBox="1"/>
          <p:nvPr>
            <p:ph type="title"/>
          </p:nvPr>
        </p:nvSpPr>
        <p:spPr>
          <a:xfrm>
            <a:off x="251470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01" name="Google Shape;1001;g2b03dba51f6_0_1033"/>
          <p:cNvSpPr txBox="1"/>
          <p:nvPr>
            <p:ph idx="2" type="title"/>
          </p:nvPr>
        </p:nvSpPr>
        <p:spPr>
          <a:xfrm>
            <a:off x="354670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31f970e4278_0_130"/>
          <p:cNvSpPr txBox="1"/>
          <p:nvPr>
            <p:ph idx="3" type="subTitle"/>
          </p:nvPr>
        </p:nvSpPr>
        <p:spPr>
          <a:xfrm>
            <a:off x="1677400" y="1365625"/>
            <a:ext cx="26247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ARCH-models</a:t>
            </a:r>
            <a:endParaRPr/>
          </a:p>
        </p:txBody>
      </p:sp>
      <p:sp>
        <p:nvSpPr>
          <p:cNvPr id="1007" name="Google Shape;1007;g31f970e4278_0_130"/>
          <p:cNvSpPr txBox="1"/>
          <p:nvPr>
            <p:ph idx="4" type="subTitle"/>
          </p:nvPr>
        </p:nvSpPr>
        <p:spPr>
          <a:xfrm>
            <a:off x="1677400" y="1794150"/>
            <a:ext cx="309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Generally outperformed AR(IMA)-models</a:t>
            </a:r>
            <a:endParaRPr/>
          </a:p>
        </p:txBody>
      </p:sp>
      <p:grpSp>
        <p:nvGrpSpPr>
          <p:cNvPr id="1008" name="Google Shape;1008;g31f970e4278_0_130"/>
          <p:cNvGrpSpPr/>
          <p:nvPr/>
        </p:nvGrpSpPr>
        <p:grpSpPr>
          <a:xfrm>
            <a:off x="410675" y="1436838"/>
            <a:ext cx="1011000" cy="930000"/>
            <a:chOff x="3173876" y="1739175"/>
            <a:chExt cx="1011000" cy="930000"/>
          </a:xfrm>
        </p:grpSpPr>
        <p:sp>
          <p:nvSpPr>
            <p:cNvPr id="1009" name="Google Shape;1009;g31f970e4278_0_130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31f970e4278_0_130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011" name="Google Shape;1011;g31f970e4278_0_130"/>
          <p:cNvGrpSpPr/>
          <p:nvPr/>
        </p:nvGrpSpPr>
        <p:grpSpPr>
          <a:xfrm>
            <a:off x="410675" y="2776638"/>
            <a:ext cx="1011000" cy="930000"/>
            <a:chOff x="3173876" y="1739175"/>
            <a:chExt cx="1011000" cy="930000"/>
          </a:xfrm>
        </p:grpSpPr>
        <p:sp>
          <p:nvSpPr>
            <p:cNvPr id="1012" name="Google Shape;1012;g31f970e4278_0_130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31f970e4278_0_130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014" name="Google Shape;1014;g31f970e4278_0_130"/>
          <p:cNvSpPr txBox="1"/>
          <p:nvPr>
            <p:ph idx="3" type="subTitle"/>
          </p:nvPr>
        </p:nvSpPr>
        <p:spPr>
          <a:xfrm>
            <a:off x="1677400" y="2705413"/>
            <a:ext cx="26247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AR versus ARIMA</a:t>
            </a:r>
            <a:endParaRPr/>
          </a:p>
        </p:txBody>
      </p:sp>
      <p:sp>
        <p:nvSpPr>
          <p:cNvPr id="1015" name="Google Shape;1015;g31f970e4278_0_130"/>
          <p:cNvSpPr txBox="1"/>
          <p:nvPr>
            <p:ph idx="4" type="subTitle"/>
          </p:nvPr>
        </p:nvSpPr>
        <p:spPr>
          <a:xfrm>
            <a:off x="1677400" y="3133938"/>
            <a:ext cx="309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AR-model generally performed better than ARIMA-model</a:t>
            </a:r>
            <a:endParaRPr/>
          </a:p>
        </p:txBody>
      </p:sp>
      <p:grpSp>
        <p:nvGrpSpPr>
          <p:cNvPr id="1016" name="Google Shape;1016;g31f970e4278_0_130"/>
          <p:cNvGrpSpPr/>
          <p:nvPr/>
        </p:nvGrpSpPr>
        <p:grpSpPr>
          <a:xfrm rot="5400000">
            <a:off x="2860742" y="2490123"/>
            <a:ext cx="4211317" cy="163250"/>
            <a:chOff x="1132525" y="3075100"/>
            <a:chExt cx="6645600" cy="163250"/>
          </a:xfrm>
        </p:grpSpPr>
        <p:cxnSp>
          <p:nvCxnSpPr>
            <p:cNvPr id="1017" name="Google Shape;1017;g31f970e4278_0_130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g31f970e4278_0_130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g31f970e4278_0_130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0" name="Google Shape;1020;g31f970e4278_0_130"/>
          <p:cNvSpPr txBox="1"/>
          <p:nvPr/>
        </p:nvSpPr>
        <p:spPr>
          <a:xfrm>
            <a:off x="1101700" y="466104"/>
            <a:ext cx="2520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Conclusions</a:t>
            </a:r>
            <a:endParaRPr sz="22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1021" name="Google Shape;1021;g31f970e4278_0_130"/>
          <p:cNvGrpSpPr/>
          <p:nvPr/>
        </p:nvGrpSpPr>
        <p:grpSpPr>
          <a:xfrm>
            <a:off x="143019" y="1019838"/>
            <a:ext cx="8274437" cy="163250"/>
            <a:chOff x="1132525" y="3075100"/>
            <a:chExt cx="6645600" cy="163250"/>
          </a:xfrm>
        </p:grpSpPr>
        <p:cxnSp>
          <p:nvCxnSpPr>
            <p:cNvPr id="1022" name="Google Shape;1022;g31f970e4278_0_130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g31f970e4278_0_130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g31f970e4278_0_130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5" name="Google Shape;1025;g31f970e4278_0_130"/>
          <p:cNvSpPr txBox="1"/>
          <p:nvPr/>
        </p:nvSpPr>
        <p:spPr>
          <a:xfrm>
            <a:off x="5378125" y="466104"/>
            <a:ext cx="2520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F3533"/>
                </a:solidFill>
                <a:latin typeface="Vidaloka"/>
                <a:ea typeface="Vidaloka"/>
                <a:cs typeface="Vidaloka"/>
                <a:sym typeface="Vidaloka"/>
              </a:rPr>
              <a:t>Limitations</a:t>
            </a:r>
            <a:endParaRPr sz="2200">
              <a:solidFill>
                <a:srgbClr val="3F3533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26" name="Google Shape;1026;g31f970e4278_0_130"/>
          <p:cNvSpPr txBox="1"/>
          <p:nvPr>
            <p:ph idx="3" type="subTitle"/>
          </p:nvPr>
        </p:nvSpPr>
        <p:spPr>
          <a:xfrm>
            <a:off x="5378125" y="1351363"/>
            <a:ext cx="26247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Simple Models</a:t>
            </a:r>
            <a:endParaRPr/>
          </a:p>
        </p:txBody>
      </p:sp>
      <p:sp>
        <p:nvSpPr>
          <p:cNvPr id="1027" name="Google Shape;1027;g31f970e4278_0_130"/>
          <p:cNvSpPr txBox="1"/>
          <p:nvPr>
            <p:ph idx="4" type="subTitle"/>
          </p:nvPr>
        </p:nvSpPr>
        <p:spPr>
          <a:xfrm>
            <a:off x="5378125" y="1779888"/>
            <a:ext cx="309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(possibly suboptimal) amount of lags for models</a:t>
            </a:r>
            <a:endParaRPr/>
          </a:p>
        </p:txBody>
      </p:sp>
      <p:sp>
        <p:nvSpPr>
          <p:cNvPr id="1028" name="Google Shape;1028;g31f970e4278_0_130"/>
          <p:cNvSpPr txBox="1"/>
          <p:nvPr>
            <p:ph idx="3" type="subTitle"/>
          </p:nvPr>
        </p:nvSpPr>
        <p:spPr>
          <a:xfrm>
            <a:off x="5378125" y="2741038"/>
            <a:ext cx="26247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 Refitting</a:t>
            </a:r>
            <a:endParaRPr/>
          </a:p>
        </p:txBody>
      </p:sp>
      <p:sp>
        <p:nvSpPr>
          <p:cNvPr id="1029" name="Google Shape;1029;g31f970e4278_0_130"/>
          <p:cNvSpPr txBox="1"/>
          <p:nvPr>
            <p:ph idx="4" type="subTitle"/>
          </p:nvPr>
        </p:nvSpPr>
        <p:spPr>
          <a:xfrm>
            <a:off x="5378125" y="3169563"/>
            <a:ext cx="309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Ignores the real-world application of refitting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b03dba51f6_0_538"/>
          <p:cNvSpPr txBox="1"/>
          <p:nvPr>
            <p:ph type="title"/>
          </p:nvPr>
        </p:nvSpPr>
        <p:spPr>
          <a:xfrm>
            <a:off x="251470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31" name="Google Shape;531;g2b03dba51f6_0_538"/>
          <p:cNvSpPr txBox="1"/>
          <p:nvPr>
            <p:ph idx="2" type="title"/>
          </p:nvPr>
        </p:nvSpPr>
        <p:spPr>
          <a:xfrm>
            <a:off x="354670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f6a8b2e9c_0_0"/>
          <p:cNvSpPr txBox="1"/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Credit Default Swap (CDS) rates</a:t>
            </a:r>
            <a:endParaRPr/>
          </a:p>
        </p:txBody>
      </p:sp>
      <p:sp>
        <p:nvSpPr>
          <p:cNvPr id="537" name="Google Shape;537;g31f6a8b2e9c_0_0"/>
          <p:cNvSpPr txBox="1"/>
          <p:nvPr>
            <p:ph idx="1" type="subTitle"/>
          </p:nvPr>
        </p:nvSpPr>
        <p:spPr>
          <a:xfrm>
            <a:off x="5450125" y="25437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Issuing Company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38" name="Google Shape;538;g31f6a8b2e9c_0_0"/>
          <p:cNvSpPr txBox="1"/>
          <p:nvPr>
            <p:ph idx="3" type="subTitle"/>
          </p:nvPr>
        </p:nvSpPr>
        <p:spPr>
          <a:xfrm>
            <a:off x="1207750" y="25278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Buying Company</a:t>
            </a:r>
            <a:endParaRPr/>
          </a:p>
        </p:txBody>
      </p:sp>
      <p:pic>
        <p:nvPicPr>
          <p:cNvPr id="539" name="Google Shape;539;g31f6a8b2e9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738" y="2217750"/>
            <a:ext cx="428250" cy="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31f6a8b2e9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889" y="3965675"/>
            <a:ext cx="359677" cy="3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31f6a8b2e9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575" y="2115500"/>
            <a:ext cx="396451" cy="39645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31f6a8b2e9c_0_0"/>
          <p:cNvSpPr/>
          <p:nvPr/>
        </p:nvSpPr>
        <p:spPr>
          <a:xfrm>
            <a:off x="3478813" y="3082950"/>
            <a:ext cx="2076275" cy="291800"/>
          </a:xfrm>
          <a:custGeom>
            <a:rect b="b" l="l" r="r" t="t"/>
            <a:pathLst>
              <a:path extrusionOk="0" h="11672" w="83051">
                <a:moveTo>
                  <a:pt x="83051" y="0"/>
                </a:moveTo>
                <a:cubicBezTo>
                  <a:pt x="75816" y="1940"/>
                  <a:pt x="53480" y="11378"/>
                  <a:pt x="39638" y="11640"/>
                </a:cubicBezTo>
                <a:cubicBezTo>
                  <a:pt x="25796" y="11902"/>
                  <a:pt x="6606" y="3251"/>
                  <a:pt x="0" y="157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3" name="Google Shape;543;g31f6a8b2e9c_0_0"/>
          <p:cNvSpPr/>
          <p:nvPr/>
        </p:nvSpPr>
        <p:spPr>
          <a:xfrm rot="10800000">
            <a:off x="3442463" y="2323598"/>
            <a:ext cx="2076275" cy="291800"/>
          </a:xfrm>
          <a:custGeom>
            <a:rect b="b" l="l" r="r" t="t"/>
            <a:pathLst>
              <a:path extrusionOk="0" h="11672" w="83051">
                <a:moveTo>
                  <a:pt x="83051" y="0"/>
                </a:moveTo>
                <a:cubicBezTo>
                  <a:pt x="75816" y="1940"/>
                  <a:pt x="53480" y="11378"/>
                  <a:pt x="39638" y="11640"/>
                </a:cubicBezTo>
                <a:cubicBezTo>
                  <a:pt x="25796" y="11902"/>
                  <a:pt x="6606" y="3251"/>
                  <a:pt x="0" y="157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4" name="Google Shape;544;g31f6a8b2e9c_0_0"/>
          <p:cNvSpPr txBox="1"/>
          <p:nvPr>
            <p:ph idx="3" type="subTitle"/>
          </p:nvPr>
        </p:nvSpPr>
        <p:spPr>
          <a:xfrm>
            <a:off x="3201300" y="3464375"/>
            <a:ext cx="2631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solidFill>
                  <a:schemeClr val="accent2"/>
                </a:solidFill>
              </a:rPr>
              <a:t>Obligation to pay off buyers remaining outstanding debt when defaulting</a:t>
            </a:r>
            <a:endParaRPr sz="1100">
              <a:solidFill>
                <a:schemeClr val="accent2"/>
              </a:solidFill>
            </a:endParaRPr>
          </a:p>
        </p:txBody>
      </p:sp>
      <p:sp>
        <p:nvSpPr>
          <p:cNvPr id="545" name="Google Shape;545;g31f6a8b2e9c_0_0"/>
          <p:cNvSpPr txBox="1"/>
          <p:nvPr>
            <p:ph idx="3" type="subTitle"/>
          </p:nvPr>
        </p:nvSpPr>
        <p:spPr>
          <a:xfrm>
            <a:off x="3201300" y="1803121"/>
            <a:ext cx="2631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solidFill>
                  <a:schemeClr val="accent2"/>
                </a:solidFill>
              </a:rPr>
              <a:t>Periodical agreed upon payments (rates) </a:t>
            </a:r>
            <a:endParaRPr sz="1100">
              <a:solidFill>
                <a:schemeClr val="accent2"/>
              </a:solidFill>
            </a:endParaRPr>
          </a:p>
        </p:txBody>
      </p:sp>
      <p:pic>
        <p:nvPicPr>
          <p:cNvPr id="546" name="Google Shape;546;g31f6a8b2e9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6487" y="1374875"/>
            <a:ext cx="428225" cy="4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1f6a8b2e9c_0_29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CDS-rates </a:t>
            </a:r>
            <a:r>
              <a:rPr lang="en"/>
              <a:t>are</a:t>
            </a:r>
            <a:r>
              <a:rPr lang="en"/>
              <a:t> interesting</a:t>
            </a:r>
            <a:endParaRPr/>
          </a:p>
        </p:txBody>
      </p:sp>
      <p:sp>
        <p:nvSpPr>
          <p:cNvPr id="552" name="Google Shape;552;g31f6a8b2e9c_0_29"/>
          <p:cNvSpPr txBox="1"/>
          <p:nvPr>
            <p:ph idx="3" type="subTitle"/>
          </p:nvPr>
        </p:nvSpPr>
        <p:spPr>
          <a:xfrm>
            <a:off x="713225" y="1828924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Perception</a:t>
            </a:r>
            <a:endParaRPr/>
          </a:p>
        </p:txBody>
      </p:sp>
      <p:sp>
        <p:nvSpPr>
          <p:cNvPr id="553" name="Google Shape;553;g31f6a8b2e9c_0_29"/>
          <p:cNvSpPr txBox="1"/>
          <p:nvPr>
            <p:ph idx="4" type="subTitle"/>
          </p:nvPr>
        </p:nvSpPr>
        <p:spPr>
          <a:xfrm>
            <a:off x="4239125" y="1441175"/>
            <a:ext cx="1860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Higher CDS-rates</a:t>
            </a:r>
            <a:endParaRPr/>
          </a:p>
        </p:txBody>
      </p:sp>
      <p:cxnSp>
        <p:nvCxnSpPr>
          <p:cNvPr id="554" name="Google Shape;554;g31f6a8b2e9c_0_29"/>
          <p:cNvCxnSpPr/>
          <p:nvPr/>
        </p:nvCxnSpPr>
        <p:spPr>
          <a:xfrm>
            <a:off x="5169575" y="1796375"/>
            <a:ext cx="0" cy="56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g31f6a8b2e9c_0_29"/>
          <p:cNvSpPr txBox="1"/>
          <p:nvPr>
            <p:ph idx="4" type="subTitle"/>
          </p:nvPr>
        </p:nvSpPr>
        <p:spPr>
          <a:xfrm>
            <a:off x="2832275" y="2372988"/>
            <a:ext cx="4674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Higher </a:t>
            </a:r>
            <a:r>
              <a:rPr lang="en"/>
              <a:t>perceived</a:t>
            </a:r>
            <a:r>
              <a:rPr lang="en"/>
              <a:t> risk of defaulting</a:t>
            </a:r>
            <a:endParaRPr/>
          </a:p>
        </p:txBody>
      </p:sp>
      <p:grpSp>
        <p:nvGrpSpPr>
          <p:cNvPr id="556" name="Google Shape;556;g31f6a8b2e9c_0_29"/>
          <p:cNvGrpSpPr/>
          <p:nvPr/>
        </p:nvGrpSpPr>
        <p:grpSpPr>
          <a:xfrm>
            <a:off x="713225" y="1187575"/>
            <a:ext cx="6645600" cy="163250"/>
            <a:chOff x="1132525" y="3075100"/>
            <a:chExt cx="6645600" cy="163250"/>
          </a:xfrm>
        </p:grpSpPr>
        <p:cxnSp>
          <p:nvCxnSpPr>
            <p:cNvPr id="557" name="Google Shape;557;g31f6a8b2e9c_0_29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g31f6a8b2e9c_0_29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g31f6a8b2e9c_0_29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0" name="Google Shape;560;g31f6a8b2e9c_0_29"/>
          <p:cNvGrpSpPr/>
          <p:nvPr/>
        </p:nvGrpSpPr>
        <p:grpSpPr>
          <a:xfrm>
            <a:off x="713225" y="2818550"/>
            <a:ext cx="6645600" cy="163250"/>
            <a:chOff x="1132525" y="3075100"/>
            <a:chExt cx="6645600" cy="163250"/>
          </a:xfrm>
        </p:grpSpPr>
        <p:cxnSp>
          <p:nvCxnSpPr>
            <p:cNvPr id="561" name="Google Shape;561;g31f6a8b2e9c_0_29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g31f6a8b2e9c_0_29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g31f6a8b2e9c_0_29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g31f6a8b2e9c_0_29"/>
          <p:cNvGrpSpPr/>
          <p:nvPr/>
        </p:nvGrpSpPr>
        <p:grpSpPr>
          <a:xfrm>
            <a:off x="713225" y="4449525"/>
            <a:ext cx="6645600" cy="163250"/>
            <a:chOff x="1132525" y="3075100"/>
            <a:chExt cx="6645600" cy="163250"/>
          </a:xfrm>
        </p:grpSpPr>
        <p:cxnSp>
          <p:nvCxnSpPr>
            <p:cNvPr id="565" name="Google Shape;565;g31f6a8b2e9c_0_29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g31f6a8b2e9c_0_29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g31f6a8b2e9c_0_29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8" name="Google Shape;568;g31f6a8b2e9c_0_29"/>
          <p:cNvSpPr txBox="1"/>
          <p:nvPr>
            <p:ph idx="3" type="subTitle"/>
          </p:nvPr>
        </p:nvSpPr>
        <p:spPr>
          <a:xfrm>
            <a:off x="1753025" y="3465000"/>
            <a:ext cx="4566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Behavior in unpredictable times?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1f6a8b2e9c_0_74"/>
          <p:cNvSpPr txBox="1"/>
          <p:nvPr>
            <p:ph type="title"/>
          </p:nvPr>
        </p:nvSpPr>
        <p:spPr>
          <a:xfrm>
            <a:off x="5630375" y="1294350"/>
            <a:ext cx="2006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3600"/>
              <a:t>Covid-19</a:t>
            </a:r>
            <a:endParaRPr sz="3600"/>
          </a:p>
        </p:txBody>
      </p:sp>
      <p:sp>
        <p:nvSpPr>
          <p:cNvPr id="574" name="Google Shape;574;g31f6a8b2e9c_0_74"/>
          <p:cNvSpPr txBox="1"/>
          <p:nvPr>
            <p:ph idx="1" type="subTitle"/>
          </p:nvPr>
        </p:nvSpPr>
        <p:spPr>
          <a:xfrm>
            <a:off x="5743425" y="2193025"/>
            <a:ext cx="3072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Frequently observed spike in CDS-rates</a:t>
            </a:r>
            <a:endParaRPr/>
          </a:p>
        </p:txBody>
      </p:sp>
      <p:grpSp>
        <p:nvGrpSpPr>
          <p:cNvPr id="575" name="Google Shape;575;g31f6a8b2e9c_0_74"/>
          <p:cNvGrpSpPr/>
          <p:nvPr/>
        </p:nvGrpSpPr>
        <p:grpSpPr>
          <a:xfrm>
            <a:off x="5743430" y="2820450"/>
            <a:ext cx="3072925" cy="163250"/>
            <a:chOff x="1132525" y="3075100"/>
            <a:chExt cx="6645600" cy="163250"/>
          </a:xfrm>
        </p:grpSpPr>
        <p:cxnSp>
          <p:nvCxnSpPr>
            <p:cNvPr id="576" name="Google Shape;576;g31f6a8b2e9c_0_74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g31f6a8b2e9c_0_74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g31f6a8b2e9c_0_74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9" name="Google Shape;579;g31f6a8b2e9c_0_74"/>
          <p:cNvGrpSpPr/>
          <p:nvPr/>
        </p:nvGrpSpPr>
        <p:grpSpPr>
          <a:xfrm>
            <a:off x="5743430" y="1994225"/>
            <a:ext cx="3072925" cy="163250"/>
            <a:chOff x="1132525" y="3075100"/>
            <a:chExt cx="6645600" cy="163250"/>
          </a:xfrm>
        </p:grpSpPr>
        <p:cxnSp>
          <p:nvCxnSpPr>
            <p:cNvPr id="580" name="Google Shape;580;g31f6a8b2e9c_0_74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g31f6a8b2e9c_0_74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g31f6a8b2e9c_0_74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3" name="Google Shape;583;g31f6a8b2e9c_0_74"/>
          <p:cNvGrpSpPr/>
          <p:nvPr/>
        </p:nvGrpSpPr>
        <p:grpSpPr>
          <a:xfrm>
            <a:off x="5743426" y="3557775"/>
            <a:ext cx="3072925" cy="163250"/>
            <a:chOff x="1132525" y="3075100"/>
            <a:chExt cx="6645600" cy="163250"/>
          </a:xfrm>
        </p:grpSpPr>
        <p:cxnSp>
          <p:nvCxnSpPr>
            <p:cNvPr id="584" name="Google Shape;584;g31f6a8b2e9c_0_74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g31f6a8b2e9c_0_74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g31f6a8b2e9c_0_74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7" name="Google Shape;587;g31f6a8b2e9c_0_74"/>
          <p:cNvSpPr txBox="1"/>
          <p:nvPr>
            <p:ph idx="1" type="subTitle"/>
          </p:nvPr>
        </p:nvSpPr>
        <p:spPr>
          <a:xfrm>
            <a:off x="6351028" y="3077400"/>
            <a:ext cx="2465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CDS-rates for McDonalds</a:t>
            </a:r>
            <a:endParaRPr/>
          </a:p>
        </p:txBody>
      </p:sp>
      <p:cxnSp>
        <p:nvCxnSpPr>
          <p:cNvPr id="588" name="Google Shape;588;g31f6a8b2e9c_0_74"/>
          <p:cNvCxnSpPr/>
          <p:nvPr/>
        </p:nvCxnSpPr>
        <p:spPr>
          <a:xfrm rot="10800000">
            <a:off x="5874913" y="3286463"/>
            <a:ext cx="4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9" name="Google Shape;589;g31f6a8b2e9c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88" y="1282775"/>
            <a:ext cx="5155900" cy="25779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b03dba51f6_0_1015"/>
          <p:cNvSpPr txBox="1"/>
          <p:nvPr>
            <p:ph type="title"/>
          </p:nvPr>
        </p:nvSpPr>
        <p:spPr>
          <a:xfrm>
            <a:off x="1894000" y="2366275"/>
            <a:ext cx="49563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595" name="Google Shape;595;g2b03dba51f6_0_1015"/>
          <p:cNvSpPr txBox="1"/>
          <p:nvPr>
            <p:ph idx="2" type="title"/>
          </p:nvPr>
        </p:nvSpPr>
        <p:spPr>
          <a:xfrm>
            <a:off x="354670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1f6a8b2e9c_0_96"/>
          <p:cNvSpPr txBox="1"/>
          <p:nvPr>
            <p:ph type="title"/>
          </p:nvPr>
        </p:nvSpPr>
        <p:spPr>
          <a:xfrm>
            <a:off x="563775" y="2285400"/>
            <a:ext cx="177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Filtering</a:t>
            </a:r>
            <a:endParaRPr/>
          </a:p>
        </p:txBody>
      </p:sp>
      <p:grpSp>
        <p:nvGrpSpPr>
          <p:cNvPr id="601" name="Google Shape;601;g31f6a8b2e9c_0_96"/>
          <p:cNvGrpSpPr/>
          <p:nvPr/>
        </p:nvGrpSpPr>
        <p:grpSpPr>
          <a:xfrm>
            <a:off x="2823850" y="753200"/>
            <a:ext cx="1011000" cy="930000"/>
            <a:chOff x="3173876" y="1739175"/>
            <a:chExt cx="1011000" cy="930000"/>
          </a:xfrm>
        </p:grpSpPr>
        <p:sp>
          <p:nvSpPr>
            <p:cNvPr id="602" name="Google Shape;602;g31f6a8b2e9c_0_96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31f6a8b2e9c_0_96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661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604" name="Google Shape;604;g31f6a8b2e9c_0_96"/>
          <p:cNvGrpSpPr/>
          <p:nvPr/>
        </p:nvGrpSpPr>
        <p:grpSpPr>
          <a:xfrm>
            <a:off x="2831500" y="2106738"/>
            <a:ext cx="1011000" cy="930000"/>
            <a:chOff x="3173876" y="1739175"/>
            <a:chExt cx="1011000" cy="930000"/>
          </a:xfrm>
        </p:grpSpPr>
        <p:sp>
          <p:nvSpPr>
            <p:cNvPr id="605" name="Google Shape;605;g31f6a8b2e9c_0_96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31f6a8b2e9c_0_96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565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607" name="Google Shape;607;g31f6a8b2e9c_0_96"/>
          <p:cNvGrpSpPr/>
          <p:nvPr/>
        </p:nvGrpSpPr>
        <p:grpSpPr>
          <a:xfrm>
            <a:off x="2831500" y="3460300"/>
            <a:ext cx="1011000" cy="930000"/>
            <a:chOff x="3173876" y="1739175"/>
            <a:chExt cx="1011000" cy="930000"/>
          </a:xfrm>
        </p:grpSpPr>
        <p:sp>
          <p:nvSpPr>
            <p:cNvPr id="608" name="Google Shape;608;g31f6a8b2e9c_0_96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31f6a8b2e9c_0_96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540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610" name="Google Shape;610;g31f6a8b2e9c_0_96"/>
          <p:cNvGrpSpPr/>
          <p:nvPr/>
        </p:nvGrpSpPr>
        <p:grpSpPr>
          <a:xfrm rot="5400000">
            <a:off x="311842" y="2490123"/>
            <a:ext cx="4211317" cy="163250"/>
            <a:chOff x="1132525" y="3075100"/>
            <a:chExt cx="6645600" cy="163250"/>
          </a:xfrm>
        </p:grpSpPr>
        <p:cxnSp>
          <p:nvCxnSpPr>
            <p:cNvPr id="611" name="Google Shape;611;g31f6a8b2e9c_0_96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g31f6a8b2e9c_0_96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g31f6a8b2e9c_0_96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4" name="Google Shape;614;g31f6a8b2e9c_0_96"/>
          <p:cNvCxnSpPr/>
          <p:nvPr/>
        </p:nvCxnSpPr>
        <p:spPr>
          <a:xfrm>
            <a:off x="3337000" y="1726225"/>
            <a:ext cx="0" cy="3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5" name="Google Shape;615;g31f6a8b2e9c_0_96"/>
          <p:cNvCxnSpPr/>
          <p:nvPr/>
        </p:nvCxnSpPr>
        <p:spPr>
          <a:xfrm>
            <a:off x="3329350" y="3079775"/>
            <a:ext cx="0" cy="3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16" name="Google Shape;616;g31f6a8b2e9c_0_96"/>
          <p:cNvGrpSpPr/>
          <p:nvPr/>
        </p:nvGrpSpPr>
        <p:grpSpPr>
          <a:xfrm rot="5400000">
            <a:off x="-1682833" y="2490123"/>
            <a:ext cx="4211317" cy="163250"/>
            <a:chOff x="1132525" y="3075100"/>
            <a:chExt cx="6645600" cy="163250"/>
          </a:xfrm>
        </p:grpSpPr>
        <p:cxnSp>
          <p:nvCxnSpPr>
            <p:cNvPr id="617" name="Google Shape;617;g31f6a8b2e9c_0_96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g31f6a8b2e9c_0_96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g31f6a8b2e9c_0_96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0" name="Google Shape;620;g31f6a8b2e9c_0_96"/>
          <p:cNvSpPr txBox="1"/>
          <p:nvPr>
            <p:ph type="title"/>
          </p:nvPr>
        </p:nvSpPr>
        <p:spPr>
          <a:xfrm>
            <a:off x="4072800" y="753200"/>
            <a:ext cx="3538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Original number of companies in dataset</a:t>
            </a:r>
            <a:endParaRPr sz="2000"/>
          </a:p>
        </p:txBody>
      </p:sp>
      <p:sp>
        <p:nvSpPr>
          <p:cNvPr id="621" name="Google Shape;621;g31f6a8b2e9c_0_96"/>
          <p:cNvSpPr txBox="1"/>
          <p:nvPr>
            <p:ph type="title"/>
          </p:nvPr>
        </p:nvSpPr>
        <p:spPr>
          <a:xfrm>
            <a:off x="4122950" y="2106750"/>
            <a:ext cx="3678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Filtering Companies with less than 1747 observations</a:t>
            </a:r>
            <a:endParaRPr sz="1200"/>
          </a:p>
        </p:txBody>
      </p:sp>
      <p:grpSp>
        <p:nvGrpSpPr>
          <p:cNvPr id="622" name="Google Shape;622;g31f6a8b2e9c_0_96"/>
          <p:cNvGrpSpPr/>
          <p:nvPr/>
        </p:nvGrpSpPr>
        <p:grpSpPr>
          <a:xfrm>
            <a:off x="4072792" y="1813348"/>
            <a:ext cx="4211317" cy="163250"/>
            <a:chOff x="1132525" y="3075100"/>
            <a:chExt cx="6645600" cy="163250"/>
          </a:xfrm>
        </p:grpSpPr>
        <p:cxnSp>
          <p:nvCxnSpPr>
            <p:cNvPr id="623" name="Google Shape;623;g31f6a8b2e9c_0_96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g31f6a8b2e9c_0_96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g31f6a8b2e9c_0_96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g31f6a8b2e9c_0_96"/>
          <p:cNvGrpSpPr/>
          <p:nvPr/>
        </p:nvGrpSpPr>
        <p:grpSpPr>
          <a:xfrm>
            <a:off x="4122942" y="3166898"/>
            <a:ext cx="4211317" cy="163250"/>
            <a:chOff x="1132525" y="3075100"/>
            <a:chExt cx="6645600" cy="163250"/>
          </a:xfrm>
        </p:grpSpPr>
        <p:cxnSp>
          <p:nvCxnSpPr>
            <p:cNvPr id="627" name="Google Shape;627;g31f6a8b2e9c_0_96"/>
            <p:cNvCxnSpPr/>
            <p:nvPr/>
          </p:nvCxnSpPr>
          <p:spPr>
            <a:xfrm>
              <a:off x="1132525" y="307510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g31f6a8b2e9c_0_96"/>
            <p:cNvCxnSpPr/>
            <p:nvPr/>
          </p:nvCxnSpPr>
          <p:spPr>
            <a:xfrm>
              <a:off x="1301575" y="3156700"/>
              <a:ext cx="63075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g31f6a8b2e9c_0_96"/>
            <p:cNvCxnSpPr/>
            <p:nvPr/>
          </p:nvCxnSpPr>
          <p:spPr>
            <a:xfrm>
              <a:off x="1132525" y="3238350"/>
              <a:ext cx="66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0" name="Google Shape;630;g31f6a8b2e9c_0_96"/>
          <p:cNvSpPr txBox="1"/>
          <p:nvPr>
            <p:ph type="title"/>
          </p:nvPr>
        </p:nvSpPr>
        <p:spPr>
          <a:xfrm>
            <a:off x="4495575" y="2375700"/>
            <a:ext cx="3678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Char char="-"/>
            </a:pPr>
            <a:r>
              <a:rPr lang="en" sz="1200">
                <a:solidFill>
                  <a:srgbClr val="9E9E9E"/>
                </a:solidFill>
              </a:rPr>
              <a:t>1747 observations was maximum and most frequent amount of </a:t>
            </a:r>
            <a:r>
              <a:rPr lang="en" sz="1200">
                <a:solidFill>
                  <a:srgbClr val="9E9E9E"/>
                </a:solidFill>
              </a:rPr>
              <a:t>observations</a:t>
            </a:r>
            <a:r>
              <a:rPr lang="en" sz="1200">
                <a:solidFill>
                  <a:srgbClr val="9E9E9E"/>
                </a:solidFill>
              </a:rPr>
              <a:t> amongst the companies</a:t>
            </a:r>
            <a:endParaRPr sz="1200">
              <a:solidFill>
                <a:srgbClr val="9E9E9E"/>
              </a:solidFill>
            </a:endParaRPr>
          </a:p>
        </p:txBody>
      </p:sp>
      <p:sp>
        <p:nvSpPr>
          <p:cNvPr id="631" name="Google Shape;631;g31f6a8b2e9c_0_96"/>
          <p:cNvSpPr txBox="1"/>
          <p:nvPr>
            <p:ph type="title"/>
          </p:nvPr>
        </p:nvSpPr>
        <p:spPr>
          <a:xfrm>
            <a:off x="4174875" y="3417275"/>
            <a:ext cx="4319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Filtering Companies with less than 1000 unique observations</a:t>
            </a:r>
            <a:endParaRPr sz="1200"/>
          </a:p>
        </p:txBody>
      </p:sp>
      <p:sp>
        <p:nvSpPr>
          <p:cNvPr id="632" name="Google Shape;632;g31f6a8b2e9c_0_96"/>
          <p:cNvSpPr txBox="1"/>
          <p:nvPr>
            <p:ph type="title"/>
          </p:nvPr>
        </p:nvSpPr>
        <p:spPr>
          <a:xfrm>
            <a:off x="4495575" y="3754325"/>
            <a:ext cx="3678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Char char="-"/>
            </a:pPr>
            <a:r>
              <a:rPr lang="en" sz="1200">
                <a:solidFill>
                  <a:srgbClr val="9E9E9E"/>
                </a:solidFill>
              </a:rPr>
              <a:t>Above 1000 we found acceptable to include</a:t>
            </a:r>
            <a:endParaRPr sz="12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1f6a8b2e9c_0_192"/>
          <p:cNvSpPr txBox="1"/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and Test range for models</a:t>
            </a:r>
            <a:endParaRPr/>
          </a:p>
        </p:txBody>
      </p:sp>
      <p:sp>
        <p:nvSpPr>
          <p:cNvPr id="638" name="Google Shape;638;g31f6a8b2e9c_0_192"/>
          <p:cNvSpPr txBox="1"/>
          <p:nvPr>
            <p:ph idx="1" type="subTitle"/>
          </p:nvPr>
        </p:nvSpPr>
        <p:spPr>
          <a:xfrm>
            <a:off x="5817175" y="1711762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639" name="Google Shape;639;g31f6a8b2e9c_0_192"/>
          <p:cNvSpPr txBox="1"/>
          <p:nvPr>
            <p:ph idx="3" type="subTitle"/>
          </p:nvPr>
        </p:nvSpPr>
        <p:spPr>
          <a:xfrm>
            <a:off x="2327425" y="17117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640" name="Google Shape;640;g31f6a8b2e9c_0_192"/>
          <p:cNvSpPr txBox="1"/>
          <p:nvPr>
            <p:ph idx="4" type="subTitle"/>
          </p:nvPr>
        </p:nvSpPr>
        <p:spPr>
          <a:xfrm>
            <a:off x="2327425" y="2121508"/>
            <a:ext cx="248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Every observation up </a:t>
            </a:r>
            <a:r>
              <a:rPr lang="en"/>
              <a:t>until 2020</a:t>
            </a:r>
            <a:r>
              <a:rPr lang="en"/>
              <a:t> </a:t>
            </a:r>
            <a:endParaRPr/>
          </a:p>
        </p:txBody>
      </p:sp>
      <p:sp>
        <p:nvSpPr>
          <p:cNvPr id="641" name="Google Shape;641;g31f6a8b2e9c_0_192"/>
          <p:cNvSpPr txBox="1"/>
          <p:nvPr>
            <p:ph idx="4" type="subTitle"/>
          </p:nvPr>
        </p:nvSpPr>
        <p:spPr>
          <a:xfrm>
            <a:off x="5817175" y="2121524"/>
            <a:ext cx="248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Every observation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 2020</a:t>
            </a:r>
            <a:endParaRPr/>
          </a:p>
        </p:txBody>
      </p:sp>
      <p:cxnSp>
        <p:nvCxnSpPr>
          <p:cNvPr id="642" name="Google Shape;642;g31f6a8b2e9c_0_192"/>
          <p:cNvCxnSpPr/>
          <p:nvPr/>
        </p:nvCxnSpPr>
        <p:spPr>
          <a:xfrm>
            <a:off x="548275" y="2984588"/>
            <a:ext cx="7392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g31f6a8b2e9c_0_192"/>
          <p:cNvSpPr/>
          <p:nvPr/>
        </p:nvSpPr>
        <p:spPr>
          <a:xfrm>
            <a:off x="717928" y="2902538"/>
            <a:ext cx="5705100" cy="152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31f6a8b2e9c_0_192"/>
          <p:cNvSpPr/>
          <p:nvPr/>
        </p:nvSpPr>
        <p:spPr>
          <a:xfrm>
            <a:off x="6423027" y="2902538"/>
            <a:ext cx="1274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31f6a8b2e9c_0_192"/>
          <p:cNvSpPr txBox="1"/>
          <p:nvPr>
            <p:ph idx="3" type="subTitle"/>
          </p:nvPr>
        </p:nvSpPr>
        <p:spPr>
          <a:xfrm>
            <a:off x="479100" y="3184413"/>
            <a:ext cx="511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/>
              <a:t>2015</a:t>
            </a:r>
            <a:endParaRPr sz="1200"/>
          </a:p>
        </p:txBody>
      </p:sp>
      <p:cxnSp>
        <p:nvCxnSpPr>
          <p:cNvPr id="646" name="Google Shape;646;g31f6a8b2e9c_0_192"/>
          <p:cNvCxnSpPr/>
          <p:nvPr/>
        </p:nvCxnSpPr>
        <p:spPr>
          <a:xfrm>
            <a:off x="734700" y="3116313"/>
            <a:ext cx="0" cy="12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g31f6a8b2e9c_0_192"/>
          <p:cNvSpPr txBox="1"/>
          <p:nvPr>
            <p:ph idx="3" type="subTitle"/>
          </p:nvPr>
        </p:nvSpPr>
        <p:spPr>
          <a:xfrm>
            <a:off x="6153325" y="3209138"/>
            <a:ext cx="542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/>
              <a:t>2020</a:t>
            </a:r>
            <a:endParaRPr sz="1200"/>
          </a:p>
        </p:txBody>
      </p:sp>
      <p:cxnSp>
        <p:nvCxnSpPr>
          <p:cNvPr id="648" name="Google Shape;648;g31f6a8b2e9c_0_192"/>
          <p:cNvCxnSpPr/>
          <p:nvPr/>
        </p:nvCxnSpPr>
        <p:spPr>
          <a:xfrm>
            <a:off x="6424375" y="3141038"/>
            <a:ext cx="0" cy="12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g31f6a8b2e9c_0_192"/>
          <p:cNvSpPr txBox="1"/>
          <p:nvPr>
            <p:ph idx="3" type="subTitle"/>
          </p:nvPr>
        </p:nvSpPr>
        <p:spPr>
          <a:xfrm>
            <a:off x="7426600" y="3184413"/>
            <a:ext cx="542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/>
              <a:t>2021</a:t>
            </a:r>
            <a:endParaRPr sz="1200"/>
          </a:p>
        </p:txBody>
      </p:sp>
      <p:cxnSp>
        <p:nvCxnSpPr>
          <p:cNvPr id="650" name="Google Shape;650;g31f6a8b2e9c_0_192"/>
          <p:cNvCxnSpPr/>
          <p:nvPr/>
        </p:nvCxnSpPr>
        <p:spPr>
          <a:xfrm>
            <a:off x="7697650" y="3116313"/>
            <a:ext cx="0" cy="12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