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77" y="1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A5C28D4-6C74-45C3-8B0E-BEB451C0C699}" type="datetimeFigureOut">
              <a:rPr lang="he-IL" smtClean="0"/>
              <a:t>ג'/אדר/תשפ"ג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46D837A-DF16-49B9-9465-6962766DAD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907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837A-DF16-49B9-9465-6962766DADC3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55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58904" y="0"/>
            <a:ext cx="4085590" cy="2052955"/>
          </a:xfrm>
          <a:custGeom>
            <a:avLst/>
            <a:gdLst/>
            <a:ahLst/>
            <a:cxnLst/>
            <a:rect l="l" t="t" r="r" b="b"/>
            <a:pathLst>
              <a:path w="4085590" h="2052955">
                <a:moveTo>
                  <a:pt x="4085100" y="2052599"/>
                </a:moveTo>
                <a:lnTo>
                  <a:pt x="0" y="0"/>
                </a:lnTo>
                <a:lnTo>
                  <a:pt x="4085100" y="0"/>
                </a:lnTo>
                <a:lnTo>
                  <a:pt x="4085100" y="20525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03263" y="596"/>
            <a:ext cx="8737600" cy="4937125"/>
          </a:xfrm>
          <a:custGeom>
            <a:avLst/>
            <a:gdLst/>
            <a:ahLst/>
            <a:cxnLst/>
            <a:rect l="l" t="t" r="r" b="b"/>
            <a:pathLst>
              <a:path w="8737600" h="4937125">
                <a:moveTo>
                  <a:pt x="8737511" y="205663"/>
                </a:moveTo>
                <a:lnTo>
                  <a:pt x="1987232" y="205663"/>
                </a:lnTo>
                <a:lnTo>
                  <a:pt x="2302294" y="0"/>
                </a:lnTo>
                <a:lnTo>
                  <a:pt x="2160587" y="0"/>
                </a:lnTo>
                <a:lnTo>
                  <a:pt x="1845525" y="205663"/>
                </a:lnTo>
                <a:lnTo>
                  <a:pt x="1732800" y="205663"/>
                </a:lnTo>
                <a:lnTo>
                  <a:pt x="2047862" y="0"/>
                </a:lnTo>
                <a:lnTo>
                  <a:pt x="1906155" y="0"/>
                </a:lnTo>
                <a:lnTo>
                  <a:pt x="1591094" y="205663"/>
                </a:lnTo>
                <a:lnTo>
                  <a:pt x="1478368" y="205663"/>
                </a:lnTo>
                <a:lnTo>
                  <a:pt x="1793430" y="0"/>
                </a:lnTo>
                <a:lnTo>
                  <a:pt x="1651723" y="0"/>
                </a:lnTo>
                <a:lnTo>
                  <a:pt x="1336662" y="205663"/>
                </a:lnTo>
                <a:lnTo>
                  <a:pt x="0" y="205663"/>
                </a:lnTo>
                <a:lnTo>
                  <a:pt x="0" y="4936655"/>
                </a:lnTo>
                <a:lnTo>
                  <a:pt x="8737511" y="4936655"/>
                </a:lnTo>
                <a:lnTo>
                  <a:pt x="8737511" y="205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5383" y="596"/>
            <a:ext cx="2250440" cy="1044575"/>
          </a:xfrm>
          <a:custGeom>
            <a:avLst/>
            <a:gdLst/>
            <a:ahLst/>
            <a:cxnLst/>
            <a:rect l="l" t="t" r="r" b="b"/>
            <a:pathLst>
              <a:path w="2250440" h="1044575">
                <a:moveTo>
                  <a:pt x="1741500" y="0"/>
                </a:moveTo>
                <a:lnTo>
                  <a:pt x="1599806" y="0"/>
                </a:lnTo>
                <a:lnTo>
                  <a:pt x="0" y="1044308"/>
                </a:lnTo>
                <a:lnTo>
                  <a:pt x="141706" y="1044308"/>
                </a:lnTo>
                <a:lnTo>
                  <a:pt x="1741500" y="0"/>
                </a:lnTo>
                <a:close/>
              </a:path>
              <a:path w="2250440" h="1044575">
                <a:moveTo>
                  <a:pt x="1995932" y="0"/>
                </a:moveTo>
                <a:lnTo>
                  <a:pt x="1854225" y="0"/>
                </a:lnTo>
                <a:lnTo>
                  <a:pt x="254431" y="1044308"/>
                </a:lnTo>
                <a:lnTo>
                  <a:pt x="396138" y="1044308"/>
                </a:lnTo>
                <a:lnTo>
                  <a:pt x="1995932" y="0"/>
                </a:lnTo>
                <a:close/>
              </a:path>
              <a:path w="2250440" h="1044575">
                <a:moveTo>
                  <a:pt x="2250363" y="0"/>
                </a:moveTo>
                <a:lnTo>
                  <a:pt x="2108657" y="0"/>
                </a:lnTo>
                <a:lnTo>
                  <a:pt x="508863" y="1044308"/>
                </a:lnTo>
                <a:lnTo>
                  <a:pt x="650570" y="1044308"/>
                </a:lnTo>
                <a:lnTo>
                  <a:pt x="2250363" y="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57466" y="5092"/>
            <a:ext cx="1851660" cy="752475"/>
          </a:xfrm>
          <a:custGeom>
            <a:avLst/>
            <a:gdLst/>
            <a:ahLst/>
            <a:cxnLst/>
            <a:rect l="l" t="t" r="r" b="b"/>
            <a:pathLst>
              <a:path w="1851659" h="752475">
                <a:moveTo>
                  <a:pt x="1249235" y="0"/>
                </a:moveTo>
                <a:lnTo>
                  <a:pt x="1188504" y="0"/>
                </a:lnTo>
                <a:lnTo>
                  <a:pt x="0" y="752106"/>
                </a:lnTo>
                <a:lnTo>
                  <a:pt x="60731" y="752106"/>
                </a:lnTo>
                <a:lnTo>
                  <a:pt x="1249235" y="0"/>
                </a:lnTo>
                <a:close/>
              </a:path>
              <a:path w="1851659" h="752475">
                <a:moveTo>
                  <a:pt x="1550263" y="0"/>
                </a:moveTo>
                <a:lnTo>
                  <a:pt x="1489532" y="0"/>
                </a:lnTo>
                <a:lnTo>
                  <a:pt x="301015" y="752106"/>
                </a:lnTo>
                <a:lnTo>
                  <a:pt x="361746" y="752106"/>
                </a:lnTo>
                <a:lnTo>
                  <a:pt x="1550263" y="0"/>
                </a:lnTo>
                <a:close/>
              </a:path>
              <a:path w="1851659" h="752475">
                <a:moveTo>
                  <a:pt x="1851279" y="0"/>
                </a:moveTo>
                <a:lnTo>
                  <a:pt x="1790547" y="0"/>
                </a:lnTo>
                <a:lnTo>
                  <a:pt x="602030" y="752106"/>
                </a:lnTo>
                <a:lnTo>
                  <a:pt x="662762" y="752106"/>
                </a:lnTo>
                <a:lnTo>
                  <a:pt x="1851279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553022" y="4217860"/>
            <a:ext cx="2389505" cy="925830"/>
          </a:xfrm>
          <a:custGeom>
            <a:avLst/>
            <a:gdLst/>
            <a:ahLst/>
            <a:cxnLst/>
            <a:rect l="l" t="t" r="r" b="b"/>
            <a:pathLst>
              <a:path w="2389504" h="925829">
                <a:moveTo>
                  <a:pt x="1612138" y="0"/>
                </a:moveTo>
                <a:lnTo>
                  <a:pt x="1462887" y="0"/>
                </a:lnTo>
                <a:lnTo>
                  <a:pt x="0" y="925728"/>
                </a:lnTo>
                <a:lnTo>
                  <a:pt x="149250" y="925728"/>
                </a:lnTo>
                <a:lnTo>
                  <a:pt x="1612138" y="0"/>
                </a:lnTo>
                <a:close/>
              </a:path>
              <a:path w="2389504" h="925829">
                <a:moveTo>
                  <a:pt x="2000605" y="0"/>
                </a:moveTo>
                <a:lnTo>
                  <a:pt x="1851355" y="0"/>
                </a:lnTo>
                <a:lnTo>
                  <a:pt x="388467" y="925728"/>
                </a:lnTo>
                <a:lnTo>
                  <a:pt x="537718" y="925728"/>
                </a:lnTo>
                <a:lnTo>
                  <a:pt x="2000605" y="0"/>
                </a:lnTo>
                <a:close/>
              </a:path>
              <a:path w="2389504" h="925829">
                <a:moveTo>
                  <a:pt x="2389073" y="0"/>
                </a:moveTo>
                <a:lnTo>
                  <a:pt x="2239822" y="0"/>
                </a:lnTo>
                <a:lnTo>
                  <a:pt x="776935" y="925728"/>
                </a:lnTo>
                <a:lnTo>
                  <a:pt x="926185" y="925728"/>
                </a:lnTo>
                <a:lnTo>
                  <a:pt x="2389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99148" y="4055655"/>
            <a:ext cx="2795905" cy="1083310"/>
          </a:xfrm>
          <a:custGeom>
            <a:avLst/>
            <a:gdLst/>
            <a:ahLst/>
            <a:cxnLst/>
            <a:rect l="l" t="t" r="r" b="b"/>
            <a:pathLst>
              <a:path w="2795905" h="1083310">
                <a:moveTo>
                  <a:pt x="1886331" y="0"/>
                </a:moveTo>
                <a:lnTo>
                  <a:pt x="1711883" y="0"/>
                </a:lnTo>
                <a:lnTo>
                  <a:pt x="0" y="1083310"/>
                </a:lnTo>
                <a:lnTo>
                  <a:pt x="174447" y="1083310"/>
                </a:lnTo>
                <a:lnTo>
                  <a:pt x="1886331" y="0"/>
                </a:lnTo>
                <a:close/>
              </a:path>
              <a:path w="2795905" h="1083310">
                <a:moveTo>
                  <a:pt x="2340876" y="0"/>
                </a:moveTo>
                <a:lnTo>
                  <a:pt x="2166416" y="0"/>
                </a:lnTo>
                <a:lnTo>
                  <a:pt x="454533" y="1083310"/>
                </a:lnTo>
                <a:lnTo>
                  <a:pt x="628980" y="1083310"/>
                </a:lnTo>
                <a:lnTo>
                  <a:pt x="2340876" y="0"/>
                </a:lnTo>
                <a:close/>
              </a:path>
              <a:path w="2795905" h="1083310">
                <a:moveTo>
                  <a:pt x="2795409" y="0"/>
                </a:moveTo>
                <a:lnTo>
                  <a:pt x="2620949" y="0"/>
                </a:lnTo>
                <a:lnTo>
                  <a:pt x="909066" y="1083310"/>
                </a:lnTo>
                <a:lnTo>
                  <a:pt x="1083525" y="1083310"/>
                </a:lnTo>
                <a:lnTo>
                  <a:pt x="2795409" y="0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4278" y="1904263"/>
            <a:ext cx="476504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63E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63E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63E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63E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63E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63E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58904" y="0"/>
            <a:ext cx="4085590" cy="2052955"/>
          </a:xfrm>
          <a:custGeom>
            <a:avLst/>
            <a:gdLst/>
            <a:ahLst/>
            <a:cxnLst/>
            <a:rect l="l" t="t" r="r" b="b"/>
            <a:pathLst>
              <a:path w="4085590" h="2052955">
                <a:moveTo>
                  <a:pt x="4085100" y="2052599"/>
                </a:moveTo>
                <a:lnTo>
                  <a:pt x="0" y="0"/>
                </a:lnTo>
                <a:lnTo>
                  <a:pt x="4085100" y="0"/>
                </a:lnTo>
                <a:lnTo>
                  <a:pt x="4085100" y="20525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03263" y="596"/>
            <a:ext cx="8737600" cy="4937125"/>
          </a:xfrm>
          <a:custGeom>
            <a:avLst/>
            <a:gdLst/>
            <a:ahLst/>
            <a:cxnLst/>
            <a:rect l="l" t="t" r="r" b="b"/>
            <a:pathLst>
              <a:path w="8737600" h="4937125">
                <a:moveTo>
                  <a:pt x="8737511" y="205663"/>
                </a:moveTo>
                <a:lnTo>
                  <a:pt x="1987232" y="205663"/>
                </a:lnTo>
                <a:lnTo>
                  <a:pt x="2302294" y="0"/>
                </a:lnTo>
                <a:lnTo>
                  <a:pt x="2160587" y="0"/>
                </a:lnTo>
                <a:lnTo>
                  <a:pt x="1845525" y="205663"/>
                </a:lnTo>
                <a:lnTo>
                  <a:pt x="1732800" y="205663"/>
                </a:lnTo>
                <a:lnTo>
                  <a:pt x="2047862" y="0"/>
                </a:lnTo>
                <a:lnTo>
                  <a:pt x="1906155" y="0"/>
                </a:lnTo>
                <a:lnTo>
                  <a:pt x="1591094" y="205663"/>
                </a:lnTo>
                <a:lnTo>
                  <a:pt x="1478368" y="205663"/>
                </a:lnTo>
                <a:lnTo>
                  <a:pt x="1793430" y="0"/>
                </a:lnTo>
                <a:lnTo>
                  <a:pt x="1651723" y="0"/>
                </a:lnTo>
                <a:lnTo>
                  <a:pt x="1336662" y="205663"/>
                </a:lnTo>
                <a:lnTo>
                  <a:pt x="0" y="205663"/>
                </a:lnTo>
                <a:lnTo>
                  <a:pt x="0" y="4936655"/>
                </a:lnTo>
                <a:lnTo>
                  <a:pt x="8737511" y="4936655"/>
                </a:lnTo>
                <a:lnTo>
                  <a:pt x="8737511" y="205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5383" y="596"/>
            <a:ext cx="2250440" cy="1044575"/>
          </a:xfrm>
          <a:custGeom>
            <a:avLst/>
            <a:gdLst/>
            <a:ahLst/>
            <a:cxnLst/>
            <a:rect l="l" t="t" r="r" b="b"/>
            <a:pathLst>
              <a:path w="2250440" h="1044575">
                <a:moveTo>
                  <a:pt x="1741500" y="0"/>
                </a:moveTo>
                <a:lnTo>
                  <a:pt x="1599806" y="0"/>
                </a:lnTo>
                <a:lnTo>
                  <a:pt x="0" y="1044308"/>
                </a:lnTo>
                <a:lnTo>
                  <a:pt x="141706" y="1044308"/>
                </a:lnTo>
                <a:lnTo>
                  <a:pt x="1741500" y="0"/>
                </a:lnTo>
                <a:close/>
              </a:path>
              <a:path w="2250440" h="1044575">
                <a:moveTo>
                  <a:pt x="1995932" y="0"/>
                </a:moveTo>
                <a:lnTo>
                  <a:pt x="1854225" y="0"/>
                </a:lnTo>
                <a:lnTo>
                  <a:pt x="254431" y="1044308"/>
                </a:lnTo>
                <a:lnTo>
                  <a:pt x="396138" y="1044308"/>
                </a:lnTo>
                <a:lnTo>
                  <a:pt x="1995932" y="0"/>
                </a:lnTo>
                <a:close/>
              </a:path>
              <a:path w="2250440" h="1044575">
                <a:moveTo>
                  <a:pt x="2250363" y="0"/>
                </a:moveTo>
                <a:lnTo>
                  <a:pt x="2108657" y="0"/>
                </a:lnTo>
                <a:lnTo>
                  <a:pt x="508863" y="1044308"/>
                </a:lnTo>
                <a:lnTo>
                  <a:pt x="650570" y="1044308"/>
                </a:lnTo>
                <a:lnTo>
                  <a:pt x="2250363" y="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57466" y="5092"/>
            <a:ext cx="1851660" cy="752475"/>
          </a:xfrm>
          <a:custGeom>
            <a:avLst/>
            <a:gdLst/>
            <a:ahLst/>
            <a:cxnLst/>
            <a:rect l="l" t="t" r="r" b="b"/>
            <a:pathLst>
              <a:path w="1851659" h="752475">
                <a:moveTo>
                  <a:pt x="1249235" y="0"/>
                </a:moveTo>
                <a:lnTo>
                  <a:pt x="1188504" y="0"/>
                </a:lnTo>
                <a:lnTo>
                  <a:pt x="0" y="752106"/>
                </a:lnTo>
                <a:lnTo>
                  <a:pt x="60731" y="752106"/>
                </a:lnTo>
                <a:lnTo>
                  <a:pt x="1249235" y="0"/>
                </a:lnTo>
                <a:close/>
              </a:path>
              <a:path w="1851659" h="752475">
                <a:moveTo>
                  <a:pt x="1550263" y="0"/>
                </a:moveTo>
                <a:lnTo>
                  <a:pt x="1489532" y="0"/>
                </a:lnTo>
                <a:lnTo>
                  <a:pt x="301015" y="752106"/>
                </a:lnTo>
                <a:lnTo>
                  <a:pt x="361746" y="752106"/>
                </a:lnTo>
                <a:lnTo>
                  <a:pt x="1550263" y="0"/>
                </a:lnTo>
                <a:close/>
              </a:path>
              <a:path w="1851659" h="752475">
                <a:moveTo>
                  <a:pt x="1851279" y="0"/>
                </a:moveTo>
                <a:lnTo>
                  <a:pt x="1790547" y="0"/>
                </a:lnTo>
                <a:lnTo>
                  <a:pt x="602030" y="752106"/>
                </a:lnTo>
                <a:lnTo>
                  <a:pt x="662762" y="752106"/>
                </a:lnTo>
                <a:lnTo>
                  <a:pt x="1851279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553022" y="4217860"/>
            <a:ext cx="2389505" cy="925830"/>
          </a:xfrm>
          <a:custGeom>
            <a:avLst/>
            <a:gdLst/>
            <a:ahLst/>
            <a:cxnLst/>
            <a:rect l="l" t="t" r="r" b="b"/>
            <a:pathLst>
              <a:path w="2389504" h="925829">
                <a:moveTo>
                  <a:pt x="1612138" y="0"/>
                </a:moveTo>
                <a:lnTo>
                  <a:pt x="1462887" y="0"/>
                </a:lnTo>
                <a:lnTo>
                  <a:pt x="0" y="925728"/>
                </a:lnTo>
                <a:lnTo>
                  <a:pt x="149250" y="925728"/>
                </a:lnTo>
                <a:lnTo>
                  <a:pt x="1612138" y="0"/>
                </a:lnTo>
                <a:close/>
              </a:path>
              <a:path w="2389504" h="925829">
                <a:moveTo>
                  <a:pt x="2000605" y="0"/>
                </a:moveTo>
                <a:lnTo>
                  <a:pt x="1851355" y="0"/>
                </a:lnTo>
                <a:lnTo>
                  <a:pt x="388467" y="925728"/>
                </a:lnTo>
                <a:lnTo>
                  <a:pt x="537718" y="925728"/>
                </a:lnTo>
                <a:lnTo>
                  <a:pt x="2000605" y="0"/>
                </a:lnTo>
                <a:close/>
              </a:path>
              <a:path w="2389504" h="925829">
                <a:moveTo>
                  <a:pt x="2389073" y="0"/>
                </a:moveTo>
                <a:lnTo>
                  <a:pt x="2239822" y="0"/>
                </a:lnTo>
                <a:lnTo>
                  <a:pt x="776935" y="925728"/>
                </a:lnTo>
                <a:lnTo>
                  <a:pt x="926185" y="925728"/>
                </a:lnTo>
                <a:lnTo>
                  <a:pt x="2389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99148" y="4055655"/>
            <a:ext cx="2795905" cy="1083310"/>
          </a:xfrm>
          <a:custGeom>
            <a:avLst/>
            <a:gdLst/>
            <a:ahLst/>
            <a:cxnLst/>
            <a:rect l="l" t="t" r="r" b="b"/>
            <a:pathLst>
              <a:path w="2795905" h="1083310">
                <a:moveTo>
                  <a:pt x="1886331" y="0"/>
                </a:moveTo>
                <a:lnTo>
                  <a:pt x="1711883" y="0"/>
                </a:lnTo>
                <a:lnTo>
                  <a:pt x="0" y="1083310"/>
                </a:lnTo>
                <a:lnTo>
                  <a:pt x="174447" y="1083310"/>
                </a:lnTo>
                <a:lnTo>
                  <a:pt x="1886331" y="0"/>
                </a:lnTo>
                <a:close/>
              </a:path>
              <a:path w="2795905" h="1083310">
                <a:moveTo>
                  <a:pt x="2340876" y="0"/>
                </a:moveTo>
                <a:lnTo>
                  <a:pt x="2166416" y="0"/>
                </a:lnTo>
                <a:lnTo>
                  <a:pt x="454533" y="1083310"/>
                </a:lnTo>
                <a:lnTo>
                  <a:pt x="628980" y="1083310"/>
                </a:lnTo>
                <a:lnTo>
                  <a:pt x="2340876" y="0"/>
                </a:lnTo>
                <a:close/>
              </a:path>
              <a:path w="2795905" h="1083310">
                <a:moveTo>
                  <a:pt x="2795409" y="0"/>
                </a:moveTo>
                <a:lnTo>
                  <a:pt x="2620949" y="0"/>
                </a:lnTo>
                <a:lnTo>
                  <a:pt x="909066" y="1083310"/>
                </a:lnTo>
                <a:lnTo>
                  <a:pt x="1083525" y="1083310"/>
                </a:lnTo>
                <a:lnTo>
                  <a:pt x="2795409" y="0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6272" y="1041781"/>
            <a:ext cx="545719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63E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9399" y="2221001"/>
            <a:ext cx="5565200" cy="1146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63E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54278" y="1904263"/>
            <a:ext cx="476504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he-IL" sz="2800" dirty="0">
                <a:solidFill>
                  <a:srgbClr val="0000FF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האם מזג האוויר משפיע על </a:t>
            </a:r>
            <a:r>
              <a:rPr lang="he-IL" sz="28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הלחימה ברוסיה ואוקראינה?</a:t>
            </a:r>
            <a:endParaRPr sz="2800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A8EF2F8E-7C46-31AE-A415-E7109D35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52550"/>
            <a:ext cx="7239000" cy="22237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4374" y="3877150"/>
            <a:ext cx="3326765" cy="785495"/>
          </a:xfrm>
          <a:custGeom>
            <a:avLst/>
            <a:gdLst/>
            <a:ahLst/>
            <a:cxnLst/>
            <a:rect l="l" t="t" r="r" b="b"/>
            <a:pathLst>
              <a:path w="3326765" h="785495">
                <a:moveTo>
                  <a:pt x="3326399" y="785099"/>
                </a:moveTo>
                <a:lnTo>
                  <a:pt x="0" y="785099"/>
                </a:lnTo>
                <a:lnTo>
                  <a:pt x="0" y="0"/>
                </a:lnTo>
                <a:lnTo>
                  <a:pt x="3326399" y="0"/>
                </a:lnTo>
                <a:lnTo>
                  <a:pt x="3326399" y="785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291940-32AB-284B-59AD-860E6D482F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" t="911" r="53231" b="18969"/>
          <a:stretch/>
        </p:blipFill>
        <p:spPr>
          <a:xfrm>
            <a:off x="2000609" y="209550"/>
            <a:ext cx="4438291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822" y="1337923"/>
            <a:ext cx="5374640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r"/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 השכנים הקרובים </a:t>
            </a:r>
            <a:r>
              <a:rPr lang="en-US" sz="1800" b="0" i="0" u="none" strike="noStrike" baseline="0" dirty="0">
                <a:solidFill>
                  <a:srgbClr val="163EF6"/>
                </a:solidFill>
                <a:latin typeface="ArialMT"/>
              </a:rPr>
              <a:t>K </a:t>
            </a:r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 ניקח את - </a:t>
            </a:r>
            <a:r>
              <a:rPr lang="en-US" sz="1800" b="0" i="0" u="none" strike="noStrike" baseline="0" dirty="0">
                <a:solidFill>
                  <a:srgbClr val="163EF6"/>
                </a:solidFill>
                <a:latin typeface="ArialMT"/>
              </a:rPr>
              <a:t>K-Nearest Neighbors</a:t>
            </a:r>
          </a:p>
          <a:p>
            <a:pPr algn="r"/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ביותר לנקודה החדשה ונסווג את הנקודה לפי השכנים עם</a:t>
            </a:r>
          </a:p>
          <a:p>
            <a:pPr algn="r"/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הרוב של אותו סיווג.</a:t>
            </a:r>
          </a:p>
          <a:p>
            <a:pPr algn="r"/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השכנים </a:t>
            </a:r>
            <a:r>
              <a:rPr lang="en-US" sz="1800" b="0" i="0" u="none" strike="noStrike" baseline="0" dirty="0">
                <a:solidFill>
                  <a:srgbClr val="163EF6"/>
                </a:solidFill>
                <a:latin typeface="ArialMT"/>
              </a:rPr>
              <a:t>K </a:t>
            </a:r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נחפש את ,</a:t>
            </a:r>
            <a:r>
              <a:rPr lang="en-US" sz="1800" b="0" i="0" u="none" strike="noStrike" baseline="0" dirty="0">
                <a:solidFill>
                  <a:srgbClr val="163EF6"/>
                </a:solidFill>
                <a:latin typeface="ArialMT"/>
              </a:rPr>
              <a:t>K = 3 </a:t>
            </a:r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לדוגמא - נקודה חדשה (ירוקה) עבור</a:t>
            </a:r>
          </a:p>
          <a:p>
            <a:pPr algn="r"/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הקרובים ביותר לנקודה החדשה. נסווג את הנקודה החדשה לפי הסיווג</a:t>
            </a:r>
          </a:p>
          <a:p>
            <a:pPr algn="r"/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המשותף הגדול ביותר בין השכנים ולכן, הנקודה הירוקה החדשה תסווג</a:t>
            </a:r>
          </a:p>
          <a:p>
            <a:pPr algn="r"/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להיות משולש אדום כמו רוב שכניה.</a:t>
            </a:r>
            <a:endParaRPr sz="15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174" y="3132875"/>
            <a:ext cx="1425299" cy="13077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1B11E176-9B96-44E1-1C3A-326D2434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71550"/>
            <a:ext cx="4095883" cy="3563489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983086F-B9CD-20A1-FD38-0EB25C43F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28750"/>
            <a:ext cx="434340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405" y="514350"/>
            <a:ext cx="5457190" cy="3974998"/>
          </a:xfrm>
          <a:prstGeom prst="rect">
            <a:avLst/>
          </a:prstGeom>
        </p:spPr>
        <p:txBody>
          <a:bodyPr vert="horz" wrap="square" lIns="0" tIns="729360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ניתן לראות שרוב האלגוריתמים נתנו ציון מעל 80  אחוז חוץ 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PCA 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 –</a:t>
            </a:r>
            <a:b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מכאן ניתן להסיק שמזג האוויר כן משפיע על הלחימה ברוסיה אוקראינה בצורה די ברורה .</a:t>
            </a:r>
            <a:b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הפיצרים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שהשתמשנו :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'personnel', 'aircraft', 'helicopter', 'tank', 'APC', '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field_artillery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 'MRL', 'drone'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הפיצרים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נבדקו על הטמפרטורה הממוצעת בכל אחת מהערים הגדולות </a:t>
            </a:r>
            <a:r>
              <a:rPr lang="he-IL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מריפול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מטריופול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he-IL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דונייצק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ולואנסק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כאשר יותר מ7 מעלות זה חם ומתחת זה קר 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sz="1800"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5474" y="323174"/>
            <a:ext cx="3718560" cy="990600"/>
          </a:xfrm>
          <a:custGeom>
            <a:avLst/>
            <a:gdLst/>
            <a:ahLst/>
            <a:cxnLst/>
            <a:rect l="l" t="t" r="r" b="b"/>
            <a:pathLst>
              <a:path w="3718559" h="990600">
                <a:moveTo>
                  <a:pt x="3718199" y="990599"/>
                </a:moveTo>
                <a:lnTo>
                  <a:pt x="0" y="990599"/>
                </a:lnTo>
                <a:lnTo>
                  <a:pt x="0" y="0"/>
                </a:lnTo>
                <a:lnTo>
                  <a:pt x="3718199" y="0"/>
                </a:lnTo>
                <a:lnTo>
                  <a:pt x="3718199" y="990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0758" y="549309"/>
            <a:ext cx="1692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he-IL" sz="1800" spc="-114" dirty="0"/>
              <a:t> </a:t>
            </a:r>
            <a:r>
              <a:rPr lang="en-US" sz="1800" spc="-114" dirty="0"/>
              <a:t>Loss </a:t>
            </a:r>
            <a:r>
              <a:rPr lang="en-US" sz="1800" spc="-114" dirty="0" err="1"/>
              <a:t>Equipments</a:t>
            </a:r>
            <a:endParaRPr sz="18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83C9C881-823F-5D42-E80E-D41CA84F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8" y="1234456"/>
            <a:ext cx="7713107" cy="31091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442F6338-F9B7-EA22-F4DD-20493201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15" y="1287117"/>
            <a:ext cx="3070570" cy="320040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ED56655-74B8-91E3-7106-55D80FB1C537}"/>
              </a:ext>
            </a:extLst>
          </p:cNvPr>
          <p:cNvSpPr txBox="1"/>
          <p:nvPr/>
        </p:nvSpPr>
        <p:spPr>
          <a:xfrm>
            <a:off x="2209800" y="6667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Loss Personnel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5EC0AA-C137-9424-91C7-B0BE2C9F8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50F58EE-84B7-1B42-5BFB-1EA045F5196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47800" y="819150"/>
            <a:ext cx="6400800" cy="276999"/>
          </a:xfrm>
        </p:spPr>
        <p:txBody>
          <a:bodyPr/>
          <a:lstStyle/>
          <a:p>
            <a:pPr algn="ctr"/>
            <a:r>
              <a:rPr lang="he-IL" dirty="0"/>
              <a:t>מזג האוויר 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D735ED8-0CB2-942E-B20A-DB84B85AB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4263"/>
            <a:ext cx="8305800" cy="181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6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C55C34-E81B-5EFC-2324-0A5646E4A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742950"/>
            <a:ext cx="4765040" cy="246221"/>
          </a:xfrm>
        </p:spPr>
        <p:txBody>
          <a:bodyPr/>
          <a:lstStyle/>
          <a:p>
            <a:pPr algn="ctr"/>
            <a:r>
              <a:rPr lang="en-US" dirty="0"/>
              <a:t>Parser </a:t>
            </a:r>
            <a:r>
              <a:rPr lang="he-IL" dirty="0"/>
              <a:t>קובץ תוצאה מה-</a:t>
            </a:r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8AC71A2-3691-EF24-2D2B-E2535E54A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65392"/>
            <a:ext cx="6015037" cy="33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3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782" y="1485594"/>
            <a:ext cx="4928235" cy="89319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algn="r"/>
            <a:r>
              <a:rPr lang="en-US" sz="1800" b="0" i="0" u="none" strike="noStrike" baseline="0" dirty="0">
                <a:solidFill>
                  <a:srgbClr val="163EF6"/>
                </a:solidFill>
                <a:latin typeface="ArialMT"/>
              </a:rPr>
              <a:t> </a:t>
            </a:r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זהו מודל סטטיסטי המשמש – </a:t>
            </a:r>
            <a:r>
              <a:rPr lang="en-US" sz="1800" b="0" i="0" u="none" strike="noStrike" baseline="0" dirty="0">
                <a:solidFill>
                  <a:srgbClr val="163EF6"/>
                </a:solidFill>
                <a:latin typeface="ArialMT"/>
              </a:rPr>
              <a:t>: </a:t>
            </a:r>
            <a:r>
              <a:rPr lang="en-US" sz="1800" b="0" i="0" u="none" strike="noStrike" baseline="0" dirty="0">
                <a:solidFill>
                  <a:srgbClr val="163EF6"/>
                </a:solidFill>
                <a:latin typeface="Calibri" panose="020F0502020204030204" pitchFamily="34" charset="0"/>
              </a:rPr>
              <a:t>Logistic Regression</a:t>
            </a:r>
          </a:p>
          <a:p>
            <a:pPr algn="r"/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כמודל ההסתברות של אירוע מסוים קיים.</a:t>
            </a:r>
          </a:p>
          <a:p>
            <a:pPr algn="r"/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למשל: עובר/נכשל, קר/חם.</a:t>
            </a:r>
            <a:endParaRPr lang="en-US" sz="1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926D422C-F681-DA6C-5C3E-754359C9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33350"/>
            <a:ext cx="433662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4815" y="1273157"/>
            <a:ext cx="5024755" cy="144398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r"/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:מודל ללמידה מונחית המשמש לניתוח נתונים - </a:t>
            </a:r>
            <a:r>
              <a:rPr lang="en-US" sz="1800" b="0" i="0" u="none" strike="noStrike" baseline="0" dirty="0">
                <a:solidFill>
                  <a:srgbClr val="163EF6"/>
                </a:solidFill>
                <a:latin typeface="ArialMT"/>
              </a:rPr>
              <a:t>SVM</a:t>
            </a:r>
          </a:p>
          <a:p>
            <a:pPr algn="r"/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לצורך סיווג, חיזוי ורגרסיה.</a:t>
            </a:r>
          </a:p>
          <a:p>
            <a:pPr algn="r"/>
            <a:r>
              <a:rPr lang="en-US" sz="1800" b="0" i="0" u="none" strike="noStrike" baseline="0" dirty="0">
                <a:solidFill>
                  <a:srgbClr val="163EF6"/>
                </a:solidFill>
                <a:latin typeface="ArialMT"/>
              </a:rPr>
              <a:t>n </a:t>
            </a:r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המודל מקבל אוסף של דוגמאות מתויגות במרחב</a:t>
            </a:r>
          </a:p>
          <a:p>
            <a:pPr algn="r"/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ממדי ומנסה למצוא מישור המפריד בצורה טובה כמה</a:t>
            </a:r>
          </a:p>
          <a:p>
            <a:pPr algn="r"/>
            <a:r>
              <a:rPr lang="he-IL" sz="1800" b="0" i="0" u="none" strike="noStrike" baseline="0" dirty="0">
                <a:solidFill>
                  <a:srgbClr val="163EF6"/>
                </a:solidFill>
                <a:latin typeface="ArialMT"/>
              </a:rPr>
              <a:t>שניתן בין דוגמאות האימון השייכות לקטגוריות שונות.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22175" y="3751074"/>
            <a:ext cx="3000375" cy="785495"/>
          </a:xfrm>
          <a:custGeom>
            <a:avLst/>
            <a:gdLst/>
            <a:ahLst/>
            <a:cxnLst/>
            <a:rect l="l" t="t" r="r" b="b"/>
            <a:pathLst>
              <a:path w="3000375" h="785495">
                <a:moveTo>
                  <a:pt x="2999999" y="785099"/>
                </a:moveTo>
                <a:lnTo>
                  <a:pt x="0" y="785099"/>
                </a:lnTo>
                <a:lnTo>
                  <a:pt x="0" y="0"/>
                </a:lnTo>
                <a:lnTo>
                  <a:pt x="2999999" y="0"/>
                </a:lnTo>
                <a:lnTo>
                  <a:pt x="2999999" y="785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1A4ACCE-7F90-E5A9-9D16-734BAE857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3525"/>
            <a:ext cx="4301040" cy="4616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234</Words>
  <Application>Microsoft Office PowerPoint</Application>
  <PresentationFormat>On-screen Show (16:9)</PresentationFormat>
  <Paragraphs>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ArialMT</vt:lpstr>
      <vt:lpstr>Calibri</vt:lpstr>
      <vt:lpstr>Office Theme</vt:lpstr>
      <vt:lpstr>האם מזג האוויר משפיע על הלחימה ברוסיה ואוקראינה?</vt:lpstr>
      <vt:lpstr> Loss Equipments</vt:lpstr>
      <vt:lpstr>PowerPoint Presentation</vt:lpstr>
      <vt:lpstr>PowerPoint Presentation</vt:lpstr>
      <vt:lpstr>Parser קובץ תוצאה מה-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ניתן לראות שרוב האלגוריתמים נתנו ציון מעל 80  אחוז חוץ .PCA מה – מכאן ניתן להסיק שמזג האוויר כן משפיע על הלחימה ברוסיה אוקראינה בצורה די ברורה . הפיצרים  שהשתמשנו :  'personnel', 'aircraft', 'helicopter', 'tank', 'APC', 'field_artillery', 'MRL', 'drone' הפיצרים נבדקו על הטמפרטורה הממוצעת בכל אחת מהערים הגדולות מריפול, מטריופול , דונייצק ולואנסק כאשר יותר מ7 מעלות זה חם ומתחת זה קר 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למידת מכונה</dc:title>
  <dc:creator>Levana</dc:creator>
  <cp:lastModifiedBy>ג'ודי שיבלי</cp:lastModifiedBy>
  <cp:revision>5</cp:revision>
  <dcterms:created xsi:type="dcterms:W3CDTF">2023-02-19T21:37:10Z</dcterms:created>
  <dcterms:modified xsi:type="dcterms:W3CDTF">2023-02-24T10:02:12Z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2023-02-19T00:00:00Z</vt:filetime>
  </property>
  <property fmtid="{D5CDD505-2E9C-101B-9397-08002B2CF9AE}" pid="3" name="Creator">
    <vt:lpwstr>Google</vt:lpwstr>
  </property>
  <property fmtid="{D5CDD505-2E9C-101B-9397-08002B2CF9AE}" pid="4" name="LastSaved">
    <vt:filetime>2023-02-19T00:00:00Z</vt:filetime>
  </property>
</Properties>
</file>