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8" r:id="rId1"/>
  </p:sldMasterIdLst>
  <p:sldIdLst>
    <p:sldId id="256" r:id="rId2"/>
    <p:sldId id="257" r:id="rId3"/>
    <p:sldId id="260" r:id="rId4"/>
    <p:sldId id="271" r:id="rId5"/>
    <p:sldId id="272" r:id="rId6"/>
    <p:sldId id="273" r:id="rId7"/>
    <p:sldId id="258" r:id="rId8"/>
    <p:sldId id="263" r:id="rId9"/>
    <p:sldId id="264" r:id="rId10"/>
    <p:sldId id="266" r:id="rId11"/>
    <p:sldId id="267" r:id="rId12"/>
    <p:sldId id="268" r:id="rId13"/>
    <p:sldId id="269" r:id="rId14"/>
    <p:sldId id="270" r:id="rId15"/>
    <p:sldId id="259" r:id="rId16"/>
    <p:sldId id="261" r:id="rId17"/>
    <p:sldId id="26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7355D9-92E6-D945-81F7-E7C661B6217B}" v="3" dt="2024-10-27T23:30:29.2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3822"/>
  </p:normalViewPr>
  <p:slideViewPr>
    <p:cSldViewPr snapToGrid="0">
      <p:cViewPr varScale="1">
        <p:scale>
          <a:sx n="68" d="100"/>
          <a:sy n="68" d="100"/>
        </p:scale>
        <p:origin x="228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1784D4-C58E-46FF-AE9A-6E519DA0C4B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12818C8-4FA3-4910-B611-7522706C932A}">
      <dgm:prSet/>
      <dgm:spPr/>
      <dgm:t>
        <a:bodyPr/>
        <a:lstStyle/>
        <a:p>
          <a:pPr rtl="0">
            <a:lnSpc>
              <a:spcPct val="100000"/>
            </a:lnSpc>
          </a:pPr>
          <a:r>
            <a:rPr lang="en-US">
              <a:latin typeface="Batang"/>
              <a:ea typeface="Batang"/>
            </a:rPr>
            <a:t>Topic: Railway Train Booking System and Tracking</a:t>
          </a:r>
        </a:p>
      </dgm:t>
    </dgm:pt>
    <dgm:pt modelId="{5A1CC131-DCA2-4FA4-ACC4-7730314F4D6B}" type="parTrans" cxnId="{6DCE8020-8D91-4D5C-BB29-9410349A6E31}">
      <dgm:prSet/>
      <dgm:spPr/>
      <dgm:t>
        <a:bodyPr/>
        <a:lstStyle/>
        <a:p>
          <a:endParaRPr lang="en-US"/>
        </a:p>
      </dgm:t>
    </dgm:pt>
    <dgm:pt modelId="{D316409C-FBE8-4EA8-8EB9-68414BF6CA87}" type="sibTrans" cxnId="{6DCE8020-8D91-4D5C-BB29-9410349A6E31}">
      <dgm:prSet/>
      <dgm:spPr/>
      <dgm:t>
        <a:bodyPr/>
        <a:lstStyle/>
        <a:p>
          <a:endParaRPr lang="en-US"/>
        </a:p>
      </dgm:t>
    </dgm:pt>
    <dgm:pt modelId="{97CB5DB1-BDCD-484B-97C9-02B9D05CAEAD}">
      <dgm:prSet/>
      <dgm:spPr/>
      <dgm:t>
        <a:bodyPr/>
        <a:lstStyle/>
        <a:p>
          <a:pPr>
            <a:lnSpc>
              <a:spcPct val="100000"/>
            </a:lnSpc>
          </a:pPr>
          <a:r>
            <a:rPr lang="en-US">
              <a:latin typeface="Batang"/>
              <a:ea typeface="Batang"/>
            </a:rPr>
            <a:t>Path: Plan Driven</a:t>
          </a:r>
        </a:p>
      </dgm:t>
    </dgm:pt>
    <dgm:pt modelId="{4C375A3D-3502-4702-AE2C-C4BD58B284FE}" type="parTrans" cxnId="{A613307F-E2CE-4D04-85F4-695AE8A52058}">
      <dgm:prSet/>
      <dgm:spPr/>
      <dgm:t>
        <a:bodyPr/>
        <a:lstStyle/>
        <a:p>
          <a:endParaRPr lang="en-US"/>
        </a:p>
      </dgm:t>
    </dgm:pt>
    <dgm:pt modelId="{9D9762BD-79C2-4920-BFDF-0035D72753F0}" type="sibTrans" cxnId="{A613307F-E2CE-4D04-85F4-695AE8A52058}">
      <dgm:prSet/>
      <dgm:spPr/>
      <dgm:t>
        <a:bodyPr/>
        <a:lstStyle/>
        <a:p>
          <a:endParaRPr lang="en-US"/>
        </a:p>
      </dgm:t>
    </dgm:pt>
    <dgm:pt modelId="{2C7F969D-BE0B-4D61-9306-92392BCF306F}">
      <dgm:prSet/>
      <dgm:spPr/>
      <dgm:t>
        <a:bodyPr/>
        <a:lstStyle/>
        <a:p>
          <a:pPr>
            <a:lnSpc>
              <a:spcPct val="100000"/>
            </a:lnSpc>
          </a:pPr>
          <a:r>
            <a:rPr lang="en-US">
              <a:latin typeface="Batang"/>
              <a:ea typeface="Batang"/>
            </a:rPr>
            <a:t>Description: This is a Greenfield Project focused on checking the attendance of passengers that have purchased a ticket.</a:t>
          </a:r>
        </a:p>
      </dgm:t>
    </dgm:pt>
    <dgm:pt modelId="{0248AAA8-C870-493A-8D51-958E00841ACF}" type="parTrans" cxnId="{18DE00B4-AD8F-497B-AF1F-1A933E4EDEC3}">
      <dgm:prSet/>
      <dgm:spPr/>
      <dgm:t>
        <a:bodyPr/>
        <a:lstStyle/>
        <a:p>
          <a:endParaRPr lang="en-US"/>
        </a:p>
      </dgm:t>
    </dgm:pt>
    <dgm:pt modelId="{D4FC6506-1075-4511-A5DE-82AA0181A46E}" type="sibTrans" cxnId="{18DE00B4-AD8F-497B-AF1F-1A933E4EDEC3}">
      <dgm:prSet/>
      <dgm:spPr/>
      <dgm:t>
        <a:bodyPr/>
        <a:lstStyle/>
        <a:p>
          <a:endParaRPr lang="en-US"/>
        </a:p>
      </dgm:t>
    </dgm:pt>
    <dgm:pt modelId="{57BE4A55-B305-412D-A49C-0C35195738B8}">
      <dgm:prSet/>
      <dgm:spPr/>
      <dgm:t>
        <a:bodyPr/>
        <a:lstStyle/>
        <a:p>
          <a:pPr>
            <a:lnSpc>
              <a:spcPct val="100000"/>
            </a:lnSpc>
          </a:pPr>
          <a:r>
            <a:rPr lang="en-US">
              <a:latin typeface="Batang"/>
              <a:ea typeface="Batang"/>
            </a:rPr>
            <a:t>Who: </a:t>
          </a:r>
          <a:r>
            <a:rPr lang="en-US">
              <a:latin typeface="Batang"/>
              <a:ea typeface="Batang"/>
              <a:cs typeface="Calibri"/>
            </a:rPr>
            <a:t>Train Transport Companies, Staff, and Passengers</a:t>
          </a:r>
        </a:p>
      </dgm:t>
    </dgm:pt>
    <dgm:pt modelId="{B7DBB391-6192-4C3D-8B76-492D30732BE4}" type="parTrans" cxnId="{A2E99D17-260C-4A6E-B17C-3EE903A3B3B0}">
      <dgm:prSet/>
      <dgm:spPr/>
      <dgm:t>
        <a:bodyPr/>
        <a:lstStyle/>
        <a:p>
          <a:endParaRPr lang="en-US"/>
        </a:p>
      </dgm:t>
    </dgm:pt>
    <dgm:pt modelId="{8909748A-B0F3-454D-8D72-ECDC672AAA2E}" type="sibTrans" cxnId="{A2E99D17-260C-4A6E-B17C-3EE903A3B3B0}">
      <dgm:prSet/>
      <dgm:spPr/>
      <dgm:t>
        <a:bodyPr/>
        <a:lstStyle/>
        <a:p>
          <a:endParaRPr lang="en-US"/>
        </a:p>
      </dgm:t>
    </dgm:pt>
    <dgm:pt modelId="{3A5F765B-6570-4879-867B-A0D0C506FC88}">
      <dgm:prSet/>
      <dgm:spPr/>
      <dgm:t>
        <a:bodyPr/>
        <a:lstStyle/>
        <a:p>
          <a:pPr>
            <a:lnSpc>
              <a:spcPct val="100000"/>
            </a:lnSpc>
          </a:pPr>
          <a:r>
            <a:rPr lang="en-US">
              <a:latin typeface="Batang"/>
              <a:ea typeface="Batang"/>
            </a:rPr>
            <a:t>Problem: Insufficient visibility on passenger attendance, leading to issues such as overbooking and unaccounted passengers.</a:t>
          </a:r>
        </a:p>
      </dgm:t>
    </dgm:pt>
    <dgm:pt modelId="{3B2E8CCF-6581-4DA0-9535-153BA28DB03F}" type="parTrans" cxnId="{B8480B0A-6D18-4638-B325-9A5C945F7C25}">
      <dgm:prSet/>
      <dgm:spPr/>
      <dgm:t>
        <a:bodyPr/>
        <a:lstStyle/>
        <a:p>
          <a:endParaRPr lang="en-US"/>
        </a:p>
      </dgm:t>
    </dgm:pt>
    <dgm:pt modelId="{E9D35591-9083-4700-B5A0-60BE8B002497}" type="sibTrans" cxnId="{B8480B0A-6D18-4638-B325-9A5C945F7C25}">
      <dgm:prSet/>
      <dgm:spPr/>
      <dgm:t>
        <a:bodyPr/>
        <a:lstStyle/>
        <a:p>
          <a:endParaRPr lang="en-US"/>
        </a:p>
      </dgm:t>
    </dgm:pt>
    <dgm:pt modelId="{DBFFD1E0-0668-4FFD-AB54-A35ACA2AC2AA}" type="pres">
      <dgm:prSet presAssocID="{DF1784D4-C58E-46FF-AE9A-6E519DA0C4BA}" presName="root" presStyleCnt="0">
        <dgm:presLayoutVars>
          <dgm:dir/>
          <dgm:resizeHandles val="exact"/>
        </dgm:presLayoutVars>
      </dgm:prSet>
      <dgm:spPr/>
    </dgm:pt>
    <dgm:pt modelId="{F13E2464-BD6B-4627-9E07-DE772EA71D5B}" type="pres">
      <dgm:prSet presAssocID="{C12818C8-4FA3-4910-B611-7522706C932A}" presName="compNode" presStyleCnt="0"/>
      <dgm:spPr/>
    </dgm:pt>
    <dgm:pt modelId="{D32392E8-178C-401F-ADF4-1F04D7916949}" type="pres">
      <dgm:prSet presAssocID="{C12818C8-4FA3-4910-B611-7522706C932A}" presName="bgRect" presStyleLbl="bgShp" presStyleIdx="0" presStyleCnt="5"/>
      <dgm:spPr/>
    </dgm:pt>
    <dgm:pt modelId="{EA40584E-87DE-4BF7-B08C-7B588ED37EF7}" type="pres">
      <dgm:prSet presAssocID="{C12818C8-4FA3-4910-B611-7522706C932A}"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rain"/>
        </a:ext>
      </dgm:extLst>
    </dgm:pt>
    <dgm:pt modelId="{A3E9450D-7F6B-4F17-B619-8A92B23F0CB3}" type="pres">
      <dgm:prSet presAssocID="{C12818C8-4FA3-4910-B611-7522706C932A}" presName="spaceRect" presStyleCnt="0"/>
      <dgm:spPr/>
    </dgm:pt>
    <dgm:pt modelId="{0486333D-8E54-425E-9D3C-0C500F6CDA82}" type="pres">
      <dgm:prSet presAssocID="{C12818C8-4FA3-4910-B611-7522706C932A}" presName="parTx" presStyleLbl="revTx" presStyleIdx="0" presStyleCnt="5">
        <dgm:presLayoutVars>
          <dgm:chMax val="0"/>
          <dgm:chPref val="0"/>
        </dgm:presLayoutVars>
      </dgm:prSet>
      <dgm:spPr/>
    </dgm:pt>
    <dgm:pt modelId="{0A471E2D-BAAC-4F2E-9110-08AF94F9B141}" type="pres">
      <dgm:prSet presAssocID="{D316409C-FBE8-4EA8-8EB9-68414BF6CA87}" presName="sibTrans" presStyleCnt="0"/>
      <dgm:spPr/>
    </dgm:pt>
    <dgm:pt modelId="{C82675DF-4B09-4789-92AF-E9FCA0BE9F66}" type="pres">
      <dgm:prSet presAssocID="{97CB5DB1-BDCD-484B-97C9-02B9D05CAEAD}" presName="compNode" presStyleCnt="0"/>
      <dgm:spPr/>
    </dgm:pt>
    <dgm:pt modelId="{3441C6E9-D04F-4AFA-AD12-7FBB7B679258}" type="pres">
      <dgm:prSet presAssocID="{97CB5DB1-BDCD-484B-97C9-02B9D05CAEAD}" presName="bgRect" presStyleLbl="bgShp" presStyleIdx="1" presStyleCnt="5"/>
      <dgm:spPr/>
    </dgm:pt>
    <dgm:pt modelId="{8114428B-B877-4903-A57A-6CE9971E0580}" type="pres">
      <dgm:prSet presAssocID="{97CB5DB1-BDCD-484B-97C9-02B9D05CAEAD}"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laybook"/>
        </a:ext>
      </dgm:extLst>
    </dgm:pt>
    <dgm:pt modelId="{62BA8243-45AE-4165-88FA-8C536A3BDFEB}" type="pres">
      <dgm:prSet presAssocID="{97CB5DB1-BDCD-484B-97C9-02B9D05CAEAD}" presName="spaceRect" presStyleCnt="0"/>
      <dgm:spPr/>
    </dgm:pt>
    <dgm:pt modelId="{D1136EA6-3819-4163-A6F1-F77F89C25B81}" type="pres">
      <dgm:prSet presAssocID="{97CB5DB1-BDCD-484B-97C9-02B9D05CAEAD}" presName="parTx" presStyleLbl="revTx" presStyleIdx="1" presStyleCnt="5">
        <dgm:presLayoutVars>
          <dgm:chMax val="0"/>
          <dgm:chPref val="0"/>
        </dgm:presLayoutVars>
      </dgm:prSet>
      <dgm:spPr/>
    </dgm:pt>
    <dgm:pt modelId="{C9BEFFF9-6038-4806-886C-E388BF7A959B}" type="pres">
      <dgm:prSet presAssocID="{9D9762BD-79C2-4920-BFDF-0035D72753F0}" presName="sibTrans" presStyleCnt="0"/>
      <dgm:spPr/>
    </dgm:pt>
    <dgm:pt modelId="{E9E6FB43-C4AC-4624-9970-93A97780B3D0}" type="pres">
      <dgm:prSet presAssocID="{2C7F969D-BE0B-4D61-9306-92392BCF306F}" presName="compNode" presStyleCnt="0"/>
      <dgm:spPr/>
    </dgm:pt>
    <dgm:pt modelId="{D68933D3-0CC5-44A0-A6F0-007D5651B7C4}" type="pres">
      <dgm:prSet presAssocID="{2C7F969D-BE0B-4D61-9306-92392BCF306F}" presName="bgRect" presStyleLbl="bgShp" presStyleIdx="2" presStyleCnt="5"/>
      <dgm:spPr/>
    </dgm:pt>
    <dgm:pt modelId="{D6AD980C-E8A2-40E2-BA8B-AD7192D91217}" type="pres">
      <dgm:prSet presAssocID="{2C7F969D-BE0B-4D61-9306-92392BCF306F}"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ypewriter"/>
        </a:ext>
      </dgm:extLst>
    </dgm:pt>
    <dgm:pt modelId="{C96D700C-8729-493E-8993-6BFE34E22A22}" type="pres">
      <dgm:prSet presAssocID="{2C7F969D-BE0B-4D61-9306-92392BCF306F}" presName="spaceRect" presStyleCnt="0"/>
      <dgm:spPr/>
    </dgm:pt>
    <dgm:pt modelId="{9CB26C0A-6DDB-48B3-8A9B-92AE1C4A00F0}" type="pres">
      <dgm:prSet presAssocID="{2C7F969D-BE0B-4D61-9306-92392BCF306F}" presName="parTx" presStyleLbl="revTx" presStyleIdx="2" presStyleCnt="5">
        <dgm:presLayoutVars>
          <dgm:chMax val="0"/>
          <dgm:chPref val="0"/>
        </dgm:presLayoutVars>
      </dgm:prSet>
      <dgm:spPr/>
    </dgm:pt>
    <dgm:pt modelId="{3C9956AB-A4F6-4E00-9399-50EFC55BEC1F}" type="pres">
      <dgm:prSet presAssocID="{D4FC6506-1075-4511-A5DE-82AA0181A46E}" presName="sibTrans" presStyleCnt="0"/>
      <dgm:spPr/>
    </dgm:pt>
    <dgm:pt modelId="{B2125BC7-FBA5-444E-B9FA-814F6C5885CA}" type="pres">
      <dgm:prSet presAssocID="{57BE4A55-B305-412D-A49C-0C35195738B8}" presName="compNode" presStyleCnt="0"/>
      <dgm:spPr/>
    </dgm:pt>
    <dgm:pt modelId="{23BFC317-692C-438B-843D-9B0E6F1A7543}" type="pres">
      <dgm:prSet presAssocID="{57BE4A55-B305-412D-A49C-0C35195738B8}" presName="bgRect" presStyleLbl="bgShp" presStyleIdx="3" presStyleCnt="5"/>
      <dgm:spPr/>
    </dgm:pt>
    <dgm:pt modelId="{61971F22-9C6D-43D3-ADA0-E12743D4620F}" type="pres">
      <dgm:prSet presAssocID="{57BE4A55-B305-412D-A49C-0C35195738B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ser"/>
        </a:ext>
      </dgm:extLst>
    </dgm:pt>
    <dgm:pt modelId="{480D1C43-5852-4912-8901-347CAB240BF6}" type="pres">
      <dgm:prSet presAssocID="{57BE4A55-B305-412D-A49C-0C35195738B8}" presName="spaceRect" presStyleCnt="0"/>
      <dgm:spPr/>
    </dgm:pt>
    <dgm:pt modelId="{9BE37AC9-7F35-47B5-BDAB-67F5D220227D}" type="pres">
      <dgm:prSet presAssocID="{57BE4A55-B305-412D-A49C-0C35195738B8}" presName="parTx" presStyleLbl="revTx" presStyleIdx="3" presStyleCnt="5">
        <dgm:presLayoutVars>
          <dgm:chMax val="0"/>
          <dgm:chPref val="0"/>
        </dgm:presLayoutVars>
      </dgm:prSet>
      <dgm:spPr/>
    </dgm:pt>
    <dgm:pt modelId="{599DC3BE-A8F7-45A0-87EB-DFC2820EE403}" type="pres">
      <dgm:prSet presAssocID="{8909748A-B0F3-454D-8D72-ECDC672AAA2E}" presName="sibTrans" presStyleCnt="0"/>
      <dgm:spPr/>
    </dgm:pt>
    <dgm:pt modelId="{A12022DE-18EE-49D4-AFE0-BD97B8A3E656}" type="pres">
      <dgm:prSet presAssocID="{3A5F765B-6570-4879-867B-A0D0C506FC88}" presName="compNode" presStyleCnt="0"/>
      <dgm:spPr/>
    </dgm:pt>
    <dgm:pt modelId="{B876862B-181E-465E-A6C0-E6B6C9CFBFC7}" type="pres">
      <dgm:prSet presAssocID="{3A5F765B-6570-4879-867B-A0D0C506FC88}" presName="bgRect" presStyleLbl="bgShp" presStyleIdx="4" presStyleCnt="5"/>
      <dgm:spPr/>
    </dgm:pt>
    <dgm:pt modelId="{91ED8DAC-EAD7-4B2E-A6D9-00B69E334898}" type="pres">
      <dgm:prSet presAssocID="{3A5F765B-6570-4879-867B-A0D0C506FC88}"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Question mark"/>
        </a:ext>
      </dgm:extLst>
    </dgm:pt>
    <dgm:pt modelId="{A5830EFB-CF57-4066-9F4E-823C59DFC511}" type="pres">
      <dgm:prSet presAssocID="{3A5F765B-6570-4879-867B-A0D0C506FC88}" presName="spaceRect" presStyleCnt="0"/>
      <dgm:spPr/>
    </dgm:pt>
    <dgm:pt modelId="{F0D98BB3-246C-46A9-95FB-D71F818C890B}" type="pres">
      <dgm:prSet presAssocID="{3A5F765B-6570-4879-867B-A0D0C506FC88}" presName="parTx" presStyleLbl="revTx" presStyleIdx="4" presStyleCnt="5">
        <dgm:presLayoutVars>
          <dgm:chMax val="0"/>
          <dgm:chPref val="0"/>
        </dgm:presLayoutVars>
      </dgm:prSet>
      <dgm:spPr/>
    </dgm:pt>
  </dgm:ptLst>
  <dgm:cxnLst>
    <dgm:cxn modelId="{B8480B0A-6D18-4638-B325-9A5C945F7C25}" srcId="{DF1784D4-C58E-46FF-AE9A-6E519DA0C4BA}" destId="{3A5F765B-6570-4879-867B-A0D0C506FC88}" srcOrd="4" destOrd="0" parTransId="{3B2E8CCF-6581-4DA0-9535-153BA28DB03F}" sibTransId="{E9D35591-9083-4700-B5A0-60BE8B002497}"/>
    <dgm:cxn modelId="{A2E99D17-260C-4A6E-B17C-3EE903A3B3B0}" srcId="{DF1784D4-C58E-46FF-AE9A-6E519DA0C4BA}" destId="{57BE4A55-B305-412D-A49C-0C35195738B8}" srcOrd="3" destOrd="0" parTransId="{B7DBB391-6192-4C3D-8B76-492D30732BE4}" sibTransId="{8909748A-B0F3-454D-8D72-ECDC672AAA2E}"/>
    <dgm:cxn modelId="{DE050E18-4BA0-4187-98C3-7ECD051F1D1B}" type="presOf" srcId="{3A5F765B-6570-4879-867B-A0D0C506FC88}" destId="{F0D98BB3-246C-46A9-95FB-D71F818C890B}" srcOrd="0" destOrd="0" presId="urn:microsoft.com/office/officeart/2018/2/layout/IconVerticalSolidList"/>
    <dgm:cxn modelId="{6DCE8020-8D91-4D5C-BB29-9410349A6E31}" srcId="{DF1784D4-C58E-46FF-AE9A-6E519DA0C4BA}" destId="{C12818C8-4FA3-4910-B611-7522706C932A}" srcOrd="0" destOrd="0" parTransId="{5A1CC131-DCA2-4FA4-ACC4-7730314F4D6B}" sibTransId="{D316409C-FBE8-4EA8-8EB9-68414BF6CA87}"/>
    <dgm:cxn modelId="{161A5552-1B95-41BB-91C6-4DC0C4FEAEED}" type="presOf" srcId="{C12818C8-4FA3-4910-B611-7522706C932A}" destId="{0486333D-8E54-425E-9D3C-0C500F6CDA82}" srcOrd="0" destOrd="0" presId="urn:microsoft.com/office/officeart/2018/2/layout/IconVerticalSolidList"/>
    <dgm:cxn modelId="{A613307F-E2CE-4D04-85F4-695AE8A52058}" srcId="{DF1784D4-C58E-46FF-AE9A-6E519DA0C4BA}" destId="{97CB5DB1-BDCD-484B-97C9-02B9D05CAEAD}" srcOrd="1" destOrd="0" parTransId="{4C375A3D-3502-4702-AE2C-C4BD58B284FE}" sibTransId="{9D9762BD-79C2-4920-BFDF-0035D72753F0}"/>
    <dgm:cxn modelId="{0A108397-DD7A-4706-8701-44D1AFEEB25F}" type="presOf" srcId="{57BE4A55-B305-412D-A49C-0C35195738B8}" destId="{9BE37AC9-7F35-47B5-BDAB-67F5D220227D}" srcOrd="0" destOrd="0" presId="urn:microsoft.com/office/officeart/2018/2/layout/IconVerticalSolidList"/>
    <dgm:cxn modelId="{B67EB89D-4833-4D44-B3DF-B7E4A1CBDA2A}" type="presOf" srcId="{DF1784D4-C58E-46FF-AE9A-6E519DA0C4BA}" destId="{DBFFD1E0-0668-4FFD-AB54-A35ACA2AC2AA}" srcOrd="0" destOrd="0" presId="urn:microsoft.com/office/officeart/2018/2/layout/IconVerticalSolidList"/>
    <dgm:cxn modelId="{18DE00B4-AD8F-497B-AF1F-1A933E4EDEC3}" srcId="{DF1784D4-C58E-46FF-AE9A-6E519DA0C4BA}" destId="{2C7F969D-BE0B-4D61-9306-92392BCF306F}" srcOrd="2" destOrd="0" parTransId="{0248AAA8-C870-493A-8D51-958E00841ACF}" sibTransId="{D4FC6506-1075-4511-A5DE-82AA0181A46E}"/>
    <dgm:cxn modelId="{FC17C1C6-4437-479D-B9F1-5B6265326916}" type="presOf" srcId="{97CB5DB1-BDCD-484B-97C9-02B9D05CAEAD}" destId="{D1136EA6-3819-4163-A6F1-F77F89C25B81}" srcOrd="0" destOrd="0" presId="urn:microsoft.com/office/officeart/2018/2/layout/IconVerticalSolidList"/>
    <dgm:cxn modelId="{E36F54FD-2888-4230-90F4-AE2DC54F7230}" type="presOf" srcId="{2C7F969D-BE0B-4D61-9306-92392BCF306F}" destId="{9CB26C0A-6DDB-48B3-8A9B-92AE1C4A00F0}" srcOrd="0" destOrd="0" presId="urn:microsoft.com/office/officeart/2018/2/layout/IconVerticalSolidList"/>
    <dgm:cxn modelId="{BEC0E7D3-309D-4341-9B9C-6676762B8B7A}" type="presParOf" srcId="{DBFFD1E0-0668-4FFD-AB54-A35ACA2AC2AA}" destId="{F13E2464-BD6B-4627-9E07-DE772EA71D5B}" srcOrd="0" destOrd="0" presId="urn:microsoft.com/office/officeart/2018/2/layout/IconVerticalSolidList"/>
    <dgm:cxn modelId="{4F23B0F6-65A7-4834-8A23-88CFCAA1D499}" type="presParOf" srcId="{F13E2464-BD6B-4627-9E07-DE772EA71D5B}" destId="{D32392E8-178C-401F-ADF4-1F04D7916949}" srcOrd="0" destOrd="0" presId="urn:microsoft.com/office/officeart/2018/2/layout/IconVerticalSolidList"/>
    <dgm:cxn modelId="{70369AE9-DB2E-4CA2-BFE3-22FBFCDBB345}" type="presParOf" srcId="{F13E2464-BD6B-4627-9E07-DE772EA71D5B}" destId="{EA40584E-87DE-4BF7-B08C-7B588ED37EF7}" srcOrd="1" destOrd="0" presId="urn:microsoft.com/office/officeart/2018/2/layout/IconVerticalSolidList"/>
    <dgm:cxn modelId="{212E0FC2-2715-4838-AA63-0E270CD2FF43}" type="presParOf" srcId="{F13E2464-BD6B-4627-9E07-DE772EA71D5B}" destId="{A3E9450D-7F6B-4F17-B619-8A92B23F0CB3}" srcOrd="2" destOrd="0" presId="urn:microsoft.com/office/officeart/2018/2/layout/IconVerticalSolidList"/>
    <dgm:cxn modelId="{95516804-4FAE-43C5-9727-5A44CA40B0A8}" type="presParOf" srcId="{F13E2464-BD6B-4627-9E07-DE772EA71D5B}" destId="{0486333D-8E54-425E-9D3C-0C500F6CDA82}" srcOrd="3" destOrd="0" presId="urn:microsoft.com/office/officeart/2018/2/layout/IconVerticalSolidList"/>
    <dgm:cxn modelId="{12ED80AD-25BA-4F71-AA31-49E9A9576AFD}" type="presParOf" srcId="{DBFFD1E0-0668-4FFD-AB54-A35ACA2AC2AA}" destId="{0A471E2D-BAAC-4F2E-9110-08AF94F9B141}" srcOrd="1" destOrd="0" presId="urn:microsoft.com/office/officeart/2018/2/layout/IconVerticalSolidList"/>
    <dgm:cxn modelId="{8F7F1E09-B576-4F40-BCBF-0B9928E5B7EC}" type="presParOf" srcId="{DBFFD1E0-0668-4FFD-AB54-A35ACA2AC2AA}" destId="{C82675DF-4B09-4789-92AF-E9FCA0BE9F66}" srcOrd="2" destOrd="0" presId="urn:microsoft.com/office/officeart/2018/2/layout/IconVerticalSolidList"/>
    <dgm:cxn modelId="{97ADA56D-522F-47E0-9FFF-3A0F918B1AEF}" type="presParOf" srcId="{C82675DF-4B09-4789-92AF-E9FCA0BE9F66}" destId="{3441C6E9-D04F-4AFA-AD12-7FBB7B679258}" srcOrd="0" destOrd="0" presId="urn:microsoft.com/office/officeart/2018/2/layout/IconVerticalSolidList"/>
    <dgm:cxn modelId="{FD2061C9-F2E8-41FA-B474-472D075CC320}" type="presParOf" srcId="{C82675DF-4B09-4789-92AF-E9FCA0BE9F66}" destId="{8114428B-B877-4903-A57A-6CE9971E0580}" srcOrd="1" destOrd="0" presId="urn:microsoft.com/office/officeart/2018/2/layout/IconVerticalSolidList"/>
    <dgm:cxn modelId="{57E1105F-E470-4075-9603-E8515906AA6A}" type="presParOf" srcId="{C82675DF-4B09-4789-92AF-E9FCA0BE9F66}" destId="{62BA8243-45AE-4165-88FA-8C536A3BDFEB}" srcOrd="2" destOrd="0" presId="urn:microsoft.com/office/officeart/2018/2/layout/IconVerticalSolidList"/>
    <dgm:cxn modelId="{97ADF661-D415-441F-BFFC-2A9BF4987D2B}" type="presParOf" srcId="{C82675DF-4B09-4789-92AF-E9FCA0BE9F66}" destId="{D1136EA6-3819-4163-A6F1-F77F89C25B81}" srcOrd="3" destOrd="0" presId="urn:microsoft.com/office/officeart/2018/2/layout/IconVerticalSolidList"/>
    <dgm:cxn modelId="{1AD3E3B8-2126-41FA-AF95-BCC6C7DF6D84}" type="presParOf" srcId="{DBFFD1E0-0668-4FFD-AB54-A35ACA2AC2AA}" destId="{C9BEFFF9-6038-4806-886C-E388BF7A959B}" srcOrd="3" destOrd="0" presId="urn:microsoft.com/office/officeart/2018/2/layout/IconVerticalSolidList"/>
    <dgm:cxn modelId="{5E2A4A35-421A-4F20-9C59-8AE0F541E7BB}" type="presParOf" srcId="{DBFFD1E0-0668-4FFD-AB54-A35ACA2AC2AA}" destId="{E9E6FB43-C4AC-4624-9970-93A97780B3D0}" srcOrd="4" destOrd="0" presId="urn:microsoft.com/office/officeart/2018/2/layout/IconVerticalSolidList"/>
    <dgm:cxn modelId="{F0F20338-CEB9-4270-8525-F2E1B6B74AE1}" type="presParOf" srcId="{E9E6FB43-C4AC-4624-9970-93A97780B3D0}" destId="{D68933D3-0CC5-44A0-A6F0-007D5651B7C4}" srcOrd="0" destOrd="0" presId="urn:microsoft.com/office/officeart/2018/2/layout/IconVerticalSolidList"/>
    <dgm:cxn modelId="{7126A49D-02DB-4693-8EE6-05A242FF22E0}" type="presParOf" srcId="{E9E6FB43-C4AC-4624-9970-93A97780B3D0}" destId="{D6AD980C-E8A2-40E2-BA8B-AD7192D91217}" srcOrd="1" destOrd="0" presId="urn:microsoft.com/office/officeart/2018/2/layout/IconVerticalSolidList"/>
    <dgm:cxn modelId="{975C4502-E58C-46E9-8BFE-67007203C324}" type="presParOf" srcId="{E9E6FB43-C4AC-4624-9970-93A97780B3D0}" destId="{C96D700C-8729-493E-8993-6BFE34E22A22}" srcOrd="2" destOrd="0" presId="urn:microsoft.com/office/officeart/2018/2/layout/IconVerticalSolidList"/>
    <dgm:cxn modelId="{CFD39B79-FE87-457C-8147-F0E07A8DEEC0}" type="presParOf" srcId="{E9E6FB43-C4AC-4624-9970-93A97780B3D0}" destId="{9CB26C0A-6DDB-48B3-8A9B-92AE1C4A00F0}" srcOrd="3" destOrd="0" presId="urn:microsoft.com/office/officeart/2018/2/layout/IconVerticalSolidList"/>
    <dgm:cxn modelId="{7415F92B-835C-46DD-983E-C29DA10AE9AB}" type="presParOf" srcId="{DBFFD1E0-0668-4FFD-AB54-A35ACA2AC2AA}" destId="{3C9956AB-A4F6-4E00-9399-50EFC55BEC1F}" srcOrd="5" destOrd="0" presId="urn:microsoft.com/office/officeart/2018/2/layout/IconVerticalSolidList"/>
    <dgm:cxn modelId="{CB5E5D20-C637-4312-AE4B-6F06AFB7B8ED}" type="presParOf" srcId="{DBFFD1E0-0668-4FFD-AB54-A35ACA2AC2AA}" destId="{B2125BC7-FBA5-444E-B9FA-814F6C5885CA}" srcOrd="6" destOrd="0" presId="urn:microsoft.com/office/officeart/2018/2/layout/IconVerticalSolidList"/>
    <dgm:cxn modelId="{583AD73A-1801-444A-8155-89F34E3AE248}" type="presParOf" srcId="{B2125BC7-FBA5-444E-B9FA-814F6C5885CA}" destId="{23BFC317-692C-438B-843D-9B0E6F1A7543}" srcOrd="0" destOrd="0" presId="urn:microsoft.com/office/officeart/2018/2/layout/IconVerticalSolidList"/>
    <dgm:cxn modelId="{8F8653B5-5C86-4EE3-BEB6-F0FD94DCD584}" type="presParOf" srcId="{B2125BC7-FBA5-444E-B9FA-814F6C5885CA}" destId="{61971F22-9C6D-43D3-ADA0-E12743D4620F}" srcOrd="1" destOrd="0" presId="urn:microsoft.com/office/officeart/2018/2/layout/IconVerticalSolidList"/>
    <dgm:cxn modelId="{D20B2AF9-79F5-422A-908E-529EF8E786C1}" type="presParOf" srcId="{B2125BC7-FBA5-444E-B9FA-814F6C5885CA}" destId="{480D1C43-5852-4912-8901-347CAB240BF6}" srcOrd="2" destOrd="0" presId="urn:microsoft.com/office/officeart/2018/2/layout/IconVerticalSolidList"/>
    <dgm:cxn modelId="{E09E1F81-55DA-4C85-A0C5-774E462B8ACC}" type="presParOf" srcId="{B2125BC7-FBA5-444E-B9FA-814F6C5885CA}" destId="{9BE37AC9-7F35-47B5-BDAB-67F5D220227D}" srcOrd="3" destOrd="0" presId="urn:microsoft.com/office/officeart/2018/2/layout/IconVerticalSolidList"/>
    <dgm:cxn modelId="{8D88E462-BE9E-4F63-81B2-8853157F0048}" type="presParOf" srcId="{DBFFD1E0-0668-4FFD-AB54-A35ACA2AC2AA}" destId="{599DC3BE-A8F7-45A0-87EB-DFC2820EE403}" srcOrd="7" destOrd="0" presId="urn:microsoft.com/office/officeart/2018/2/layout/IconVerticalSolidList"/>
    <dgm:cxn modelId="{479E9995-B1A5-4661-9F43-B216518EFBD0}" type="presParOf" srcId="{DBFFD1E0-0668-4FFD-AB54-A35ACA2AC2AA}" destId="{A12022DE-18EE-49D4-AFE0-BD97B8A3E656}" srcOrd="8" destOrd="0" presId="urn:microsoft.com/office/officeart/2018/2/layout/IconVerticalSolidList"/>
    <dgm:cxn modelId="{F806EFAD-BDF2-4FFF-84D0-612B28B23C54}" type="presParOf" srcId="{A12022DE-18EE-49D4-AFE0-BD97B8A3E656}" destId="{B876862B-181E-465E-A6C0-E6B6C9CFBFC7}" srcOrd="0" destOrd="0" presId="urn:microsoft.com/office/officeart/2018/2/layout/IconVerticalSolidList"/>
    <dgm:cxn modelId="{D0B9B4CB-F89F-4BD8-8142-66F8AC73E8AC}" type="presParOf" srcId="{A12022DE-18EE-49D4-AFE0-BD97B8A3E656}" destId="{91ED8DAC-EAD7-4B2E-A6D9-00B69E334898}" srcOrd="1" destOrd="0" presId="urn:microsoft.com/office/officeart/2018/2/layout/IconVerticalSolidList"/>
    <dgm:cxn modelId="{F5B5CDCC-5D1A-42EE-8A20-CB50DD720774}" type="presParOf" srcId="{A12022DE-18EE-49D4-AFE0-BD97B8A3E656}" destId="{A5830EFB-CF57-4066-9F4E-823C59DFC511}" srcOrd="2" destOrd="0" presId="urn:microsoft.com/office/officeart/2018/2/layout/IconVerticalSolidList"/>
    <dgm:cxn modelId="{85380EEB-5D71-4DAF-B5D2-AF4D19C2D6C9}" type="presParOf" srcId="{A12022DE-18EE-49D4-AFE0-BD97B8A3E656}" destId="{F0D98BB3-246C-46A9-95FB-D71F818C890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2392E8-178C-401F-ADF4-1F04D7916949}">
      <dsp:nvSpPr>
        <dsp:cNvPr id="0" name=""/>
        <dsp:cNvSpPr/>
      </dsp:nvSpPr>
      <dsp:spPr>
        <a:xfrm>
          <a:off x="0" y="3941"/>
          <a:ext cx="6762434" cy="8394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40584E-87DE-4BF7-B08C-7B588ED37EF7}">
      <dsp:nvSpPr>
        <dsp:cNvPr id="0" name=""/>
        <dsp:cNvSpPr/>
      </dsp:nvSpPr>
      <dsp:spPr>
        <a:xfrm>
          <a:off x="253932" y="192816"/>
          <a:ext cx="461696" cy="4616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486333D-8E54-425E-9D3C-0C500F6CDA82}">
      <dsp:nvSpPr>
        <dsp:cNvPr id="0" name=""/>
        <dsp:cNvSpPr/>
      </dsp:nvSpPr>
      <dsp:spPr>
        <a:xfrm>
          <a:off x="969562" y="3941"/>
          <a:ext cx="5792871" cy="8394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842" tIns="88842" rIns="88842" bIns="88842" numCol="1" spcCol="1270" anchor="ctr" anchorCtr="0">
          <a:noAutofit/>
        </a:bodyPr>
        <a:lstStyle/>
        <a:p>
          <a:pPr marL="0" lvl="0" indent="0" algn="l" defTabSz="622300" rtl="0">
            <a:lnSpc>
              <a:spcPct val="100000"/>
            </a:lnSpc>
            <a:spcBef>
              <a:spcPct val="0"/>
            </a:spcBef>
            <a:spcAft>
              <a:spcPct val="35000"/>
            </a:spcAft>
            <a:buNone/>
          </a:pPr>
          <a:r>
            <a:rPr lang="en-US" sz="1400" kern="1200">
              <a:latin typeface="Batang"/>
              <a:ea typeface="Batang"/>
            </a:rPr>
            <a:t>Topic: Railway Train Booking System and Tracking</a:t>
          </a:r>
        </a:p>
      </dsp:txBody>
      <dsp:txXfrm>
        <a:off x="969562" y="3941"/>
        <a:ext cx="5792871" cy="839447"/>
      </dsp:txXfrm>
    </dsp:sp>
    <dsp:sp modelId="{3441C6E9-D04F-4AFA-AD12-7FBB7B679258}">
      <dsp:nvSpPr>
        <dsp:cNvPr id="0" name=""/>
        <dsp:cNvSpPr/>
      </dsp:nvSpPr>
      <dsp:spPr>
        <a:xfrm>
          <a:off x="0" y="1053250"/>
          <a:ext cx="6762434" cy="8394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14428B-B877-4903-A57A-6CE9971E0580}">
      <dsp:nvSpPr>
        <dsp:cNvPr id="0" name=""/>
        <dsp:cNvSpPr/>
      </dsp:nvSpPr>
      <dsp:spPr>
        <a:xfrm>
          <a:off x="253932" y="1242126"/>
          <a:ext cx="461696" cy="4616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136EA6-3819-4163-A6F1-F77F89C25B81}">
      <dsp:nvSpPr>
        <dsp:cNvPr id="0" name=""/>
        <dsp:cNvSpPr/>
      </dsp:nvSpPr>
      <dsp:spPr>
        <a:xfrm>
          <a:off x="969562" y="1053250"/>
          <a:ext cx="5792871" cy="8394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842" tIns="88842" rIns="88842" bIns="88842" numCol="1" spcCol="1270" anchor="ctr" anchorCtr="0">
          <a:noAutofit/>
        </a:bodyPr>
        <a:lstStyle/>
        <a:p>
          <a:pPr marL="0" lvl="0" indent="0" algn="l" defTabSz="622300">
            <a:lnSpc>
              <a:spcPct val="100000"/>
            </a:lnSpc>
            <a:spcBef>
              <a:spcPct val="0"/>
            </a:spcBef>
            <a:spcAft>
              <a:spcPct val="35000"/>
            </a:spcAft>
            <a:buNone/>
          </a:pPr>
          <a:r>
            <a:rPr lang="en-US" sz="1400" kern="1200">
              <a:latin typeface="Batang"/>
              <a:ea typeface="Batang"/>
            </a:rPr>
            <a:t>Path: Plan Driven</a:t>
          </a:r>
        </a:p>
      </dsp:txBody>
      <dsp:txXfrm>
        <a:off x="969562" y="1053250"/>
        <a:ext cx="5792871" cy="839447"/>
      </dsp:txXfrm>
    </dsp:sp>
    <dsp:sp modelId="{D68933D3-0CC5-44A0-A6F0-007D5651B7C4}">
      <dsp:nvSpPr>
        <dsp:cNvPr id="0" name=""/>
        <dsp:cNvSpPr/>
      </dsp:nvSpPr>
      <dsp:spPr>
        <a:xfrm>
          <a:off x="0" y="2102560"/>
          <a:ext cx="6762434" cy="8394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AD980C-E8A2-40E2-BA8B-AD7192D91217}">
      <dsp:nvSpPr>
        <dsp:cNvPr id="0" name=""/>
        <dsp:cNvSpPr/>
      </dsp:nvSpPr>
      <dsp:spPr>
        <a:xfrm>
          <a:off x="253932" y="2291435"/>
          <a:ext cx="461696" cy="46169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CB26C0A-6DDB-48B3-8A9B-92AE1C4A00F0}">
      <dsp:nvSpPr>
        <dsp:cNvPr id="0" name=""/>
        <dsp:cNvSpPr/>
      </dsp:nvSpPr>
      <dsp:spPr>
        <a:xfrm>
          <a:off x="969562" y="2102560"/>
          <a:ext cx="5792871" cy="8394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842" tIns="88842" rIns="88842" bIns="88842" numCol="1" spcCol="1270" anchor="ctr" anchorCtr="0">
          <a:noAutofit/>
        </a:bodyPr>
        <a:lstStyle/>
        <a:p>
          <a:pPr marL="0" lvl="0" indent="0" algn="l" defTabSz="622300">
            <a:lnSpc>
              <a:spcPct val="100000"/>
            </a:lnSpc>
            <a:spcBef>
              <a:spcPct val="0"/>
            </a:spcBef>
            <a:spcAft>
              <a:spcPct val="35000"/>
            </a:spcAft>
            <a:buNone/>
          </a:pPr>
          <a:r>
            <a:rPr lang="en-US" sz="1400" kern="1200">
              <a:latin typeface="Batang"/>
              <a:ea typeface="Batang"/>
            </a:rPr>
            <a:t>Description: This is a Greenfield Project focused on checking the attendance of passengers that have purchased a ticket.</a:t>
          </a:r>
        </a:p>
      </dsp:txBody>
      <dsp:txXfrm>
        <a:off x="969562" y="2102560"/>
        <a:ext cx="5792871" cy="839447"/>
      </dsp:txXfrm>
    </dsp:sp>
    <dsp:sp modelId="{23BFC317-692C-438B-843D-9B0E6F1A7543}">
      <dsp:nvSpPr>
        <dsp:cNvPr id="0" name=""/>
        <dsp:cNvSpPr/>
      </dsp:nvSpPr>
      <dsp:spPr>
        <a:xfrm>
          <a:off x="0" y="3151869"/>
          <a:ext cx="6762434" cy="8394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971F22-9C6D-43D3-ADA0-E12743D4620F}">
      <dsp:nvSpPr>
        <dsp:cNvPr id="0" name=""/>
        <dsp:cNvSpPr/>
      </dsp:nvSpPr>
      <dsp:spPr>
        <a:xfrm>
          <a:off x="253932" y="3340745"/>
          <a:ext cx="461696" cy="46169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E37AC9-7F35-47B5-BDAB-67F5D220227D}">
      <dsp:nvSpPr>
        <dsp:cNvPr id="0" name=""/>
        <dsp:cNvSpPr/>
      </dsp:nvSpPr>
      <dsp:spPr>
        <a:xfrm>
          <a:off x="969562" y="3151869"/>
          <a:ext cx="5792871" cy="8394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842" tIns="88842" rIns="88842" bIns="88842" numCol="1" spcCol="1270" anchor="ctr" anchorCtr="0">
          <a:noAutofit/>
        </a:bodyPr>
        <a:lstStyle/>
        <a:p>
          <a:pPr marL="0" lvl="0" indent="0" algn="l" defTabSz="622300">
            <a:lnSpc>
              <a:spcPct val="100000"/>
            </a:lnSpc>
            <a:spcBef>
              <a:spcPct val="0"/>
            </a:spcBef>
            <a:spcAft>
              <a:spcPct val="35000"/>
            </a:spcAft>
            <a:buNone/>
          </a:pPr>
          <a:r>
            <a:rPr lang="en-US" sz="1400" kern="1200">
              <a:latin typeface="Batang"/>
              <a:ea typeface="Batang"/>
            </a:rPr>
            <a:t>Who: </a:t>
          </a:r>
          <a:r>
            <a:rPr lang="en-US" sz="1400" kern="1200">
              <a:latin typeface="Batang"/>
              <a:ea typeface="Batang"/>
              <a:cs typeface="Calibri"/>
            </a:rPr>
            <a:t>Train Transport Companies, Staff, and Passengers</a:t>
          </a:r>
        </a:p>
      </dsp:txBody>
      <dsp:txXfrm>
        <a:off x="969562" y="3151869"/>
        <a:ext cx="5792871" cy="839447"/>
      </dsp:txXfrm>
    </dsp:sp>
    <dsp:sp modelId="{B876862B-181E-465E-A6C0-E6B6C9CFBFC7}">
      <dsp:nvSpPr>
        <dsp:cNvPr id="0" name=""/>
        <dsp:cNvSpPr/>
      </dsp:nvSpPr>
      <dsp:spPr>
        <a:xfrm>
          <a:off x="0" y="4201179"/>
          <a:ext cx="6762434" cy="8394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ED8DAC-EAD7-4B2E-A6D9-00B69E334898}">
      <dsp:nvSpPr>
        <dsp:cNvPr id="0" name=""/>
        <dsp:cNvSpPr/>
      </dsp:nvSpPr>
      <dsp:spPr>
        <a:xfrm>
          <a:off x="253932" y="4390055"/>
          <a:ext cx="461696" cy="46169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0D98BB3-246C-46A9-95FB-D71F818C890B}">
      <dsp:nvSpPr>
        <dsp:cNvPr id="0" name=""/>
        <dsp:cNvSpPr/>
      </dsp:nvSpPr>
      <dsp:spPr>
        <a:xfrm>
          <a:off x="969562" y="4201179"/>
          <a:ext cx="5792871" cy="8394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842" tIns="88842" rIns="88842" bIns="88842" numCol="1" spcCol="1270" anchor="ctr" anchorCtr="0">
          <a:noAutofit/>
        </a:bodyPr>
        <a:lstStyle/>
        <a:p>
          <a:pPr marL="0" lvl="0" indent="0" algn="l" defTabSz="622300">
            <a:lnSpc>
              <a:spcPct val="100000"/>
            </a:lnSpc>
            <a:spcBef>
              <a:spcPct val="0"/>
            </a:spcBef>
            <a:spcAft>
              <a:spcPct val="35000"/>
            </a:spcAft>
            <a:buNone/>
          </a:pPr>
          <a:r>
            <a:rPr lang="en-US" sz="1400" kern="1200">
              <a:latin typeface="Batang"/>
              <a:ea typeface="Batang"/>
            </a:rPr>
            <a:t>Problem: Insufficient visibility on passenger attendance, leading to issues such as overbooking and unaccounted passengers.</a:t>
          </a:r>
        </a:p>
      </dsp:txBody>
      <dsp:txXfrm>
        <a:off x="969562" y="4201179"/>
        <a:ext cx="5792871" cy="83944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D8E5E-745C-407D-B425-C78EBF08DF96}"/>
              </a:ext>
            </a:extLst>
          </p:cNvPr>
          <p:cNvSpPr>
            <a:spLocks noGrp="1"/>
          </p:cNvSpPr>
          <p:nvPr>
            <p:ph type="ctrTitle"/>
          </p:nvPr>
        </p:nvSpPr>
        <p:spPr>
          <a:xfrm>
            <a:off x="571501" y="822960"/>
            <a:ext cx="6057899" cy="5015169"/>
          </a:xfrm>
        </p:spPr>
        <p:txBody>
          <a:bodyPr anchor="t">
            <a:normAutofit/>
          </a:bodyPr>
          <a:lstStyle>
            <a:lvl1pPr algn="l">
              <a:defRPr sz="4800"/>
            </a:lvl1pPr>
          </a:lstStyle>
          <a:p>
            <a:r>
              <a:rPr lang="en-US"/>
              <a:t>Click to edit Master title style</a:t>
            </a:r>
          </a:p>
        </p:txBody>
      </p:sp>
      <p:sp>
        <p:nvSpPr>
          <p:cNvPr id="3" name="Subtitle 2">
            <a:extLst>
              <a:ext uri="{FF2B5EF4-FFF2-40B4-BE49-F238E27FC236}">
                <a16:creationId xmlns:a16="http://schemas.microsoft.com/office/drawing/2014/main" id="{FD07A4D5-56F4-4287-B174-56C55B18FD68}"/>
              </a:ext>
            </a:extLst>
          </p:cNvPr>
          <p:cNvSpPr>
            <a:spLocks noGrp="1"/>
          </p:cNvSpPr>
          <p:nvPr>
            <p:ph type="subTitle" idx="1"/>
          </p:nvPr>
        </p:nvSpPr>
        <p:spPr>
          <a:xfrm>
            <a:off x="8109113" y="3003642"/>
            <a:ext cx="3522199" cy="2900274"/>
          </a:xfrm>
        </p:spPr>
        <p:txBody>
          <a:bodyPr anchor="b">
            <a:normAutofit/>
          </a:bodyPr>
          <a:lstStyle>
            <a:lvl1pPr marL="0" indent="0" algn="l">
              <a:lnSpc>
                <a:spcPct val="130000"/>
              </a:lnSpc>
              <a:buNone/>
              <a:defRPr sz="14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AEB9C19-FEE0-4852-B181-14A0DD77F40D}"/>
              </a:ext>
            </a:extLst>
          </p:cNvPr>
          <p:cNvSpPr>
            <a:spLocks noGrp="1"/>
          </p:cNvSpPr>
          <p:nvPr>
            <p:ph type="dt" sz="half" idx="10"/>
          </p:nvPr>
        </p:nvSpPr>
        <p:spPr/>
        <p:txBody>
          <a:bodyPr/>
          <a:lstStyle/>
          <a:p>
            <a:fld id="{1C8322F6-1C60-46CF-968C-BC20E470F443}" type="datetimeFigureOut">
              <a:rPr lang="en-US" smtClean="0"/>
              <a:t>11/21/2024</a:t>
            </a:fld>
            <a:endParaRPr lang="en-US"/>
          </a:p>
        </p:txBody>
      </p:sp>
      <p:sp>
        <p:nvSpPr>
          <p:cNvPr id="5" name="Footer Placeholder 4">
            <a:extLst>
              <a:ext uri="{FF2B5EF4-FFF2-40B4-BE49-F238E27FC236}">
                <a16:creationId xmlns:a16="http://schemas.microsoft.com/office/drawing/2014/main" id="{11127DDF-01B7-463C-82BC-BBF4296182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B2056A-C3EE-4809-B1F3-1CEEEA266F7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9" name="Straight Connector 8">
            <a:extLst>
              <a:ext uri="{FF2B5EF4-FFF2-40B4-BE49-F238E27FC236}">
                <a16:creationId xmlns:a16="http://schemas.microsoft.com/office/drawing/2014/main" id="{A240FCEE-B6E2-46D0-9BB0-F45F79545E9D}"/>
              </a:ext>
            </a:extLst>
          </p:cNvPr>
          <p:cNvCxnSpPr>
            <a:cxnSpLocks/>
          </p:cNvCxnSpPr>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BD2FB83-3783-4477-80B5-DA5BF10BAF57}"/>
              </a:ext>
            </a:extLst>
          </p:cNvPr>
          <p:cNvCxnSpPr>
            <a:cxnSpLocks/>
          </p:cNvCxnSpPr>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83EA203-71D5-49C0-9626-FFA8E46787B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8384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99A0A-70FC-426A-8B3B-60FAF9806E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EF47EC6-9753-4ABC-BB66-64CCC8BA0808}"/>
              </a:ext>
            </a:extLst>
          </p:cNvPr>
          <p:cNvSpPr>
            <a:spLocks noGrp="1"/>
          </p:cNvSpPr>
          <p:nvPr>
            <p:ph type="body" orient="vert" idx="1"/>
          </p:nvPr>
        </p:nvSpPr>
        <p:spPr>
          <a:xfrm>
            <a:off x="571499" y="2036363"/>
            <a:ext cx="11059811" cy="38707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884D9F-DC99-4B4C-98CF-178BBBB76646}"/>
              </a:ext>
            </a:extLst>
          </p:cNvPr>
          <p:cNvSpPr>
            <a:spLocks noGrp="1"/>
          </p:cNvSpPr>
          <p:nvPr>
            <p:ph type="dt" sz="half" idx="10"/>
          </p:nvPr>
        </p:nvSpPr>
        <p:spPr/>
        <p:txBody>
          <a:bodyPr/>
          <a:lstStyle/>
          <a:p>
            <a:fld id="{1C8322F6-1C60-46CF-968C-BC20E470F443}" type="datetimeFigureOut">
              <a:rPr lang="en-US" smtClean="0"/>
              <a:t>11/21/2024</a:t>
            </a:fld>
            <a:endParaRPr lang="en-US"/>
          </a:p>
        </p:txBody>
      </p:sp>
      <p:sp>
        <p:nvSpPr>
          <p:cNvPr id="5" name="Footer Placeholder 4">
            <a:extLst>
              <a:ext uri="{FF2B5EF4-FFF2-40B4-BE49-F238E27FC236}">
                <a16:creationId xmlns:a16="http://schemas.microsoft.com/office/drawing/2014/main" id="{1A7A6840-AC0B-4260-8368-08E0A22D22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A5DAB8-EC07-4CCF-96EA-5D8ACDAE6E4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0438F1AC-9961-4786-A189-20863DD97F68}"/>
              </a:ext>
            </a:extLst>
          </p:cNvPr>
          <p:cNvCxnSpPr>
            <a:cxnSpLocks/>
          </p:cNvCxnSpPr>
          <p:nvPr/>
        </p:nvCxnSpPr>
        <p:spPr>
          <a:xfrm flipH="1">
            <a:off x="571500" y="1780979"/>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8997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75F678-EC03-4845-A51B-C90FA6A15491}"/>
              </a:ext>
            </a:extLst>
          </p:cNvPr>
          <p:cNvSpPr>
            <a:spLocks noGrp="1"/>
          </p:cNvSpPr>
          <p:nvPr>
            <p:ph type="title" orient="vert"/>
          </p:nvPr>
        </p:nvSpPr>
        <p:spPr>
          <a:xfrm>
            <a:off x="9177953" y="797251"/>
            <a:ext cx="2483929" cy="528378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4A8B4D-A39F-4528-975A-9C84BEE778DF}"/>
              </a:ext>
            </a:extLst>
          </p:cNvPr>
          <p:cNvSpPr>
            <a:spLocks noGrp="1"/>
          </p:cNvSpPr>
          <p:nvPr>
            <p:ph type="body" orient="vert" idx="1"/>
          </p:nvPr>
        </p:nvSpPr>
        <p:spPr>
          <a:xfrm>
            <a:off x="566094" y="797251"/>
            <a:ext cx="8101072" cy="52837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5E4A23-6984-4AD1-A51D-600EDC263543}"/>
              </a:ext>
            </a:extLst>
          </p:cNvPr>
          <p:cNvSpPr>
            <a:spLocks noGrp="1"/>
          </p:cNvSpPr>
          <p:nvPr>
            <p:ph type="dt" sz="half" idx="10"/>
          </p:nvPr>
        </p:nvSpPr>
        <p:spPr/>
        <p:txBody>
          <a:bodyPr/>
          <a:lstStyle/>
          <a:p>
            <a:fld id="{1C8322F6-1C60-46CF-968C-BC20E470F443}" type="datetimeFigureOut">
              <a:rPr lang="en-US" smtClean="0"/>
              <a:t>11/21/2024</a:t>
            </a:fld>
            <a:endParaRPr lang="en-US"/>
          </a:p>
        </p:txBody>
      </p:sp>
      <p:sp>
        <p:nvSpPr>
          <p:cNvPr id="5" name="Footer Placeholder 4">
            <a:extLst>
              <a:ext uri="{FF2B5EF4-FFF2-40B4-BE49-F238E27FC236}">
                <a16:creationId xmlns:a16="http://schemas.microsoft.com/office/drawing/2014/main" id="{A9273E28-C341-49CC-BAAB-0C0D198212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26D54A-8E86-4026-8DD0-5B0979BB8C7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1CB05DA4-DF32-4D7A-9E4D-36309C90C5BB}"/>
              </a:ext>
            </a:extLst>
          </p:cNvPr>
          <p:cNvCxnSpPr>
            <a:cxnSpLocks/>
          </p:cNvCxnSpPr>
          <p:nvPr/>
        </p:nvCxnSpPr>
        <p:spPr>
          <a:xfrm flipH="1">
            <a:off x="566094" y="57711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7CC7262-4997-41E4-976D-BA82E148280F}"/>
              </a:ext>
            </a:extLst>
          </p:cNvPr>
          <p:cNvCxnSpPr>
            <a:cxnSpLocks/>
          </p:cNvCxnSpPr>
          <p:nvPr/>
        </p:nvCxnSpPr>
        <p:spPr>
          <a:xfrm flipV="1">
            <a:off x="8875226" y="571500"/>
            <a:ext cx="0" cy="57114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F5063B5-E478-4C41-AD40-49A39AE07429}"/>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5153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B2ED8-7F53-4C03-A740-493E507984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611087-99A9-4100-B5F7-520880DE322E}"/>
              </a:ext>
            </a:extLst>
          </p:cNvPr>
          <p:cNvSpPr>
            <a:spLocks noGrp="1"/>
          </p:cNvSpPr>
          <p:nvPr>
            <p:ph idx="1"/>
          </p:nvPr>
        </p:nvSpPr>
        <p:spPr>
          <a:xfrm>
            <a:off x="571499" y="2075688"/>
            <a:ext cx="11059811" cy="3910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7B4B20-1A65-4A26-B11E-6095083A1645}"/>
              </a:ext>
            </a:extLst>
          </p:cNvPr>
          <p:cNvSpPr>
            <a:spLocks noGrp="1"/>
          </p:cNvSpPr>
          <p:nvPr>
            <p:ph type="dt" sz="half" idx="10"/>
          </p:nvPr>
        </p:nvSpPr>
        <p:spPr/>
        <p:txBody>
          <a:bodyPr/>
          <a:lstStyle/>
          <a:p>
            <a:fld id="{1C8322F6-1C60-46CF-968C-BC20E470F443}" type="datetimeFigureOut">
              <a:rPr lang="en-US" smtClean="0"/>
              <a:t>11/21/2024</a:t>
            </a:fld>
            <a:endParaRPr lang="en-US"/>
          </a:p>
        </p:txBody>
      </p:sp>
      <p:sp>
        <p:nvSpPr>
          <p:cNvPr id="5" name="Footer Placeholder 4">
            <a:extLst>
              <a:ext uri="{FF2B5EF4-FFF2-40B4-BE49-F238E27FC236}">
                <a16:creationId xmlns:a16="http://schemas.microsoft.com/office/drawing/2014/main" id="{FB0D52D3-E985-4FEB-89B9-57C754711C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EA751A-C72D-47C1-A7A6-E8510A40CE9A}"/>
              </a:ext>
            </a:extLst>
          </p:cNvPr>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2963691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81F78-07BF-45A9-92D4-E4E0A1E88D7A}"/>
              </a:ext>
            </a:extLst>
          </p:cNvPr>
          <p:cNvSpPr>
            <a:spLocks noGrp="1"/>
          </p:cNvSpPr>
          <p:nvPr>
            <p:ph type="title"/>
          </p:nvPr>
        </p:nvSpPr>
        <p:spPr>
          <a:xfrm>
            <a:off x="571500" y="914255"/>
            <a:ext cx="6867115" cy="5009471"/>
          </a:xfrm>
        </p:spPr>
        <p:txBody>
          <a:bodyPr anchor="b">
            <a:normAutofit/>
          </a:bodyPr>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CC2A83-A380-4828-BC68-C065C8BC5AD5}"/>
              </a:ext>
            </a:extLst>
          </p:cNvPr>
          <p:cNvSpPr>
            <a:spLocks noGrp="1"/>
          </p:cNvSpPr>
          <p:nvPr>
            <p:ph type="body" idx="1"/>
          </p:nvPr>
        </p:nvSpPr>
        <p:spPr>
          <a:xfrm>
            <a:off x="9239817" y="914399"/>
            <a:ext cx="2370268" cy="2670273"/>
          </a:xfrm>
        </p:spPr>
        <p:txBody>
          <a:bodyPr anchor="t">
            <a:normAutofit/>
          </a:bodyPr>
          <a:lstStyle>
            <a:lvl1pPr marL="0" indent="0">
              <a:lnSpc>
                <a:spcPct val="130000"/>
              </a:lnSpc>
              <a:buNone/>
              <a:defRPr sz="14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F92B2F-8804-4195-A779-F5C67C25CBBE}"/>
              </a:ext>
            </a:extLst>
          </p:cNvPr>
          <p:cNvSpPr>
            <a:spLocks noGrp="1"/>
          </p:cNvSpPr>
          <p:nvPr>
            <p:ph type="dt" sz="half" idx="10"/>
          </p:nvPr>
        </p:nvSpPr>
        <p:spPr/>
        <p:txBody>
          <a:bodyPr/>
          <a:lstStyle/>
          <a:p>
            <a:fld id="{1C8322F6-1C60-46CF-968C-BC20E470F443}" type="datetimeFigureOut">
              <a:rPr lang="en-US" smtClean="0"/>
              <a:t>11/21/2024</a:t>
            </a:fld>
            <a:endParaRPr lang="en-US"/>
          </a:p>
        </p:txBody>
      </p:sp>
      <p:sp>
        <p:nvSpPr>
          <p:cNvPr id="5" name="Footer Placeholder 4">
            <a:extLst>
              <a:ext uri="{FF2B5EF4-FFF2-40B4-BE49-F238E27FC236}">
                <a16:creationId xmlns:a16="http://schemas.microsoft.com/office/drawing/2014/main" id="{25099C26-4411-4833-A917-A45E62D56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68C7C7-F862-434D-A87A-DECE9FD2E1E9}"/>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A40BAA4B-C4C0-40C1-8DC8-B4E2F8A68E12}"/>
              </a:ext>
            </a:extLst>
          </p:cNvPr>
          <p:cNvCxnSpPr>
            <a:cxnSpLocks/>
          </p:cNvCxnSpPr>
          <p:nvPr/>
        </p:nvCxnSpPr>
        <p:spPr>
          <a:xfrm>
            <a:off x="8872625"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C0A2259-2540-4B32-A999-2B46A6790E3D}"/>
              </a:ext>
            </a:extLst>
          </p:cNvPr>
          <p:cNvCxnSpPr>
            <a:cxnSpLocks/>
          </p:cNvCxnSpPr>
          <p:nvPr/>
        </p:nvCxnSpPr>
        <p:spPr>
          <a:xfrm flipH="1">
            <a:off x="566094"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CEFB0ED-3F76-4403-AD0B-E738DD9D8CB6}"/>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4520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6BD5F-CF53-4DD5-B8C5-27BBA2BB8860}"/>
              </a:ext>
            </a:extLst>
          </p:cNvPr>
          <p:cNvSpPr>
            <a:spLocks noGrp="1"/>
          </p:cNvSpPr>
          <p:nvPr>
            <p:ph type="title"/>
          </p:nvPr>
        </p:nvSpPr>
        <p:spPr>
          <a:xfrm>
            <a:off x="571500" y="709684"/>
            <a:ext cx="11049000" cy="1057160"/>
          </a:xfrm>
        </p:spPr>
        <p:txBody>
          <a:bodyPr anchor="ctr"/>
          <a:lstStyle/>
          <a:p>
            <a:r>
              <a:rPr lang="en-US"/>
              <a:t>Click to edit Master title style</a:t>
            </a:r>
          </a:p>
        </p:txBody>
      </p:sp>
      <p:sp>
        <p:nvSpPr>
          <p:cNvPr id="3" name="Content Placeholder 2">
            <a:extLst>
              <a:ext uri="{FF2B5EF4-FFF2-40B4-BE49-F238E27FC236}">
                <a16:creationId xmlns:a16="http://schemas.microsoft.com/office/drawing/2014/main" id="{3576C2E1-5D5E-409F-BEE8-F48CE86F55C9}"/>
              </a:ext>
            </a:extLst>
          </p:cNvPr>
          <p:cNvSpPr>
            <a:spLocks noGrp="1"/>
          </p:cNvSpPr>
          <p:nvPr>
            <p:ph sz="half" idx="1"/>
          </p:nvPr>
        </p:nvSpPr>
        <p:spPr>
          <a:xfrm>
            <a:off x="579447"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FBBF823-1BFB-4CF0-BAF4-D660C8F1AFC0}"/>
              </a:ext>
            </a:extLst>
          </p:cNvPr>
          <p:cNvSpPr>
            <a:spLocks noGrp="1"/>
          </p:cNvSpPr>
          <p:nvPr>
            <p:ph sz="half" idx="2"/>
          </p:nvPr>
        </p:nvSpPr>
        <p:spPr>
          <a:xfrm>
            <a:off x="6447082"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6FF816E-EE02-44A4-8B81-B324ECFD74DF}"/>
              </a:ext>
            </a:extLst>
          </p:cNvPr>
          <p:cNvSpPr>
            <a:spLocks noGrp="1"/>
          </p:cNvSpPr>
          <p:nvPr>
            <p:ph type="dt" sz="half" idx="10"/>
          </p:nvPr>
        </p:nvSpPr>
        <p:spPr/>
        <p:txBody>
          <a:bodyPr/>
          <a:lstStyle/>
          <a:p>
            <a:fld id="{1C8322F6-1C60-46CF-968C-BC20E470F443}" type="datetimeFigureOut">
              <a:rPr lang="en-US" smtClean="0"/>
              <a:t>11/21/2024</a:t>
            </a:fld>
            <a:endParaRPr lang="en-US"/>
          </a:p>
        </p:txBody>
      </p:sp>
      <p:sp>
        <p:nvSpPr>
          <p:cNvPr id="6" name="Footer Placeholder 5">
            <a:extLst>
              <a:ext uri="{FF2B5EF4-FFF2-40B4-BE49-F238E27FC236}">
                <a16:creationId xmlns:a16="http://schemas.microsoft.com/office/drawing/2014/main" id="{F134D9E4-A693-44D2-A3E8-E3AABC9052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4F669F-4B8E-415D-A9BF-AD451F452C6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11" name="Straight Connector 10">
            <a:extLst>
              <a:ext uri="{FF2B5EF4-FFF2-40B4-BE49-F238E27FC236}">
                <a16:creationId xmlns:a16="http://schemas.microsoft.com/office/drawing/2014/main" id="{720AF959-FCDC-4B92-9324-06A06C0D56F2}"/>
              </a:ext>
            </a:extLst>
          </p:cNvPr>
          <p:cNvCxnSpPr>
            <a:cxnSpLocks/>
          </p:cNvCxnSpPr>
          <p:nvPr/>
        </p:nvCxnSpPr>
        <p:spPr>
          <a:xfrm flipV="1">
            <a:off x="6101405" y="1883336"/>
            <a:ext cx="0" cy="43996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2491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F85E5-82C4-4BAE-B2B0-A078ABD6C69C}"/>
              </a:ext>
            </a:extLst>
          </p:cNvPr>
          <p:cNvSpPr>
            <a:spLocks noGrp="1"/>
          </p:cNvSpPr>
          <p:nvPr>
            <p:ph type="title"/>
          </p:nvPr>
        </p:nvSpPr>
        <p:spPr>
          <a:xfrm>
            <a:off x="583469" y="699118"/>
            <a:ext cx="11025062" cy="1063601"/>
          </a:xfrm>
        </p:spPr>
        <p:txBody>
          <a:bodyPr anchor="ctr"/>
          <a:lstStyle/>
          <a:p>
            <a:r>
              <a:rPr lang="en-US"/>
              <a:t>Click to edit Master title style</a:t>
            </a:r>
          </a:p>
        </p:txBody>
      </p:sp>
      <p:sp>
        <p:nvSpPr>
          <p:cNvPr id="3" name="Text Placeholder 2">
            <a:extLst>
              <a:ext uri="{FF2B5EF4-FFF2-40B4-BE49-F238E27FC236}">
                <a16:creationId xmlns:a16="http://schemas.microsoft.com/office/drawing/2014/main" id="{012D15C7-F445-40F7-88F6-FD6526269CD7}"/>
              </a:ext>
            </a:extLst>
          </p:cNvPr>
          <p:cNvSpPr>
            <a:spLocks noGrp="1"/>
          </p:cNvSpPr>
          <p:nvPr>
            <p:ph type="body" idx="1"/>
          </p:nvPr>
        </p:nvSpPr>
        <p:spPr>
          <a:xfrm>
            <a:off x="583468" y="2022883"/>
            <a:ext cx="5230469" cy="564079"/>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652C35-AA8E-4154-8A78-7DE9590E1F38}"/>
              </a:ext>
            </a:extLst>
          </p:cNvPr>
          <p:cNvSpPr>
            <a:spLocks noGrp="1"/>
          </p:cNvSpPr>
          <p:nvPr>
            <p:ph sz="half" idx="2"/>
          </p:nvPr>
        </p:nvSpPr>
        <p:spPr>
          <a:xfrm>
            <a:off x="583469" y="2866031"/>
            <a:ext cx="5157787"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557EAC6-567C-4A4A-BB10-57EC14B97DDF}"/>
              </a:ext>
            </a:extLst>
          </p:cNvPr>
          <p:cNvSpPr>
            <a:spLocks noGrp="1"/>
          </p:cNvSpPr>
          <p:nvPr>
            <p:ph type="body" sz="quarter" idx="3"/>
          </p:nvPr>
        </p:nvSpPr>
        <p:spPr>
          <a:xfrm>
            <a:off x="6441470" y="2022883"/>
            <a:ext cx="5183188" cy="564080"/>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9A083F-AD60-4437-B32A-44035D78AF63}"/>
              </a:ext>
            </a:extLst>
          </p:cNvPr>
          <p:cNvSpPr>
            <a:spLocks noGrp="1"/>
          </p:cNvSpPr>
          <p:nvPr>
            <p:ph sz="quarter" idx="4"/>
          </p:nvPr>
        </p:nvSpPr>
        <p:spPr>
          <a:xfrm>
            <a:off x="6441470" y="2866031"/>
            <a:ext cx="5183188"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DBF86F-3266-4551-B680-06F401FFE665}"/>
              </a:ext>
            </a:extLst>
          </p:cNvPr>
          <p:cNvSpPr>
            <a:spLocks noGrp="1"/>
          </p:cNvSpPr>
          <p:nvPr>
            <p:ph type="dt" sz="half" idx="10"/>
          </p:nvPr>
        </p:nvSpPr>
        <p:spPr/>
        <p:txBody>
          <a:bodyPr/>
          <a:lstStyle/>
          <a:p>
            <a:fld id="{1C8322F6-1C60-46CF-968C-BC20E470F443}" type="datetimeFigureOut">
              <a:rPr lang="en-US" smtClean="0"/>
              <a:t>11/21/2024</a:t>
            </a:fld>
            <a:endParaRPr lang="en-US"/>
          </a:p>
        </p:txBody>
      </p:sp>
      <p:sp>
        <p:nvSpPr>
          <p:cNvPr id="8" name="Footer Placeholder 7">
            <a:extLst>
              <a:ext uri="{FF2B5EF4-FFF2-40B4-BE49-F238E27FC236}">
                <a16:creationId xmlns:a16="http://schemas.microsoft.com/office/drawing/2014/main" id="{755B38FE-80F9-4582-B2E1-B067C288DE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7BEF32-F637-47A1-9ED3-AFC4F79F3739}"/>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11" name="Straight Connector 10">
            <a:extLst>
              <a:ext uri="{FF2B5EF4-FFF2-40B4-BE49-F238E27FC236}">
                <a16:creationId xmlns:a16="http://schemas.microsoft.com/office/drawing/2014/main" id="{E0C508D4-7C99-4B8D-BCDE-F0001BD345D9}"/>
              </a:ext>
            </a:extLst>
          </p:cNvPr>
          <p:cNvCxnSpPr>
            <a:cxnSpLocks/>
          </p:cNvCxnSpPr>
          <p:nvPr/>
        </p:nvCxnSpPr>
        <p:spPr>
          <a:xfrm flipV="1">
            <a:off x="6101405" y="1883336"/>
            <a:ext cx="0" cy="43996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49BF61B-7951-48F4-982B-9401A483FFBF}"/>
              </a:ext>
            </a:extLst>
          </p:cNvPr>
          <p:cNvCxnSpPr>
            <a:cxnSpLocks/>
          </p:cNvCxnSpPr>
          <p:nvPr/>
        </p:nvCxnSpPr>
        <p:spPr>
          <a:xfrm flipH="1">
            <a:off x="577485" y="273859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6902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A94CB-6BE5-4B9E-B0A6-54F83B201A64}"/>
              </a:ext>
            </a:extLst>
          </p:cNvPr>
          <p:cNvSpPr>
            <a:spLocks noGrp="1"/>
          </p:cNvSpPr>
          <p:nvPr>
            <p:ph type="title"/>
          </p:nvPr>
        </p:nvSpPr>
        <p:spPr>
          <a:xfrm>
            <a:off x="571500" y="717452"/>
            <a:ext cx="11049000" cy="1161836"/>
          </a:xfrm>
        </p:spPr>
        <p:txBody>
          <a:bodyPr anchor="t"/>
          <a:lstStyle/>
          <a:p>
            <a:r>
              <a:rPr lang="en-US"/>
              <a:t>Click to edit Master title style</a:t>
            </a:r>
          </a:p>
        </p:txBody>
      </p:sp>
      <p:sp>
        <p:nvSpPr>
          <p:cNvPr id="3" name="Date Placeholder 2">
            <a:extLst>
              <a:ext uri="{FF2B5EF4-FFF2-40B4-BE49-F238E27FC236}">
                <a16:creationId xmlns:a16="http://schemas.microsoft.com/office/drawing/2014/main" id="{75E8643C-1A5D-4F23-B0D7-5B46F5E456B4}"/>
              </a:ext>
            </a:extLst>
          </p:cNvPr>
          <p:cNvSpPr>
            <a:spLocks noGrp="1"/>
          </p:cNvSpPr>
          <p:nvPr>
            <p:ph type="dt" sz="half" idx="10"/>
          </p:nvPr>
        </p:nvSpPr>
        <p:spPr/>
        <p:txBody>
          <a:bodyPr/>
          <a:lstStyle/>
          <a:p>
            <a:fld id="{1C8322F6-1C60-46CF-968C-BC20E470F443}" type="datetimeFigureOut">
              <a:rPr lang="en-US" smtClean="0"/>
              <a:t>11/21/2024</a:t>
            </a:fld>
            <a:endParaRPr lang="en-US"/>
          </a:p>
        </p:txBody>
      </p:sp>
      <p:sp>
        <p:nvSpPr>
          <p:cNvPr id="4" name="Footer Placeholder 3">
            <a:extLst>
              <a:ext uri="{FF2B5EF4-FFF2-40B4-BE49-F238E27FC236}">
                <a16:creationId xmlns:a16="http://schemas.microsoft.com/office/drawing/2014/main" id="{0C1A3394-78CC-43B0-9762-5E826F8BBF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347F0A-1980-4E13-AB22-AE3B8AA4405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4E9D858B-8A9C-4235-B151-81C99A3D20D2}"/>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6C7798B-3ECB-4076-8955-A82116BB0D2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0259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C61D85-3E72-406F-AB26-B4ED94918442}"/>
              </a:ext>
            </a:extLst>
          </p:cNvPr>
          <p:cNvSpPr>
            <a:spLocks noGrp="1"/>
          </p:cNvSpPr>
          <p:nvPr>
            <p:ph type="dt" sz="half" idx="10"/>
          </p:nvPr>
        </p:nvSpPr>
        <p:spPr/>
        <p:txBody>
          <a:bodyPr/>
          <a:lstStyle/>
          <a:p>
            <a:fld id="{1C8322F6-1C60-46CF-968C-BC20E470F443}" type="datetimeFigureOut">
              <a:rPr lang="en-US" smtClean="0"/>
              <a:t>11/21/2024</a:t>
            </a:fld>
            <a:endParaRPr lang="en-US"/>
          </a:p>
        </p:txBody>
      </p:sp>
      <p:sp>
        <p:nvSpPr>
          <p:cNvPr id="3" name="Footer Placeholder 2">
            <a:extLst>
              <a:ext uri="{FF2B5EF4-FFF2-40B4-BE49-F238E27FC236}">
                <a16:creationId xmlns:a16="http://schemas.microsoft.com/office/drawing/2014/main" id="{499C831E-4321-467E-9090-C89C48CF2F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8A9556-B3D8-4403-835F-11AE2D4098E9}"/>
              </a:ext>
            </a:extLst>
          </p:cNvPr>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1340266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0AA48-D521-423D-B185-6490EF57B935}"/>
              </a:ext>
            </a:extLst>
          </p:cNvPr>
          <p:cNvSpPr>
            <a:spLocks noGrp="1"/>
          </p:cNvSpPr>
          <p:nvPr>
            <p:ph type="title"/>
          </p:nvPr>
        </p:nvSpPr>
        <p:spPr>
          <a:xfrm>
            <a:off x="572201" y="810344"/>
            <a:ext cx="3478084" cy="1408062"/>
          </a:xfrm>
        </p:spPr>
        <p:txBody>
          <a:bodyPr anchor="t"/>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B64E6DD-DDD2-4ED6-B8A9-A8B6D7656549}"/>
              </a:ext>
            </a:extLst>
          </p:cNvPr>
          <p:cNvSpPr>
            <a:spLocks noGrp="1"/>
          </p:cNvSpPr>
          <p:nvPr>
            <p:ph idx="1"/>
          </p:nvPr>
        </p:nvSpPr>
        <p:spPr>
          <a:xfrm>
            <a:off x="4919809" y="931232"/>
            <a:ext cx="6700679" cy="507936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3F08F5E-AD33-4ACF-84C9-78B0FF6BE3AC}"/>
              </a:ext>
            </a:extLst>
          </p:cNvPr>
          <p:cNvSpPr>
            <a:spLocks noGrp="1"/>
          </p:cNvSpPr>
          <p:nvPr>
            <p:ph type="body" sz="half" idx="2"/>
          </p:nvPr>
        </p:nvSpPr>
        <p:spPr>
          <a:xfrm>
            <a:off x="571500" y="2578608"/>
            <a:ext cx="3478783" cy="34172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D7604E-7DD4-4497-B325-74F899E8ACC6}"/>
              </a:ext>
            </a:extLst>
          </p:cNvPr>
          <p:cNvSpPr>
            <a:spLocks noGrp="1"/>
          </p:cNvSpPr>
          <p:nvPr>
            <p:ph type="dt" sz="half" idx="10"/>
          </p:nvPr>
        </p:nvSpPr>
        <p:spPr/>
        <p:txBody>
          <a:bodyPr/>
          <a:lstStyle/>
          <a:p>
            <a:fld id="{1C8322F6-1C60-46CF-968C-BC20E470F443}" type="datetimeFigureOut">
              <a:rPr lang="en-US" smtClean="0"/>
              <a:t>11/21/2024</a:t>
            </a:fld>
            <a:endParaRPr lang="en-US"/>
          </a:p>
        </p:txBody>
      </p:sp>
      <p:sp>
        <p:nvSpPr>
          <p:cNvPr id="6" name="Footer Placeholder 5">
            <a:extLst>
              <a:ext uri="{FF2B5EF4-FFF2-40B4-BE49-F238E27FC236}">
                <a16:creationId xmlns:a16="http://schemas.microsoft.com/office/drawing/2014/main" id="{3F02BEED-A8F6-4256-9539-4434694AA1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EA1AA6-EE0B-48FD-A7DE-6CEE6A8C7DE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8" name="Straight Connector 7">
            <a:extLst>
              <a:ext uri="{FF2B5EF4-FFF2-40B4-BE49-F238E27FC236}">
                <a16:creationId xmlns:a16="http://schemas.microsoft.com/office/drawing/2014/main" id="{B3F35B32-9A23-4805-94A6-96826D202139}"/>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62BA7DA-3944-40D4-91CD-40CA24DBB79B}"/>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BEA0B78-39E7-4039-B8BE-4F425688C6DF}"/>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D68B99C-0744-42EE-9713-AB0CEC3F5D8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9193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2732-5D39-4B30-A499-D51BABC882EF}"/>
              </a:ext>
            </a:extLst>
          </p:cNvPr>
          <p:cNvSpPr>
            <a:spLocks noGrp="1"/>
          </p:cNvSpPr>
          <p:nvPr>
            <p:ph type="title"/>
          </p:nvPr>
        </p:nvSpPr>
        <p:spPr>
          <a:xfrm>
            <a:off x="571499" y="802204"/>
            <a:ext cx="3478787" cy="1408062"/>
          </a:xfrm>
        </p:spPr>
        <p:txBody>
          <a:bodyPr anchor="t"/>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AF5AEC-77BC-4A52-8A56-C6479CA6A29D}"/>
              </a:ext>
            </a:extLst>
          </p:cNvPr>
          <p:cNvSpPr>
            <a:spLocks noGrp="1"/>
          </p:cNvSpPr>
          <p:nvPr>
            <p:ph type="pic" idx="1"/>
          </p:nvPr>
        </p:nvSpPr>
        <p:spPr>
          <a:xfrm>
            <a:off x="4723467" y="847384"/>
            <a:ext cx="6907844" cy="521681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60A9240-8762-4C7D-AF22-A844CB2EC871}"/>
              </a:ext>
            </a:extLst>
          </p:cNvPr>
          <p:cNvSpPr>
            <a:spLocks noGrp="1"/>
          </p:cNvSpPr>
          <p:nvPr>
            <p:ph type="body" sz="half" idx="2"/>
          </p:nvPr>
        </p:nvSpPr>
        <p:spPr>
          <a:xfrm>
            <a:off x="571498" y="2574906"/>
            <a:ext cx="3478787" cy="343571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995685-E45D-4E74-8B78-D3B8E85C434D}"/>
              </a:ext>
            </a:extLst>
          </p:cNvPr>
          <p:cNvSpPr>
            <a:spLocks noGrp="1"/>
          </p:cNvSpPr>
          <p:nvPr>
            <p:ph type="dt" sz="half" idx="10"/>
          </p:nvPr>
        </p:nvSpPr>
        <p:spPr/>
        <p:txBody>
          <a:bodyPr/>
          <a:lstStyle/>
          <a:p>
            <a:fld id="{1C8322F6-1C60-46CF-968C-BC20E470F443}" type="datetimeFigureOut">
              <a:rPr lang="en-US" smtClean="0"/>
              <a:t>11/21/2024</a:t>
            </a:fld>
            <a:endParaRPr lang="en-US"/>
          </a:p>
        </p:txBody>
      </p:sp>
      <p:sp>
        <p:nvSpPr>
          <p:cNvPr id="6" name="Footer Placeholder 5">
            <a:extLst>
              <a:ext uri="{FF2B5EF4-FFF2-40B4-BE49-F238E27FC236}">
                <a16:creationId xmlns:a16="http://schemas.microsoft.com/office/drawing/2014/main" id="{321FCBA3-0FF5-47C2-901A-645F6185D2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030381-5320-46AD-A0B9-7C04B3E5A202}"/>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8" name="Straight Connector 7">
            <a:extLst>
              <a:ext uri="{FF2B5EF4-FFF2-40B4-BE49-F238E27FC236}">
                <a16:creationId xmlns:a16="http://schemas.microsoft.com/office/drawing/2014/main" id="{5357A432-D933-402A-8657-216EE20450EE}"/>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1B1E0F3-D71B-436F-A10B-B6EA7125F684}"/>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DEE64F5-2B48-4A2E-BA5E-1D37F1A7C9A3}"/>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99BF9AA-A2C8-4233-B597-EB11C6D6A0E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0292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E1467D-9ED1-4211-A71E-41C91C755C9D}"/>
              </a:ext>
            </a:extLst>
          </p:cNvPr>
          <p:cNvSpPr>
            <a:spLocks noGrp="1"/>
          </p:cNvSpPr>
          <p:nvPr>
            <p:ph type="title"/>
          </p:nvPr>
        </p:nvSpPr>
        <p:spPr>
          <a:xfrm>
            <a:off x="571500" y="689289"/>
            <a:ext cx="11049000" cy="1084101"/>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F8A6A1-C9C7-4FDF-B4DA-1E86B6A355F8}"/>
              </a:ext>
            </a:extLst>
          </p:cNvPr>
          <p:cNvSpPr>
            <a:spLocks noGrp="1"/>
          </p:cNvSpPr>
          <p:nvPr>
            <p:ph type="body" idx="1"/>
          </p:nvPr>
        </p:nvSpPr>
        <p:spPr>
          <a:xfrm>
            <a:off x="571499" y="2075688"/>
            <a:ext cx="11059811" cy="38180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ACC44A-C635-4CD0-90E9-D9503AF4CCF2}"/>
              </a:ext>
            </a:extLst>
          </p:cNvPr>
          <p:cNvSpPr>
            <a:spLocks noGrp="1"/>
          </p:cNvSpPr>
          <p:nvPr>
            <p:ph type="dt" sz="half" idx="2"/>
          </p:nvPr>
        </p:nvSpPr>
        <p:spPr>
          <a:xfrm>
            <a:off x="8036732" y="6397103"/>
            <a:ext cx="3091928" cy="365125"/>
          </a:xfrm>
          <a:prstGeom prst="rect">
            <a:avLst/>
          </a:prstGeom>
        </p:spPr>
        <p:txBody>
          <a:bodyPr vert="horz" lIns="91440" tIns="45720" rIns="91440" bIns="45720" rtlCol="0" anchor="ctr"/>
          <a:lstStyle>
            <a:lvl1pPr algn="r">
              <a:defRPr sz="800" cap="all" spc="200" baseline="0">
                <a:solidFill>
                  <a:schemeClr val="tx1"/>
                </a:solidFill>
              </a:defRPr>
            </a:lvl1pPr>
          </a:lstStyle>
          <a:p>
            <a:fld id="{1C8322F6-1C60-46CF-968C-BC20E470F443}" type="datetimeFigureOut">
              <a:rPr lang="en-US" smtClean="0"/>
              <a:t>11/21/2024</a:t>
            </a:fld>
            <a:endParaRPr lang="en-US"/>
          </a:p>
        </p:txBody>
      </p:sp>
      <p:sp>
        <p:nvSpPr>
          <p:cNvPr id="5" name="Footer Placeholder 4">
            <a:extLst>
              <a:ext uri="{FF2B5EF4-FFF2-40B4-BE49-F238E27FC236}">
                <a16:creationId xmlns:a16="http://schemas.microsoft.com/office/drawing/2014/main" id="{58ABF682-1A47-492C-81E3-9DB0A50ECB1F}"/>
              </a:ext>
            </a:extLst>
          </p:cNvPr>
          <p:cNvSpPr>
            <a:spLocks noGrp="1"/>
          </p:cNvSpPr>
          <p:nvPr>
            <p:ph type="ftr" sz="quarter" idx="3"/>
          </p:nvPr>
        </p:nvSpPr>
        <p:spPr>
          <a:xfrm>
            <a:off x="475782" y="6397103"/>
            <a:ext cx="4114800" cy="365125"/>
          </a:xfrm>
          <a:prstGeom prst="rect">
            <a:avLst/>
          </a:prstGeom>
        </p:spPr>
        <p:txBody>
          <a:bodyPr vert="horz" lIns="91440" tIns="45720" rIns="91440" bIns="45720" rtlCol="0" anchor="ctr"/>
          <a:lstStyle>
            <a:lvl1pPr algn="l">
              <a:defRPr sz="800" cap="all" spc="2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6CCC814B-9105-44ED-98A9-D326B2E2605C}"/>
              </a:ext>
            </a:extLst>
          </p:cNvPr>
          <p:cNvSpPr>
            <a:spLocks noGrp="1"/>
          </p:cNvSpPr>
          <p:nvPr>
            <p:ph type="sldNum" sz="quarter" idx="4"/>
          </p:nvPr>
        </p:nvSpPr>
        <p:spPr>
          <a:xfrm>
            <a:off x="11024553" y="6397103"/>
            <a:ext cx="700775" cy="365125"/>
          </a:xfrm>
          <a:prstGeom prst="rect">
            <a:avLst/>
          </a:prstGeom>
        </p:spPr>
        <p:txBody>
          <a:bodyPr vert="horz" lIns="91440" tIns="45720" rIns="91440" bIns="45720" rtlCol="0" anchor="ctr"/>
          <a:lstStyle>
            <a:lvl1pPr algn="r">
              <a:defRPr sz="800">
                <a:solidFill>
                  <a:schemeClr val="tx1"/>
                </a:solidFill>
              </a:defRPr>
            </a:lvl1pPr>
          </a:lstStyle>
          <a:p>
            <a:fld id="{5EEB83C2-341F-4C28-A243-1C56DDDA54D3}" type="slidenum">
              <a:rPr lang="en-US" smtClean="0"/>
              <a:t>‹#›</a:t>
            </a:fld>
            <a:endParaRPr lang="en-US"/>
          </a:p>
        </p:txBody>
      </p:sp>
      <p:cxnSp>
        <p:nvCxnSpPr>
          <p:cNvPr id="20" name="Straight Connector 19">
            <a:extLst>
              <a:ext uri="{FF2B5EF4-FFF2-40B4-BE49-F238E27FC236}">
                <a16:creationId xmlns:a16="http://schemas.microsoft.com/office/drawing/2014/main" id="{A6814345-41DE-42C5-8657-66C1417DF81A}"/>
              </a:ext>
            </a:extLst>
          </p:cNvPr>
          <p:cNvCxnSpPr>
            <a:cxnSpLocks/>
          </p:cNvCxnSpPr>
          <p:nvPr/>
        </p:nvCxnSpPr>
        <p:spPr>
          <a:xfrm flipH="1">
            <a:off x="566094" y="6286347"/>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E68E419-3727-4F5E-8840-AF149B33B0B7}"/>
              </a:ext>
            </a:extLst>
          </p:cNvPr>
          <p:cNvCxnSpPr>
            <a:cxnSpLocks/>
          </p:cNvCxnSpPr>
          <p:nvPr/>
        </p:nvCxnSpPr>
        <p:spPr>
          <a:xfrm flipH="1">
            <a:off x="577485" y="1883336"/>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519B6EC-D7AE-452F-8D0C-D11BD3377F3E}"/>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9036724"/>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27" r:id="rId4"/>
    <p:sldLayoutId id="2147483828" r:id="rId5"/>
    <p:sldLayoutId id="2147483833" r:id="rId6"/>
    <p:sldLayoutId id="2147483829" r:id="rId7"/>
    <p:sldLayoutId id="2147483830" r:id="rId8"/>
    <p:sldLayoutId id="2147483831" r:id="rId9"/>
    <p:sldLayoutId id="2147483832" r:id="rId10"/>
    <p:sldLayoutId id="2147483834" r:id="rId11"/>
  </p:sldLayoutIdLst>
  <p:txStyles>
    <p:titleStyle>
      <a:lvl1pPr algn="l" defTabSz="914400" rtl="0" eaLnBrk="1" latinLnBrk="0" hangingPunct="1">
        <a:lnSpc>
          <a:spcPct val="90000"/>
        </a:lnSpc>
        <a:spcBef>
          <a:spcPct val="0"/>
        </a:spcBef>
        <a:buNone/>
        <a:defRPr sz="4000" kern="1200" spc="-100" baseline="0">
          <a:solidFill>
            <a:schemeClr val="tx1"/>
          </a:solidFill>
          <a:latin typeface="Batang" panose="02030600000101010101" pitchFamily="18" charset="-127"/>
          <a:ea typeface="Batang" panose="02030600000101010101" pitchFamily="18" charset="-127"/>
          <a:cs typeface="+mj-cs"/>
        </a:defRPr>
      </a:lvl1pPr>
    </p:titleStyle>
    <p:bodyStyle>
      <a:lvl1pPr marL="228600" indent="-228600" algn="l" defTabSz="914400" rtl="0" eaLnBrk="1" latinLnBrk="0" hangingPunct="1">
        <a:lnSpc>
          <a:spcPct val="12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SzPct val="8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SzPct val="80000"/>
        <a:buFont typeface="Avenir Next LT Pro Light" panose="020B03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2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60220DBA-8988-4873-8FCD-3FFAC3CF1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FF2B5EF4-FFF2-40B4-BE49-F238E27FC236}">
                <a16:creationId xmlns:a16="http://schemas.microsoft.com/office/drawing/2014/main" id="{1BD6BED2-9FE7-3172-00BD-61153AB54F35}"/>
              </a:ext>
            </a:extLst>
          </p:cNvPr>
          <p:cNvPicPr>
            <a:picLocks noChangeAspect="1"/>
          </p:cNvPicPr>
          <p:nvPr/>
        </p:nvPicPr>
        <p:blipFill>
          <a:blip r:embed="rId2">
            <a:alphaModFix amt="60000"/>
          </a:blip>
          <a:srcRect t="8154" r="6" b="7434"/>
          <a:stretch/>
        </p:blipFill>
        <p:spPr>
          <a:xfrm>
            <a:off x="3048" y="10"/>
            <a:ext cx="12188952" cy="6857990"/>
          </a:xfrm>
          <a:prstGeom prst="rect">
            <a:avLst/>
          </a:prstGeom>
        </p:spPr>
      </p:pic>
      <p:sp>
        <p:nvSpPr>
          <p:cNvPr id="2" name="Title 1"/>
          <p:cNvSpPr>
            <a:spLocks noGrp="1"/>
          </p:cNvSpPr>
          <p:nvPr>
            <p:ph type="ctrTitle"/>
          </p:nvPr>
        </p:nvSpPr>
        <p:spPr>
          <a:xfrm>
            <a:off x="521209" y="822960"/>
            <a:ext cx="7213092" cy="5015169"/>
          </a:xfrm>
        </p:spPr>
        <p:txBody>
          <a:bodyPr>
            <a:normAutofit/>
          </a:bodyPr>
          <a:lstStyle/>
          <a:p>
            <a:r>
              <a:rPr lang="en-US" sz="6000">
                <a:solidFill>
                  <a:srgbClr val="FFFFFF"/>
                </a:solidFill>
              </a:rPr>
              <a:t>CS 4320 Midterm Presentation</a:t>
            </a:r>
          </a:p>
        </p:txBody>
      </p:sp>
      <p:sp>
        <p:nvSpPr>
          <p:cNvPr id="3" name="Subtitle 2"/>
          <p:cNvSpPr>
            <a:spLocks noGrp="1"/>
          </p:cNvSpPr>
          <p:nvPr>
            <p:ph type="subTitle" idx="1"/>
          </p:nvPr>
        </p:nvSpPr>
        <p:spPr>
          <a:xfrm>
            <a:off x="9261493" y="3041761"/>
            <a:ext cx="2429605" cy="2856204"/>
          </a:xfrm>
        </p:spPr>
        <p:txBody>
          <a:bodyPr vert="horz" lIns="91440" tIns="45720" rIns="91440" bIns="45720" rtlCol="0">
            <a:normAutofit/>
          </a:bodyPr>
          <a:lstStyle/>
          <a:p>
            <a:r>
              <a:rPr lang="en-US">
                <a:solidFill>
                  <a:srgbClr val="FFFFFF"/>
                </a:solidFill>
              </a:rPr>
              <a:t>Team 7: Rayne Guinta, Jeffrey Simonoff, and Jessie Meredeth</a:t>
            </a:r>
          </a:p>
          <a:p>
            <a:r>
              <a:rPr lang="en-US">
                <a:solidFill>
                  <a:srgbClr val="FFFFFF"/>
                </a:solidFill>
              </a:rPr>
              <a:t>CS 4320 Sec. 1</a:t>
            </a:r>
          </a:p>
          <a:p>
            <a:r>
              <a:rPr lang="en-US">
                <a:solidFill>
                  <a:srgbClr val="FFFFFF"/>
                </a:solidFill>
              </a:rPr>
              <a:t>DR. Armin Moin</a:t>
            </a:r>
          </a:p>
          <a:p>
            <a:r>
              <a:rPr lang="en-US">
                <a:solidFill>
                  <a:srgbClr val="FFFFFF"/>
                </a:solidFill>
              </a:rPr>
              <a:t>TA </a:t>
            </a:r>
            <a:r>
              <a:rPr lang="en-US">
                <a:solidFill>
                  <a:srgbClr val="FFFFFF"/>
                </a:solidFill>
                <a:ea typeface="+mn-lt"/>
                <a:cs typeface="+mn-lt"/>
              </a:rPr>
              <a:t>Aryan Padiyal</a:t>
            </a:r>
          </a:p>
        </p:txBody>
      </p:sp>
      <p:cxnSp>
        <p:nvCxnSpPr>
          <p:cNvPr id="35" name="Straight Connector 34">
            <a:extLst>
              <a:ext uri="{FF2B5EF4-FFF2-40B4-BE49-F238E27FC236}">
                <a16:creationId xmlns:a16="http://schemas.microsoft.com/office/drawing/2014/main" id="{3A8CB1B5-064D-4590-A7F2-70C604854D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0238" y="571500"/>
            <a:ext cx="11060262"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23F81E2-AE9A-4D71-87B5-D24817F306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7300" y="571500"/>
            <a:ext cx="0" cy="571500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5C0F619-4F98-49B2-B92F-39B242F38F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5869" y="6287848"/>
            <a:ext cx="11060263"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6" name="Subtitle 2">
            <a:extLst>
              <a:ext uri="{FF2B5EF4-FFF2-40B4-BE49-F238E27FC236}">
                <a16:creationId xmlns:a16="http://schemas.microsoft.com/office/drawing/2014/main" id="{BBF86D74-8001-41D5-158F-D892DCDD1F0A}"/>
              </a:ext>
            </a:extLst>
          </p:cNvPr>
          <p:cNvSpPr txBox="1">
            <a:spLocks/>
          </p:cNvSpPr>
          <p:nvPr/>
        </p:nvSpPr>
        <p:spPr>
          <a:xfrm>
            <a:off x="9062850" y="6272839"/>
            <a:ext cx="3934881" cy="628013"/>
          </a:xfrm>
          <a:prstGeom prst="rect">
            <a:avLst/>
          </a:prstGeom>
        </p:spPr>
        <p:txBody>
          <a:bodyPr vert="horz" lIns="91440" tIns="45720" rIns="91440" bIns="45720" rtlCol="0" anchor="t">
            <a:normAutofit fontScale="850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00">
              <a:solidFill>
                <a:schemeClr val="bg1"/>
              </a:solidFill>
            </a:endParaRPr>
          </a:p>
          <a:p>
            <a:r>
              <a:rPr lang="en-US" sz="1300">
                <a:solidFill>
                  <a:schemeClr val="bg1"/>
                </a:solidFill>
              </a:rPr>
              <a:t>CC0 1.0 </a:t>
            </a:r>
          </a:p>
          <a:p>
            <a:r>
              <a:rPr lang="en-US" sz="1300">
                <a:solidFill>
                  <a:schemeClr val="bg1"/>
                </a:solidFill>
              </a:rPr>
              <a:t>CC0 1.0 Universal</a:t>
            </a:r>
          </a:p>
          <a:p>
            <a:r>
              <a:rPr lang="en-US" sz="1300">
                <a:solidFill>
                  <a:schemeClr val="bg1"/>
                </a:solidFill>
              </a:rPr>
              <a:t>Permission to be published on UCCS website</a:t>
            </a:r>
          </a:p>
          <a:p>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3B290-5683-3AEC-AABE-468E3BDA2443}"/>
              </a:ext>
            </a:extLst>
          </p:cNvPr>
          <p:cNvSpPr>
            <a:spLocks noGrp="1"/>
          </p:cNvSpPr>
          <p:nvPr>
            <p:ph type="title"/>
          </p:nvPr>
        </p:nvSpPr>
        <p:spPr/>
        <p:txBody>
          <a:bodyPr/>
          <a:lstStyle/>
          <a:p>
            <a:r>
              <a:rPr lang="en-US" dirty="0"/>
              <a:t>1</a:t>
            </a:r>
            <a:r>
              <a:rPr lang="en-US" baseline="30000" dirty="0"/>
              <a:t>st</a:t>
            </a:r>
            <a:r>
              <a:rPr lang="en-US" dirty="0"/>
              <a:t> Iteration </a:t>
            </a:r>
          </a:p>
        </p:txBody>
      </p:sp>
      <p:sp>
        <p:nvSpPr>
          <p:cNvPr id="3" name="Content Placeholder 2">
            <a:extLst>
              <a:ext uri="{FF2B5EF4-FFF2-40B4-BE49-F238E27FC236}">
                <a16:creationId xmlns:a16="http://schemas.microsoft.com/office/drawing/2014/main" id="{6A2D10C1-897F-6212-7F6D-EB0214A405EF}"/>
              </a:ext>
            </a:extLst>
          </p:cNvPr>
          <p:cNvSpPr>
            <a:spLocks noGrp="1"/>
          </p:cNvSpPr>
          <p:nvPr>
            <p:ph idx="1"/>
          </p:nvPr>
        </p:nvSpPr>
        <p:spPr/>
        <p:txBody>
          <a:bodyPr vert="horz" lIns="91440" tIns="45720" rIns="91440" bIns="45720" rtlCol="0" anchor="t">
            <a:normAutofit/>
          </a:bodyPr>
          <a:lstStyle/>
          <a:p>
            <a:r>
              <a:rPr lang="en-US" sz="2800"/>
              <a:t>Redefine Design Purpose.</a:t>
            </a:r>
          </a:p>
          <a:p>
            <a:r>
              <a:rPr lang="en-US" sz="2800"/>
              <a:t>Safety and Security: Real-Time Tracking, Emergency Management, and Access Control</a:t>
            </a:r>
          </a:p>
          <a:p>
            <a:r>
              <a:rPr lang="en-US" sz="2800"/>
              <a:t>Passenger Experience: Seat preferences/Selection</a:t>
            </a:r>
          </a:p>
        </p:txBody>
      </p:sp>
    </p:spTree>
    <p:extLst>
      <p:ext uri="{BB962C8B-B14F-4D97-AF65-F5344CB8AC3E}">
        <p14:creationId xmlns:p14="http://schemas.microsoft.com/office/powerpoint/2010/main" val="2158766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07DF655C-CAFC-6F0A-DC12-5228FAA46BE0}"/>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BAF395E-7D52-496C-ACDD-468AEC1AD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D68620-05B5-8ABA-E1E8-0503F79B0FBB}"/>
              </a:ext>
            </a:extLst>
          </p:cNvPr>
          <p:cNvSpPr>
            <a:spLocks noGrp="1"/>
          </p:cNvSpPr>
          <p:nvPr>
            <p:ph type="title"/>
          </p:nvPr>
        </p:nvSpPr>
        <p:spPr>
          <a:xfrm>
            <a:off x="521208" y="786384"/>
            <a:ext cx="3509192" cy="2008193"/>
          </a:xfrm>
        </p:spPr>
        <p:txBody>
          <a:bodyPr anchor="t">
            <a:normAutofit/>
          </a:bodyPr>
          <a:lstStyle/>
          <a:p>
            <a:r>
              <a:rPr lang="en-US" dirty="0"/>
              <a:t>1</a:t>
            </a:r>
            <a:r>
              <a:rPr lang="en-US" baseline="30000" dirty="0"/>
              <a:t>st</a:t>
            </a:r>
            <a:r>
              <a:rPr lang="en-US" dirty="0"/>
              <a:t> Iteration </a:t>
            </a:r>
          </a:p>
        </p:txBody>
      </p:sp>
      <p:cxnSp>
        <p:nvCxnSpPr>
          <p:cNvPr id="12" name="Straight Connector 11">
            <a:extLst>
              <a:ext uri="{FF2B5EF4-FFF2-40B4-BE49-F238E27FC236}">
                <a16:creationId xmlns:a16="http://schemas.microsoft.com/office/drawing/2014/main" id="{56BAADB1-054E-4A82-8D07-643BD1F433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8602" y="576201"/>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84DCE18-3F56-C60F-3928-4E17A4A95772}"/>
              </a:ext>
            </a:extLst>
          </p:cNvPr>
          <p:cNvSpPr>
            <a:spLocks noGrp="1"/>
          </p:cNvSpPr>
          <p:nvPr>
            <p:ph idx="1"/>
          </p:nvPr>
        </p:nvSpPr>
        <p:spPr>
          <a:xfrm>
            <a:off x="571502" y="2916373"/>
            <a:ext cx="3276598" cy="2856476"/>
          </a:xfrm>
        </p:spPr>
        <p:txBody>
          <a:bodyPr vert="horz" lIns="91440" tIns="45720" rIns="91440" bIns="45720" rtlCol="0" anchor="b">
            <a:normAutofit/>
          </a:bodyPr>
          <a:lstStyle/>
          <a:p>
            <a:r>
              <a:rPr lang="en-US" sz="1800"/>
              <a:t>Choose one or more design concepts that satisfy the selected driver(s). </a:t>
            </a:r>
          </a:p>
          <a:p>
            <a:pPr lvl="1">
              <a:buFont typeface="Courier New" panose="020B0604020202020204" pitchFamily="34" charset="0"/>
              <a:buChar char="o"/>
            </a:pPr>
            <a:r>
              <a:rPr lang="en-US"/>
              <a:t>Concept: Reference Architecture-</a:t>
            </a:r>
          </a:p>
          <a:p>
            <a:pPr marL="0" indent="0">
              <a:buNone/>
            </a:pPr>
            <a:endParaRPr lang="en-US" sz="1800"/>
          </a:p>
        </p:txBody>
      </p:sp>
      <p:cxnSp>
        <p:nvCxnSpPr>
          <p:cNvPr id="14" name="Straight Connector 13">
            <a:extLst>
              <a:ext uri="{FF2B5EF4-FFF2-40B4-BE49-F238E27FC236}">
                <a16:creationId xmlns:a16="http://schemas.microsoft.com/office/drawing/2014/main" id="{B3121654-FB13-441C-AB60-76710D917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588336"/>
            <a:ext cx="0" cy="56981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descr="A screenshot of a computer screen&#10;&#10;Description automatically generated">
            <a:extLst>
              <a:ext uri="{FF2B5EF4-FFF2-40B4-BE49-F238E27FC236}">
                <a16:creationId xmlns:a16="http://schemas.microsoft.com/office/drawing/2014/main" id="{31F2D161-AC05-3EF2-6584-D4A7595C2320}"/>
              </a:ext>
            </a:extLst>
          </p:cNvPr>
          <p:cNvPicPr>
            <a:picLocks noChangeAspect="1"/>
          </p:cNvPicPr>
          <p:nvPr/>
        </p:nvPicPr>
        <p:blipFill>
          <a:blip r:embed="rId2">
            <a:extLst>
              <a:ext uri="{28A0092B-C50C-407E-A947-70E740481C1C}">
                <a14:useLocalDpi xmlns:a14="http://schemas.microsoft.com/office/drawing/2010/main" val="0"/>
              </a:ext>
            </a:extLst>
          </a:blip>
          <a:srcRect l="36063" t="9906" r="35957" b="10419"/>
          <a:stretch/>
        </p:blipFill>
        <p:spPr>
          <a:xfrm>
            <a:off x="6539386" y="850792"/>
            <a:ext cx="3248833" cy="5203842"/>
          </a:xfrm>
          <a:prstGeom prst="rect">
            <a:avLst/>
          </a:prstGeom>
        </p:spPr>
      </p:pic>
      <p:cxnSp>
        <p:nvCxnSpPr>
          <p:cNvPr id="16" name="Straight Connector 15">
            <a:extLst>
              <a:ext uri="{FF2B5EF4-FFF2-40B4-BE49-F238E27FC236}">
                <a16:creationId xmlns:a16="http://schemas.microsoft.com/office/drawing/2014/main" id="{C58D2D3E-B980-4D6F-BBFB-DF7A3A9472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4560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5C790-BC1E-4A72-52A8-57C581E756A6}"/>
              </a:ext>
            </a:extLst>
          </p:cNvPr>
          <p:cNvSpPr>
            <a:spLocks noGrp="1"/>
          </p:cNvSpPr>
          <p:nvPr>
            <p:ph type="title"/>
          </p:nvPr>
        </p:nvSpPr>
        <p:spPr/>
        <p:txBody>
          <a:bodyPr/>
          <a:lstStyle/>
          <a:p>
            <a:r>
              <a:rPr lang="en-US" dirty="0"/>
              <a:t>1</a:t>
            </a:r>
            <a:r>
              <a:rPr lang="en-US" baseline="30000" dirty="0"/>
              <a:t>st</a:t>
            </a:r>
            <a:r>
              <a:rPr lang="en-US" dirty="0"/>
              <a:t> Iteration </a:t>
            </a:r>
          </a:p>
        </p:txBody>
      </p:sp>
      <p:sp>
        <p:nvSpPr>
          <p:cNvPr id="3" name="Content Placeholder 2">
            <a:extLst>
              <a:ext uri="{FF2B5EF4-FFF2-40B4-BE49-F238E27FC236}">
                <a16:creationId xmlns:a16="http://schemas.microsoft.com/office/drawing/2014/main" id="{DBAD71FF-EEFA-2017-FBAD-A03D76891362}"/>
              </a:ext>
            </a:extLst>
          </p:cNvPr>
          <p:cNvSpPr>
            <a:spLocks noGrp="1"/>
          </p:cNvSpPr>
          <p:nvPr>
            <p:ph idx="1"/>
          </p:nvPr>
        </p:nvSpPr>
        <p:spPr/>
        <p:txBody>
          <a:bodyPr vert="horz" lIns="91440" tIns="45720" rIns="91440" bIns="45720" rtlCol="0" anchor="t">
            <a:normAutofit/>
          </a:bodyPr>
          <a:lstStyle/>
          <a:p>
            <a:r>
              <a:rPr lang="en-US"/>
              <a:t>Design Decision 1: GPS and Bluetooth Beacons</a:t>
            </a:r>
          </a:p>
          <a:p>
            <a:pPr lvl="1">
              <a:buFont typeface="Courier New" panose="020B0604020202020204" pitchFamily="34" charset="0"/>
              <a:buChar char="o"/>
            </a:pPr>
            <a:r>
              <a:rPr lang="en-US"/>
              <a:t>Rationale: GPS is highly effective for tracking objects outdoors, but GPS  by itself is not effective inside the train due to poor signal. To fix this each train company should install Bluetooth beacons in the carriages to have precise positioning.</a:t>
            </a:r>
          </a:p>
          <a:p>
            <a:r>
              <a:rPr lang="en-US"/>
              <a:t>Design Decision 2: Decentralized Cloud-Based Data Storage and Processing </a:t>
            </a:r>
          </a:p>
          <a:p>
            <a:pPr lvl="1">
              <a:buFont typeface="Courier New,monospace" panose="020B0604020202020204" pitchFamily="34" charset="0"/>
              <a:buChar char="o"/>
            </a:pPr>
            <a:r>
              <a:rPr lang="en-US"/>
              <a:t>Rationale: Allows real-time data from GPS and Bluetooth to be processed and stored in multiple accessible locations, consisting of passenger, platform, and train-focused servers.</a:t>
            </a:r>
          </a:p>
          <a:p>
            <a:r>
              <a:rPr lang="en-US"/>
              <a:t>Design Decision 3: Data Privacy Protocols</a:t>
            </a:r>
          </a:p>
          <a:p>
            <a:pPr lvl="1">
              <a:buFont typeface="Courier New,monospace" panose="020B0604020202020204" pitchFamily="34" charset="0"/>
              <a:buChar char="o"/>
            </a:pPr>
            <a:r>
              <a:rPr lang="en-US"/>
              <a:t>Rationale: Minimizing data access, by implementing a Role-Based Access Control.</a:t>
            </a:r>
          </a:p>
        </p:txBody>
      </p:sp>
    </p:spTree>
    <p:extLst>
      <p:ext uri="{BB962C8B-B14F-4D97-AF65-F5344CB8AC3E}">
        <p14:creationId xmlns:p14="http://schemas.microsoft.com/office/powerpoint/2010/main" val="1160820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8FC81-88A0-9E3C-2A9D-0E7382B19530}"/>
              </a:ext>
            </a:extLst>
          </p:cNvPr>
          <p:cNvSpPr>
            <a:spLocks noGrp="1"/>
          </p:cNvSpPr>
          <p:nvPr>
            <p:ph type="title"/>
          </p:nvPr>
        </p:nvSpPr>
        <p:spPr/>
        <p:txBody>
          <a:bodyPr/>
          <a:lstStyle/>
          <a:p>
            <a:r>
              <a:rPr lang="en-US" dirty="0"/>
              <a:t>1</a:t>
            </a:r>
            <a:r>
              <a:rPr lang="en-US" baseline="30000" dirty="0"/>
              <a:t>st</a:t>
            </a:r>
            <a:r>
              <a:rPr lang="en-US" dirty="0"/>
              <a:t> Iteration </a:t>
            </a:r>
          </a:p>
        </p:txBody>
      </p:sp>
      <p:sp>
        <p:nvSpPr>
          <p:cNvPr id="3" name="Content Placeholder 2">
            <a:extLst>
              <a:ext uri="{FF2B5EF4-FFF2-40B4-BE49-F238E27FC236}">
                <a16:creationId xmlns:a16="http://schemas.microsoft.com/office/drawing/2014/main" id="{0C3E777E-1683-DAC4-0FEA-E4E7B0DE2724}"/>
              </a:ext>
            </a:extLst>
          </p:cNvPr>
          <p:cNvSpPr>
            <a:spLocks noGrp="1"/>
          </p:cNvSpPr>
          <p:nvPr>
            <p:ph idx="1"/>
          </p:nvPr>
        </p:nvSpPr>
        <p:spPr>
          <a:xfrm>
            <a:off x="571499" y="2075688"/>
            <a:ext cx="4331208" cy="3910987"/>
          </a:xfrm>
        </p:spPr>
        <p:txBody>
          <a:bodyPr vert="horz" lIns="91440" tIns="45720" rIns="91440" bIns="45720" rtlCol="0" anchor="t">
            <a:normAutofit/>
          </a:bodyPr>
          <a:lstStyle/>
          <a:p>
            <a:r>
              <a:rPr lang="en-US">
                <a:ea typeface="+mn-lt"/>
                <a:cs typeface="+mn-lt"/>
              </a:rPr>
              <a:t>Recorded Design Decisions</a:t>
            </a:r>
          </a:p>
          <a:p>
            <a:r>
              <a:rPr lang="en-US"/>
              <a:t>Main contributing factors</a:t>
            </a:r>
          </a:p>
          <a:p>
            <a:pPr lvl="1">
              <a:buFont typeface="Courier New" panose="020B0604020202020204" pitchFamily="34" charset="0"/>
              <a:buChar char="o"/>
            </a:pPr>
            <a:r>
              <a:rPr lang="en-US"/>
              <a:t>Decentralized Server Coordination</a:t>
            </a:r>
          </a:p>
          <a:p>
            <a:pPr lvl="1">
              <a:buFont typeface="Courier New" panose="020B0604020202020204" pitchFamily="34" charset="0"/>
              <a:buChar char="o"/>
            </a:pPr>
            <a:r>
              <a:rPr lang="en-US"/>
              <a:t>Data collection of passenger and staff attendance</a:t>
            </a:r>
          </a:p>
          <a:p>
            <a:pPr lvl="1">
              <a:buFont typeface="Courier New" panose="020B0604020202020204" pitchFamily="34" charset="0"/>
              <a:buChar char="o"/>
            </a:pPr>
            <a:r>
              <a:rPr lang="en-US"/>
              <a:t>Communications between passenger, platform operative, and train staff servers</a:t>
            </a:r>
          </a:p>
          <a:p>
            <a:endParaRPr lang="en-US"/>
          </a:p>
        </p:txBody>
      </p:sp>
      <p:graphicFrame>
        <p:nvGraphicFramePr>
          <p:cNvPr id="4" name="Table 3">
            <a:extLst>
              <a:ext uri="{FF2B5EF4-FFF2-40B4-BE49-F238E27FC236}">
                <a16:creationId xmlns:a16="http://schemas.microsoft.com/office/drawing/2014/main" id="{5FF5685E-A68D-3A88-2862-D66E569898D8}"/>
              </a:ext>
            </a:extLst>
          </p:cNvPr>
          <p:cNvGraphicFramePr>
            <a:graphicFrameLocks noGrp="1"/>
          </p:cNvGraphicFramePr>
          <p:nvPr>
            <p:extLst>
              <p:ext uri="{D42A27DB-BD31-4B8C-83A1-F6EECF244321}">
                <p14:modId xmlns:p14="http://schemas.microsoft.com/office/powerpoint/2010/main" val="1577958739"/>
              </p:ext>
            </p:extLst>
          </p:nvPr>
        </p:nvGraphicFramePr>
        <p:xfrm>
          <a:off x="5108932" y="437710"/>
          <a:ext cx="7079712" cy="5979840"/>
        </p:xfrm>
        <a:graphic>
          <a:graphicData uri="http://schemas.openxmlformats.org/drawingml/2006/table">
            <a:tbl>
              <a:tblPr firstRow="1" bandRow="1">
                <a:tableStyleId>{073A0DAA-6AF3-43AB-8588-CEC1D06C72B9}</a:tableStyleId>
              </a:tblPr>
              <a:tblGrid>
                <a:gridCol w="1437735">
                  <a:extLst>
                    <a:ext uri="{9D8B030D-6E8A-4147-A177-3AD203B41FA5}">
                      <a16:colId xmlns:a16="http://schemas.microsoft.com/office/drawing/2014/main" val="1421166118"/>
                    </a:ext>
                  </a:extLst>
                </a:gridCol>
                <a:gridCol w="5641977">
                  <a:extLst>
                    <a:ext uri="{9D8B030D-6E8A-4147-A177-3AD203B41FA5}">
                      <a16:colId xmlns:a16="http://schemas.microsoft.com/office/drawing/2014/main" val="694834712"/>
                    </a:ext>
                  </a:extLst>
                </a:gridCol>
              </a:tblGrid>
              <a:tr h="351555">
                <a:tc>
                  <a:txBody>
                    <a:bodyPr/>
                    <a:lstStyle/>
                    <a:p>
                      <a:r>
                        <a:rPr lang="en-US">
                          <a:solidFill>
                            <a:schemeClr val="tx1"/>
                          </a:solidFill>
                          <a:latin typeface="Calibri"/>
                        </a:rPr>
                        <a:t>Element</a:t>
                      </a:r>
                    </a:p>
                  </a:txBody>
                  <a:tcPr>
                    <a:solidFill>
                      <a:schemeClr val="bg1">
                        <a:lumMod val="75000"/>
                      </a:schemeClr>
                    </a:solidFill>
                  </a:tcPr>
                </a:tc>
                <a:tc>
                  <a:txBody>
                    <a:bodyPr/>
                    <a:lstStyle/>
                    <a:p>
                      <a:r>
                        <a:rPr lang="en-US">
                          <a:solidFill>
                            <a:schemeClr val="tx1"/>
                          </a:solidFill>
                          <a:latin typeface="Calibri"/>
                        </a:rPr>
                        <a:t>Responsibility</a:t>
                      </a:r>
                    </a:p>
                  </a:txBody>
                  <a:tcPr>
                    <a:solidFill>
                      <a:schemeClr val="bg1">
                        <a:lumMod val="75000"/>
                      </a:schemeClr>
                    </a:solidFill>
                  </a:tcPr>
                </a:tc>
                <a:extLst>
                  <a:ext uri="{0D108BD9-81ED-4DB2-BD59-A6C34878D82A}">
                    <a16:rowId xmlns:a16="http://schemas.microsoft.com/office/drawing/2014/main" val="2783213902"/>
                  </a:ext>
                </a:extLst>
              </a:tr>
              <a:tr h="449989">
                <a:tc>
                  <a:txBody>
                    <a:bodyPr/>
                    <a:lstStyle/>
                    <a:p>
                      <a:pPr lvl="0">
                        <a:buNone/>
                      </a:pPr>
                      <a:r>
                        <a:rPr lang="en-US" sz="1200">
                          <a:solidFill>
                            <a:schemeClr val="tx1"/>
                          </a:solidFill>
                          <a:latin typeface="Calibri"/>
                        </a:rPr>
                        <a:t>Presentation Client Side</a:t>
                      </a:r>
                      <a:endParaRPr lang="en-US" sz="1200">
                        <a:latin typeface="Calibri"/>
                      </a:endParaRPr>
                    </a:p>
                  </a:txBody>
                  <a:tcPr>
                    <a:solidFill>
                      <a:schemeClr val="bg1">
                        <a:lumMod val="85000"/>
                      </a:schemeClr>
                    </a:solidFill>
                  </a:tcPr>
                </a:tc>
                <a:tc>
                  <a:txBody>
                    <a:bodyPr/>
                    <a:lstStyle/>
                    <a:p>
                      <a:pPr lvl="0">
                        <a:buNone/>
                      </a:pPr>
                      <a:r>
                        <a:rPr lang="en-US" sz="1100" b="0" i="0" u="none" strike="noStrike" noProof="0">
                          <a:solidFill>
                            <a:schemeClr val="tx1"/>
                          </a:solidFill>
                          <a:latin typeface="Calibri"/>
                        </a:rPr>
                        <a:t>This layer contains modules that control user interaction and use case control flow.</a:t>
                      </a:r>
                      <a:endParaRPr lang="en-US" sz="1100">
                        <a:latin typeface="Calibri"/>
                      </a:endParaRPr>
                    </a:p>
                  </a:txBody>
                  <a:tcPr>
                    <a:solidFill>
                      <a:schemeClr val="bg1">
                        <a:lumMod val="85000"/>
                      </a:schemeClr>
                    </a:solidFill>
                  </a:tcPr>
                </a:tc>
                <a:extLst>
                  <a:ext uri="{0D108BD9-81ED-4DB2-BD59-A6C34878D82A}">
                    <a16:rowId xmlns:a16="http://schemas.microsoft.com/office/drawing/2014/main" val="681975147"/>
                  </a:ext>
                </a:extLst>
              </a:tr>
              <a:tr h="422189">
                <a:tc>
                  <a:txBody>
                    <a:bodyPr/>
                    <a:lstStyle/>
                    <a:p>
                      <a:pPr lvl="0">
                        <a:buNone/>
                      </a:pPr>
                      <a:r>
                        <a:rPr lang="en-US" sz="1200" b="0" i="0" u="none" strike="noStrike" noProof="0">
                          <a:solidFill>
                            <a:schemeClr val="tx1"/>
                          </a:solidFill>
                          <a:latin typeface="Calibri"/>
                        </a:rPr>
                        <a:t>API Gateway</a:t>
                      </a:r>
                      <a:endParaRPr lang="en-US" sz="1200">
                        <a:solidFill>
                          <a:schemeClr val="tx1"/>
                        </a:solidFill>
                        <a:latin typeface="Calibri"/>
                      </a:endParaRPr>
                    </a:p>
                  </a:txBody>
                  <a:tcPr>
                    <a:solidFill>
                      <a:schemeClr val="bg1">
                        <a:lumMod val="85000"/>
                      </a:schemeClr>
                    </a:solidFill>
                  </a:tcPr>
                </a:tc>
                <a:tc>
                  <a:txBody>
                    <a:bodyPr/>
                    <a:lstStyle/>
                    <a:p>
                      <a:pPr lvl="0">
                        <a:buNone/>
                      </a:pPr>
                      <a:r>
                        <a:rPr lang="en-US" sz="1100" b="0" i="0" u="none" strike="noStrike" noProof="0">
                          <a:solidFill>
                            <a:schemeClr val="tx1"/>
                          </a:solidFill>
                          <a:latin typeface="Calibri"/>
                        </a:rPr>
                        <a:t>Manages requests from clients, routing them to appropriate microservices while providing a single-entry point.</a:t>
                      </a:r>
                      <a:endParaRPr lang="en-US" sz="1100">
                        <a:latin typeface="Calibri"/>
                      </a:endParaRPr>
                    </a:p>
                  </a:txBody>
                  <a:tcPr>
                    <a:solidFill>
                      <a:schemeClr val="bg1">
                        <a:lumMod val="85000"/>
                      </a:schemeClr>
                    </a:solidFill>
                  </a:tcPr>
                </a:tc>
                <a:extLst>
                  <a:ext uri="{0D108BD9-81ED-4DB2-BD59-A6C34878D82A}">
                    <a16:rowId xmlns:a16="http://schemas.microsoft.com/office/drawing/2014/main" val="2884122248"/>
                  </a:ext>
                </a:extLst>
              </a:tr>
              <a:tr h="449989">
                <a:tc>
                  <a:txBody>
                    <a:bodyPr/>
                    <a:lstStyle/>
                    <a:p>
                      <a:pPr lvl="0">
                        <a:buNone/>
                      </a:pPr>
                      <a:r>
                        <a:rPr lang="en-US" sz="1200">
                          <a:solidFill>
                            <a:schemeClr val="tx1"/>
                          </a:solidFill>
                          <a:latin typeface="Calibri"/>
                        </a:rPr>
                        <a:t>User Authentication Module</a:t>
                      </a:r>
                    </a:p>
                  </a:txBody>
                  <a:tcPr>
                    <a:solidFill>
                      <a:schemeClr val="bg1">
                        <a:lumMod val="85000"/>
                      </a:schemeClr>
                    </a:solidFill>
                  </a:tcPr>
                </a:tc>
                <a:tc>
                  <a:txBody>
                    <a:bodyPr/>
                    <a:lstStyle/>
                    <a:p>
                      <a:pPr lvl="0">
                        <a:buNone/>
                      </a:pPr>
                      <a:r>
                        <a:rPr lang="en-US" sz="1100" b="0" i="0" u="none" strike="noStrike" baseline="0" noProof="0">
                          <a:solidFill>
                            <a:srgbClr val="000000"/>
                          </a:solidFill>
                          <a:latin typeface="Calibri"/>
                        </a:rPr>
                        <a:t>Handles user registration, login, and token management to ensure secure access to the system.</a:t>
                      </a:r>
                      <a:endParaRPr lang="en-US" sz="1100"/>
                    </a:p>
                  </a:txBody>
                  <a:tcPr>
                    <a:solidFill>
                      <a:schemeClr val="bg1">
                        <a:lumMod val="85000"/>
                      </a:schemeClr>
                    </a:solidFill>
                  </a:tcPr>
                </a:tc>
                <a:extLst>
                  <a:ext uri="{0D108BD9-81ED-4DB2-BD59-A6C34878D82A}">
                    <a16:rowId xmlns:a16="http://schemas.microsoft.com/office/drawing/2014/main" val="3707920291"/>
                  </a:ext>
                </a:extLst>
              </a:tr>
              <a:tr h="449989">
                <a:tc>
                  <a:txBody>
                    <a:bodyPr/>
                    <a:lstStyle/>
                    <a:p>
                      <a:pPr lvl="0">
                        <a:buNone/>
                      </a:pPr>
                      <a:r>
                        <a:rPr lang="en-US" sz="1200">
                          <a:solidFill>
                            <a:schemeClr val="tx1"/>
                          </a:solidFill>
                          <a:latin typeface="Calibri"/>
                        </a:rPr>
                        <a:t>Train Attendance Microservice</a:t>
                      </a:r>
                    </a:p>
                  </a:txBody>
                  <a:tcPr>
                    <a:solidFill>
                      <a:schemeClr val="bg1">
                        <a:lumMod val="85000"/>
                      </a:schemeClr>
                    </a:solidFill>
                  </a:tcPr>
                </a:tc>
                <a:tc>
                  <a:txBody>
                    <a:bodyPr/>
                    <a:lstStyle/>
                    <a:p>
                      <a:pPr lvl="0">
                        <a:buNone/>
                      </a:pPr>
                      <a:r>
                        <a:rPr lang="en-US" sz="1100" b="0" i="0" u="none" strike="noStrike" baseline="0" noProof="0">
                          <a:solidFill>
                            <a:srgbClr val="000000"/>
                          </a:solidFill>
                          <a:latin typeface="Calibri"/>
                        </a:rPr>
                        <a:t>Manages attendance records, including check-ins and check-outs, providing CRUD operations for users.</a:t>
                      </a:r>
                      <a:endParaRPr lang="en-US" sz="1100"/>
                    </a:p>
                  </a:txBody>
                  <a:tcPr>
                    <a:solidFill>
                      <a:schemeClr val="bg1">
                        <a:lumMod val="85000"/>
                      </a:schemeClr>
                    </a:solidFill>
                  </a:tcPr>
                </a:tc>
                <a:extLst>
                  <a:ext uri="{0D108BD9-81ED-4DB2-BD59-A6C34878D82A}">
                    <a16:rowId xmlns:a16="http://schemas.microsoft.com/office/drawing/2014/main" val="2437661925"/>
                  </a:ext>
                </a:extLst>
              </a:tr>
              <a:tr h="449989">
                <a:tc>
                  <a:txBody>
                    <a:bodyPr/>
                    <a:lstStyle/>
                    <a:p>
                      <a:pPr lvl="0">
                        <a:buNone/>
                      </a:pPr>
                      <a:r>
                        <a:rPr lang="en-US" sz="1200" b="0" i="0" u="none" strike="noStrike" noProof="0">
                          <a:solidFill>
                            <a:schemeClr val="tx1"/>
                          </a:solidFill>
                          <a:latin typeface="Calibri"/>
                        </a:rPr>
                        <a:t>Decentralized Data Storage</a:t>
                      </a:r>
                      <a:endParaRPr lang="en-US" sz="1200">
                        <a:latin typeface="Calibri"/>
                      </a:endParaRPr>
                    </a:p>
                  </a:txBody>
                  <a:tcPr>
                    <a:solidFill>
                      <a:schemeClr val="bg1">
                        <a:lumMod val="85000"/>
                      </a:schemeClr>
                    </a:solidFill>
                  </a:tcPr>
                </a:tc>
                <a:tc>
                  <a:txBody>
                    <a:bodyPr/>
                    <a:lstStyle/>
                    <a:p>
                      <a:pPr lvl="0">
                        <a:buNone/>
                      </a:pPr>
                      <a:r>
                        <a:rPr lang="en-US" sz="1100" b="0" i="0" u="none" strike="noStrike" noProof="0">
                          <a:solidFill>
                            <a:schemeClr val="tx1"/>
                          </a:solidFill>
                          <a:latin typeface="Calibri"/>
                        </a:rPr>
                        <a:t>Uses a distributed ledger or decentralized database to store attendance data securely and transparently.</a:t>
                      </a:r>
                      <a:endParaRPr lang="en-US" sz="1100">
                        <a:latin typeface="Calibri"/>
                      </a:endParaRPr>
                    </a:p>
                  </a:txBody>
                  <a:tcPr>
                    <a:solidFill>
                      <a:schemeClr val="bg1">
                        <a:lumMod val="85000"/>
                      </a:schemeClr>
                    </a:solidFill>
                  </a:tcPr>
                </a:tc>
                <a:extLst>
                  <a:ext uri="{0D108BD9-81ED-4DB2-BD59-A6C34878D82A}">
                    <a16:rowId xmlns:a16="http://schemas.microsoft.com/office/drawing/2014/main" val="221287897"/>
                  </a:ext>
                </a:extLst>
              </a:tr>
              <a:tr h="422189">
                <a:tc>
                  <a:txBody>
                    <a:bodyPr/>
                    <a:lstStyle/>
                    <a:p>
                      <a:pPr lvl="0">
                        <a:buNone/>
                      </a:pPr>
                      <a:r>
                        <a:rPr lang="en-US" sz="1200">
                          <a:solidFill>
                            <a:schemeClr val="tx1"/>
                          </a:solidFill>
                          <a:latin typeface="Calibri"/>
                        </a:rPr>
                        <a:t>Notification System</a:t>
                      </a:r>
                    </a:p>
                  </a:txBody>
                  <a:tcPr>
                    <a:solidFill>
                      <a:schemeClr val="bg1">
                        <a:lumMod val="85000"/>
                      </a:schemeClr>
                    </a:solidFill>
                  </a:tcPr>
                </a:tc>
                <a:tc>
                  <a:txBody>
                    <a:bodyPr/>
                    <a:lstStyle/>
                    <a:p>
                      <a:pPr lvl="0">
                        <a:buNone/>
                      </a:pPr>
                      <a:r>
                        <a:rPr lang="en-US" sz="1100" b="0" i="0" u="none" strike="noStrike" noProof="0">
                          <a:solidFill>
                            <a:schemeClr val="tx1"/>
                          </a:solidFill>
                          <a:latin typeface="Calibri"/>
                        </a:rPr>
                        <a:t>Sends alerts and notifications to users regarding attendance updates or reminders via email or push notifications.</a:t>
                      </a:r>
                      <a:endParaRPr lang="en-US" sz="1100"/>
                    </a:p>
                  </a:txBody>
                  <a:tcPr>
                    <a:solidFill>
                      <a:schemeClr val="bg1">
                        <a:lumMod val="85000"/>
                      </a:schemeClr>
                    </a:solidFill>
                  </a:tcPr>
                </a:tc>
                <a:extLst>
                  <a:ext uri="{0D108BD9-81ED-4DB2-BD59-A6C34878D82A}">
                    <a16:rowId xmlns:a16="http://schemas.microsoft.com/office/drawing/2014/main" val="1569952224"/>
                  </a:ext>
                </a:extLst>
              </a:tr>
              <a:tr h="449989">
                <a:tc>
                  <a:txBody>
                    <a:bodyPr/>
                    <a:lstStyle/>
                    <a:p>
                      <a:pPr lvl="0">
                        <a:buNone/>
                      </a:pPr>
                      <a:r>
                        <a:rPr lang="en-US" sz="1200">
                          <a:solidFill>
                            <a:schemeClr val="tx1"/>
                          </a:solidFill>
                          <a:latin typeface="Calibri"/>
                        </a:rPr>
                        <a:t>Analytics Engine</a:t>
                      </a:r>
                    </a:p>
                  </a:txBody>
                  <a:tcPr>
                    <a:solidFill>
                      <a:schemeClr val="bg1">
                        <a:lumMod val="85000"/>
                      </a:schemeClr>
                    </a:solidFill>
                  </a:tcPr>
                </a:tc>
                <a:tc>
                  <a:txBody>
                    <a:bodyPr/>
                    <a:lstStyle/>
                    <a:p>
                      <a:pPr lvl="0">
                        <a:buNone/>
                      </a:pPr>
                      <a:r>
                        <a:rPr lang="en-US" sz="1100" b="0" i="0" u="none" strike="noStrike" baseline="0" noProof="0">
                          <a:solidFill>
                            <a:srgbClr val="000000"/>
                          </a:solidFill>
                          <a:latin typeface="Calibri"/>
                        </a:rPr>
                        <a:t>Gathers data from attendance records to generate insights and reports for users and administrators.</a:t>
                      </a:r>
                      <a:endParaRPr lang="en-US" sz="1100"/>
                    </a:p>
                  </a:txBody>
                  <a:tcPr>
                    <a:solidFill>
                      <a:schemeClr val="bg1">
                        <a:lumMod val="85000"/>
                      </a:schemeClr>
                    </a:solidFill>
                  </a:tcPr>
                </a:tc>
                <a:extLst>
                  <a:ext uri="{0D108BD9-81ED-4DB2-BD59-A6C34878D82A}">
                    <a16:rowId xmlns:a16="http://schemas.microsoft.com/office/drawing/2014/main" val="195712869"/>
                  </a:ext>
                </a:extLst>
              </a:tr>
              <a:tr h="449989">
                <a:tc>
                  <a:txBody>
                    <a:bodyPr/>
                    <a:lstStyle/>
                    <a:p>
                      <a:pPr lvl="0">
                        <a:buNone/>
                      </a:pPr>
                      <a:r>
                        <a:rPr lang="en-US" sz="1200" b="0" i="0" u="none" strike="noStrike" baseline="0" noProof="0">
                          <a:solidFill>
                            <a:srgbClr val="000000"/>
                          </a:solidFill>
                          <a:latin typeface="Calibri"/>
                        </a:rPr>
                        <a:t>Admin Dashboard</a:t>
                      </a:r>
                      <a:endParaRPr lang="en-US"/>
                    </a:p>
                  </a:txBody>
                  <a:tcPr>
                    <a:solidFill>
                      <a:schemeClr val="bg1">
                        <a:lumMod val="85000"/>
                      </a:schemeClr>
                    </a:solidFill>
                  </a:tcPr>
                </a:tc>
                <a:tc>
                  <a:txBody>
                    <a:bodyPr/>
                    <a:lstStyle/>
                    <a:p>
                      <a:pPr lvl="0">
                        <a:buNone/>
                      </a:pPr>
                      <a:r>
                        <a:rPr lang="en-US" sz="1100" b="0" i="0" u="none" strike="noStrike" baseline="0" noProof="0">
                          <a:solidFill>
                            <a:srgbClr val="000000"/>
                          </a:solidFill>
                          <a:latin typeface="Calibri"/>
                        </a:rPr>
                        <a:t>Provides administrative tools for managing users, viewing attendance metrics, and system health monitoring.</a:t>
                      </a:r>
                      <a:endParaRPr lang="en-US" sz="1100"/>
                    </a:p>
                  </a:txBody>
                  <a:tcPr>
                    <a:solidFill>
                      <a:schemeClr val="bg1">
                        <a:lumMod val="85000"/>
                      </a:schemeClr>
                    </a:solidFill>
                  </a:tcPr>
                </a:tc>
                <a:extLst>
                  <a:ext uri="{0D108BD9-81ED-4DB2-BD59-A6C34878D82A}">
                    <a16:rowId xmlns:a16="http://schemas.microsoft.com/office/drawing/2014/main" val="773190475"/>
                  </a:ext>
                </a:extLst>
              </a:tr>
              <a:tr h="463378">
                <a:tc>
                  <a:txBody>
                    <a:bodyPr/>
                    <a:lstStyle/>
                    <a:p>
                      <a:pPr lvl="0">
                        <a:buNone/>
                      </a:pPr>
                      <a:r>
                        <a:rPr lang="en-US" sz="1200">
                          <a:solidFill>
                            <a:schemeClr val="tx1"/>
                          </a:solidFill>
                          <a:latin typeface="Calibri"/>
                        </a:rPr>
                        <a:t>Integrations Module</a:t>
                      </a:r>
                    </a:p>
                  </a:txBody>
                  <a:tcPr>
                    <a:solidFill>
                      <a:schemeClr val="bg1">
                        <a:lumMod val="85000"/>
                      </a:schemeClr>
                    </a:solidFill>
                  </a:tcPr>
                </a:tc>
                <a:tc>
                  <a:txBody>
                    <a:bodyPr/>
                    <a:lstStyle/>
                    <a:p>
                      <a:pPr lvl="0">
                        <a:buNone/>
                      </a:pPr>
                      <a:r>
                        <a:rPr lang="en-US" sz="1100" b="0" i="0" u="none" strike="noStrike" baseline="0" noProof="0">
                          <a:solidFill>
                            <a:srgbClr val="000000"/>
                          </a:solidFill>
                          <a:latin typeface="Calibri"/>
                        </a:rPr>
                        <a:t>Facilitates connections to third-party services, such as calendar apps or transport systems for enhanced user experience.</a:t>
                      </a:r>
                      <a:endParaRPr lang="en-US" sz="1100"/>
                    </a:p>
                  </a:txBody>
                  <a:tcPr>
                    <a:solidFill>
                      <a:schemeClr val="bg1">
                        <a:lumMod val="85000"/>
                      </a:schemeClr>
                    </a:solidFill>
                  </a:tcPr>
                </a:tc>
                <a:extLst>
                  <a:ext uri="{0D108BD9-81ED-4DB2-BD59-A6C34878D82A}">
                    <a16:rowId xmlns:a16="http://schemas.microsoft.com/office/drawing/2014/main" val="2370283364"/>
                  </a:ext>
                </a:extLst>
              </a:tr>
              <a:tr h="288324">
                <a:tc>
                  <a:txBody>
                    <a:bodyPr/>
                    <a:lstStyle/>
                    <a:p>
                      <a:pPr lvl="0">
                        <a:buNone/>
                      </a:pPr>
                      <a:r>
                        <a:rPr lang="en-US" sz="1200">
                          <a:solidFill>
                            <a:schemeClr val="tx1"/>
                          </a:solidFill>
                          <a:latin typeface="Calibri"/>
                        </a:rPr>
                        <a:t>Security Layer</a:t>
                      </a:r>
                    </a:p>
                  </a:txBody>
                  <a:tcPr>
                    <a:solidFill>
                      <a:schemeClr val="bg1">
                        <a:lumMod val="85000"/>
                      </a:schemeClr>
                    </a:solidFill>
                  </a:tcPr>
                </a:tc>
                <a:tc>
                  <a:txBody>
                    <a:bodyPr/>
                    <a:lstStyle/>
                    <a:p>
                      <a:pPr lvl="0">
                        <a:buNone/>
                      </a:pPr>
                      <a:r>
                        <a:rPr lang="en-US" sz="1100" b="0" i="0" u="none" strike="noStrike" baseline="0" noProof="0">
                          <a:solidFill>
                            <a:srgbClr val="000000"/>
                          </a:solidFill>
                          <a:latin typeface="Calibri"/>
                        </a:rPr>
                        <a:t>Ensures data encryption, secure communication, and protection against common vulnerabilities.</a:t>
                      </a:r>
                      <a:endParaRPr lang="en-US" sz="1100"/>
                    </a:p>
                  </a:txBody>
                  <a:tcPr>
                    <a:solidFill>
                      <a:schemeClr val="bg1">
                        <a:lumMod val="85000"/>
                      </a:schemeClr>
                    </a:solidFill>
                  </a:tcPr>
                </a:tc>
                <a:extLst>
                  <a:ext uri="{0D108BD9-81ED-4DB2-BD59-A6C34878D82A}">
                    <a16:rowId xmlns:a16="http://schemas.microsoft.com/office/drawing/2014/main" val="3048880833"/>
                  </a:ext>
                </a:extLst>
              </a:tr>
              <a:tr h="323430">
                <a:tc>
                  <a:txBody>
                    <a:bodyPr/>
                    <a:lstStyle/>
                    <a:p>
                      <a:pPr lvl="0">
                        <a:buNone/>
                      </a:pPr>
                      <a:r>
                        <a:rPr lang="en-US" sz="1200">
                          <a:solidFill>
                            <a:schemeClr val="tx1"/>
                          </a:solidFill>
                          <a:latin typeface="Calibri"/>
                        </a:rPr>
                        <a:t>Passenger Server</a:t>
                      </a:r>
                    </a:p>
                  </a:txBody>
                  <a:tcPr>
                    <a:solidFill>
                      <a:schemeClr val="bg1">
                        <a:lumMod val="85000"/>
                      </a:schemeClr>
                    </a:solidFill>
                  </a:tcPr>
                </a:tc>
                <a:tc>
                  <a:txBody>
                    <a:bodyPr/>
                    <a:lstStyle/>
                    <a:p>
                      <a:pPr lvl="0">
                        <a:buNone/>
                      </a:pPr>
                      <a:r>
                        <a:rPr lang="en-US" sz="1100">
                          <a:solidFill>
                            <a:schemeClr val="tx1"/>
                          </a:solidFill>
                          <a:latin typeface="Calibri"/>
                        </a:rPr>
                        <a:t>Handles passenger application module to operate client(passenger)-server communications, including ticket storage.</a:t>
                      </a:r>
                    </a:p>
                  </a:txBody>
                  <a:tcPr>
                    <a:solidFill>
                      <a:schemeClr val="bg1">
                        <a:lumMod val="85000"/>
                      </a:schemeClr>
                    </a:solidFill>
                  </a:tcPr>
                </a:tc>
                <a:extLst>
                  <a:ext uri="{0D108BD9-81ED-4DB2-BD59-A6C34878D82A}">
                    <a16:rowId xmlns:a16="http://schemas.microsoft.com/office/drawing/2014/main" val="3932783074"/>
                  </a:ext>
                </a:extLst>
              </a:tr>
              <a:tr h="323430">
                <a:tc>
                  <a:txBody>
                    <a:bodyPr/>
                    <a:lstStyle/>
                    <a:p>
                      <a:pPr lvl="0">
                        <a:buNone/>
                      </a:pPr>
                      <a:r>
                        <a:rPr lang="en-US" sz="1200">
                          <a:solidFill>
                            <a:schemeClr val="tx1"/>
                          </a:solidFill>
                          <a:latin typeface="Calibri"/>
                        </a:rPr>
                        <a:t>Train Server</a:t>
                      </a:r>
                    </a:p>
                  </a:txBody>
                  <a:tcPr>
                    <a:solidFill>
                      <a:schemeClr val="bg1">
                        <a:lumMod val="85000"/>
                      </a:schemeClr>
                    </a:solidFill>
                  </a:tcPr>
                </a:tc>
                <a:tc>
                  <a:txBody>
                    <a:bodyPr/>
                    <a:lstStyle/>
                    <a:p>
                      <a:pPr lvl="0">
                        <a:buNone/>
                      </a:pPr>
                      <a:r>
                        <a:rPr lang="en-US" sz="1100">
                          <a:solidFill>
                            <a:schemeClr val="tx1"/>
                          </a:solidFill>
                          <a:latin typeface="Calibri"/>
                        </a:rPr>
                        <a:t>Handles train staff client-server communications, including passenger records. Communicates to the passenger and operative servers.</a:t>
                      </a:r>
                    </a:p>
                  </a:txBody>
                  <a:tcPr>
                    <a:solidFill>
                      <a:schemeClr val="bg1">
                        <a:lumMod val="85000"/>
                      </a:schemeClr>
                    </a:solidFill>
                  </a:tcPr>
                </a:tc>
                <a:extLst>
                  <a:ext uri="{0D108BD9-81ED-4DB2-BD59-A6C34878D82A}">
                    <a16:rowId xmlns:a16="http://schemas.microsoft.com/office/drawing/2014/main" val="2141552056"/>
                  </a:ext>
                </a:extLst>
              </a:tr>
              <a:tr h="323430">
                <a:tc>
                  <a:txBody>
                    <a:bodyPr/>
                    <a:lstStyle/>
                    <a:p>
                      <a:pPr lvl="0">
                        <a:buNone/>
                      </a:pPr>
                      <a:r>
                        <a:rPr lang="en-US" sz="1200">
                          <a:solidFill>
                            <a:schemeClr val="tx1"/>
                          </a:solidFill>
                          <a:latin typeface="Calibri"/>
                        </a:rPr>
                        <a:t>Operative Server</a:t>
                      </a:r>
                    </a:p>
                  </a:txBody>
                  <a:tcPr>
                    <a:solidFill>
                      <a:schemeClr val="bg1">
                        <a:lumMod val="85000"/>
                      </a:schemeClr>
                    </a:solidFill>
                  </a:tcPr>
                </a:tc>
                <a:tc>
                  <a:txBody>
                    <a:bodyPr/>
                    <a:lstStyle/>
                    <a:p>
                      <a:pPr lvl="0">
                        <a:buNone/>
                      </a:pPr>
                      <a:r>
                        <a:rPr lang="en-US" sz="1100">
                          <a:solidFill>
                            <a:schemeClr val="tx1"/>
                          </a:solidFill>
                          <a:latin typeface="Calibri"/>
                        </a:rPr>
                        <a:t>Handles platform operative client-server communications, often communicating with the train server on passenger capacity.</a:t>
                      </a:r>
                    </a:p>
                  </a:txBody>
                  <a:tcPr>
                    <a:solidFill>
                      <a:schemeClr val="bg1">
                        <a:lumMod val="85000"/>
                      </a:schemeClr>
                    </a:solidFill>
                  </a:tcPr>
                </a:tc>
                <a:extLst>
                  <a:ext uri="{0D108BD9-81ED-4DB2-BD59-A6C34878D82A}">
                    <a16:rowId xmlns:a16="http://schemas.microsoft.com/office/drawing/2014/main" val="1373226575"/>
                  </a:ext>
                </a:extLst>
              </a:tr>
            </a:tbl>
          </a:graphicData>
        </a:graphic>
      </p:graphicFrame>
    </p:spTree>
    <p:extLst>
      <p:ext uri="{BB962C8B-B14F-4D97-AF65-F5344CB8AC3E}">
        <p14:creationId xmlns:p14="http://schemas.microsoft.com/office/powerpoint/2010/main" val="2209902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6AB45-F8A2-8446-6D1C-F80DCB094BC1}"/>
              </a:ext>
            </a:extLst>
          </p:cNvPr>
          <p:cNvSpPr>
            <a:spLocks noGrp="1"/>
          </p:cNvSpPr>
          <p:nvPr>
            <p:ph type="title"/>
          </p:nvPr>
        </p:nvSpPr>
        <p:spPr/>
        <p:txBody>
          <a:bodyPr/>
          <a:lstStyle/>
          <a:p>
            <a:r>
              <a:rPr lang="en-US"/>
              <a:t>1</a:t>
            </a:r>
            <a:r>
              <a:rPr lang="en-US" baseline="30000"/>
              <a:t>st</a:t>
            </a:r>
            <a:r>
              <a:rPr lang="en-US"/>
              <a:t> Iteration </a:t>
            </a:r>
            <a:endParaRPr lang="en-US" dirty="0"/>
          </a:p>
        </p:txBody>
      </p:sp>
      <p:sp>
        <p:nvSpPr>
          <p:cNvPr id="3" name="Content Placeholder 2">
            <a:extLst>
              <a:ext uri="{FF2B5EF4-FFF2-40B4-BE49-F238E27FC236}">
                <a16:creationId xmlns:a16="http://schemas.microsoft.com/office/drawing/2014/main" id="{2B4BAC7D-368D-7EA5-9EAC-43E29B982639}"/>
              </a:ext>
            </a:extLst>
          </p:cNvPr>
          <p:cNvSpPr>
            <a:spLocks noGrp="1"/>
          </p:cNvSpPr>
          <p:nvPr>
            <p:ph idx="1"/>
          </p:nvPr>
        </p:nvSpPr>
        <p:spPr>
          <a:xfrm>
            <a:off x="571499" y="2075688"/>
            <a:ext cx="4531071" cy="3910987"/>
          </a:xfrm>
        </p:spPr>
        <p:txBody>
          <a:bodyPr vert="horz" lIns="91440" tIns="45720" rIns="91440" bIns="45720" rtlCol="0" anchor="t">
            <a:normAutofit/>
          </a:bodyPr>
          <a:lstStyle/>
          <a:p>
            <a:r>
              <a:rPr lang="en-US"/>
              <a:t>Considered Factors</a:t>
            </a:r>
          </a:p>
          <a:p>
            <a:pPr lvl="1">
              <a:buFont typeface="Courier New" panose="020B0604020202020204" pitchFamily="34" charset="0"/>
              <a:buChar char="o"/>
            </a:pPr>
            <a:r>
              <a:rPr lang="en-US">
                <a:ea typeface="+mn-lt"/>
                <a:cs typeface="+mn-lt"/>
              </a:rPr>
              <a:t>Our Progress on Addressing:</a:t>
            </a:r>
          </a:p>
          <a:p>
            <a:pPr lvl="2">
              <a:buFont typeface="Wingdings" panose="020B0604020202020204" pitchFamily="34" charset="0"/>
              <a:buChar char="§"/>
            </a:pPr>
            <a:r>
              <a:rPr lang="en-US">
                <a:ea typeface="+mn-lt"/>
                <a:cs typeface="+mn-lt"/>
              </a:rPr>
              <a:t>Use Cases</a:t>
            </a:r>
          </a:p>
          <a:p>
            <a:pPr lvl="2">
              <a:buFont typeface="Wingdings" panose="020B0604020202020204" pitchFamily="34" charset="0"/>
              <a:buChar char="§"/>
            </a:pPr>
            <a:r>
              <a:rPr lang="en-US">
                <a:ea typeface="+mn-lt"/>
                <a:cs typeface="+mn-lt"/>
              </a:rPr>
              <a:t>Quality Attributes</a:t>
            </a:r>
          </a:p>
          <a:p>
            <a:pPr lvl="2">
              <a:buFont typeface="Wingdings" panose="020B0604020202020204" pitchFamily="34" charset="0"/>
              <a:buChar char="§"/>
            </a:pPr>
            <a:r>
              <a:rPr lang="en-US">
                <a:ea typeface="+mn-lt"/>
                <a:cs typeface="+mn-lt"/>
              </a:rPr>
              <a:t>Concerns</a:t>
            </a:r>
          </a:p>
          <a:p>
            <a:pPr lvl="2">
              <a:buFont typeface="Wingdings" panose="020B0604020202020204" pitchFamily="34" charset="0"/>
              <a:buChar char="§"/>
            </a:pPr>
            <a:r>
              <a:rPr lang="en-US">
                <a:ea typeface="+mn-lt"/>
                <a:cs typeface="+mn-lt"/>
              </a:rPr>
              <a:t>Restraints</a:t>
            </a:r>
          </a:p>
          <a:p>
            <a:pPr lvl="1">
              <a:buFont typeface="Courier New" panose="020B0604020202020204" pitchFamily="34" charset="0"/>
              <a:buChar char="o"/>
            </a:pPr>
            <a:r>
              <a:rPr lang="en-US">
                <a:ea typeface="+mn-lt"/>
                <a:cs typeface="+mn-lt"/>
              </a:rPr>
              <a:t>Our Current Decisions</a:t>
            </a:r>
          </a:p>
          <a:p>
            <a:pPr lvl="2">
              <a:buFont typeface="Wingdings" panose="020B0604020202020204" pitchFamily="34" charset="0"/>
              <a:buChar char="§"/>
            </a:pPr>
            <a:r>
              <a:rPr lang="en-US">
                <a:ea typeface="+mn-lt"/>
                <a:cs typeface="+mn-lt"/>
              </a:rPr>
              <a:t>What's Confirmed?</a:t>
            </a:r>
          </a:p>
          <a:p>
            <a:pPr lvl="2">
              <a:buFont typeface="Wingdings" panose="020B0604020202020204" pitchFamily="34" charset="0"/>
              <a:buChar char="§"/>
            </a:pPr>
            <a:r>
              <a:rPr lang="en-US">
                <a:ea typeface="+mn-lt"/>
                <a:cs typeface="+mn-lt"/>
              </a:rPr>
              <a:t>What's Still Developing</a:t>
            </a:r>
          </a:p>
          <a:p>
            <a:pPr lvl="2">
              <a:buFont typeface="Wingdings" panose="020B0604020202020204" pitchFamily="34" charset="0"/>
              <a:buChar char="§"/>
            </a:pPr>
            <a:r>
              <a:rPr lang="en-US">
                <a:ea typeface="+mn-lt"/>
                <a:cs typeface="+mn-lt"/>
              </a:rPr>
              <a:t>What has not been contributed to yet?</a:t>
            </a:r>
          </a:p>
          <a:p>
            <a:pPr lvl="1">
              <a:buFont typeface="Courier New" panose="020B0604020202020204" pitchFamily="34" charset="0"/>
              <a:buChar char="o"/>
            </a:pPr>
            <a:endParaRPr lang="en-US">
              <a:ea typeface="+mn-lt"/>
              <a:cs typeface="+mn-lt"/>
            </a:endParaRPr>
          </a:p>
        </p:txBody>
      </p:sp>
      <p:graphicFrame>
        <p:nvGraphicFramePr>
          <p:cNvPr id="4" name="Table 3">
            <a:extLst>
              <a:ext uri="{FF2B5EF4-FFF2-40B4-BE49-F238E27FC236}">
                <a16:creationId xmlns:a16="http://schemas.microsoft.com/office/drawing/2014/main" id="{FB4D5B1F-0343-91F1-582A-C8C163B925D3}"/>
              </a:ext>
            </a:extLst>
          </p:cNvPr>
          <p:cNvGraphicFramePr>
            <a:graphicFrameLocks noGrp="1"/>
          </p:cNvGraphicFramePr>
          <p:nvPr>
            <p:extLst>
              <p:ext uri="{D42A27DB-BD31-4B8C-83A1-F6EECF244321}">
                <p14:modId xmlns:p14="http://schemas.microsoft.com/office/powerpoint/2010/main" val="3365024411"/>
              </p:ext>
            </p:extLst>
          </p:nvPr>
        </p:nvGraphicFramePr>
        <p:xfrm>
          <a:off x="5098814" y="206962"/>
          <a:ext cx="7035905" cy="6700518"/>
        </p:xfrm>
        <a:graphic>
          <a:graphicData uri="http://schemas.openxmlformats.org/drawingml/2006/table">
            <a:tbl>
              <a:tblPr firstRow="1" bandRow="1">
                <a:tableStyleId>{073A0DAA-6AF3-43AB-8588-CEC1D06C72B9}</a:tableStyleId>
              </a:tblPr>
              <a:tblGrid>
                <a:gridCol w="906162">
                  <a:extLst>
                    <a:ext uri="{9D8B030D-6E8A-4147-A177-3AD203B41FA5}">
                      <a16:colId xmlns:a16="http://schemas.microsoft.com/office/drawing/2014/main" val="482494857"/>
                    </a:ext>
                  </a:extLst>
                </a:gridCol>
                <a:gridCol w="895862">
                  <a:extLst>
                    <a:ext uri="{9D8B030D-6E8A-4147-A177-3AD203B41FA5}">
                      <a16:colId xmlns:a16="http://schemas.microsoft.com/office/drawing/2014/main" val="3312629947"/>
                    </a:ext>
                  </a:extLst>
                </a:gridCol>
                <a:gridCol w="957648">
                  <a:extLst>
                    <a:ext uri="{9D8B030D-6E8A-4147-A177-3AD203B41FA5}">
                      <a16:colId xmlns:a16="http://schemas.microsoft.com/office/drawing/2014/main" val="3587596163"/>
                    </a:ext>
                  </a:extLst>
                </a:gridCol>
                <a:gridCol w="4276233">
                  <a:extLst>
                    <a:ext uri="{9D8B030D-6E8A-4147-A177-3AD203B41FA5}">
                      <a16:colId xmlns:a16="http://schemas.microsoft.com/office/drawing/2014/main" val="3524143860"/>
                    </a:ext>
                  </a:extLst>
                </a:gridCol>
              </a:tblGrid>
              <a:tr h="370840">
                <a:tc>
                  <a:txBody>
                    <a:bodyPr/>
                    <a:lstStyle/>
                    <a:p>
                      <a:pPr lvl="0">
                        <a:buNone/>
                      </a:pPr>
                      <a:r>
                        <a:rPr lang="en-US" sz="1100"/>
                        <a:t>Not Addressed</a:t>
                      </a:r>
                    </a:p>
                  </a:txBody>
                  <a:tcPr/>
                </a:tc>
                <a:tc>
                  <a:txBody>
                    <a:bodyPr/>
                    <a:lstStyle/>
                    <a:p>
                      <a:pPr lvl="0" algn="l">
                        <a:lnSpc>
                          <a:spcPct val="100000"/>
                        </a:lnSpc>
                        <a:spcBef>
                          <a:spcPts val="0"/>
                        </a:spcBef>
                        <a:spcAft>
                          <a:spcPts val="0"/>
                        </a:spcAft>
                        <a:buNone/>
                      </a:pPr>
                      <a:r>
                        <a:rPr lang="en-US" sz="1100" b="1" i="0" u="none" strike="noStrike" noProof="0">
                          <a:solidFill>
                            <a:srgbClr val="FFFFFF"/>
                          </a:solidFill>
                          <a:latin typeface="Avenir Next LT Pro Light"/>
                        </a:rPr>
                        <a:t>Partially Addressed</a:t>
                      </a:r>
                    </a:p>
                  </a:txBody>
                  <a:tcPr/>
                </a:tc>
                <a:tc>
                  <a:txBody>
                    <a:bodyPr/>
                    <a:lstStyle/>
                    <a:p>
                      <a:r>
                        <a:rPr lang="en-US" sz="1100"/>
                        <a:t>Completely Addressed</a:t>
                      </a:r>
                    </a:p>
                  </a:txBody>
                  <a:tcPr/>
                </a:tc>
                <a:tc>
                  <a:txBody>
                    <a:bodyPr/>
                    <a:lstStyle/>
                    <a:p>
                      <a:r>
                        <a:rPr lang="en-US" sz="1100"/>
                        <a:t>Design Decisions Made During the Iteration</a:t>
                      </a:r>
                    </a:p>
                  </a:txBody>
                  <a:tcPr/>
                </a:tc>
                <a:extLst>
                  <a:ext uri="{0D108BD9-81ED-4DB2-BD59-A6C34878D82A}">
                    <a16:rowId xmlns:a16="http://schemas.microsoft.com/office/drawing/2014/main" val="1366845742"/>
                  </a:ext>
                </a:extLst>
              </a:tr>
              <a:tr h="370840">
                <a:tc>
                  <a:txBody>
                    <a:bodyPr/>
                    <a:lstStyle/>
                    <a:p>
                      <a:pPr lvl="0">
                        <a:buNone/>
                      </a:pPr>
                      <a:endParaRPr lang="en-US" sz="1100"/>
                    </a:p>
                  </a:txBody>
                  <a:tcPr/>
                </a:tc>
                <a:tc>
                  <a:txBody>
                    <a:bodyPr/>
                    <a:lstStyle/>
                    <a:p>
                      <a:pPr lvl="0">
                        <a:buNone/>
                      </a:pPr>
                      <a:r>
                        <a:rPr lang="en-US" sz="1100"/>
                        <a:t>UC-1</a:t>
                      </a:r>
                    </a:p>
                  </a:txBody>
                  <a:tcPr/>
                </a:tc>
                <a:tc>
                  <a:txBody>
                    <a:bodyPr/>
                    <a:lstStyle/>
                    <a:p>
                      <a:endParaRPr lang="en-US" sz="1100"/>
                    </a:p>
                  </a:txBody>
                  <a:tcPr/>
                </a:tc>
                <a:tc>
                  <a:txBody>
                    <a:bodyPr/>
                    <a:lstStyle/>
                    <a:p>
                      <a:r>
                        <a:rPr lang="en-US" sz="1100"/>
                        <a:t>Separate user roles between passenger and staff have been identified. Login functionality is utilized in selected related work.</a:t>
                      </a:r>
                    </a:p>
                  </a:txBody>
                  <a:tcPr/>
                </a:tc>
                <a:extLst>
                  <a:ext uri="{0D108BD9-81ED-4DB2-BD59-A6C34878D82A}">
                    <a16:rowId xmlns:a16="http://schemas.microsoft.com/office/drawing/2014/main" val="3590013130"/>
                  </a:ext>
                </a:extLst>
              </a:tr>
              <a:tr h="370840">
                <a:tc>
                  <a:txBody>
                    <a:bodyPr/>
                    <a:lstStyle/>
                    <a:p>
                      <a:pPr lvl="0">
                        <a:buNone/>
                      </a:pPr>
                      <a:endParaRPr lang="en-US" sz="1100"/>
                    </a:p>
                  </a:txBody>
                  <a:tcPr/>
                </a:tc>
                <a:tc>
                  <a:txBody>
                    <a:bodyPr/>
                    <a:lstStyle/>
                    <a:p>
                      <a:pPr lvl="0">
                        <a:buNone/>
                      </a:pPr>
                      <a:r>
                        <a:rPr lang="en-US" sz="1100"/>
                        <a:t>UC-2</a:t>
                      </a:r>
                    </a:p>
                  </a:txBody>
                  <a:tcPr/>
                </a:tc>
                <a:tc>
                  <a:txBody>
                    <a:bodyPr/>
                    <a:lstStyle/>
                    <a:p>
                      <a:endParaRPr lang="en-US" sz="1100"/>
                    </a:p>
                  </a:txBody>
                  <a:tcPr/>
                </a:tc>
                <a:tc>
                  <a:txBody>
                    <a:bodyPr/>
                    <a:lstStyle/>
                    <a:p>
                      <a:r>
                        <a:rPr lang="en-US" sz="1100"/>
                        <a:t>Selected technologies through related work and backend systems address this use case.</a:t>
                      </a:r>
                    </a:p>
                  </a:txBody>
                  <a:tcPr/>
                </a:tc>
                <a:extLst>
                  <a:ext uri="{0D108BD9-81ED-4DB2-BD59-A6C34878D82A}">
                    <a16:rowId xmlns:a16="http://schemas.microsoft.com/office/drawing/2014/main" val="2382096647"/>
                  </a:ext>
                </a:extLst>
              </a:tr>
              <a:tr h="370840">
                <a:tc>
                  <a:txBody>
                    <a:bodyPr/>
                    <a:lstStyle/>
                    <a:p>
                      <a:pPr lvl="0">
                        <a:buNone/>
                      </a:pPr>
                      <a:r>
                        <a:rPr lang="en-US" sz="1100"/>
                        <a:t>UC-3</a:t>
                      </a:r>
                    </a:p>
                  </a:txBody>
                  <a:tcPr/>
                </a:tc>
                <a:tc>
                  <a:txBody>
                    <a:bodyPr/>
                    <a:lstStyle/>
                    <a:p>
                      <a:pPr lvl="0">
                        <a:buNone/>
                      </a:pPr>
                      <a:endParaRPr lang="en-US" sz="1100"/>
                    </a:p>
                  </a:txBody>
                  <a:tcPr/>
                </a:tc>
                <a:tc>
                  <a:txBody>
                    <a:bodyPr/>
                    <a:lstStyle/>
                    <a:p>
                      <a:endParaRPr lang="en-US" sz="1100"/>
                    </a:p>
                  </a:txBody>
                  <a:tcPr/>
                </a:tc>
                <a:tc>
                  <a:txBody>
                    <a:bodyPr/>
                    <a:lstStyle/>
                    <a:p>
                      <a:r>
                        <a:rPr lang="en-US" sz="1100"/>
                        <a:t>No relevant decisions made as it is vital to examine what systems will be utilized.</a:t>
                      </a:r>
                    </a:p>
                  </a:txBody>
                  <a:tcPr/>
                </a:tc>
                <a:extLst>
                  <a:ext uri="{0D108BD9-81ED-4DB2-BD59-A6C34878D82A}">
                    <a16:rowId xmlns:a16="http://schemas.microsoft.com/office/drawing/2014/main" val="2059949382"/>
                  </a:ext>
                </a:extLst>
              </a:tr>
              <a:tr h="370840">
                <a:tc>
                  <a:txBody>
                    <a:bodyPr/>
                    <a:lstStyle/>
                    <a:p>
                      <a:pPr lvl="0">
                        <a:buNone/>
                      </a:pPr>
                      <a:r>
                        <a:rPr lang="en-US" sz="1100"/>
                        <a:t>UC-4</a:t>
                      </a:r>
                    </a:p>
                  </a:txBody>
                  <a:tcPr/>
                </a:tc>
                <a:tc>
                  <a:txBody>
                    <a:bodyPr/>
                    <a:lstStyle/>
                    <a:p>
                      <a:pPr lvl="0">
                        <a:buNone/>
                      </a:pPr>
                      <a:endParaRPr lang="en-US" sz="1100"/>
                    </a:p>
                  </a:txBody>
                  <a:tcPr/>
                </a:tc>
                <a:tc>
                  <a:txBody>
                    <a:bodyPr/>
                    <a:lstStyle/>
                    <a:p>
                      <a:endParaRPr lang="en-US" sz="1100"/>
                    </a:p>
                  </a:txBody>
                  <a:tcPr/>
                </a:tc>
                <a:tc>
                  <a:txBody>
                    <a:bodyPr/>
                    <a:lstStyle/>
                    <a:p>
                      <a:r>
                        <a:rPr lang="en-US" sz="1100"/>
                        <a:t>No relevant decisions made as it is important to address how communications and technologies will be used with payment processors.</a:t>
                      </a:r>
                    </a:p>
                  </a:txBody>
                  <a:tcPr/>
                </a:tc>
                <a:extLst>
                  <a:ext uri="{0D108BD9-81ED-4DB2-BD59-A6C34878D82A}">
                    <a16:rowId xmlns:a16="http://schemas.microsoft.com/office/drawing/2014/main" val="887459094"/>
                  </a:ext>
                </a:extLst>
              </a:tr>
              <a:tr h="370840">
                <a:tc>
                  <a:txBody>
                    <a:bodyPr/>
                    <a:lstStyle/>
                    <a:p>
                      <a:pPr lvl="0">
                        <a:buNone/>
                      </a:pPr>
                      <a:endParaRPr lang="en-US" sz="1100"/>
                    </a:p>
                  </a:txBody>
                  <a:tcPr/>
                </a:tc>
                <a:tc>
                  <a:txBody>
                    <a:bodyPr/>
                    <a:lstStyle/>
                    <a:p>
                      <a:pPr lvl="0">
                        <a:buNone/>
                      </a:pPr>
                      <a:r>
                        <a:rPr lang="en-US" sz="1100"/>
                        <a:t>UC-5</a:t>
                      </a:r>
                    </a:p>
                  </a:txBody>
                  <a:tcPr/>
                </a:tc>
                <a:tc>
                  <a:txBody>
                    <a:bodyPr/>
                    <a:lstStyle/>
                    <a:p>
                      <a:endParaRPr lang="en-US" sz="1100"/>
                    </a:p>
                  </a:txBody>
                  <a:tcPr/>
                </a:tc>
                <a:tc>
                  <a:txBody>
                    <a:bodyPr/>
                    <a:lstStyle/>
                    <a:p>
                      <a:r>
                        <a:rPr lang="en-US" sz="1100"/>
                        <a:t>Selected reference architecture supports modules that can utilize this functionality.</a:t>
                      </a:r>
                    </a:p>
                  </a:txBody>
                  <a:tcPr/>
                </a:tc>
                <a:extLst>
                  <a:ext uri="{0D108BD9-81ED-4DB2-BD59-A6C34878D82A}">
                    <a16:rowId xmlns:a16="http://schemas.microsoft.com/office/drawing/2014/main" val="1808520092"/>
                  </a:ext>
                </a:extLst>
              </a:tr>
              <a:tr h="370840">
                <a:tc>
                  <a:txBody>
                    <a:bodyPr/>
                    <a:lstStyle/>
                    <a:p>
                      <a:pPr lvl="0">
                        <a:buNone/>
                      </a:pPr>
                      <a:endParaRPr lang="en-US" sz="1100"/>
                    </a:p>
                  </a:txBody>
                  <a:tcPr/>
                </a:tc>
                <a:tc>
                  <a:txBody>
                    <a:bodyPr/>
                    <a:lstStyle/>
                    <a:p>
                      <a:pPr lvl="0">
                        <a:buNone/>
                      </a:pPr>
                      <a:r>
                        <a:rPr lang="en-US" sz="1100"/>
                        <a:t>QA-1</a:t>
                      </a:r>
                    </a:p>
                  </a:txBody>
                  <a:tcPr/>
                </a:tc>
                <a:tc>
                  <a:txBody>
                    <a:bodyPr/>
                    <a:lstStyle/>
                    <a:p>
                      <a:endParaRPr lang="en-US" sz="1100"/>
                    </a:p>
                  </a:txBody>
                  <a:tcPr/>
                </a:tc>
                <a:tc>
                  <a:txBody>
                    <a:bodyPr/>
                    <a:lstStyle/>
                    <a:p>
                      <a:r>
                        <a:rPr lang="en-US" sz="1100"/>
                        <a:t>Separate user roles in login have been addressed, but payment processing has yet to be implemented.</a:t>
                      </a:r>
                    </a:p>
                  </a:txBody>
                  <a:tcPr/>
                </a:tc>
                <a:extLst>
                  <a:ext uri="{0D108BD9-81ED-4DB2-BD59-A6C34878D82A}">
                    <a16:rowId xmlns:a16="http://schemas.microsoft.com/office/drawing/2014/main" val="162798565"/>
                  </a:ext>
                </a:extLst>
              </a:tr>
              <a:tr h="370839">
                <a:tc>
                  <a:txBody>
                    <a:bodyPr/>
                    <a:lstStyle/>
                    <a:p>
                      <a:pPr lvl="0">
                        <a:buNone/>
                      </a:pPr>
                      <a:endParaRPr lang="en-US" sz="1100"/>
                    </a:p>
                  </a:txBody>
                  <a:tcPr/>
                </a:tc>
                <a:tc>
                  <a:txBody>
                    <a:bodyPr/>
                    <a:lstStyle/>
                    <a:p>
                      <a:pPr lvl="0">
                        <a:buNone/>
                      </a:pPr>
                      <a:r>
                        <a:rPr lang="en-US" sz="1100"/>
                        <a:t>QA-2</a:t>
                      </a:r>
                    </a:p>
                  </a:txBody>
                  <a:tcPr/>
                </a:tc>
                <a:tc>
                  <a:txBody>
                    <a:bodyPr/>
                    <a:lstStyle/>
                    <a:p>
                      <a:pPr lvl="0">
                        <a:buNone/>
                      </a:pPr>
                      <a:endParaRPr lang="en-US" sz="1100"/>
                    </a:p>
                  </a:txBody>
                  <a:tcPr/>
                </a:tc>
                <a:tc>
                  <a:txBody>
                    <a:bodyPr/>
                    <a:lstStyle/>
                    <a:p>
                      <a:pPr lvl="0">
                        <a:buNone/>
                      </a:pPr>
                      <a:r>
                        <a:rPr lang="en-US" sz="1100"/>
                        <a:t>Login has been addressed, but not payment processing or seating availability</a:t>
                      </a:r>
                    </a:p>
                  </a:txBody>
                  <a:tcPr/>
                </a:tc>
                <a:extLst>
                  <a:ext uri="{0D108BD9-81ED-4DB2-BD59-A6C34878D82A}">
                    <a16:rowId xmlns:a16="http://schemas.microsoft.com/office/drawing/2014/main" val="1473335666"/>
                  </a:ext>
                </a:extLst>
              </a:tr>
              <a:tr h="370838">
                <a:tc>
                  <a:txBody>
                    <a:bodyPr/>
                    <a:lstStyle/>
                    <a:p>
                      <a:pPr lvl="0">
                        <a:buNone/>
                      </a:pPr>
                      <a:endParaRPr lang="en-US" sz="1100"/>
                    </a:p>
                  </a:txBody>
                  <a:tcPr/>
                </a:tc>
                <a:tc>
                  <a:txBody>
                    <a:bodyPr/>
                    <a:lstStyle/>
                    <a:p>
                      <a:pPr lvl="0">
                        <a:buNone/>
                      </a:pPr>
                      <a:r>
                        <a:rPr lang="en-US" sz="1100"/>
                        <a:t>QA-3</a:t>
                      </a:r>
                    </a:p>
                  </a:txBody>
                  <a:tcPr/>
                </a:tc>
                <a:tc>
                  <a:txBody>
                    <a:bodyPr/>
                    <a:lstStyle/>
                    <a:p>
                      <a:pPr lvl="0">
                        <a:buNone/>
                      </a:pPr>
                      <a:endParaRPr lang="en-US" sz="1100"/>
                    </a:p>
                  </a:txBody>
                  <a:tcPr/>
                </a:tc>
                <a:tc>
                  <a:txBody>
                    <a:bodyPr/>
                    <a:lstStyle/>
                    <a:p>
                      <a:pPr lvl="0">
                        <a:buNone/>
                      </a:pPr>
                      <a:r>
                        <a:rPr lang="en-US" sz="1100"/>
                        <a:t>Selected backend system technologies acknowledge this attribute.</a:t>
                      </a:r>
                    </a:p>
                  </a:txBody>
                  <a:tcPr/>
                </a:tc>
                <a:extLst>
                  <a:ext uri="{0D108BD9-81ED-4DB2-BD59-A6C34878D82A}">
                    <a16:rowId xmlns:a16="http://schemas.microsoft.com/office/drawing/2014/main" val="4257362440"/>
                  </a:ext>
                </a:extLst>
              </a:tr>
              <a:tr h="370838">
                <a:tc>
                  <a:txBody>
                    <a:bodyPr/>
                    <a:lstStyle/>
                    <a:p>
                      <a:pPr lvl="0">
                        <a:buNone/>
                      </a:pPr>
                      <a:endParaRPr lang="en-US" sz="1100"/>
                    </a:p>
                  </a:txBody>
                  <a:tcPr/>
                </a:tc>
                <a:tc>
                  <a:txBody>
                    <a:bodyPr/>
                    <a:lstStyle/>
                    <a:p>
                      <a:pPr lvl="0">
                        <a:buNone/>
                      </a:pPr>
                      <a:r>
                        <a:rPr lang="en-US" sz="1100"/>
                        <a:t>QA-4</a:t>
                      </a:r>
                    </a:p>
                  </a:txBody>
                  <a:tcPr/>
                </a:tc>
                <a:tc>
                  <a:txBody>
                    <a:bodyPr/>
                    <a:lstStyle/>
                    <a:p>
                      <a:pPr lvl="0">
                        <a:buNone/>
                      </a:pPr>
                      <a:endParaRPr lang="en-US" sz="1100"/>
                    </a:p>
                  </a:txBody>
                  <a:tcPr/>
                </a:tc>
                <a:tc>
                  <a:txBody>
                    <a:bodyPr/>
                    <a:lstStyle/>
                    <a:p>
                      <a:pPr lvl="0">
                        <a:buNone/>
                      </a:pPr>
                      <a:r>
                        <a:rPr lang="en-US" sz="1100"/>
                        <a:t>Network status monitoring has been partially addressed with this attribute, while payment processing still requires a decision.</a:t>
                      </a:r>
                    </a:p>
                  </a:txBody>
                  <a:tcPr/>
                </a:tc>
                <a:extLst>
                  <a:ext uri="{0D108BD9-81ED-4DB2-BD59-A6C34878D82A}">
                    <a16:rowId xmlns:a16="http://schemas.microsoft.com/office/drawing/2014/main" val="298575031"/>
                  </a:ext>
                </a:extLst>
              </a:tr>
              <a:tr h="370838">
                <a:tc>
                  <a:txBody>
                    <a:bodyPr/>
                    <a:lstStyle/>
                    <a:p>
                      <a:pPr lvl="0">
                        <a:buNone/>
                      </a:pPr>
                      <a:r>
                        <a:rPr lang="en-US" sz="1100"/>
                        <a:t>CRN-1</a:t>
                      </a:r>
                    </a:p>
                  </a:txBody>
                  <a:tcPr/>
                </a:tc>
                <a:tc>
                  <a:txBody>
                    <a:bodyPr/>
                    <a:lstStyle/>
                    <a:p>
                      <a:pPr lvl="0">
                        <a:buNone/>
                      </a:pPr>
                      <a:endParaRPr lang="en-US" sz="1100"/>
                    </a:p>
                  </a:txBody>
                  <a:tcPr/>
                </a:tc>
                <a:tc>
                  <a:txBody>
                    <a:bodyPr/>
                    <a:lstStyle/>
                    <a:p>
                      <a:pPr lvl="0">
                        <a:buNone/>
                      </a:pPr>
                      <a:endParaRPr lang="en-US" sz="1100"/>
                    </a:p>
                  </a:txBody>
                  <a:tcPr/>
                </a:tc>
                <a:tc>
                  <a:txBody>
                    <a:bodyPr/>
                    <a:lstStyle/>
                    <a:p>
                      <a:pPr lvl="0">
                        <a:buNone/>
                      </a:pPr>
                      <a:r>
                        <a:rPr lang="en-US" sz="1100" b="0" i="0" u="none" strike="noStrike" noProof="0">
                          <a:solidFill>
                            <a:srgbClr val="000000"/>
                          </a:solidFill>
                          <a:latin typeface="Avenir Next LT Pro Light"/>
                        </a:rPr>
                        <a:t>No relevant decisions made.</a:t>
                      </a:r>
                      <a:endParaRPr lang="en-US"/>
                    </a:p>
                  </a:txBody>
                  <a:tcPr/>
                </a:tc>
                <a:extLst>
                  <a:ext uri="{0D108BD9-81ED-4DB2-BD59-A6C34878D82A}">
                    <a16:rowId xmlns:a16="http://schemas.microsoft.com/office/drawing/2014/main" val="3119500006"/>
                  </a:ext>
                </a:extLst>
              </a:tr>
              <a:tr h="370838">
                <a:tc>
                  <a:txBody>
                    <a:bodyPr/>
                    <a:lstStyle/>
                    <a:p>
                      <a:pPr lvl="0">
                        <a:buNone/>
                      </a:pPr>
                      <a:endParaRPr lang="en-US" sz="1100"/>
                    </a:p>
                  </a:txBody>
                  <a:tcPr/>
                </a:tc>
                <a:tc>
                  <a:txBody>
                    <a:bodyPr/>
                    <a:lstStyle/>
                    <a:p>
                      <a:pPr lvl="0">
                        <a:buNone/>
                      </a:pPr>
                      <a:r>
                        <a:rPr lang="en-US" sz="1100"/>
                        <a:t>CRN-2</a:t>
                      </a:r>
                    </a:p>
                  </a:txBody>
                  <a:tcPr/>
                </a:tc>
                <a:tc>
                  <a:txBody>
                    <a:bodyPr/>
                    <a:lstStyle/>
                    <a:p>
                      <a:pPr lvl="0">
                        <a:buNone/>
                      </a:pPr>
                      <a:endParaRPr lang="en-US" sz="1100"/>
                    </a:p>
                  </a:txBody>
                  <a:tcPr/>
                </a:tc>
                <a:tc>
                  <a:txBody>
                    <a:bodyPr/>
                    <a:lstStyle/>
                    <a:p>
                      <a:pPr lvl="0">
                        <a:buNone/>
                      </a:pPr>
                      <a:r>
                        <a:rPr lang="en-US" sz="1100"/>
                        <a:t>A decentralized server algorithm ensures the security of some data that passengers and staff may have had access to while online. Additionally, there will be dedicated staff for each server.</a:t>
                      </a:r>
                    </a:p>
                  </a:txBody>
                  <a:tcPr/>
                </a:tc>
                <a:extLst>
                  <a:ext uri="{0D108BD9-81ED-4DB2-BD59-A6C34878D82A}">
                    <a16:rowId xmlns:a16="http://schemas.microsoft.com/office/drawing/2014/main" val="2366915940"/>
                  </a:ext>
                </a:extLst>
              </a:tr>
              <a:tr h="370838">
                <a:tc>
                  <a:txBody>
                    <a:bodyPr/>
                    <a:lstStyle/>
                    <a:p>
                      <a:pPr lvl="0">
                        <a:buNone/>
                      </a:pPr>
                      <a:endParaRPr lang="en-US" sz="1100"/>
                    </a:p>
                  </a:txBody>
                  <a:tcPr/>
                </a:tc>
                <a:tc>
                  <a:txBody>
                    <a:bodyPr/>
                    <a:lstStyle/>
                    <a:p>
                      <a:pPr lvl="0">
                        <a:buNone/>
                      </a:pPr>
                      <a:r>
                        <a:rPr lang="en-US" sz="1100"/>
                        <a:t>CON-1</a:t>
                      </a:r>
                    </a:p>
                  </a:txBody>
                  <a:tcPr/>
                </a:tc>
                <a:tc>
                  <a:txBody>
                    <a:bodyPr/>
                    <a:lstStyle/>
                    <a:p>
                      <a:pPr lvl="0">
                        <a:buNone/>
                      </a:pPr>
                      <a:endParaRPr lang="en-US" sz="1100"/>
                    </a:p>
                  </a:txBody>
                  <a:tcPr/>
                </a:tc>
                <a:tc>
                  <a:txBody>
                    <a:bodyPr/>
                    <a:lstStyle/>
                    <a:p>
                      <a:pPr lvl="0">
                        <a:buNone/>
                      </a:pPr>
                      <a:r>
                        <a:rPr lang="en-US" sz="1100"/>
                        <a:t>Concern is partially addressed through the idea of a proper UI, which will allow passenger and staff users to utilize the system in a simple but efficient manner. The technology will be open source to address the issue of a user interface. Training will allow for smoother processes between all users.</a:t>
                      </a:r>
                    </a:p>
                  </a:txBody>
                  <a:tcPr/>
                </a:tc>
                <a:extLst>
                  <a:ext uri="{0D108BD9-81ED-4DB2-BD59-A6C34878D82A}">
                    <a16:rowId xmlns:a16="http://schemas.microsoft.com/office/drawing/2014/main" val="504848981"/>
                  </a:ext>
                </a:extLst>
              </a:tr>
              <a:tr h="370840">
                <a:tc>
                  <a:txBody>
                    <a:bodyPr/>
                    <a:lstStyle/>
                    <a:p>
                      <a:pPr lvl="0">
                        <a:buNone/>
                      </a:pPr>
                      <a:r>
                        <a:rPr lang="en-US" sz="1100"/>
                        <a:t>CON-2</a:t>
                      </a:r>
                    </a:p>
                  </a:txBody>
                  <a:tcPr/>
                </a:tc>
                <a:tc>
                  <a:txBody>
                    <a:bodyPr/>
                    <a:lstStyle/>
                    <a:p>
                      <a:pPr lvl="0">
                        <a:buNone/>
                      </a:pPr>
                      <a:endParaRPr lang="en-US" sz="1100"/>
                    </a:p>
                  </a:txBody>
                  <a:tcPr/>
                </a:tc>
                <a:tc>
                  <a:txBody>
                    <a:bodyPr/>
                    <a:lstStyle/>
                    <a:p>
                      <a:endParaRPr lang="en-US" sz="1100"/>
                    </a:p>
                  </a:txBody>
                  <a:tcPr/>
                </a:tc>
                <a:tc>
                  <a:txBody>
                    <a:bodyPr/>
                    <a:lstStyle/>
                    <a:p>
                      <a:pPr lvl="0">
                        <a:buNone/>
                      </a:pPr>
                      <a:r>
                        <a:rPr lang="en-US" sz="1100" b="0" i="0" u="none" strike="noStrike" noProof="0">
                          <a:solidFill>
                            <a:srgbClr val="000000"/>
                          </a:solidFill>
                          <a:latin typeface="Avenir Next LT Pro Light"/>
                        </a:rPr>
                        <a:t>No relevant decisions made.</a:t>
                      </a:r>
                      <a:endParaRPr lang="en-US"/>
                    </a:p>
                  </a:txBody>
                  <a:tcPr/>
                </a:tc>
                <a:extLst>
                  <a:ext uri="{0D108BD9-81ED-4DB2-BD59-A6C34878D82A}">
                    <a16:rowId xmlns:a16="http://schemas.microsoft.com/office/drawing/2014/main" val="3494320334"/>
                  </a:ext>
                </a:extLst>
              </a:tr>
            </a:tbl>
          </a:graphicData>
        </a:graphic>
      </p:graphicFrame>
    </p:spTree>
    <p:extLst>
      <p:ext uri="{BB962C8B-B14F-4D97-AF65-F5344CB8AC3E}">
        <p14:creationId xmlns:p14="http://schemas.microsoft.com/office/powerpoint/2010/main" val="499894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D158-1625-DDFA-A91C-B62F1D928817}"/>
              </a:ext>
            </a:extLst>
          </p:cNvPr>
          <p:cNvSpPr>
            <a:spLocks noGrp="1"/>
          </p:cNvSpPr>
          <p:nvPr>
            <p:ph type="title"/>
          </p:nvPr>
        </p:nvSpPr>
        <p:spPr/>
        <p:txBody>
          <a:bodyPr/>
          <a:lstStyle/>
          <a:p>
            <a:r>
              <a:rPr lang="en-US">
                <a:latin typeface="Batang"/>
                <a:ea typeface="Batang"/>
              </a:rPr>
              <a:t>Work Breakdown</a:t>
            </a:r>
            <a:endParaRPr lang="en-US"/>
          </a:p>
        </p:txBody>
      </p:sp>
      <p:sp>
        <p:nvSpPr>
          <p:cNvPr id="3" name="Content Placeholder 2">
            <a:extLst>
              <a:ext uri="{FF2B5EF4-FFF2-40B4-BE49-F238E27FC236}">
                <a16:creationId xmlns:a16="http://schemas.microsoft.com/office/drawing/2014/main" id="{049D141A-EB1F-8326-09C3-4631BE378A82}"/>
              </a:ext>
            </a:extLst>
          </p:cNvPr>
          <p:cNvSpPr>
            <a:spLocks noGrp="1"/>
          </p:cNvSpPr>
          <p:nvPr>
            <p:ph idx="1"/>
          </p:nvPr>
        </p:nvSpPr>
        <p:spPr>
          <a:xfrm>
            <a:off x="580680" y="1937977"/>
            <a:ext cx="2466655" cy="3910987"/>
          </a:xfrm>
        </p:spPr>
        <p:txBody>
          <a:bodyPr vert="horz" lIns="91440" tIns="45720" rIns="91440" bIns="45720" rtlCol="0" anchor="t">
            <a:normAutofit lnSpcReduction="10000"/>
          </a:bodyPr>
          <a:lstStyle/>
          <a:p>
            <a:pPr marL="0" indent="0">
              <a:buNone/>
            </a:pPr>
            <a:r>
              <a:rPr lang="en-US"/>
              <a:t>Rayne</a:t>
            </a:r>
          </a:p>
          <a:p>
            <a:pPr>
              <a:buFont typeface="Calibri" panose="020B0604020202020204" pitchFamily="34" charset="0"/>
              <a:buChar char="-"/>
            </a:pPr>
            <a:r>
              <a:rPr lang="en-US"/>
              <a:t>Conceptual Data Sketches</a:t>
            </a:r>
          </a:p>
          <a:p>
            <a:pPr>
              <a:buFont typeface="Calibri" panose="020B0604020202020204" pitchFamily="34" charset="0"/>
              <a:buChar char="-"/>
            </a:pPr>
            <a:r>
              <a:rPr lang="en-US"/>
              <a:t>Architectural View and Viewpoint Sketches</a:t>
            </a:r>
          </a:p>
          <a:p>
            <a:pPr>
              <a:buFont typeface="Calibri" panose="020B0604020202020204" pitchFamily="34" charset="0"/>
              <a:buChar char="-"/>
            </a:pPr>
            <a:r>
              <a:rPr lang="en-US"/>
              <a:t>Documented Views and Viewpoints</a:t>
            </a:r>
          </a:p>
          <a:p>
            <a:pPr>
              <a:buFont typeface="Calibri" panose="020B0604020202020204" pitchFamily="34" charset="0"/>
              <a:buChar char="-"/>
            </a:pPr>
            <a:endParaRPr lang="en-US"/>
          </a:p>
          <a:p>
            <a:pPr>
              <a:buFont typeface="Calibri" panose="020B0604020202020204" pitchFamily="34" charset="0"/>
              <a:buChar char="-"/>
            </a:pPr>
            <a:endParaRPr lang="en-US"/>
          </a:p>
        </p:txBody>
      </p:sp>
      <p:sp>
        <p:nvSpPr>
          <p:cNvPr id="5" name="Content Placeholder 2">
            <a:extLst>
              <a:ext uri="{FF2B5EF4-FFF2-40B4-BE49-F238E27FC236}">
                <a16:creationId xmlns:a16="http://schemas.microsoft.com/office/drawing/2014/main" id="{856BBC73-54C7-726A-3FB3-406539B5C558}"/>
              </a:ext>
            </a:extLst>
          </p:cNvPr>
          <p:cNvSpPr txBox="1">
            <a:spLocks/>
          </p:cNvSpPr>
          <p:nvPr/>
        </p:nvSpPr>
        <p:spPr>
          <a:xfrm>
            <a:off x="4524719" y="1934305"/>
            <a:ext cx="2466655" cy="3910987"/>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SzPct val="8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SzPct val="80000"/>
              <a:buFont typeface="Avenir Next LT Pro Light" panose="020B03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2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t>Jeffrey</a:t>
            </a:r>
          </a:p>
          <a:p>
            <a:pPr>
              <a:buFont typeface="Calibri" panose="020B0604020202020204" pitchFamily="34" charset="0"/>
              <a:buChar char="-"/>
            </a:pPr>
            <a:r>
              <a:rPr lang="en-US"/>
              <a:t>Initial Idea</a:t>
            </a:r>
          </a:p>
          <a:p>
            <a:pPr>
              <a:buFont typeface="Calibri" panose="020B0604020202020204" pitchFamily="34" charset="0"/>
              <a:buChar char="-"/>
            </a:pPr>
            <a:r>
              <a:rPr lang="en-US"/>
              <a:t>Element and Responsibilities Chart</a:t>
            </a:r>
          </a:p>
          <a:p>
            <a:pPr>
              <a:buFont typeface="Calibri" panose="020B0604020202020204" pitchFamily="34" charset="0"/>
              <a:buChar char="-"/>
            </a:pPr>
            <a:r>
              <a:rPr lang="en-US"/>
              <a:t>Table Iterations in Documentation</a:t>
            </a:r>
          </a:p>
          <a:p>
            <a:pPr>
              <a:buFont typeface="Calibri" panose="020B0604020202020204" pitchFamily="34" charset="0"/>
              <a:buChar char="-"/>
            </a:pPr>
            <a:endParaRPr lang="en-US"/>
          </a:p>
          <a:p>
            <a:pPr>
              <a:buFont typeface="Calibri" panose="020B0604020202020204" pitchFamily="34" charset="0"/>
              <a:buChar char="-"/>
            </a:pPr>
            <a:endParaRPr lang="en-US"/>
          </a:p>
        </p:txBody>
      </p:sp>
      <p:sp>
        <p:nvSpPr>
          <p:cNvPr id="7" name="Content Placeholder 2">
            <a:extLst>
              <a:ext uri="{FF2B5EF4-FFF2-40B4-BE49-F238E27FC236}">
                <a16:creationId xmlns:a16="http://schemas.microsoft.com/office/drawing/2014/main" id="{96032B7B-F57D-7C73-0726-D8D497ADDE63}"/>
              </a:ext>
            </a:extLst>
          </p:cNvPr>
          <p:cNvSpPr txBox="1">
            <a:spLocks/>
          </p:cNvSpPr>
          <p:nvPr/>
        </p:nvSpPr>
        <p:spPr>
          <a:xfrm>
            <a:off x="8490791" y="1934305"/>
            <a:ext cx="2466655" cy="3910987"/>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SzPct val="8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SzPct val="80000"/>
              <a:buFont typeface="Avenir Next LT Pro Light" panose="020B03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2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t>Jessie</a:t>
            </a:r>
          </a:p>
          <a:p>
            <a:pPr>
              <a:buFont typeface="Calibri" panose="020B0604020202020204" pitchFamily="34" charset="0"/>
              <a:buChar char="-"/>
            </a:pPr>
            <a:r>
              <a:rPr lang="en-US"/>
              <a:t>Communications and Planning</a:t>
            </a:r>
          </a:p>
          <a:p>
            <a:pPr>
              <a:buFont typeface="Calibri" panose="020B0604020202020204" pitchFamily="34" charset="0"/>
              <a:buChar char="-"/>
            </a:pPr>
            <a:r>
              <a:rPr lang="en-US"/>
              <a:t>Design Decisions</a:t>
            </a:r>
          </a:p>
          <a:p>
            <a:pPr>
              <a:buFont typeface="Calibri" panose="020B0604020202020204" pitchFamily="34" charset="0"/>
              <a:buChar char="-"/>
            </a:pPr>
            <a:r>
              <a:rPr lang="en-US"/>
              <a:t>Decision and Iteration Flows in Documentation</a:t>
            </a:r>
          </a:p>
          <a:p>
            <a:pPr>
              <a:buFont typeface="Calibri" panose="020B0604020202020204" pitchFamily="34" charset="0"/>
              <a:buChar char="-"/>
            </a:pPr>
            <a:endParaRPr lang="en-US"/>
          </a:p>
        </p:txBody>
      </p:sp>
    </p:spTree>
    <p:extLst>
      <p:ext uri="{BB962C8B-B14F-4D97-AF65-F5344CB8AC3E}">
        <p14:creationId xmlns:p14="http://schemas.microsoft.com/office/powerpoint/2010/main" val="2133770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C7EB0-672A-F155-0F29-0CA7C2F1DE1F}"/>
              </a:ext>
            </a:extLst>
          </p:cNvPr>
          <p:cNvSpPr>
            <a:spLocks noGrp="1"/>
          </p:cNvSpPr>
          <p:nvPr>
            <p:ph type="title"/>
          </p:nvPr>
        </p:nvSpPr>
        <p:spPr/>
        <p:txBody>
          <a:bodyPr>
            <a:normAutofit fontScale="90000"/>
          </a:bodyPr>
          <a:lstStyle/>
          <a:p>
            <a:r>
              <a:rPr lang="en-US">
                <a:latin typeface="Batang"/>
                <a:ea typeface="Batang"/>
              </a:rPr>
              <a:t>Diagrams and Related work(Design documentation)</a:t>
            </a:r>
            <a:endParaRPr lang="en-US"/>
          </a:p>
        </p:txBody>
      </p:sp>
      <p:sp>
        <p:nvSpPr>
          <p:cNvPr id="3" name="Content Placeholder 2">
            <a:extLst>
              <a:ext uri="{FF2B5EF4-FFF2-40B4-BE49-F238E27FC236}">
                <a16:creationId xmlns:a16="http://schemas.microsoft.com/office/drawing/2014/main" id="{10A0B512-BC8C-083E-73A2-6FF7956AAA2D}"/>
              </a:ext>
            </a:extLst>
          </p:cNvPr>
          <p:cNvSpPr>
            <a:spLocks noGrp="1"/>
          </p:cNvSpPr>
          <p:nvPr>
            <p:ph idx="1"/>
          </p:nvPr>
        </p:nvSpPr>
        <p:spPr/>
        <p:txBody>
          <a:bodyPr vert="horz" lIns="91440" tIns="45720" rIns="91440" bIns="45720" rtlCol="0" anchor="t">
            <a:normAutofit/>
          </a:bodyPr>
          <a:lstStyle/>
          <a:p>
            <a:r>
              <a:rPr lang="en-US"/>
              <a:t>UML activity diagram</a:t>
            </a:r>
          </a:p>
          <a:p>
            <a:r>
              <a:rPr lang="en-US"/>
              <a:t>Behavioral Viewpoint</a:t>
            </a:r>
          </a:p>
          <a:p>
            <a:r>
              <a:rPr lang="en-US">
                <a:ea typeface="+mn-lt"/>
                <a:cs typeface="+mn-lt"/>
              </a:rPr>
              <a:t>CONCEPTUAL MODEL FOR VIEWS AND VIEW</a:t>
            </a:r>
            <a:br>
              <a:rPr lang="en-US">
                <a:ea typeface="+mn-lt"/>
                <a:cs typeface="+mn-lt"/>
              </a:rPr>
            </a:br>
            <a:r>
              <a:rPr lang="en-US">
                <a:ea typeface="+mn-lt"/>
                <a:cs typeface="+mn-lt"/>
              </a:rPr>
              <a:t>COMPONENTS</a:t>
            </a:r>
            <a:endParaRPr lang="en-US"/>
          </a:p>
          <a:p>
            <a:r>
              <a:rPr lang="en-US"/>
              <a:t>Block diagram</a:t>
            </a:r>
          </a:p>
          <a:p>
            <a:endParaRPr lang="en-US"/>
          </a:p>
          <a:p>
            <a:endParaRPr lang="en-US"/>
          </a:p>
        </p:txBody>
      </p:sp>
    </p:spTree>
    <p:extLst>
      <p:ext uri="{BB962C8B-B14F-4D97-AF65-F5344CB8AC3E}">
        <p14:creationId xmlns:p14="http://schemas.microsoft.com/office/powerpoint/2010/main" val="3214824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4A423-D8A3-A0D2-8742-DBBE87050FBD}"/>
              </a:ext>
            </a:extLst>
          </p:cNvPr>
          <p:cNvSpPr>
            <a:spLocks noGrp="1"/>
          </p:cNvSpPr>
          <p:nvPr>
            <p:ph type="title"/>
          </p:nvPr>
        </p:nvSpPr>
        <p:spPr/>
        <p:txBody>
          <a:bodyPr vert="horz" lIns="91440" tIns="45720" rIns="91440" bIns="45720" rtlCol="0" anchor="ctr">
            <a:noAutofit/>
          </a:bodyPr>
          <a:lstStyle/>
          <a:p>
            <a:r>
              <a:rPr lang="en-US">
                <a:latin typeface="Batang"/>
                <a:ea typeface="Batang"/>
              </a:rPr>
              <a:t>Dedicate one slide to show the relationship between your project and the course content explicitly.</a:t>
            </a:r>
          </a:p>
          <a:p>
            <a:endParaRPr lang="en-US"/>
          </a:p>
        </p:txBody>
      </p:sp>
      <p:sp>
        <p:nvSpPr>
          <p:cNvPr id="3" name="Content Placeholder 2">
            <a:extLst>
              <a:ext uri="{FF2B5EF4-FFF2-40B4-BE49-F238E27FC236}">
                <a16:creationId xmlns:a16="http://schemas.microsoft.com/office/drawing/2014/main" id="{E7D0DACF-EBB4-F2F8-54A3-B8F803332FB4}"/>
              </a:ext>
            </a:extLst>
          </p:cNvPr>
          <p:cNvSpPr>
            <a:spLocks noGrp="1"/>
          </p:cNvSpPr>
          <p:nvPr>
            <p:ph idx="1"/>
          </p:nvPr>
        </p:nvSpPr>
        <p:spPr/>
        <p:txBody>
          <a:bodyPr vert="horz" lIns="91440" tIns="45720" rIns="91440" bIns="45720" rtlCol="0" anchor="t">
            <a:normAutofit/>
          </a:bodyPr>
          <a:lstStyle/>
          <a:p>
            <a:r>
              <a:rPr lang="en-US"/>
              <a:t>Our project goes hand and hand with scenario 1 from lab 1, which is the greenfield project in a well understood domain.</a:t>
            </a:r>
          </a:p>
          <a:p>
            <a:r>
              <a:rPr lang="en-US"/>
              <a:t>A system to track passengers is nothing new, in fact, it’s a well explored topic, but our system allows for more effective tracking than other systems. For this reason, our project similarly relates to scenario 1 from lab 1.</a:t>
            </a:r>
          </a:p>
        </p:txBody>
      </p:sp>
    </p:spTree>
    <p:extLst>
      <p:ext uri="{BB962C8B-B14F-4D97-AF65-F5344CB8AC3E}">
        <p14:creationId xmlns:p14="http://schemas.microsoft.com/office/powerpoint/2010/main" val="2160640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593B728-EF8E-4747-9825-F8D7FEEE0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BEA5EB-411C-F676-5962-8D22D6B6393C}"/>
              </a:ext>
            </a:extLst>
          </p:cNvPr>
          <p:cNvSpPr>
            <a:spLocks noGrp="1"/>
          </p:cNvSpPr>
          <p:nvPr>
            <p:ph type="title"/>
          </p:nvPr>
        </p:nvSpPr>
        <p:spPr>
          <a:xfrm>
            <a:off x="521208" y="783863"/>
            <a:ext cx="3448812" cy="5048339"/>
          </a:xfrm>
        </p:spPr>
        <p:txBody>
          <a:bodyPr anchor="t">
            <a:normAutofit/>
          </a:bodyPr>
          <a:lstStyle/>
          <a:p>
            <a:r>
              <a:rPr lang="en-US">
                <a:latin typeface="Batang"/>
                <a:ea typeface="Batang"/>
              </a:rPr>
              <a:t>Project</a:t>
            </a:r>
            <a:endParaRPr lang="en-US"/>
          </a:p>
        </p:txBody>
      </p:sp>
      <p:cxnSp>
        <p:nvCxnSpPr>
          <p:cNvPr id="18" name="Straight Connector 17">
            <a:extLst>
              <a:ext uri="{FF2B5EF4-FFF2-40B4-BE49-F238E27FC236}">
                <a16:creationId xmlns:a16="http://schemas.microsoft.com/office/drawing/2014/main" id="{D138B8C1-129C-418D-BEA5-984B1F6A32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6286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EE0F901-22C5-405D-919A-D48167CEAD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87C62E1-2E42-4DD6-9ECF-39FB001D5B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1" name="Content Placeholder 2">
            <a:extLst>
              <a:ext uri="{FF2B5EF4-FFF2-40B4-BE49-F238E27FC236}">
                <a16:creationId xmlns:a16="http://schemas.microsoft.com/office/drawing/2014/main" id="{923D2EDF-5884-DBB8-D6CE-2A246158C984}"/>
              </a:ext>
            </a:extLst>
          </p:cNvPr>
          <p:cNvGraphicFramePr>
            <a:graphicFrameLocks noGrp="1"/>
          </p:cNvGraphicFramePr>
          <p:nvPr>
            <p:ph idx="1"/>
            <p:extLst>
              <p:ext uri="{D42A27DB-BD31-4B8C-83A1-F6EECF244321}">
                <p14:modId xmlns:p14="http://schemas.microsoft.com/office/powerpoint/2010/main" val="61060456"/>
              </p:ext>
            </p:extLst>
          </p:nvPr>
        </p:nvGraphicFramePr>
        <p:xfrm>
          <a:off x="4869180" y="899033"/>
          <a:ext cx="6762434" cy="50445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67460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19751-DBF0-FDCF-6BB8-DB8B1D83BAC2}"/>
              </a:ext>
            </a:extLst>
          </p:cNvPr>
          <p:cNvSpPr>
            <a:spLocks noGrp="1"/>
          </p:cNvSpPr>
          <p:nvPr>
            <p:ph type="title"/>
          </p:nvPr>
        </p:nvSpPr>
        <p:spPr/>
        <p:txBody>
          <a:bodyPr/>
          <a:lstStyle/>
          <a:p>
            <a:r>
              <a:rPr lang="en-US">
                <a:latin typeface="Batang"/>
                <a:ea typeface="Batang"/>
              </a:rPr>
              <a:t>License - Open-source</a:t>
            </a:r>
            <a:endParaRPr lang="en-US"/>
          </a:p>
        </p:txBody>
      </p:sp>
      <p:sp>
        <p:nvSpPr>
          <p:cNvPr id="3" name="Content Placeholder 2">
            <a:extLst>
              <a:ext uri="{FF2B5EF4-FFF2-40B4-BE49-F238E27FC236}">
                <a16:creationId xmlns:a16="http://schemas.microsoft.com/office/drawing/2014/main" id="{670D3FCF-AFCD-2FAE-5881-979B12FD2BDE}"/>
              </a:ext>
            </a:extLst>
          </p:cNvPr>
          <p:cNvSpPr>
            <a:spLocks noGrp="1"/>
          </p:cNvSpPr>
          <p:nvPr>
            <p:ph idx="1"/>
          </p:nvPr>
        </p:nvSpPr>
        <p:spPr/>
        <p:txBody>
          <a:bodyPr vert="horz" lIns="91440" tIns="45720" rIns="91440" bIns="45720" rtlCol="0" anchor="t">
            <a:normAutofit/>
          </a:bodyPr>
          <a:lstStyle/>
          <a:p>
            <a:r>
              <a:rPr lang="en-US" sz="1700">
                <a:solidFill>
                  <a:srgbClr val="262626"/>
                </a:solidFill>
                <a:latin typeface="Avenir Next LT Pro"/>
              </a:rPr>
              <a:t>MIT License Copyright (c) [2024] [Rayne Guinta, Jeffrey Simonoff, Jessie Meredeth] Permission is hereby granted, free of charge, to any person obtaining a copy of this software and associated documentation files (the "Software"), to deal in the Software without restriction, including without limitation the rights to use, copy, modify, merge, publish, distribute, sublicense, and/or sell copies of the Software, and to permit persons to whom the Software is furnished to do so, subject to the following conditions: The above copyright notice and this permission notice shall be included in all copies or substantial portions of the Software. THE SOFTWARE IS PROVIDED "AS IS", WITHOUT WARRANTY OF ANY KIND, EXPRESS OR IMPLIED, INCLUDING BUT NOT LIMITED TO THE WARRANTIES OF MERCHANTABILITY, FITNESS FOR A PARTICULAR PURPOSE, AND NONINFRINGEMENT. IN NO EVENT SHALL THE AUTHORS OR COPYRIGHT HOLDERS BE LIABLE FOR ANY CLAIM, DAMAGES OR OTHER LIABILITY, WHETHER IN AN ACTION OF CONTRACT, TORT OR OTHERWISE, ARISING FROM, OUT OF OR IN CONNECTION WITH THE SOFTWARE OR THE USE OR OTHER DEALINGS IN THE SOFTWARE.</a:t>
            </a:r>
            <a:endParaRPr lang="en-US"/>
          </a:p>
        </p:txBody>
      </p:sp>
    </p:spTree>
    <p:extLst>
      <p:ext uri="{BB962C8B-B14F-4D97-AF65-F5344CB8AC3E}">
        <p14:creationId xmlns:p14="http://schemas.microsoft.com/office/powerpoint/2010/main" val="257558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8689F-BE87-DD3E-3D9B-0AA9CEA77EDA}"/>
              </a:ext>
            </a:extLst>
          </p:cNvPr>
          <p:cNvSpPr>
            <a:spLocks noGrp="1"/>
          </p:cNvSpPr>
          <p:nvPr>
            <p:ph type="title"/>
          </p:nvPr>
        </p:nvSpPr>
        <p:spPr/>
        <p:txBody>
          <a:bodyPr/>
          <a:lstStyle/>
          <a:p>
            <a:r>
              <a:rPr lang="en-US"/>
              <a:t>Related work</a:t>
            </a:r>
          </a:p>
        </p:txBody>
      </p:sp>
      <p:sp>
        <p:nvSpPr>
          <p:cNvPr id="3" name="Content Placeholder 2">
            <a:extLst>
              <a:ext uri="{FF2B5EF4-FFF2-40B4-BE49-F238E27FC236}">
                <a16:creationId xmlns:a16="http://schemas.microsoft.com/office/drawing/2014/main" id="{2869C1FA-CD81-A76C-71C7-1474D8BD1BCF}"/>
              </a:ext>
            </a:extLst>
          </p:cNvPr>
          <p:cNvSpPr>
            <a:spLocks noGrp="1"/>
          </p:cNvSpPr>
          <p:nvPr>
            <p:ph idx="1"/>
          </p:nvPr>
        </p:nvSpPr>
        <p:spPr/>
        <p:txBody>
          <a:bodyPr/>
          <a:lstStyle/>
          <a:p>
            <a:r>
              <a:rPr lang="en-US"/>
              <a:t>Aviation Tracking Systems</a:t>
            </a:r>
          </a:p>
          <a:p>
            <a:r>
              <a:rPr lang="en-US"/>
              <a:t>Ship and Ferry Tracking Systems</a:t>
            </a:r>
          </a:p>
          <a:p>
            <a:r>
              <a:rPr lang="en-US"/>
              <a:t>Public Transit</a:t>
            </a:r>
          </a:p>
          <a:p>
            <a:r>
              <a:rPr lang="en-US"/>
              <a:t>Real-Time Transit Apps(Google/Apple Maps)</a:t>
            </a:r>
          </a:p>
          <a:p>
            <a:endParaRPr lang="en-US"/>
          </a:p>
        </p:txBody>
      </p:sp>
    </p:spTree>
    <p:extLst>
      <p:ext uri="{BB962C8B-B14F-4D97-AF65-F5344CB8AC3E}">
        <p14:creationId xmlns:p14="http://schemas.microsoft.com/office/powerpoint/2010/main" val="1749721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F4E65-7330-6129-5BFB-0AAFB1FA62D4}"/>
              </a:ext>
            </a:extLst>
          </p:cNvPr>
          <p:cNvSpPr>
            <a:spLocks noGrp="1"/>
          </p:cNvSpPr>
          <p:nvPr>
            <p:ph type="title"/>
          </p:nvPr>
        </p:nvSpPr>
        <p:spPr/>
        <p:txBody>
          <a:bodyPr/>
          <a:lstStyle/>
          <a:p>
            <a:r>
              <a:rPr lang="en-US"/>
              <a:t>Unique Selling Point (USP)</a:t>
            </a:r>
          </a:p>
        </p:txBody>
      </p:sp>
      <p:sp>
        <p:nvSpPr>
          <p:cNvPr id="3" name="Content Placeholder 2">
            <a:extLst>
              <a:ext uri="{FF2B5EF4-FFF2-40B4-BE49-F238E27FC236}">
                <a16:creationId xmlns:a16="http://schemas.microsoft.com/office/drawing/2014/main" id="{748F07CF-75A1-38C1-4393-FA78F1F486CC}"/>
              </a:ext>
            </a:extLst>
          </p:cNvPr>
          <p:cNvSpPr>
            <a:spLocks noGrp="1"/>
          </p:cNvSpPr>
          <p:nvPr>
            <p:ph idx="1"/>
          </p:nvPr>
        </p:nvSpPr>
        <p:spPr/>
        <p:txBody>
          <a:bodyPr/>
          <a:lstStyle/>
          <a:p>
            <a:r>
              <a:rPr lang="en-US"/>
              <a:t>The unique selling point of our project is the real-time tracking of both passengers and crew members. It will have real-time geolocation, emergency management, and security-focuses access control for trains specifically.</a:t>
            </a:r>
          </a:p>
        </p:txBody>
      </p:sp>
    </p:spTree>
    <p:extLst>
      <p:ext uri="{BB962C8B-B14F-4D97-AF65-F5344CB8AC3E}">
        <p14:creationId xmlns:p14="http://schemas.microsoft.com/office/powerpoint/2010/main" val="1748548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01E6E-3A2E-C855-8950-E1F0C12029F3}"/>
              </a:ext>
            </a:extLst>
          </p:cNvPr>
          <p:cNvSpPr>
            <a:spLocks noGrp="1"/>
          </p:cNvSpPr>
          <p:nvPr>
            <p:ph type="title"/>
          </p:nvPr>
        </p:nvSpPr>
        <p:spPr/>
        <p:txBody>
          <a:bodyPr/>
          <a:lstStyle/>
          <a:p>
            <a:r>
              <a:rPr lang="en-US"/>
              <a:t>Options to Build Upon</a:t>
            </a:r>
          </a:p>
        </p:txBody>
      </p:sp>
      <p:sp>
        <p:nvSpPr>
          <p:cNvPr id="3" name="Content Placeholder 2">
            <a:extLst>
              <a:ext uri="{FF2B5EF4-FFF2-40B4-BE49-F238E27FC236}">
                <a16:creationId xmlns:a16="http://schemas.microsoft.com/office/drawing/2014/main" id="{D15DE4A3-4EDF-6D7D-BE36-BBE0F030EDC0}"/>
              </a:ext>
            </a:extLst>
          </p:cNvPr>
          <p:cNvSpPr>
            <a:spLocks noGrp="1"/>
          </p:cNvSpPr>
          <p:nvPr>
            <p:ph idx="1"/>
          </p:nvPr>
        </p:nvSpPr>
        <p:spPr/>
        <p:txBody>
          <a:bodyPr vert="horz" lIns="91440" tIns="45720" rIns="91440" bIns="45720" rtlCol="0" anchor="t">
            <a:normAutofit lnSpcReduction="10000"/>
          </a:bodyPr>
          <a:lstStyle/>
          <a:p>
            <a:r>
              <a:rPr lang="en-US"/>
              <a:t>GPS for Train Tracking</a:t>
            </a:r>
          </a:p>
          <a:p>
            <a:r>
              <a:rPr lang="en-US"/>
              <a:t>Wi-Fi and Bluetooth Beacons(Apple iBeacon and Google Eddystone)</a:t>
            </a:r>
          </a:p>
          <a:p>
            <a:r>
              <a:rPr lang="en-US"/>
              <a:t>Open Trip Planner and General Transit Feed Specification</a:t>
            </a:r>
          </a:p>
          <a:p>
            <a:r>
              <a:rPr lang="en-US"/>
              <a:t>OpenCV(Security)</a:t>
            </a:r>
          </a:p>
          <a:p>
            <a:r>
              <a:rPr lang="en-US"/>
              <a:t>Cloud Infrastructure(AWS IoT or Google Cloud IoT)</a:t>
            </a:r>
          </a:p>
          <a:p>
            <a:r>
              <a:rPr lang="en-US"/>
              <a:t>Why Not Reuse?</a:t>
            </a:r>
          </a:p>
          <a:p>
            <a:pPr lvl="1"/>
            <a:r>
              <a:rPr lang="en-US"/>
              <a:t>Proprietary Systems</a:t>
            </a:r>
          </a:p>
          <a:p>
            <a:pPr lvl="1"/>
            <a:r>
              <a:rPr lang="en-US"/>
              <a:t>Limited Focus Solutions</a:t>
            </a:r>
          </a:p>
          <a:p>
            <a:pPr lvl="1"/>
            <a:r>
              <a:rPr lang="en-US"/>
              <a:t>Limited Flexibility</a:t>
            </a:r>
          </a:p>
        </p:txBody>
      </p:sp>
    </p:spTree>
    <p:extLst>
      <p:ext uri="{BB962C8B-B14F-4D97-AF65-F5344CB8AC3E}">
        <p14:creationId xmlns:p14="http://schemas.microsoft.com/office/powerpoint/2010/main" val="4276883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D22E9-D952-7044-6B96-6FE337466DFB}"/>
              </a:ext>
            </a:extLst>
          </p:cNvPr>
          <p:cNvSpPr>
            <a:spLocks noGrp="1"/>
          </p:cNvSpPr>
          <p:nvPr>
            <p:ph type="title"/>
          </p:nvPr>
        </p:nvSpPr>
        <p:spPr/>
        <p:txBody>
          <a:bodyPr>
            <a:normAutofit/>
          </a:bodyPr>
          <a:lstStyle/>
          <a:p>
            <a:r>
              <a:rPr lang="en-US">
                <a:latin typeface="Batang"/>
                <a:ea typeface="Batang"/>
              </a:rPr>
              <a:t>Use Cases</a:t>
            </a:r>
            <a:endParaRPr lang="en-US"/>
          </a:p>
        </p:txBody>
      </p:sp>
      <p:sp>
        <p:nvSpPr>
          <p:cNvPr id="3" name="Content Placeholder 2">
            <a:extLst>
              <a:ext uri="{FF2B5EF4-FFF2-40B4-BE49-F238E27FC236}">
                <a16:creationId xmlns:a16="http://schemas.microsoft.com/office/drawing/2014/main" id="{03EA4066-491C-B581-FAD9-2B9E731ADB78}"/>
              </a:ext>
            </a:extLst>
          </p:cNvPr>
          <p:cNvSpPr>
            <a:spLocks noGrp="1"/>
          </p:cNvSpPr>
          <p:nvPr>
            <p:ph idx="1"/>
          </p:nvPr>
        </p:nvSpPr>
        <p:spPr/>
        <p:txBody>
          <a:bodyPr vert="horz" lIns="91440" tIns="45720" rIns="91440" bIns="45720" rtlCol="0" anchor="t">
            <a:noAutofit/>
          </a:bodyPr>
          <a:lstStyle/>
          <a:p>
            <a:r>
              <a:rPr lang="en-US" sz="1050"/>
              <a:t>UC-1: Login</a:t>
            </a:r>
          </a:p>
          <a:p>
            <a:pPr lvl="1">
              <a:buFont typeface="Courier New" panose="020B0604020202020204" pitchFamily="34" charset="0"/>
              <a:buChar char="o"/>
            </a:pPr>
            <a:r>
              <a:rPr lang="en-US" sz="1000"/>
              <a:t>Description: Use an algorithm to check whether the user is a customer or staff member, as well as if the user's account exists. If so, the user will be redirected to a landing page.</a:t>
            </a:r>
          </a:p>
          <a:p>
            <a:r>
              <a:rPr lang="en-US" sz="1050"/>
              <a:t>UC-2: Monitor Network Status</a:t>
            </a:r>
          </a:p>
          <a:p>
            <a:pPr lvl="1">
              <a:buFont typeface="Courier New" panose="020B0604020202020204" pitchFamily="34" charset="0"/>
              <a:buChar char="o"/>
            </a:pPr>
            <a:r>
              <a:rPr lang="en-US" sz="1000"/>
              <a:t>Description</a:t>
            </a:r>
            <a:r>
              <a:rPr lang="en-US" sz="900"/>
              <a:t>: Use an algorithm to check the network's overall status. If the network is down for any reason, a technician should be contacted to sort out these issues.</a:t>
            </a:r>
          </a:p>
          <a:p>
            <a:r>
              <a:rPr lang="en-US" sz="1050"/>
              <a:t>UC-3: Check Seating Availability</a:t>
            </a:r>
          </a:p>
          <a:p>
            <a:pPr lvl="1">
              <a:buFont typeface="Courier New" panose="020B0604020202020204" pitchFamily="34" charset="0"/>
              <a:buChar char="o"/>
            </a:pPr>
            <a:r>
              <a:rPr lang="en-US" sz="1000"/>
              <a:t>Description</a:t>
            </a:r>
            <a:r>
              <a:rPr lang="en-US" sz="900"/>
              <a:t>: Utilize a data-focused algorithm to check for available seats. If the seat has been taken by another user, the seat will not be selectable by another user unless that user is a staff member.</a:t>
            </a:r>
          </a:p>
          <a:p>
            <a:r>
              <a:rPr lang="en-US" sz="1050"/>
              <a:t>UC-4: Payment Processing</a:t>
            </a:r>
          </a:p>
          <a:p>
            <a:pPr lvl="1">
              <a:buFont typeface="Courier New" panose="020B0604020202020204" pitchFamily="34" charset="0"/>
              <a:buChar char="o"/>
            </a:pPr>
            <a:r>
              <a:rPr lang="en-US" sz="1000"/>
              <a:t>Description: Use a data-processing algorithm to interpret a user customer's payment methods, where contact between the user's bank account and the company's system will act as a key factor to process the customer's payment to the company.</a:t>
            </a:r>
          </a:p>
          <a:p>
            <a:r>
              <a:rPr lang="en-US" sz="1050"/>
              <a:t>UC-5: Assign Passenger Seating</a:t>
            </a:r>
          </a:p>
          <a:p>
            <a:pPr lvl="1">
              <a:buFont typeface="Courier New" panose="020B0604020202020204" pitchFamily="34" charset="0"/>
              <a:buChar char="o"/>
            </a:pPr>
            <a:r>
              <a:rPr lang="en-US" sz="1000"/>
              <a:t>Description: Upon selecting a seat, a customer's account will be attributed to the selected seat, where the data will be stored in a data-focused algorithm.</a:t>
            </a:r>
          </a:p>
          <a:p>
            <a:r>
              <a:rPr lang="en-US" sz="1050"/>
              <a:t>UC-6: Train Tracking</a:t>
            </a:r>
          </a:p>
          <a:p>
            <a:pPr lvl="1">
              <a:buFont typeface="Courier New" panose="020B0604020202020204" pitchFamily="34" charset="0"/>
              <a:buChar char="o"/>
            </a:pPr>
            <a:r>
              <a:rPr lang="en-US" sz="1000"/>
              <a:t>Description: Utilize tracking hardware and software to examine what trains are available within a platform. If a train is in an emergency, nearby platform operatives or emergency services will be informed about the issue that has occurred.</a:t>
            </a:r>
          </a:p>
        </p:txBody>
      </p:sp>
    </p:spTree>
    <p:extLst>
      <p:ext uri="{BB962C8B-B14F-4D97-AF65-F5344CB8AC3E}">
        <p14:creationId xmlns:p14="http://schemas.microsoft.com/office/powerpoint/2010/main" val="2726864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0C96D-8982-9CC0-A994-83BE38E5682E}"/>
              </a:ext>
            </a:extLst>
          </p:cNvPr>
          <p:cNvSpPr>
            <a:spLocks noGrp="1"/>
          </p:cNvSpPr>
          <p:nvPr>
            <p:ph type="title"/>
          </p:nvPr>
        </p:nvSpPr>
        <p:spPr/>
        <p:txBody>
          <a:bodyPr>
            <a:normAutofit/>
          </a:bodyPr>
          <a:lstStyle/>
          <a:p>
            <a:r>
              <a:rPr lang="en-US" sz="3600" dirty="0">
                <a:latin typeface="Batang"/>
                <a:ea typeface="Batang"/>
              </a:rPr>
              <a:t>Quality Attributes/Non-Functional Requirements</a:t>
            </a:r>
            <a:endParaRPr lang="en-US" sz="3600" dirty="0"/>
          </a:p>
        </p:txBody>
      </p:sp>
      <p:sp>
        <p:nvSpPr>
          <p:cNvPr id="3" name="Content Placeholder 2">
            <a:extLst>
              <a:ext uri="{FF2B5EF4-FFF2-40B4-BE49-F238E27FC236}">
                <a16:creationId xmlns:a16="http://schemas.microsoft.com/office/drawing/2014/main" id="{4184C50F-B79E-1BAE-C9C0-F237769DE8A0}"/>
              </a:ext>
            </a:extLst>
          </p:cNvPr>
          <p:cNvSpPr>
            <a:spLocks noGrp="1"/>
          </p:cNvSpPr>
          <p:nvPr>
            <p:ph idx="1"/>
          </p:nvPr>
        </p:nvSpPr>
        <p:spPr>
          <a:xfrm>
            <a:off x="571499" y="1859319"/>
            <a:ext cx="11050404" cy="4390763"/>
          </a:xfrm>
        </p:spPr>
        <p:txBody>
          <a:bodyPr vert="horz" lIns="91440" tIns="45720" rIns="91440" bIns="45720" rtlCol="0" anchor="t">
            <a:noAutofit/>
          </a:bodyPr>
          <a:lstStyle/>
          <a:p>
            <a:r>
              <a:rPr lang="en-US" sz="1200"/>
              <a:t>QA-1: Security</a:t>
            </a:r>
          </a:p>
          <a:p>
            <a:pPr lvl="1">
              <a:buFont typeface="Courier New" panose="020B0604020202020204" pitchFamily="34" charset="0"/>
              <a:buChar char="o"/>
            </a:pPr>
            <a:r>
              <a:rPr lang="en-US" sz="1100"/>
              <a:t>Attributed Use Cases: </a:t>
            </a:r>
            <a:r>
              <a:rPr lang="en-US" sz="1100">
                <a:ea typeface="+mn-lt"/>
                <a:cs typeface="+mn-lt"/>
              </a:rPr>
              <a:t>UC-1 (Login), UC-4 (Payment Processing)</a:t>
            </a:r>
            <a:r>
              <a:rPr lang="en-US" sz="1100"/>
              <a:t> </a:t>
            </a:r>
          </a:p>
          <a:p>
            <a:pPr lvl="1">
              <a:buFont typeface="Courier New" panose="020B0604020202020204" pitchFamily="34" charset="0"/>
              <a:buChar char="o"/>
            </a:pPr>
            <a:r>
              <a:rPr lang="en-US" sz="1100"/>
              <a:t>Description: </a:t>
            </a:r>
            <a:r>
              <a:rPr lang="en-US" sz="1100">
                <a:ea typeface="+mn-lt"/>
                <a:cs typeface="+mn-lt"/>
              </a:rPr>
              <a:t>The system must ensure secure user authentication and protect sensitive user data (customer/staff identification, login credentials, payment details).</a:t>
            </a:r>
            <a:endParaRPr lang="en-US" sz="1100"/>
          </a:p>
          <a:p>
            <a:r>
              <a:rPr lang="en-US" sz="1200"/>
              <a:t>QA-2: Performance</a:t>
            </a:r>
          </a:p>
          <a:p>
            <a:pPr lvl="1">
              <a:buFont typeface="Courier New,monospace" panose="020B0604020202020204" pitchFamily="34" charset="0"/>
              <a:buChar char="o"/>
            </a:pPr>
            <a:r>
              <a:rPr lang="en-US" sz="1100"/>
              <a:t>Attributed Use Cases: </a:t>
            </a:r>
            <a:r>
              <a:rPr lang="en-US" sz="1100">
                <a:ea typeface="+mn-lt"/>
                <a:cs typeface="+mn-lt"/>
              </a:rPr>
              <a:t>UC-1 (Login), UC-3 (Check Seating Availability), UC-4 (Payment Processing)</a:t>
            </a:r>
          </a:p>
          <a:p>
            <a:pPr lvl="1">
              <a:buFont typeface="Courier New,monospace" panose="020B0604020202020204" pitchFamily="34" charset="0"/>
              <a:buChar char="o"/>
            </a:pPr>
            <a:r>
              <a:rPr lang="en-US" sz="1100"/>
              <a:t>Description: </a:t>
            </a:r>
            <a:r>
              <a:rPr lang="en-US" sz="1100">
                <a:ea typeface="+mn-lt"/>
                <a:cs typeface="+mn-lt"/>
              </a:rPr>
              <a:t>User login and seating availability checks should be completed in real-time or within milliseconds. Payment processing should occur promptly, with minimal latency when connecting with banks or processing transactions.</a:t>
            </a:r>
          </a:p>
          <a:p>
            <a:r>
              <a:rPr lang="en-US" sz="1200"/>
              <a:t>QA-3: Availability</a:t>
            </a:r>
          </a:p>
          <a:p>
            <a:pPr lvl="1">
              <a:buFont typeface="Courier New,monospace" panose="020B0604020202020204" pitchFamily="34" charset="0"/>
              <a:buChar char="o"/>
            </a:pPr>
            <a:r>
              <a:rPr lang="en-US" sz="1100"/>
              <a:t>Attributed Use Cases: </a:t>
            </a:r>
            <a:r>
              <a:rPr lang="en-US" sz="1100">
                <a:ea typeface="+mn-lt"/>
                <a:cs typeface="+mn-lt"/>
              </a:rPr>
              <a:t>UC-2 (Monitor Network Status)</a:t>
            </a:r>
          </a:p>
          <a:p>
            <a:pPr lvl="1">
              <a:buFont typeface="Courier New,monospace" panose="020B0604020202020204" pitchFamily="34" charset="0"/>
              <a:buChar char="o"/>
            </a:pPr>
            <a:r>
              <a:rPr lang="en-US" sz="1100"/>
              <a:t>Description: </a:t>
            </a:r>
            <a:r>
              <a:rPr lang="en-US" sz="1100">
                <a:ea typeface="+mn-lt"/>
                <a:cs typeface="+mn-lt"/>
              </a:rPr>
              <a:t>The system must have high uptime, especially for network monitoring, with fast detection of network outages.</a:t>
            </a:r>
          </a:p>
          <a:p>
            <a:r>
              <a:rPr lang="en-US" sz="1200"/>
              <a:t>QA-4: Reliability</a:t>
            </a:r>
          </a:p>
          <a:p>
            <a:pPr lvl="1">
              <a:buFont typeface="Courier New,monospace" panose="020B0604020202020204" pitchFamily="34" charset="0"/>
              <a:buChar char="o"/>
            </a:pPr>
            <a:r>
              <a:rPr lang="en-US" sz="1100"/>
              <a:t>Attributed Use Cases: </a:t>
            </a:r>
            <a:r>
              <a:rPr lang="en-US" sz="1200"/>
              <a:t>UC-2 (Monitor Network Status), UC-3 (Check Seating Availability)</a:t>
            </a:r>
          </a:p>
          <a:p>
            <a:pPr lvl="1">
              <a:buFont typeface="Courier New,monospace" panose="020B0604020202020204" pitchFamily="34" charset="0"/>
              <a:buChar char="o"/>
            </a:pPr>
            <a:r>
              <a:rPr lang="en-US" sz="1100"/>
              <a:t>Description: The system should consistently monitor the network and seating availability, detecting any failures and providing notifications for resolution.</a:t>
            </a:r>
          </a:p>
        </p:txBody>
      </p:sp>
    </p:spTree>
    <p:extLst>
      <p:ext uri="{BB962C8B-B14F-4D97-AF65-F5344CB8AC3E}">
        <p14:creationId xmlns:p14="http://schemas.microsoft.com/office/powerpoint/2010/main" val="4014416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D2B8F-FEF6-C4CA-5232-6F4EC8F2B7FB}"/>
              </a:ext>
            </a:extLst>
          </p:cNvPr>
          <p:cNvSpPr>
            <a:spLocks noGrp="1"/>
          </p:cNvSpPr>
          <p:nvPr>
            <p:ph type="title"/>
          </p:nvPr>
        </p:nvSpPr>
        <p:spPr/>
        <p:txBody>
          <a:bodyPr/>
          <a:lstStyle/>
          <a:p>
            <a:r>
              <a:rPr lang="en-US" sz="3600">
                <a:latin typeface="Batang"/>
                <a:ea typeface="Batang"/>
              </a:rPr>
              <a:t>Concerns and Restraints</a:t>
            </a:r>
            <a:endParaRPr lang="en-US">
              <a:latin typeface="Batang"/>
              <a:ea typeface="Batang"/>
            </a:endParaRPr>
          </a:p>
        </p:txBody>
      </p:sp>
      <p:sp>
        <p:nvSpPr>
          <p:cNvPr id="3" name="Content Placeholder 2">
            <a:extLst>
              <a:ext uri="{FF2B5EF4-FFF2-40B4-BE49-F238E27FC236}">
                <a16:creationId xmlns:a16="http://schemas.microsoft.com/office/drawing/2014/main" id="{A00AD985-120A-06AE-C855-10D322388E16}"/>
              </a:ext>
            </a:extLst>
          </p:cNvPr>
          <p:cNvSpPr>
            <a:spLocks noGrp="1"/>
          </p:cNvSpPr>
          <p:nvPr>
            <p:ph idx="1"/>
          </p:nvPr>
        </p:nvSpPr>
        <p:spPr/>
        <p:txBody>
          <a:bodyPr vert="horz" lIns="91440" tIns="45720" rIns="91440" bIns="45720" rtlCol="0" anchor="t">
            <a:normAutofit fontScale="85000" lnSpcReduction="10000"/>
          </a:bodyPr>
          <a:lstStyle/>
          <a:p>
            <a:r>
              <a:rPr lang="en-US"/>
              <a:t>CRN-1: User Authentication</a:t>
            </a:r>
          </a:p>
          <a:p>
            <a:pPr lvl="1">
              <a:buFont typeface="Courier New" panose="020B0604020202020204" pitchFamily="34" charset="0"/>
              <a:buChar char="o"/>
            </a:pPr>
            <a:r>
              <a:rPr lang="en-US"/>
              <a:t>Description: </a:t>
            </a:r>
            <a:r>
              <a:rPr lang="en-US">
                <a:ea typeface="+mn-lt"/>
                <a:cs typeface="+mn-lt"/>
              </a:rPr>
              <a:t>Proper authentication processes are crucial to distinguish between customers and staff. Weak authentication may lead to unauthorized access to sensitive areas of the system.</a:t>
            </a:r>
          </a:p>
          <a:p>
            <a:r>
              <a:rPr lang="en-US"/>
              <a:t>CRN-2: </a:t>
            </a:r>
            <a:r>
              <a:rPr lang="en-US">
                <a:ea typeface="+mn-lt"/>
                <a:cs typeface="+mn-lt"/>
              </a:rPr>
              <a:t>Network Dependency</a:t>
            </a:r>
          </a:p>
          <a:p>
            <a:pPr lvl="1">
              <a:buFont typeface="Courier New" panose="020B0604020202020204" pitchFamily="34" charset="0"/>
              <a:buChar char="o"/>
            </a:pPr>
            <a:r>
              <a:rPr lang="en-US"/>
              <a:t>Description: </a:t>
            </a:r>
            <a:r>
              <a:rPr lang="en-US">
                <a:ea typeface="+mn-lt"/>
                <a:cs typeface="+mn-lt"/>
              </a:rPr>
              <a:t>The system's reliance on network connectivity for features like monitoring and payment processing raises concerns about what happens during network outages or disruptions.</a:t>
            </a:r>
          </a:p>
          <a:p>
            <a:r>
              <a:rPr lang="en-US"/>
              <a:t>CON-1: User Training and Support</a:t>
            </a:r>
          </a:p>
          <a:p>
            <a:pPr lvl="1">
              <a:buFont typeface="Courier New" panose="020B0604020202020204" pitchFamily="34" charset="0"/>
              <a:buChar char="o"/>
            </a:pPr>
            <a:r>
              <a:rPr lang="en-US"/>
              <a:t>Description: </a:t>
            </a:r>
            <a:r>
              <a:rPr lang="en-US">
                <a:ea typeface="+mn-lt"/>
                <a:cs typeface="+mn-lt"/>
              </a:rPr>
              <a:t>Staff and customers may require training to effectively use the system. Lack of adequate training could lead to misuse or failure to utilize system features.</a:t>
            </a:r>
          </a:p>
          <a:p>
            <a:r>
              <a:rPr lang="en-US"/>
              <a:t>CON-2: Budget Limitations</a:t>
            </a:r>
          </a:p>
          <a:p>
            <a:pPr lvl="1">
              <a:buFont typeface="Courier New" panose="020B0604020202020204" pitchFamily="34" charset="0"/>
              <a:buChar char="o"/>
            </a:pPr>
            <a:r>
              <a:rPr lang="en-US"/>
              <a:t>Description: </a:t>
            </a:r>
            <a:r>
              <a:rPr lang="en-US">
                <a:ea typeface="+mn-lt"/>
                <a:cs typeface="+mn-lt"/>
              </a:rPr>
              <a:t>Financial constraints may limit the resources available for system development, maintenance, and upgrades, potentially affecting performance and security.</a:t>
            </a:r>
          </a:p>
        </p:txBody>
      </p:sp>
    </p:spTree>
    <p:extLst>
      <p:ext uri="{BB962C8B-B14F-4D97-AF65-F5344CB8AC3E}">
        <p14:creationId xmlns:p14="http://schemas.microsoft.com/office/powerpoint/2010/main" val="801316525"/>
      </p:ext>
    </p:extLst>
  </p:cSld>
  <p:clrMapOvr>
    <a:masterClrMapping/>
  </p:clrMapOvr>
</p:sld>
</file>

<file path=ppt/theme/theme1.xml><?xml version="1.0" encoding="utf-8"?>
<a:theme xmlns:a="http://schemas.openxmlformats.org/drawingml/2006/main" name="AlignmentVTI">
  <a:themeElements>
    <a:clrScheme name="AnalogousFromRegularSeedLeftStep">
      <a:dk1>
        <a:srgbClr val="000000"/>
      </a:dk1>
      <a:lt1>
        <a:srgbClr val="FFFFFF"/>
      </a:lt1>
      <a:dk2>
        <a:srgbClr val="241B2F"/>
      </a:dk2>
      <a:lt2>
        <a:srgbClr val="F0F3F1"/>
      </a:lt2>
      <a:accent1>
        <a:srgbClr val="E729B3"/>
      </a:accent1>
      <a:accent2>
        <a:srgbClr val="BA17D5"/>
      </a:accent2>
      <a:accent3>
        <a:srgbClr val="7D29E7"/>
      </a:accent3>
      <a:accent4>
        <a:srgbClr val="3430D9"/>
      </a:accent4>
      <a:accent5>
        <a:srgbClr val="2973E7"/>
      </a:accent5>
      <a:accent6>
        <a:srgbClr val="17B1D5"/>
      </a:accent6>
      <a:hlink>
        <a:srgbClr val="349D51"/>
      </a:hlink>
      <a:folHlink>
        <a:srgbClr val="7F7F7F"/>
      </a:folHlink>
    </a:clrScheme>
    <a:fontScheme name="Custom 1">
      <a:majorFont>
        <a:latin typeface="Batang"/>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lignmentVTI" id="{606D7720-FAA0-4ADC-B967-3239DA8ECA1A}" vid="{10074623-6FCC-4A3C-AAA5-58644BD8FF19}"/>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1851</Words>
  <Application>Microsoft Office PowerPoint</Application>
  <PresentationFormat>Widescreen</PresentationFormat>
  <Paragraphs>179</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AlignmentVTI</vt:lpstr>
      <vt:lpstr>CS 4320 Midterm Presentation</vt:lpstr>
      <vt:lpstr>Project</vt:lpstr>
      <vt:lpstr>License - Open-source</vt:lpstr>
      <vt:lpstr>Related work</vt:lpstr>
      <vt:lpstr>Unique Selling Point (USP)</vt:lpstr>
      <vt:lpstr>Options to Build Upon</vt:lpstr>
      <vt:lpstr>Use Cases</vt:lpstr>
      <vt:lpstr>Quality Attributes/Non-Functional Requirements</vt:lpstr>
      <vt:lpstr>Concerns and Restraints</vt:lpstr>
      <vt:lpstr>1st Iteration </vt:lpstr>
      <vt:lpstr>1st Iteration </vt:lpstr>
      <vt:lpstr>1st Iteration </vt:lpstr>
      <vt:lpstr>1st Iteration </vt:lpstr>
      <vt:lpstr>1st Iteration </vt:lpstr>
      <vt:lpstr>Work Breakdown</vt:lpstr>
      <vt:lpstr>Diagrams and Related work(Design documentation)</vt:lpstr>
      <vt:lpstr>Dedicate one slide to show the relationship between your project and the course content explicitly.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Rayne Guinta</cp:lastModifiedBy>
  <cp:revision>5</cp:revision>
  <dcterms:created xsi:type="dcterms:W3CDTF">2024-09-26T14:23:56Z</dcterms:created>
  <dcterms:modified xsi:type="dcterms:W3CDTF">2024-11-21T21:43:17Z</dcterms:modified>
</cp:coreProperties>
</file>