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d95dc3190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d95dc3190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d95dc3190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d95dc3190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d95dc3190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d95dc3190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d95dc3190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d95dc3190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d95dc3190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d95dc3190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d95dc3190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d95dc3190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Draft HSWC presentation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GitHub repo &amp; README</a:t>
            </a:r>
            <a:endParaRPr/>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25000"/>
              </a:lnSpc>
              <a:spcBef>
                <a:spcPts val="1800"/>
              </a:spcBef>
              <a:spcAft>
                <a:spcPts val="0"/>
              </a:spcAft>
              <a:buClr>
                <a:schemeClr val="dk1"/>
              </a:buClr>
              <a:buSzPts val="1100"/>
              <a:buFont typeface="Arial"/>
              <a:buNone/>
            </a:pPr>
            <a:r>
              <a:rPr b="1" lang="en" sz="1700">
                <a:solidFill>
                  <a:srgbClr val="24292E"/>
                </a:solidFill>
                <a:highlight>
                  <a:srgbClr val="FFFFFF"/>
                </a:highlight>
              </a:rPr>
              <a:t>Rationale for Project Selection</a:t>
            </a:r>
            <a:endParaRPr b="1" sz="1700">
              <a:solidFill>
                <a:srgbClr val="24292E"/>
              </a:solidFill>
              <a:highlight>
                <a:srgbClr val="FFFFFF"/>
              </a:highlight>
            </a:endParaRPr>
          </a:p>
          <a:p>
            <a:pPr indent="0" lvl="0" marL="139700" marR="139700" rtl="0" algn="l">
              <a:spcBef>
                <a:spcPts val="1200"/>
              </a:spcBef>
              <a:spcAft>
                <a:spcPts val="0"/>
              </a:spcAft>
              <a:buClr>
                <a:schemeClr val="dk1"/>
              </a:buClr>
              <a:buSzPts val="1100"/>
              <a:buFont typeface="Arial"/>
              <a:buNone/>
            </a:pPr>
            <a:r>
              <a:rPr lang="en" sz="1200">
                <a:solidFill>
                  <a:schemeClr val="dk1"/>
                </a:solidFill>
                <a:highlight>
                  <a:srgbClr val="FFFFFF"/>
                </a:highlight>
              </a:rPr>
              <a:t>To help animal control efforts locally in Waupaca county by historical data analysis to assist in obtaining grant funding to help cover the cost for spay and neuter procedures of low income family pets and free roaming cats.</a:t>
            </a:r>
            <a:endParaRPr sz="1200">
              <a:solidFill>
                <a:schemeClr val="dk1"/>
              </a:solidFill>
              <a:highlight>
                <a:srgbClr val="FFFFFF"/>
              </a:highlight>
            </a:endParaRPr>
          </a:p>
          <a:p>
            <a:pPr indent="0" lvl="0" marL="0" marR="38100" rtl="0" algn="l">
              <a:lnSpc>
                <a:spcPct val="100000"/>
              </a:lnSpc>
              <a:spcBef>
                <a:spcPts val="1800"/>
              </a:spcBef>
              <a:spcAft>
                <a:spcPts val="0"/>
              </a:spcAft>
              <a:buClr>
                <a:schemeClr val="dk1"/>
              </a:buClr>
              <a:buSzPts val="1100"/>
              <a:buFont typeface="Arial"/>
              <a:buNone/>
            </a:pPr>
            <a:r>
              <a:rPr b="1" lang="en" sz="1650">
                <a:solidFill>
                  <a:srgbClr val="24292E"/>
                </a:solidFill>
                <a:highlight>
                  <a:srgbClr val="FFFFFF"/>
                </a:highlight>
              </a:rPr>
              <a:t>   Source Data</a:t>
            </a:r>
            <a:endParaRPr b="1" sz="1650">
              <a:solidFill>
                <a:srgbClr val="24292E"/>
              </a:solidFill>
              <a:highlight>
                <a:srgbClr val="FFFFFF"/>
              </a:highlight>
            </a:endParaRPr>
          </a:p>
          <a:p>
            <a:pPr indent="-304800" lvl="0" marL="457200" rtl="0" algn="l">
              <a:spcBef>
                <a:spcPts val="1200"/>
              </a:spcBef>
              <a:spcAft>
                <a:spcPts val="0"/>
              </a:spcAft>
              <a:buClr>
                <a:srgbClr val="24292E"/>
              </a:buClr>
              <a:buSzPts val="1200"/>
              <a:buChar char="●"/>
            </a:pPr>
            <a:r>
              <a:rPr lang="en" sz="1200">
                <a:solidFill>
                  <a:srgbClr val="24292E"/>
                </a:solidFill>
                <a:highlight>
                  <a:srgbClr val="FFFFFF"/>
                </a:highlight>
              </a:rPr>
              <a:t>6 .csv files for 2018, 2019 and 2020 obtained from the Waupaca County Humane Society.</a:t>
            </a:r>
            <a:endParaRPr sz="1200">
              <a:solidFill>
                <a:srgbClr val="24292E"/>
              </a:solidFill>
              <a:highlight>
                <a:srgbClr val="FFFFFF"/>
              </a:highlight>
            </a:endParaRPr>
          </a:p>
          <a:p>
            <a:pPr indent="-304800" lvl="1" marL="914400" rtl="0" algn="l">
              <a:spcBef>
                <a:spcPts val="0"/>
              </a:spcBef>
              <a:spcAft>
                <a:spcPts val="0"/>
              </a:spcAft>
              <a:buClr>
                <a:srgbClr val="24292E"/>
              </a:buClr>
              <a:buSzPts val="1200"/>
              <a:buChar char="○"/>
            </a:pPr>
            <a:r>
              <a:rPr lang="en" sz="1200">
                <a:solidFill>
                  <a:srgbClr val="24292E"/>
                </a:solidFill>
                <a:highlight>
                  <a:srgbClr val="FFFFFF"/>
                </a:highlight>
              </a:rPr>
              <a:t>3 files with spay and neuter data for each year</a:t>
            </a:r>
            <a:endParaRPr sz="1200">
              <a:solidFill>
                <a:srgbClr val="24292E"/>
              </a:solidFill>
              <a:highlight>
                <a:srgbClr val="FFFFFF"/>
              </a:highlight>
            </a:endParaRPr>
          </a:p>
          <a:p>
            <a:pPr indent="-304800" lvl="1" marL="914400" rtl="0" algn="l">
              <a:spcBef>
                <a:spcPts val="0"/>
              </a:spcBef>
              <a:spcAft>
                <a:spcPts val="0"/>
              </a:spcAft>
              <a:buClr>
                <a:srgbClr val="24292E"/>
              </a:buClr>
              <a:buSzPts val="1200"/>
              <a:buChar char="○"/>
            </a:pPr>
            <a:r>
              <a:rPr lang="en" sz="1200">
                <a:solidFill>
                  <a:srgbClr val="24292E"/>
                </a:solidFill>
                <a:highlight>
                  <a:srgbClr val="FFFFFF"/>
                </a:highlight>
              </a:rPr>
              <a:t>3 files with stray and surrender details for each year</a:t>
            </a:r>
            <a:endParaRPr sz="1200">
              <a:solidFill>
                <a:srgbClr val="24292E"/>
              </a:solidFill>
              <a:highlight>
                <a:srgbClr val="FFFFFF"/>
              </a:highlight>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GitHub &amp; README continued</a:t>
            </a:r>
            <a:endParaRPr/>
          </a:p>
        </p:txBody>
      </p:sp>
      <p:sp>
        <p:nvSpPr>
          <p:cNvPr id="66" name="Google Shape;66;p15"/>
          <p:cNvSpPr txBox="1"/>
          <p:nvPr/>
        </p:nvSpPr>
        <p:spPr>
          <a:xfrm>
            <a:off x="229500" y="1544575"/>
            <a:ext cx="8685000" cy="2632200"/>
          </a:xfrm>
          <a:prstGeom prst="rect">
            <a:avLst/>
          </a:prstGeom>
          <a:noFill/>
          <a:ln>
            <a:noFill/>
          </a:ln>
        </p:spPr>
        <p:txBody>
          <a:bodyPr anchorCtr="0" anchor="t" bIns="91425" lIns="91425" spcFirstLastPara="1" rIns="91425" wrap="square" tIns="91425">
            <a:spAutoFit/>
          </a:bodyPr>
          <a:lstStyle/>
          <a:p>
            <a:pPr indent="0" lvl="0" marL="0" marR="38100" rtl="0" algn="l">
              <a:spcBef>
                <a:spcPts val="1800"/>
              </a:spcBef>
              <a:spcAft>
                <a:spcPts val="0"/>
              </a:spcAft>
              <a:buNone/>
            </a:pPr>
            <a:r>
              <a:rPr b="1" lang="en" sz="1650">
                <a:solidFill>
                  <a:srgbClr val="24292E"/>
                </a:solidFill>
                <a:highlight>
                  <a:srgbClr val="FFFFFF"/>
                </a:highlight>
              </a:rPr>
              <a:t>Questions to Answer</a:t>
            </a:r>
            <a:endParaRPr b="1" sz="1650">
              <a:solidFill>
                <a:srgbClr val="24292E"/>
              </a:solidFill>
              <a:highlight>
                <a:srgbClr val="FFFFFF"/>
              </a:highlight>
            </a:endParaRPr>
          </a:p>
          <a:p>
            <a:pPr indent="0" lvl="0" marL="139700" marR="139700" rtl="0" algn="l">
              <a:lnSpc>
                <a:spcPct val="115000"/>
              </a:lnSpc>
              <a:spcBef>
                <a:spcPts val="1200"/>
              </a:spcBef>
              <a:spcAft>
                <a:spcPts val="0"/>
              </a:spcAft>
              <a:buNone/>
            </a:pPr>
            <a:r>
              <a:rPr lang="en" sz="1200">
                <a:solidFill>
                  <a:schemeClr val="dk1"/>
                </a:solidFill>
                <a:highlight>
                  <a:srgbClr val="FFFFFF"/>
                </a:highlight>
              </a:rPr>
              <a:t>What is the need for future spay and neuter funding for the Waupaca County Humane Society?</a:t>
            </a:r>
            <a:endParaRPr sz="1200">
              <a:solidFill>
                <a:schemeClr val="dk1"/>
              </a:solidFill>
              <a:highlight>
                <a:srgbClr val="FFFFFF"/>
              </a:highlight>
            </a:endParaRPr>
          </a:p>
          <a:p>
            <a:pPr indent="0" lvl="0" marL="139700" marR="139700" rtl="0" algn="l">
              <a:lnSpc>
                <a:spcPct val="115000"/>
              </a:lnSpc>
              <a:spcBef>
                <a:spcPts val="1200"/>
              </a:spcBef>
              <a:spcAft>
                <a:spcPts val="0"/>
              </a:spcAft>
              <a:buNone/>
            </a:pPr>
            <a:r>
              <a:rPr lang="en" sz="1200">
                <a:solidFill>
                  <a:schemeClr val="dk1"/>
                </a:solidFill>
                <a:highlight>
                  <a:srgbClr val="FFFFFF"/>
                </a:highlight>
              </a:rPr>
              <a:t>The answer to this question will be used by the Waupaca County Humane Society to request grant funding for future spay and neuter surgical procedures.</a:t>
            </a:r>
            <a:endParaRPr sz="1200">
              <a:solidFill>
                <a:schemeClr val="dk1"/>
              </a:solidFill>
              <a:highlight>
                <a:srgbClr val="FFFFFF"/>
              </a:highlight>
            </a:endParaRPr>
          </a:p>
          <a:p>
            <a:pPr indent="0" lvl="0" marL="0" marR="38100" rtl="0" algn="l">
              <a:spcBef>
                <a:spcPts val="1800"/>
              </a:spcBef>
              <a:spcAft>
                <a:spcPts val="0"/>
              </a:spcAft>
              <a:buNone/>
            </a:pPr>
            <a:r>
              <a:rPr b="1" lang="en" sz="1650">
                <a:solidFill>
                  <a:srgbClr val="24292E"/>
                </a:solidFill>
                <a:highlight>
                  <a:srgbClr val="FFFFFF"/>
                </a:highlight>
              </a:rPr>
              <a:t>Communication Protocols</a:t>
            </a:r>
            <a:endParaRPr b="1" sz="1650">
              <a:solidFill>
                <a:srgbClr val="24292E"/>
              </a:solidFill>
              <a:highlight>
                <a:srgbClr val="FFFFFF"/>
              </a:highlight>
            </a:endParaRPr>
          </a:p>
          <a:p>
            <a:pPr indent="-304800" lvl="0" marL="457200" rtl="0" algn="l">
              <a:lnSpc>
                <a:spcPct val="115000"/>
              </a:lnSpc>
              <a:spcBef>
                <a:spcPts val="1200"/>
              </a:spcBef>
              <a:spcAft>
                <a:spcPts val="0"/>
              </a:spcAft>
              <a:buClr>
                <a:srgbClr val="24292E"/>
              </a:buClr>
              <a:buSzPts val="1200"/>
              <a:buChar char="●"/>
            </a:pPr>
            <a:r>
              <a:rPr lang="en" sz="1200">
                <a:solidFill>
                  <a:srgbClr val="24292E"/>
                </a:solidFill>
                <a:highlight>
                  <a:srgbClr val="FFFFFF"/>
                </a:highlight>
              </a:rPr>
              <a:t>Slack group for quick communication and sharing of ideas and files.</a:t>
            </a:r>
            <a:endParaRPr sz="1200">
              <a:solidFill>
                <a:srgbClr val="24292E"/>
              </a:solidFill>
              <a:highlight>
                <a:srgbClr val="FFFFFF"/>
              </a:highlight>
            </a:endParaRPr>
          </a:p>
          <a:p>
            <a:pPr indent="-304800" lvl="0" marL="457200" rtl="0" algn="l">
              <a:lnSpc>
                <a:spcPct val="115000"/>
              </a:lnSpc>
              <a:spcBef>
                <a:spcPts val="0"/>
              </a:spcBef>
              <a:spcAft>
                <a:spcPts val="0"/>
              </a:spcAft>
              <a:buClr>
                <a:srgbClr val="24292E"/>
              </a:buClr>
              <a:buSzPts val="1200"/>
              <a:buChar char="●"/>
            </a:pPr>
            <a:r>
              <a:rPr lang="en" sz="1200">
                <a:solidFill>
                  <a:srgbClr val="24292E"/>
                </a:solidFill>
                <a:highlight>
                  <a:srgbClr val="FFFFFF"/>
                </a:highlight>
              </a:rPr>
              <a:t>Scheduled and impromptu Zoom meetings to discuss project progression and planning for future tasks and completion deadlines.</a:t>
            </a:r>
            <a:endParaRPr sz="1200">
              <a:solidFill>
                <a:srgbClr val="24292E"/>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Explanation of ML model</a:t>
            </a:r>
            <a:endParaRPr/>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lnSpc>
                <a:spcPct val="182608"/>
              </a:lnSpc>
              <a:spcBef>
                <a:spcPts val="1400"/>
              </a:spcBef>
              <a:spcAft>
                <a:spcPts val="0"/>
              </a:spcAft>
              <a:buClr>
                <a:srgbClr val="292929"/>
              </a:buClr>
              <a:buSzPts val="1200"/>
              <a:buChar char="●"/>
            </a:pPr>
            <a:r>
              <a:rPr b="1" lang="en" sz="1200">
                <a:solidFill>
                  <a:srgbClr val="292929"/>
                </a:solidFill>
                <a:highlight>
                  <a:srgbClr val="FFFFFF"/>
                </a:highlight>
              </a:rPr>
              <a:t>ARIMA (AutoRegressive Integrated Moving Average) Model will be used.</a:t>
            </a:r>
            <a:endParaRPr b="1" sz="1200">
              <a:solidFill>
                <a:srgbClr val="292929"/>
              </a:solidFill>
              <a:highlight>
                <a:srgbClr val="FFFFFF"/>
              </a:highlight>
            </a:endParaRPr>
          </a:p>
          <a:p>
            <a:pPr indent="-304800" lvl="1" marL="914400" rtl="0" algn="l">
              <a:lnSpc>
                <a:spcPct val="182608"/>
              </a:lnSpc>
              <a:spcBef>
                <a:spcPts val="0"/>
              </a:spcBef>
              <a:spcAft>
                <a:spcPts val="0"/>
              </a:spcAft>
              <a:buClr>
                <a:srgbClr val="292929"/>
              </a:buClr>
              <a:buSzPts val="1200"/>
              <a:buChar char="○"/>
            </a:pPr>
            <a:r>
              <a:rPr b="1" lang="en" sz="1200">
                <a:solidFill>
                  <a:srgbClr val="292929"/>
                </a:solidFill>
                <a:highlight>
                  <a:srgbClr val="FFFFFF"/>
                </a:highlight>
              </a:rPr>
              <a:t>This model will take historical data of spay and neuters conducted by the Waupaca Humane Society and train the ML model to predict future needs for spays and </a:t>
            </a:r>
            <a:r>
              <a:rPr b="1" lang="en" sz="1200">
                <a:solidFill>
                  <a:srgbClr val="292929"/>
                </a:solidFill>
                <a:highlight>
                  <a:srgbClr val="FFFFFF"/>
                </a:highlight>
              </a:rPr>
              <a:t>neuters</a:t>
            </a:r>
            <a:r>
              <a:rPr b="1" lang="en" sz="1200">
                <a:solidFill>
                  <a:srgbClr val="292929"/>
                </a:solidFill>
                <a:highlight>
                  <a:srgbClr val="FFFFFF"/>
                </a:highlight>
              </a:rPr>
              <a:t> to request grant funding.</a:t>
            </a:r>
            <a:endParaRPr b="1" sz="1200">
              <a:solidFill>
                <a:srgbClr val="292929"/>
              </a:solidFill>
              <a:highlight>
                <a:srgbClr val="FFFFFF"/>
              </a:highlight>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Database</a:t>
            </a:r>
            <a:endParaRPr/>
          </a:p>
        </p:txBody>
      </p:sp>
      <p:sp>
        <p:nvSpPr>
          <p:cNvPr id="78" name="Google Shape;78;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9" name="Google Shape;79;p17"/>
          <p:cNvPicPr preferRelativeResize="0"/>
          <p:nvPr/>
        </p:nvPicPr>
        <p:blipFill>
          <a:blip r:embed="rId3">
            <a:alphaModFix/>
          </a:blip>
          <a:stretch>
            <a:fillRect/>
          </a:stretch>
        </p:blipFill>
        <p:spPr>
          <a:xfrm>
            <a:off x="0" y="1152477"/>
            <a:ext cx="6889457" cy="3416399"/>
          </a:xfrm>
          <a:prstGeom prst="rect">
            <a:avLst/>
          </a:prstGeom>
          <a:noFill/>
          <a:ln>
            <a:noFill/>
          </a:ln>
        </p:spPr>
      </p:pic>
      <p:pic>
        <p:nvPicPr>
          <p:cNvPr id="80" name="Google Shape;80;p17"/>
          <p:cNvPicPr preferRelativeResize="0"/>
          <p:nvPr/>
        </p:nvPicPr>
        <p:blipFill>
          <a:blip r:embed="rId4">
            <a:alphaModFix/>
          </a:blip>
          <a:stretch>
            <a:fillRect/>
          </a:stretch>
        </p:blipFill>
        <p:spPr>
          <a:xfrm>
            <a:off x="4670826" y="392488"/>
            <a:ext cx="4264925" cy="43585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Blueprint of Tableau Dashboard</a:t>
            </a:r>
            <a:endParaRPr/>
          </a:p>
        </p:txBody>
      </p:sp>
      <p:sp>
        <p:nvSpPr>
          <p:cNvPr id="86" name="Google Shape;86;p18"/>
          <p:cNvSpPr txBox="1"/>
          <p:nvPr>
            <p:ph idx="1" type="body"/>
          </p:nvPr>
        </p:nvSpPr>
        <p:spPr>
          <a:xfrm>
            <a:off x="311700" y="1152475"/>
            <a:ext cx="4260300" cy="3416400"/>
          </a:xfrm>
          <a:prstGeom prst="rect">
            <a:avLst/>
          </a:prstGeom>
        </p:spPr>
        <p:txBody>
          <a:bodyPr anchorCtr="0" anchor="t" bIns="91425" lIns="91425" spcFirstLastPara="1" rIns="91425" wrap="square" tIns="91425">
            <a:normAutofit fontScale="92500"/>
          </a:bodyPr>
          <a:lstStyle/>
          <a:p>
            <a:pPr indent="-357822" lvl="0" marL="457200" rtl="0" algn="l">
              <a:spcBef>
                <a:spcPts val="0"/>
              </a:spcBef>
              <a:spcAft>
                <a:spcPts val="0"/>
              </a:spcAft>
              <a:buSzPct val="100000"/>
              <a:buChar char="●"/>
            </a:pPr>
            <a:r>
              <a:rPr lang="en" sz="2200"/>
              <a:t>This is a representation of what our dashboard would like. Our charts will be group into zones that are closely related to each other, so we can get a more coherent picture of our story.</a:t>
            </a:r>
            <a:endParaRPr sz="2200"/>
          </a:p>
          <a:p>
            <a:pPr indent="-357822" lvl="0" marL="457200" rtl="0" algn="l">
              <a:spcBef>
                <a:spcPts val="0"/>
              </a:spcBef>
              <a:spcAft>
                <a:spcPts val="0"/>
              </a:spcAft>
              <a:buSzPct val="100000"/>
              <a:buChar char="●"/>
            </a:pPr>
            <a:r>
              <a:rPr lang="en" sz="2200"/>
              <a:t>This </a:t>
            </a:r>
            <a:r>
              <a:rPr lang="en" sz="2200"/>
              <a:t>arrangement</a:t>
            </a:r>
            <a:r>
              <a:rPr lang="en" sz="2200"/>
              <a:t> will depends on what </a:t>
            </a:r>
            <a:r>
              <a:rPr lang="en" sz="2200"/>
              <a:t>questions we are answering with our dataset.</a:t>
            </a:r>
            <a:endParaRPr sz="2200"/>
          </a:p>
        </p:txBody>
      </p:sp>
      <p:pic>
        <p:nvPicPr>
          <p:cNvPr id="87" name="Google Shape;87;p18"/>
          <p:cNvPicPr preferRelativeResize="0"/>
          <p:nvPr/>
        </p:nvPicPr>
        <p:blipFill rotWithShape="1">
          <a:blip r:embed="rId3">
            <a:alphaModFix/>
          </a:blip>
          <a:srcRect b="0" l="3209" r="3209" t="0"/>
          <a:stretch/>
        </p:blipFill>
        <p:spPr>
          <a:xfrm>
            <a:off x="4651175" y="1152475"/>
            <a:ext cx="4260301" cy="314824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May 30th milestones</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All preprocessing of data complete</a:t>
            </a:r>
            <a:endParaRPr/>
          </a:p>
          <a:p>
            <a:pPr indent="-342900" lvl="0" marL="457200" rtl="0" algn="l">
              <a:spcBef>
                <a:spcPts val="0"/>
              </a:spcBef>
              <a:spcAft>
                <a:spcPts val="0"/>
              </a:spcAft>
              <a:buSzPts val="1800"/>
              <a:buChar char="●"/>
            </a:pPr>
            <a:r>
              <a:rPr lang="en"/>
              <a:t>AWS database set up</a:t>
            </a:r>
            <a:endParaRPr/>
          </a:p>
          <a:p>
            <a:pPr indent="-342900" lvl="0" marL="457200" rtl="0" algn="l">
              <a:spcBef>
                <a:spcPts val="0"/>
              </a:spcBef>
              <a:spcAft>
                <a:spcPts val="0"/>
              </a:spcAft>
              <a:buSzPts val="1800"/>
              <a:buChar char="●"/>
            </a:pPr>
            <a:r>
              <a:rPr lang="en"/>
              <a:t>ML model switched, new model demo</a:t>
            </a:r>
            <a:endParaRPr/>
          </a:p>
          <a:p>
            <a:pPr indent="-342900" lvl="0" marL="457200" rtl="0" algn="l">
              <a:spcBef>
                <a:spcPts val="0"/>
              </a:spcBef>
              <a:spcAft>
                <a:spcPts val="0"/>
              </a:spcAft>
              <a:buSzPts val="1800"/>
              <a:buChar char="●"/>
            </a:pPr>
            <a:r>
              <a:rPr lang="en"/>
              <a:t>Mockup dashboard</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