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2" r:id="rId28"/>
    <p:sldId id="267" r:id="rId29"/>
    <p:sldId id="268" r:id="rId30"/>
    <p:sldId id="269" r:id="rId31"/>
    <p:sldId id="27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3907-4516-44B1-A538-DC0BE03BC97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1A26-9BBC-426E-9E40-2AC56DF40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1A26-9BBC-426E-9E40-2AC56DF401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1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1A26-9BBC-426E-9E40-2AC56DF401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0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1A26-9BBC-426E-9E40-2AC56DF401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0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8A6B485-73F1-4F0D-BB75-F297F732FBE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625952-8D16-4619-A6E4-77128C268C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300k.com/shop/goodsDetail.html?f_goodsno=271013138680" TargetMode="External"/><Relationship Id="rId4" Type="http://schemas.openxmlformats.org/officeDocument/2006/relationships/hyperlink" Target="http://itempage3.aution.co.kr/DetailView.aspx?itemno-B44724458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11.jpe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3.gif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3744416" cy="1800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IOT</a:t>
            </a:r>
            <a:r>
              <a:rPr lang="ko-KR" altLang="en-US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를 활용한</a:t>
            </a:r>
            <a:br>
              <a:rPr lang="en-US" altLang="ko-KR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</a:br>
            <a:r>
              <a:rPr lang="ko-KR" altLang="en-US" sz="3600" dirty="0" err="1">
                <a:ln>
                  <a:solidFill>
                    <a:schemeClr val="accent1">
                      <a:alpha val="44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파츠</a:t>
            </a:r>
            <a:r>
              <a:rPr lang="ko-KR" altLang="en-US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보안</a:t>
            </a:r>
            <a:r>
              <a:rPr lang="ko-KR" altLang="en-US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br>
              <a:rPr lang="en-US" altLang="ko-KR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</a:br>
            <a:r>
              <a:rPr lang="ko-KR" altLang="en-US" sz="3600" dirty="0">
                <a:ln>
                  <a:solidFill>
                    <a:schemeClr val="accent1">
                      <a:alpha val="44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스마트 자전거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pic>
        <p:nvPicPr>
          <p:cNvPr id="1026" name="Picture 2" descr="C:\Users\5E304-02\Desktop\bi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18620"/>
            <a:ext cx="1701430" cy="17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E304-02\Desktop\prote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30" y="994785"/>
            <a:ext cx="1749100" cy="174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029744" y="4365104"/>
            <a:ext cx="3240360" cy="22747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201521703 </a:t>
            </a:r>
            <a:r>
              <a:rPr lang="ko-KR" altLang="en-US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신웅현</a:t>
            </a:r>
            <a:endParaRPr lang="en-US" altLang="ko-K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201421771 </a:t>
            </a:r>
            <a:r>
              <a:rPr lang="ko-KR" altLang="en-US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이용재</a:t>
            </a:r>
            <a:endParaRPr lang="en-US" altLang="ko-K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201521707 </a:t>
            </a:r>
            <a:r>
              <a:rPr lang="ko-KR" altLang="en-US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안민호</a:t>
            </a:r>
            <a:endParaRPr lang="en-US" altLang="ko-K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201521732 </a:t>
            </a:r>
            <a:r>
              <a:rPr lang="ko-KR" altLang="en-US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정민수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057216" y="4084765"/>
            <a:ext cx="1152128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76982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모트</a:t>
            </a:r>
            <a:r>
              <a:rPr lang="ko-KR" altLang="en-US" sz="1400" dirty="0">
                <a:latin typeface="+mn-ea"/>
              </a:rPr>
              <a:t> 컨트롤 변수</a:t>
            </a:r>
          </a:p>
          <a:p>
            <a:r>
              <a:rPr lang="en-US" altLang="ko-KR" sz="1400" dirty="0">
                <a:latin typeface="+mn-ea"/>
              </a:rPr>
              <a:t>int flag = 0, </a:t>
            </a:r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data_A</a:t>
            </a:r>
            <a:r>
              <a:rPr lang="en-US" altLang="ko-KR" sz="1400" dirty="0">
                <a:latin typeface="+mn-ea"/>
              </a:rPr>
              <a:t>= 0, </a:t>
            </a:r>
            <a:r>
              <a:rPr lang="en-US" altLang="ko-KR" sz="1400" dirty="0" err="1">
                <a:latin typeface="+mn-ea"/>
              </a:rPr>
              <a:t>cnt</a:t>
            </a:r>
            <a:r>
              <a:rPr lang="en-US" altLang="ko-KR" sz="1400" dirty="0">
                <a:latin typeface="+mn-ea"/>
              </a:rPr>
              <a:t> = 0, </a:t>
            </a:r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Msg_c</a:t>
            </a:r>
            <a:r>
              <a:rPr lang="en-US" altLang="ko-KR" sz="1400" dirty="0">
                <a:latin typeface="+mn-ea"/>
              </a:rPr>
              <a:t>=0;</a:t>
            </a:r>
          </a:p>
          <a:p>
            <a:r>
              <a:rPr lang="en-US" altLang="ko-KR" sz="1400" dirty="0">
                <a:latin typeface="+mn-ea"/>
              </a:rPr>
              <a:t>int </a:t>
            </a:r>
            <a:r>
              <a:rPr lang="en-US" altLang="ko-KR" sz="1400" dirty="0" err="1">
                <a:latin typeface="+mn-ea"/>
              </a:rPr>
              <a:t>lite_on_c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err_cnt</a:t>
            </a:r>
            <a:r>
              <a:rPr lang="en-US" altLang="ko-KR" sz="1400" dirty="0">
                <a:latin typeface="+mn-ea"/>
              </a:rPr>
              <a:t>[5]={0};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메세지</a:t>
            </a:r>
            <a:r>
              <a:rPr lang="ko-KR" altLang="en-US" sz="1400" dirty="0">
                <a:latin typeface="+mn-ea"/>
              </a:rPr>
              <a:t> 파일 초기화</a:t>
            </a:r>
          </a:p>
          <a:p>
            <a:r>
              <a:rPr lang="en-US" altLang="ko-KR" sz="1400" dirty="0">
                <a:latin typeface="+mn-ea"/>
              </a:rPr>
              <a:t>Save_Msg_1("10 Start");</a:t>
            </a:r>
          </a:p>
          <a:p>
            <a:r>
              <a:rPr lang="en-US" altLang="ko-KR" sz="1400" dirty="0">
                <a:latin typeface="+mn-ea"/>
              </a:rPr>
              <a:t>Save_Msg_2("11 Start");</a:t>
            </a:r>
          </a:p>
          <a:p>
            <a:r>
              <a:rPr lang="en-US" altLang="ko-KR" sz="1400" dirty="0">
                <a:latin typeface="+mn-ea"/>
              </a:rPr>
              <a:t>Save_Msg_3("12 Start");</a:t>
            </a:r>
          </a:p>
          <a:p>
            <a:r>
              <a:rPr lang="en-US" altLang="ko-KR" sz="1400" dirty="0">
                <a:latin typeface="+mn-ea"/>
              </a:rPr>
              <a:t>Save_Msg_4("13 Start");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클라이언트와 데이터 통신</a:t>
            </a:r>
          </a:p>
          <a:p>
            <a:r>
              <a:rPr lang="en-US" altLang="ko-KR" sz="1400" dirty="0">
                <a:latin typeface="+mn-ea"/>
              </a:rPr>
              <a:t>while(1){</a:t>
            </a:r>
          </a:p>
          <a:p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데이터 받기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ReadFile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hComm</a:t>
            </a:r>
            <a:r>
              <a:rPr lang="en-US" altLang="ko-KR" sz="1400" dirty="0">
                <a:latin typeface="+mn-ea"/>
              </a:rPr>
              <a:t>, &amp;</a:t>
            </a:r>
            <a:r>
              <a:rPr lang="en-US" altLang="ko-KR" sz="1400" dirty="0" err="1">
                <a:latin typeface="+mn-ea"/>
              </a:rPr>
              <a:t>recv_Char</a:t>
            </a:r>
            <a:r>
              <a:rPr lang="en-US" altLang="ko-KR" sz="1400" dirty="0">
                <a:latin typeface="+mn-ea"/>
              </a:rPr>
              <a:t>, 1, &amp;</a:t>
            </a:r>
            <a:r>
              <a:rPr lang="en-US" altLang="ko-KR" sz="1400" dirty="0" err="1">
                <a:latin typeface="+mn-ea"/>
              </a:rPr>
              <a:t>BytesRead</a:t>
            </a:r>
            <a:r>
              <a:rPr lang="en-US" altLang="ko-KR" sz="1400" dirty="0">
                <a:latin typeface="+mn-ea"/>
              </a:rPr>
              <a:t>, NULL);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 == 0)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err_quit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ReadFile</a:t>
            </a:r>
            <a:r>
              <a:rPr lang="en-US" altLang="ko-KR" sz="1400" dirty="0">
                <a:latin typeface="+mn-ea"/>
              </a:rPr>
              <a:t>()");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</a:t>
            </a:r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] = </a:t>
            </a:r>
            <a:r>
              <a:rPr lang="en-US" altLang="ko-KR" sz="1400" dirty="0" err="1">
                <a:latin typeface="+mn-ea"/>
              </a:rPr>
              <a:t>recv_Char</a:t>
            </a:r>
            <a:r>
              <a:rPr lang="en-US" altLang="ko-KR" sz="1400" dirty="0">
                <a:latin typeface="+mn-ea"/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742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모트</a:t>
            </a:r>
            <a:r>
              <a:rPr lang="ko-KR" altLang="en-US" sz="1400" dirty="0">
                <a:latin typeface="+mn-ea"/>
              </a:rPr>
              <a:t> 컨트롤 변수</a:t>
            </a:r>
          </a:p>
          <a:p>
            <a:r>
              <a:rPr lang="en-US" altLang="ko-KR" sz="1400" dirty="0">
                <a:latin typeface="+mn-ea"/>
              </a:rPr>
              <a:t>int flag = 0, </a:t>
            </a:r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data_A</a:t>
            </a:r>
            <a:r>
              <a:rPr lang="en-US" altLang="ko-KR" sz="1400" dirty="0">
                <a:latin typeface="+mn-ea"/>
              </a:rPr>
              <a:t>= 0, </a:t>
            </a:r>
            <a:r>
              <a:rPr lang="en-US" altLang="ko-KR" sz="1400" dirty="0" err="1">
                <a:latin typeface="+mn-ea"/>
              </a:rPr>
              <a:t>cnt</a:t>
            </a:r>
            <a:r>
              <a:rPr lang="en-US" altLang="ko-KR" sz="1400" dirty="0">
                <a:latin typeface="+mn-ea"/>
              </a:rPr>
              <a:t> = 0, </a:t>
            </a:r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Msg_c</a:t>
            </a:r>
            <a:r>
              <a:rPr lang="en-US" altLang="ko-KR" sz="1400" dirty="0">
                <a:latin typeface="+mn-ea"/>
              </a:rPr>
              <a:t>=0;</a:t>
            </a:r>
          </a:p>
          <a:p>
            <a:r>
              <a:rPr lang="en-US" altLang="ko-KR" sz="1400" dirty="0">
                <a:latin typeface="+mn-ea"/>
              </a:rPr>
              <a:t>int </a:t>
            </a:r>
            <a:r>
              <a:rPr lang="en-US" altLang="ko-KR" sz="1400" dirty="0" err="1">
                <a:latin typeface="+mn-ea"/>
              </a:rPr>
              <a:t>lite_on_c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=0, </a:t>
            </a:r>
            <a:r>
              <a:rPr lang="en-US" altLang="ko-KR" sz="1400" dirty="0" err="1">
                <a:latin typeface="+mn-ea"/>
              </a:rPr>
              <a:t>err_cnt</a:t>
            </a:r>
            <a:r>
              <a:rPr lang="en-US" altLang="ko-KR" sz="1400" dirty="0">
                <a:latin typeface="+mn-ea"/>
              </a:rPr>
              <a:t>[5]={0};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메세지</a:t>
            </a:r>
            <a:r>
              <a:rPr lang="ko-KR" altLang="en-US" sz="1400" dirty="0">
                <a:latin typeface="+mn-ea"/>
              </a:rPr>
              <a:t> 파일 초기화</a:t>
            </a:r>
          </a:p>
          <a:p>
            <a:r>
              <a:rPr lang="en-US" altLang="ko-KR" sz="1400" dirty="0">
                <a:latin typeface="+mn-ea"/>
              </a:rPr>
              <a:t>Save_Msg_1("10 Start");</a:t>
            </a:r>
          </a:p>
          <a:p>
            <a:r>
              <a:rPr lang="en-US" altLang="ko-KR" sz="1400" dirty="0">
                <a:latin typeface="+mn-ea"/>
              </a:rPr>
              <a:t>Save_Msg_2("11 Start");</a:t>
            </a:r>
          </a:p>
          <a:p>
            <a:r>
              <a:rPr lang="en-US" altLang="ko-KR" sz="1400" dirty="0">
                <a:latin typeface="+mn-ea"/>
              </a:rPr>
              <a:t>Save_Msg_3("12 Start");</a:t>
            </a:r>
          </a:p>
          <a:p>
            <a:r>
              <a:rPr lang="en-US" altLang="ko-KR" sz="1400" dirty="0">
                <a:latin typeface="+mn-ea"/>
              </a:rPr>
              <a:t>Save_Msg_4("13 Start");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클라이언트와 데이터 통신</a:t>
            </a:r>
          </a:p>
          <a:p>
            <a:r>
              <a:rPr lang="en-US" altLang="ko-KR" sz="1400" dirty="0">
                <a:latin typeface="+mn-ea"/>
              </a:rPr>
              <a:t>while(1){</a:t>
            </a:r>
          </a:p>
          <a:p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데이터 받기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ReadFile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hComm</a:t>
            </a:r>
            <a:r>
              <a:rPr lang="en-US" altLang="ko-KR" sz="1400" dirty="0">
                <a:latin typeface="+mn-ea"/>
              </a:rPr>
              <a:t>, &amp;</a:t>
            </a:r>
            <a:r>
              <a:rPr lang="en-US" altLang="ko-KR" sz="1400" dirty="0" err="1">
                <a:latin typeface="+mn-ea"/>
              </a:rPr>
              <a:t>recv_Char</a:t>
            </a:r>
            <a:r>
              <a:rPr lang="en-US" altLang="ko-KR" sz="1400" dirty="0">
                <a:latin typeface="+mn-ea"/>
              </a:rPr>
              <a:t>, 1, &amp;</a:t>
            </a:r>
            <a:r>
              <a:rPr lang="en-US" altLang="ko-KR" sz="1400" dirty="0" err="1">
                <a:latin typeface="+mn-ea"/>
              </a:rPr>
              <a:t>BytesRead</a:t>
            </a:r>
            <a:r>
              <a:rPr lang="en-US" altLang="ko-KR" sz="1400" dirty="0">
                <a:latin typeface="+mn-ea"/>
              </a:rPr>
              <a:t>, NULL);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 == 0)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err_quit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ReadFile</a:t>
            </a:r>
            <a:r>
              <a:rPr lang="en-US" altLang="ko-KR" sz="1400" dirty="0">
                <a:latin typeface="+mn-ea"/>
              </a:rPr>
              <a:t>()");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</a:t>
            </a:r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] = </a:t>
            </a:r>
            <a:r>
              <a:rPr lang="en-US" altLang="ko-KR" sz="1400" dirty="0" err="1">
                <a:latin typeface="+mn-ea"/>
              </a:rPr>
              <a:t>recv_Char</a:t>
            </a:r>
            <a:r>
              <a:rPr lang="en-US" altLang="ko-KR" sz="1400" dirty="0">
                <a:latin typeface="+mn-ea"/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396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//</a:t>
            </a:r>
            <a:r>
              <a:rPr lang="ko-KR" altLang="en-US" sz="1600" dirty="0">
                <a:latin typeface="+mn-ea"/>
              </a:rPr>
              <a:t>모듈 연결 확인</a:t>
            </a:r>
          </a:p>
          <a:p>
            <a:r>
              <a:rPr lang="en-US" altLang="ko-KR" sz="1600" dirty="0">
                <a:latin typeface="+mn-ea"/>
              </a:rPr>
              <a:t>if(</a:t>
            </a:r>
            <a:r>
              <a:rPr lang="en-US" altLang="ko-KR" sz="1600" dirty="0" err="1">
                <a:latin typeface="+mn-ea"/>
              </a:rPr>
              <a:t>m_buf</a:t>
            </a:r>
            <a:r>
              <a:rPr lang="en-US" altLang="ko-KR" sz="1600" dirty="0">
                <a:latin typeface="+mn-ea"/>
              </a:rPr>
              <a:t>[0] == 0xcc ||( </a:t>
            </a:r>
            <a:r>
              <a:rPr lang="en-US" altLang="ko-KR" sz="1600" dirty="0" err="1">
                <a:latin typeface="+mn-ea"/>
              </a:rPr>
              <a:t>m_buf</a:t>
            </a:r>
            <a:r>
              <a:rPr lang="en-US" altLang="ko-KR" sz="1600" dirty="0">
                <a:latin typeface="+mn-ea"/>
              </a:rPr>
              <a:t>[0] == 0x7E &amp;&amp; </a:t>
            </a:r>
            <a:r>
              <a:rPr lang="en-US" altLang="ko-KR" sz="1600" dirty="0" err="1">
                <a:latin typeface="+mn-ea"/>
              </a:rPr>
              <a:t>m_buf</a:t>
            </a:r>
            <a:r>
              <a:rPr lang="en-US" altLang="ko-KR" sz="1600" dirty="0">
                <a:latin typeface="+mn-ea"/>
              </a:rPr>
              <a:t>[1] == 0x7E ))</a:t>
            </a:r>
            <a:r>
              <a:rPr lang="en-US" altLang="ko-KR" sz="1600" dirty="0" err="1">
                <a:latin typeface="+mn-ea"/>
              </a:rPr>
              <a:t>err_cnt</a:t>
            </a:r>
            <a:r>
              <a:rPr lang="en-US" altLang="ko-KR" sz="1600" dirty="0">
                <a:latin typeface="+mn-ea"/>
              </a:rPr>
              <a:t>[4]++;</a:t>
            </a:r>
          </a:p>
          <a:p>
            <a:r>
              <a:rPr lang="en-US" altLang="ko-KR" sz="1600" dirty="0">
                <a:latin typeface="+mn-ea"/>
              </a:rPr>
              <a:t>else if(</a:t>
            </a:r>
            <a:r>
              <a:rPr lang="en-US" altLang="ko-KR" sz="1600" dirty="0" err="1">
                <a:latin typeface="+mn-ea"/>
              </a:rPr>
              <a:t>m_buf</a:t>
            </a:r>
            <a:r>
              <a:rPr lang="en-US" altLang="ko-KR" sz="1600" dirty="0">
                <a:latin typeface="+mn-ea"/>
              </a:rPr>
              <a:t>[1] != NULL)</a:t>
            </a:r>
            <a:r>
              <a:rPr lang="en-US" altLang="ko-KR" sz="1600" dirty="0" err="1">
                <a:latin typeface="+mn-ea"/>
              </a:rPr>
              <a:t>err_cnt</a:t>
            </a:r>
            <a:r>
              <a:rPr lang="en-US" altLang="ko-KR" sz="1600" dirty="0">
                <a:latin typeface="+mn-ea"/>
              </a:rPr>
              <a:t>[4] = 0;</a:t>
            </a: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if(</a:t>
            </a:r>
            <a:r>
              <a:rPr lang="en-US" altLang="ko-KR" sz="1600" dirty="0" err="1">
                <a:latin typeface="+mn-ea"/>
              </a:rPr>
              <a:t>err_cnt</a:t>
            </a:r>
            <a:r>
              <a:rPr lang="en-US" altLang="ko-KR" sz="1600" dirty="0">
                <a:latin typeface="+mn-ea"/>
              </a:rPr>
              <a:t>[4]&gt;=10){</a:t>
            </a:r>
          </a:p>
          <a:p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</a:t>
            </a:r>
            <a:r>
              <a:rPr lang="en-US" altLang="ko-KR" sz="1600" dirty="0" err="1">
                <a:latin typeface="+mn-ea"/>
              </a:rPr>
              <a:t>UnConnect</a:t>
            </a:r>
            <a:r>
              <a:rPr lang="en-US" altLang="ko-KR" sz="1600" dirty="0">
                <a:latin typeface="+mn-ea"/>
              </a:rPr>
              <a:t> All\n");</a:t>
            </a:r>
          </a:p>
          <a:p>
            <a:r>
              <a:rPr lang="en-US" altLang="ko-KR" sz="1600" dirty="0">
                <a:latin typeface="+mn-ea"/>
              </a:rPr>
              <a:t>Save_Msg_1("</a:t>
            </a:r>
            <a:r>
              <a:rPr lang="en-US" altLang="ko-KR" sz="1600" dirty="0" err="1">
                <a:latin typeface="+mn-ea"/>
              </a:rPr>
              <a:t>UnConnect</a:t>
            </a:r>
            <a:r>
              <a:rPr lang="en-US" altLang="ko-KR" sz="1600" dirty="0">
                <a:latin typeface="+mn-ea"/>
              </a:rPr>
              <a:t> 10\n");</a:t>
            </a:r>
          </a:p>
          <a:p>
            <a:r>
              <a:rPr lang="en-US" altLang="ko-KR" sz="1600" dirty="0">
                <a:latin typeface="+mn-ea"/>
              </a:rPr>
              <a:t>Save_Msg_2("</a:t>
            </a:r>
            <a:r>
              <a:rPr lang="en-US" altLang="ko-KR" sz="1600" dirty="0" err="1">
                <a:latin typeface="+mn-ea"/>
              </a:rPr>
              <a:t>UnConnect</a:t>
            </a:r>
            <a:r>
              <a:rPr lang="en-US" altLang="ko-KR" sz="1600" dirty="0">
                <a:latin typeface="+mn-ea"/>
              </a:rPr>
              <a:t> 11\n");</a:t>
            </a:r>
          </a:p>
          <a:p>
            <a:r>
              <a:rPr lang="en-US" altLang="ko-KR" sz="1600" dirty="0">
                <a:latin typeface="+mn-ea"/>
              </a:rPr>
              <a:t>Save_Msg_3("</a:t>
            </a:r>
            <a:r>
              <a:rPr lang="en-US" altLang="ko-KR" sz="1600" dirty="0" err="1">
                <a:latin typeface="+mn-ea"/>
              </a:rPr>
              <a:t>UnConnect</a:t>
            </a:r>
            <a:r>
              <a:rPr lang="en-US" altLang="ko-KR" sz="1600" dirty="0">
                <a:latin typeface="+mn-ea"/>
              </a:rPr>
              <a:t> 12\n");</a:t>
            </a:r>
          </a:p>
          <a:p>
            <a:r>
              <a:rPr lang="en-US" altLang="ko-KR" sz="1600" dirty="0">
                <a:latin typeface="+mn-ea"/>
              </a:rPr>
              <a:t>Save_Msg_4("</a:t>
            </a:r>
            <a:r>
              <a:rPr lang="en-US" altLang="ko-KR" sz="1600" dirty="0" err="1">
                <a:latin typeface="+mn-ea"/>
              </a:rPr>
              <a:t>UnConnect</a:t>
            </a:r>
            <a:r>
              <a:rPr lang="en-US" altLang="ko-KR" sz="1600" dirty="0">
                <a:latin typeface="+mn-ea"/>
              </a:rPr>
              <a:t> 13\n");</a:t>
            </a:r>
          </a:p>
          <a:p>
            <a:r>
              <a:rPr lang="en-US" altLang="ko-KR" sz="16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1212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 == 10)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//10</a:t>
            </a:r>
            <a:r>
              <a:rPr lang="ko-KR" altLang="en-US" sz="1400" dirty="0">
                <a:latin typeface="+mn-ea"/>
              </a:rPr>
              <a:t>번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[10] == 0x0a){</a:t>
            </a:r>
          </a:p>
          <a:p>
            <a:r>
              <a:rPr lang="en-US" altLang="ko-KR" sz="1400" dirty="0" err="1">
                <a:latin typeface="+mn-ea"/>
              </a:rPr>
              <a:t>err_cnt</a:t>
            </a:r>
            <a:r>
              <a:rPr lang="en-US" altLang="ko-KR" sz="1400" dirty="0">
                <a:latin typeface="+mn-ea"/>
              </a:rPr>
              <a:t>[0]=0;</a:t>
            </a:r>
          </a:p>
          <a:p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("Connect 10\n");</a:t>
            </a:r>
          </a:p>
          <a:p>
            <a:r>
              <a:rPr lang="en-US" altLang="ko-KR" sz="1400" dirty="0">
                <a:latin typeface="+mn-ea"/>
              </a:rPr>
              <a:t>Save_Msg_1("Connect 10\n");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else if(</a:t>
            </a:r>
            <a:r>
              <a:rPr lang="en-US" altLang="ko-KR" sz="1400" dirty="0" err="1">
                <a:latin typeface="+mn-ea"/>
              </a:rPr>
              <a:t>err_cnt</a:t>
            </a:r>
            <a:r>
              <a:rPr lang="en-US" altLang="ko-KR" sz="1400" dirty="0">
                <a:latin typeface="+mn-ea"/>
              </a:rPr>
              <a:t>[0]&lt;10 &amp;&amp; </a:t>
            </a:r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[10] != 0x0a)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err_cnt</a:t>
            </a:r>
            <a:r>
              <a:rPr lang="en-US" altLang="ko-KR" sz="1400" dirty="0">
                <a:latin typeface="+mn-ea"/>
              </a:rPr>
              <a:t>[0]++;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else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10\n");</a:t>
            </a:r>
          </a:p>
          <a:p>
            <a:r>
              <a:rPr lang="en-US" altLang="ko-KR" sz="1400" dirty="0">
                <a:latin typeface="+mn-ea"/>
              </a:rPr>
              <a:t>Save_Msg_1("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10\n");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73918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움직임 감지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[10] == 0x3d)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 = 1;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움직임 감지 </a:t>
            </a:r>
            <a:r>
              <a:rPr lang="en-US" altLang="ko-KR" sz="1400" dirty="0">
                <a:latin typeface="+mn-ea"/>
              </a:rPr>
              <a:t>LED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 == 1)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("On");</a:t>
            </a:r>
          </a:p>
          <a:p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=0;</a:t>
            </a:r>
          </a:p>
          <a:p>
            <a:r>
              <a:rPr lang="en-US" altLang="ko-KR" sz="1400" dirty="0">
                <a:latin typeface="+mn-ea"/>
              </a:rPr>
              <a:t>data_in1();</a:t>
            </a:r>
          </a:p>
          <a:p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WriteFile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hComm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buf</a:t>
            </a:r>
            <a:r>
              <a:rPr lang="en-US" altLang="ko-KR" sz="1400" dirty="0">
                <a:latin typeface="+mn-ea"/>
              </a:rPr>
              <a:t>, 100, &amp;</a:t>
            </a:r>
            <a:r>
              <a:rPr lang="en-US" altLang="ko-KR" sz="1400" dirty="0" err="1">
                <a:latin typeface="+mn-ea"/>
              </a:rPr>
              <a:t>BytesRead</a:t>
            </a:r>
            <a:r>
              <a:rPr lang="en-US" altLang="ko-KR" sz="1400" dirty="0">
                <a:latin typeface="+mn-ea"/>
              </a:rPr>
              <a:t>, NULL);</a:t>
            </a:r>
          </a:p>
          <a:p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 = 2;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678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592" y="1988840"/>
            <a:ext cx="77048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 == 2)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++;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&gt;=100)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("clear");</a:t>
            </a:r>
          </a:p>
          <a:p>
            <a:r>
              <a:rPr lang="en-US" altLang="ko-KR" sz="1400" dirty="0" err="1">
                <a:latin typeface="+mn-ea"/>
              </a:rPr>
              <a:t>data_time</a:t>
            </a:r>
            <a:r>
              <a:rPr lang="en-US" altLang="ko-KR" sz="1400" dirty="0">
                <a:latin typeface="+mn-ea"/>
              </a:rPr>
              <a:t> = 0;</a:t>
            </a:r>
          </a:p>
          <a:p>
            <a:r>
              <a:rPr lang="en-US" altLang="ko-KR" sz="1400" dirty="0" err="1">
                <a:latin typeface="+mn-ea"/>
              </a:rPr>
              <a:t>Motion_c</a:t>
            </a:r>
            <a:r>
              <a:rPr lang="en-US" altLang="ko-KR" sz="1400" dirty="0">
                <a:latin typeface="+mn-ea"/>
              </a:rPr>
              <a:t>=0;</a:t>
            </a:r>
          </a:p>
          <a:p>
            <a:r>
              <a:rPr lang="en-US" altLang="ko-KR" sz="1400" dirty="0">
                <a:latin typeface="+mn-ea"/>
              </a:rPr>
              <a:t>data_in2();</a:t>
            </a:r>
          </a:p>
          <a:p>
            <a:r>
              <a:rPr lang="en-US" altLang="ko-KR" sz="1400" dirty="0" err="1">
                <a:latin typeface="+mn-ea"/>
              </a:rPr>
              <a:t>retval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WriteFile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hComm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buf</a:t>
            </a:r>
            <a:r>
              <a:rPr lang="en-US" altLang="ko-KR" sz="1400" dirty="0">
                <a:latin typeface="+mn-ea"/>
              </a:rPr>
              <a:t>, 100, &amp;</a:t>
            </a:r>
            <a:r>
              <a:rPr lang="en-US" altLang="ko-KR" sz="1400" dirty="0" err="1">
                <a:latin typeface="+mn-ea"/>
              </a:rPr>
              <a:t>BytesRead</a:t>
            </a:r>
            <a:r>
              <a:rPr lang="en-US" altLang="ko-KR" sz="1400" dirty="0">
                <a:latin typeface="+mn-ea"/>
              </a:rPr>
              <a:t>, NULL);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472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++;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recv_Char</a:t>
            </a:r>
            <a:r>
              <a:rPr lang="en-US" altLang="ko-KR" sz="1400" dirty="0">
                <a:latin typeface="+mn-ea"/>
              </a:rPr>
              <a:t> == 0x7E)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flag++;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if( </a:t>
            </a:r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[0] == 0x7E &amp;&amp; </a:t>
            </a:r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[1] == 0x7E)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flag=1;</a:t>
            </a:r>
          </a:p>
          <a:p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=1;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else if(flag &gt;= 2)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("\n");</a:t>
            </a:r>
          </a:p>
          <a:p>
            <a:r>
              <a:rPr lang="en-US" altLang="ko-KR" sz="1400" dirty="0">
                <a:latin typeface="+mn-ea"/>
              </a:rPr>
              <a:t>flag=0;</a:t>
            </a:r>
          </a:p>
          <a:p>
            <a:r>
              <a:rPr lang="en-US" altLang="ko-KR" sz="1400" dirty="0" err="1">
                <a:latin typeface="+mn-ea"/>
              </a:rPr>
              <a:t>buf_c</a:t>
            </a:r>
            <a:r>
              <a:rPr lang="en-US" altLang="ko-KR" sz="1400" dirty="0">
                <a:latin typeface="+mn-ea"/>
              </a:rPr>
              <a:t>=0;</a:t>
            </a:r>
          </a:p>
          <a:p>
            <a:r>
              <a:rPr lang="nn-NO" altLang="ko-KR" sz="1400" dirty="0">
                <a:latin typeface="+mn-ea"/>
              </a:rPr>
              <a:t>for(int i=0; i&lt;20; i++)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 err="1">
                <a:latin typeface="+mn-ea"/>
              </a:rPr>
              <a:t>m_buf</a:t>
            </a:r>
            <a:r>
              <a:rPr lang="en-US" altLang="ko-KR" sz="1400" dirty="0">
                <a:latin typeface="+mn-ea"/>
              </a:rPr>
              <a:t>[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]=NULL;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7837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import telegram</a:t>
            </a:r>
          </a:p>
          <a:p>
            <a:r>
              <a:rPr lang="en-US" altLang="ko-KR" sz="1400" dirty="0">
                <a:latin typeface="+mn-ea"/>
              </a:rPr>
              <a:t>import time</a:t>
            </a:r>
          </a:p>
          <a:p>
            <a:r>
              <a:rPr lang="en-US" altLang="ko-KR" sz="1400" dirty="0">
                <a:latin typeface="+mn-ea"/>
              </a:rPr>
              <a:t>from </a:t>
            </a:r>
            <a:r>
              <a:rPr lang="en-US" altLang="ko-KR" sz="1400" dirty="0" err="1">
                <a:latin typeface="+mn-ea"/>
              </a:rPr>
              <a:t>telegram.ext</a:t>
            </a:r>
            <a:r>
              <a:rPr lang="en-US" altLang="ko-KR" sz="1400" dirty="0">
                <a:latin typeface="+mn-ea"/>
              </a:rPr>
              <a:t> import Updater, </a:t>
            </a:r>
            <a:r>
              <a:rPr lang="en-US" altLang="ko-KR" sz="1400" dirty="0" err="1">
                <a:latin typeface="+mn-ea"/>
              </a:rPr>
              <a:t>MessageHandler</a:t>
            </a:r>
            <a:r>
              <a:rPr lang="en-US" altLang="ko-KR" sz="1400" dirty="0">
                <a:latin typeface="+mn-ea"/>
              </a:rPr>
              <a:t>, Filters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updater = Updater(token = '1007588977:AAGZEigh8duaObrLcxMnl4D2iKGUfpuGrUg')</a:t>
            </a:r>
          </a:p>
          <a:p>
            <a:r>
              <a:rPr lang="en-US" altLang="ko-KR" sz="1400" dirty="0">
                <a:latin typeface="+mn-ea"/>
              </a:rPr>
              <a:t>dispatcher = </a:t>
            </a:r>
            <a:r>
              <a:rPr lang="en-US" altLang="ko-KR" sz="1400" dirty="0" err="1">
                <a:latin typeface="+mn-ea"/>
              </a:rPr>
              <a:t>updater.dispatcher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updater.start_polling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api_key</a:t>
            </a:r>
            <a:r>
              <a:rPr lang="en-US" altLang="ko-KR" sz="1400" dirty="0">
                <a:latin typeface="+mn-ea"/>
              </a:rPr>
              <a:t> = '1007588977:AAGZEigh8duaObrLcxMnl4D2iKGUfpuGrUg'</a:t>
            </a:r>
          </a:p>
          <a:p>
            <a:r>
              <a:rPr lang="en-US" altLang="ko-KR" sz="1400" dirty="0">
                <a:latin typeface="+mn-ea"/>
              </a:rPr>
              <a:t>bot = </a:t>
            </a:r>
            <a:r>
              <a:rPr lang="en-US" altLang="ko-KR" sz="1400" dirty="0" err="1">
                <a:latin typeface="+mn-ea"/>
              </a:rPr>
              <a:t>telegram.Bot</a:t>
            </a:r>
            <a:r>
              <a:rPr lang="en-US" altLang="ko-KR" sz="1400" dirty="0">
                <a:latin typeface="+mn-ea"/>
              </a:rPr>
              <a:t>(token = </a:t>
            </a:r>
            <a:r>
              <a:rPr lang="en-US" altLang="ko-KR" sz="1400" dirty="0" err="1">
                <a:latin typeface="+mn-ea"/>
              </a:rPr>
              <a:t>api_key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 = 881284357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Msg1 = 0</a:t>
            </a:r>
          </a:p>
          <a:p>
            <a:r>
              <a:rPr lang="en-US" altLang="ko-KR" sz="1400" dirty="0">
                <a:latin typeface="+mn-ea"/>
              </a:rPr>
              <a:t>Msg2 = 0</a:t>
            </a:r>
          </a:p>
          <a:p>
            <a:r>
              <a:rPr lang="en-US" altLang="ko-KR" sz="1400" dirty="0">
                <a:latin typeface="+mn-ea"/>
              </a:rPr>
              <a:t>Msg3 = 0</a:t>
            </a:r>
          </a:p>
          <a:p>
            <a:r>
              <a:rPr lang="en-US" altLang="ko-KR" sz="1400" dirty="0">
                <a:latin typeface="+mn-ea"/>
              </a:rPr>
              <a:t>Msg4 = 0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Mote_1 = 0</a:t>
            </a:r>
          </a:p>
          <a:p>
            <a:r>
              <a:rPr lang="en-US" altLang="ko-KR" sz="1400" dirty="0">
                <a:latin typeface="+mn-ea"/>
              </a:rPr>
              <a:t>Mote_2 = 0</a:t>
            </a:r>
          </a:p>
          <a:p>
            <a:r>
              <a:rPr lang="en-US" altLang="ko-KR" sz="1400" dirty="0">
                <a:latin typeface="+mn-ea"/>
              </a:rPr>
              <a:t>Mote_3 = 0</a:t>
            </a:r>
          </a:p>
          <a:p>
            <a:r>
              <a:rPr lang="en-US" altLang="ko-KR" sz="1400" dirty="0">
                <a:latin typeface="+mn-ea"/>
              </a:rPr>
              <a:t>Mote_4 = 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3920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def Info() :</a:t>
            </a:r>
          </a:p>
          <a:p>
            <a:r>
              <a:rPr lang="en-US" altLang="ko-KR" sz="1400" dirty="0">
                <a:latin typeface="+mn-ea"/>
              </a:rPr>
              <a:t>    global Msg1</a:t>
            </a:r>
          </a:p>
          <a:p>
            <a:r>
              <a:rPr lang="en-US" altLang="ko-KR" sz="1400" dirty="0">
                <a:latin typeface="+mn-ea"/>
              </a:rPr>
              <a:t>    global Msg2</a:t>
            </a:r>
          </a:p>
          <a:p>
            <a:r>
              <a:rPr lang="en-US" altLang="ko-KR" sz="1400" dirty="0">
                <a:latin typeface="+mn-ea"/>
              </a:rPr>
              <a:t>    global Msg3</a:t>
            </a:r>
          </a:p>
          <a:p>
            <a:r>
              <a:rPr lang="en-US" altLang="ko-KR" sz="1400" dirty="0">
                <a:latin typeface="+mn-ea"/>
              </a:rPr>
              <a:t>    global Msg4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global Mote_1</a:t>
            </a:r>
          </a:p>
          <a:p>
            <a:r>
              <a:rPr lang="en-US" altLang="ko-KR" sz="1400" dirty="0">
                <a:latin typeface="+mn-ea"/>
              </a:rPr>
              <a:t>    global Mote_2</a:t>
            </a:r>
          </a:p>
          <a:p>
            <a:r>
              <a:rPr lang="en-US" altLang="ko-KR" sz="1400" dirty="0">
                <a:latin typeface="+mn-ea"/>
              </a:rPr>
              <a:t>    global Mote_3</a:t>
            </a:r>
          </a:p>
          <a:p>
            <a:r>
              <a:rPr lang="en-US" altLang="ko-KR" sz="1400" dirty="0">
                <a:latin typeface="+mn-ea"/>
              </a:rPr>
              <a:t>    global Mote_4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f1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(Mote_1).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f2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(Mote_2).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f3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(Mote_3).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f4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(Mote_4).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4241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   Msg1 = f1.read()</a:t>
            </a:r>
          </a:p>
          <a:p>
            <a:r>
              <a:rPr lang="en-US" altLang="ko-KR" sz="1400" dirty="0">
                <a:latin typeface="+mn-ea"/>
              </a:rPr>
              <a:t>    Msg2 = f2.read()</a:t>
            </a:r>
          </a:p>
          <a:p>
            <a:r>
              <a:rPr lang="en-US" altLang="ko-KR" sz="1400" dirty="0">
                <a:latin typeface="+mn-ea"/>
              </a:rPr>
              <a:t>    Msg3 = f3.read()</a:t>
            </a:r>
          </a:p>
          <a:p>
            <a:r>
              <a:rPr lang="en-US" altLang="ko-KR" sz="1400" dirty="0">
                <a:latin typeface="+mn-ea"/>
              </a:rPr>
              <a:t>    Msg4 = f4.read()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if (Mote_1 != Msg1) :</a:t>
            </a:r>
          </a:p>
          <a:p>
            <a:r>
              <a:rPr lang="en-US" altLang="ko-KR" sz="1400" dirty="0">
                <a:latin typeface="+mn-ea"/>
              </a:rPr>
              <a:t>        if Msg1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Msg1 == "Connect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if (Mote_2 != Msg2) :</a:t>
            </a:r>
          </a:p>
          <a:p>
            <a:r>
              <a:rPr lang="en-US" altLang="ko-KR" sz="1400" dirty="0">
                <a:latin typeface="+mn-ea"/>
              </a:rPr>
              <a:t>        if Msg2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Msg2 == "Connect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51915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042142" y="1932620"/>
            <a:ext cx="1703493" cy="2216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3604" y="1952836"/>
            <a:ext cx="1703493" cy="21962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40133" y="1952836"/>
            <a:ext cx="1703493" cy="21962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2243" y="1940136"/>
            <a:ext cx="1703493" cy="2208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9872" y="620688"/>
            <a:ext cx="2386608" cy="922784"/>
          </a:xfrm>
        </p:spPr>
        <p:txBody>
          <a:bodyPr/>
          <a:lstStyle/>
          <a:p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1688108"/>
            <a:ext cx="100811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7824" y="1688108"/>
            <a:ext cx="1008112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0072" y="1688108"/>
            <a:ext cx="1008112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0312" y="1688108"/>
            <a:ext cx="1008112" cy="50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9004" y="2543448"/>
            <a:ext cx="128997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동기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655" y="3374994"/>
            <a:ext cx="128997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기술 현황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6894" y="2543448"/>
            <a:ext cx="1289970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고려사항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6894" y="3374994"/>
            <a:ext cx="1289970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사용 장비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0365" y="2543448"/>
            <a:ext cx="128997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장치 도면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0365" y="3374994"/>
            <a:ext cx="128997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소스 코드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39382" y="3374994"/>
            <a:ext cx="128997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기대 효과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pic>
        <p:nvPicPr>
          <p:cNvPr id="1026" name="Picture 2" descr="C:\Users\5E304-02\Desktop\man-think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43" y="4365104"/>
            <a:ext cx="1747044" cy="174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E304-02\Desktop\myste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41" y="4598070"/>
            <a:ext cx="1514078" cy="15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E304-02\Desktop\bluepri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17" y="4648576"/>
            <a:ext cx="1413065" cy="14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239107" y="2536794"/>
            <a:ext cx="128997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백제 M" pitchFamily="18" charset="-127"/>
                <a:ea typeface="한컴 백제 M" pitchFamily="18" charset="-127"/>
              </a:rPr>
              <a:t>실행 영상</a:t>
            </a:r>
            <a:endParaRPr lang="en-US" altLang="ko-KR" dirty="0">
              <a:solidFill>
                <a:schemeClr val="tx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pic>
        <p:nvPicPr>
          <p:cNvPr id="1031" name="Picture 7" descr="C:\Users\5E304-02\Desktop\play-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04" y="4840899"/>
            <a:ext cx="1176168" cy="11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2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if (Mote_3 != Msg3) :</a:t>
            </a:r>
          </a:p>
          <a:p>
            <a:r>
              <a:rPr lang="en-US" altLang="ko-KR" sz="1400" dirty="0">
                <a:latin typeface="+mn-ea"/>
              </a:rPr>
              <a:t>        if Msg3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12\n":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핸들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Msg3 == "Connect 12\n":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핸들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if (Mote_4 != Msg4) :</a:t>
            </a:r>
          </a:p>
          <a:p>
            <a:r>
              <a:rPr lang="en-US" altLang="ko-KR" sz="1400" dirty="0">
                <a:latin typeface="+mn-ea"/>
              </a:rPr>
              <a:t>        if Msg4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13\n":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안장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Msg4 == "Connect 13\n":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안장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time.sleep</a:t>
            </a:r>
            <a:r>
              <a:rPr lang="en-US" altLang="ko-KR" sz="1400" dirty="0">
                <a:latin typeface="+mn-ea"/>
              </a:rPr>
              <a:t>(0.5)</a:t>
            </a: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f1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(Mote_1).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f2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(Mote_2).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f3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(Mote_3).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  <a:p>
            <a:r>
              <a:rPr lang="en-US" altLang="ko-KR" sz="1400" dirty="0">
                <a:latin typeface="+mn-ea"/>
              </a:rPr>
              <a:t>    f4 = open('</a:t>
            </a:r>
            <a:r>
              <a:rPr lang="en-US" altLang="ko-KR" sz="1400" dirty="0" err="1">
                <a:latin typeface="+mn-ea"/>
              </a:rPr>
              <a:t>Error_Info</a:t>
            </a:r>
            <a:r>
              <a:rPr lang="en-US" altLang="ko-KR" sz="1400" dirty="0">
                <a:latin typeface="+mn-ea"/>
              </a:rPr>
              <a:t>(Mote_4).</a:t>
            </a:r>
            <a:r>
              <a:rPr lang="en-US" altLang="ko-KR" sz="1400" dirty="0" err="1">
                <a:latin typeface="+mn-ea"/>
              </a:rPr>
              <a:t>txt','r</a:t>
            </a:r>
            <a:r>
              <a:rPr lang="en-US" altLang="ko-KR" sz="1400" dirty="0">
                <a:latin typeface="+mn-ea"/>
              </a:rPr>
              <a:t>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7574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   Mote_1 = f1.read()</a:t>
            </a:r>
          </a:p>
          <a:p>
            <a:r>
              <a:rPr lang="en-US" altLang="ko-KR" sz="1400" dirty="0">
                <a:latin typeface="+mn-ea"/>
              </a:rPr>
              <a:t>    Mote_2 = f2.read()</a:t>
            </a:r>
          </a:p>
          <a:p>
            <a:r>
              <a:rPr lang="en-US" altLang="ko-KR" sz="1400" dirty="0">
                <a:latin typeface="+mn-ea"/>
              </a:rPr>
              <a:t>    Mote_3 = f3.read()</a:t>
            </a:r>
          </a:p>
          <a:p>
            <a:r>
              <a:rPr lang="en-US" altLang="ko-KR" sz="1400" dirty="0">
                <a:latin typeface="+mn-ea"/>
              </a:rPr>
              <a:t>    Mote_4 = f4.read()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if (Msg1 != Mote_1) :</a:t>
            </a:r>
          </a:p>
          <a:p>
            <a:r>
              <a:rPr lang="en-US" altLang="ko-KR" sz="1400" dirty="0">
                <a:latin typeface="+mn-ea"/>
              </a:rPr>
              <a:t>        if Mote_1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Mote_1 == "Connect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if (Msg2 != Mote_2) :</a:t>
            </a:r>
          </a:p>
          <a:p>
            <a:r>
              <a:rPr lang="en-US" altLang="ko-KR" sz="1400" dirty="0">
                <a:latin typeface="+mn-ea"/>
              </a:rPr>
              <a:t>        if Mote_2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끊어졌습니다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Mote_2 == "Connect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연결되었습니다</a:t>
            </a:r>
            <a:r>
              <a:rPr lang="en-US" altLang="ko-KR" sz="1400" dirty="0">
                <a:latin typeface="+mn-ea"/>
              </a:rPr>
              <a:t>.')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3321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def handler(bot, update):</a:t>
            </a:r>
          </a:p>
          <a:p>
            <a:r>
              <a:rPr lang="en-US" altLang="ko-KR" sz="1400" dirty="0">
                <a:latin typeface="+mn-ea"/>
              </a:rPr>
              <a:t>    text = </a:t>
            </a:r>
            <a:r>
              <a:rPr lang="en-US" altLang="ko-KR" sz="1400" dirty="0" err="1">
                <a:latin typeface="+mn-ea"/>
              </a:rPr>
              <a:t>update.message.text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update.message.chat_id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if '</a:t>
            </a:r>
            <a:r>
              <a:rPr lang="ko-KR" altLang="en-US" sz="1400" dirty="0">
                <a:latin typeface="+mn-ea"/>
              </a:rPr>
              <a:t>부품상태</a:t>
            </a:r>
            <a:r>
              <a:rPr lang="en-US" altLang="ko-KR" sz="1400" dirty="0">
                <a:latin typeface="+mn-ea"/>
              </a:rPr>
              <a:t>' in text:</a:t>
            </a:r>
          </a:p>
          <a:p>
            <a:r>
              <a:rPr lang="en-US" altLang="ko-KR" sz="1400" dirty="0">
                <a:latin typeface="+mn-ea"/>
              </a:rPr>
              <a:t>        </a:t>
            </a:r>
          </a:p>
          <a:p>
            <a:r>
              <a:rPr lang="en-US" altLang="ko-KR" sz="1400" dirty="0">
                <a:latin typeface="+mn-ea"/>
              </a:rPr>
              <a:t>        if Mote_1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끊어져 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Mote_1 == "Connect 10\n":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앞바퀴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연결되어 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if Mote_2 == "</a:t>
            </a:r>
            <a:r>
              <a:rPr lang="en-US" altLang="ko-KR" sz="1400" dirty="0" err="1">
                <a:latin typeface="+mn-ea"/>
              </a:rPr>
              <a:t>UnConnect</a:t>
            </a:r>
            <a:r>
              <a:rPr lang="en-US" altLang="ko-KR" sz="1400" dirty="0">
                <a:latin typeface="+mn-ea"/>
              </a:rPr>
              <a:t>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끊어져 있습니다</a:t>
            </a:r>
            <a:r>
              <a:rPr lang="en-US" altLang="ko-KR" sz="1400" dirty="0">
                <a:latin typeface="+mn-ea"/>
              </a:rPr>
              <a:t>.')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elif</a:t>
            </a:r>
            <a:r>
              <a:rPr lang="en-US" altLang="ko-KR" sz="1400" dirty="0">
                <a:latin typeface="+mn-ea"/>
              </a:rPr>
              <a:t> Mote_2 == "Connect 11\n":</a:t>
            </a:r>
          </a:p>
          <a:p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bot.sendMessage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chat_id</a:t>
            </a:r>
            <a:r>
              <a:rPr lang="en-US" altLang="ko-KR" sz="1400" dirty="0">
                <a:latin typeface="+mn-ea"/>
              </a:rPr>
              <a:t>, text = '</a:t>
            </a:r>
            <a:r>
              <a:rPr lang="ko-KR" altLang="en-US" sz="1400" dirty="0">
                <a:latin typeface="+mn-ea"/>
              </a:rPr>
              <a:t>자전거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뒷바퀴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통신이 연결되어 있습니다</a:t>
            </a:r>
            <a:r>
              <a:rPr lang="en-US" altLang="ko-KR" sz="1400" dirty="0">
                <a:latin typeface="+mn-ea"/>
              </a:rPr>
              <a:t>.')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018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import </a:t>
            </a:r>
            <a:r>
              <a:rPr lang="en-US" altLang="ko-KR" sz="1400" dirty="0" err="1">
                <a:latin typeface="+mn-ea"/>
              </a:rPr>
              <a:t>RPi.GPIO</a:t>
            </a:r>
            <a:r>
              <a:rPr lang="en-US" altLang="ko-KR" sz="1400" dirty="0">
                <a:latin typeface="+mn-ea"/>
              </a:rPr>
              <a:t> as GPIO</a:t>
            </a:r>
          </a:p>
          <a:p>
            <a:r>
              <a:rPr lang="en-US" altLang="ko-KR" sz="1400" dirty="0">
                <a:latin typeface="+mn-ea"/>
              </a:rPr>
              <a:t>from time import sleep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right_led</a:t>
            </a:r>
            <a:r>
              <a:rPr lang="en-US" altLang="ko-KR" sz="1400" dirty="0">
                <a:latin typeface="+mn-ea"/>
              </a:rPr>
              <a:t> = 4</a:t>
            </a:r>
          </a:p>
          <a:p>
            <a:r>
              <a:rPr lang="en-US" altLang="ko-KR" sz="1400" dirty="0" err="1">
                <a:latin typeface="+mn-ea"/>
              </a:rPr>
              <a:t>right_switch</a:t>
            </a:r>
            <a:r>
              <a:rPr lang="en-US" altLang="ko-KR" sz="1400" dirty="0">
                <a:latin typeface="+mn-ea"/>
              </a:rPr>
              <a:t> = 17</a:t>
            </a:r>
          </a:p>
          <a:p>
            <a:r>
              <a:rPr lang="en-US" altLang="ko-KR" sz="1400" dirty="0" err="1">
                <a:latin typeface="+mn-ea"/>
              </a:rPr>
              <a:t>left_led</a:t>
            </a:r>
            <a:r>
              <a:rPr lang="en-US" altLang="ko-KR" sz="1400" dirty="0">
                <a:latin typeface="+mn-ea"/>
              </a:rPr>
              <a:t> = 27</a:t>
            </a:r>
          </a:p>
          <a:p>
            <a:r>
              <a:rPr lang="en-US" altLang="ko-KR" sz="1400" dirty="0" err="1">
                <a:latin typeface="+mn-ea"/>
              </a:rPr>
              <a:t>left_switch</a:t>
            </a:r>
            <a:r>
              <a:rPr lang="en-US" altLang="ko-KR" sz="1400" dirty="0">
                <a:latin typeface="+mn-ea"/>
              </a:rPr>
              <a:t> = 22</a:t>
            </a:r>
          </a:p>
          <a:p>
            <a:r>
              <a:rPr lang="en-US" altLang="ko-KR" sz="1400" dirty="0">
                <a:latin typeface="+mn-ea"/>
              </a:rPr>
              <a:t>state = [False, False]</a:t>
            </a:r>
          </a:p>
          <a:p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=[False, False]</a:t>
            </a:r>
          </a:p>
          <a:p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=[</a:t>
            </a:r>
            <a:r>
              <a:rPr lang="en-US" altLang="ko-KR" sz="1400" dirty="0" err="1">
                <a:latin typeface="+mn-ea"/>
              </a:rPr>
              <a:t>False,False</a:t>
            </a:r>
            <a:r>
              <a:rPr lang="en-US" altLang="ko-KR" sz="1400" dirty="0">
                <a:latin typeface="+mn-ea"/>
              </a:rPr>
              <a:t>]</a:t>
            </a:r>
          </a:p>
          <a:p>
            <a:r>
              <a:rPr lang="en-US" altLang="ko-KR" sz="1400" dirty="0" err="1">
                <a:latin typeface="+mn-ea"/>
              </a:rPr>
              <a:t>GPIO.setmode</a:t>
            </a:r>
            <a:r>
              <a:rPr lang="en-US" altLang="ko-KR" sz="1400" dirty="0">
                <a:latin typeface="+mn-ea"/>
              </a:rPr>
              <a:t>(GPIO.BCM)</a:t>
            </a:r>
          </a:p>
          <a:p>
            <a:r>
              <a:rPr lang="en-US" altLang="ko-KR" sz="1400" dirty="0" err="1">
                <a:latin typeface="+mn-ea"/>
              </a:rPr>
              <a:t>GPIO.setwarnings</a:t>
            </a:r>
            <a:r>
              <a:rPr lang="en-US" altLang="ko-KR" sz="1400" dirty="0">
                <a:latin typeface="+mn-ea"/>
              </a:rPr>
              <a:t>(False)</a:t>
            </a:r>
          </a:p>
          <a:p>
            <a:r>
              <a:rPr lang="en-US" altLang="ko-KR" sz="1400" dirty="0" err="1">
                <a:latin typeface="+mn-ea"/>
              </a:rPr>
              <a:t>GPIO.setup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right_led,GPIO.OUT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 err="1">
                <a:latin typeface="+mn-ea"/>
              </a:rPr>
              <a:t>GPIO.setup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left_led,GPIO.OUT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 err="1">
                <a:latin typeface="+mn-ea"/>
              </a:rPr>
              <a:t>GPIO.setup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right_switch,GPIO.IN,GPIO.PUD_DOWN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 err="1">
                <a:latin typeface="+mn-ea"/>
              </a:rPr>
              <a:t>GPIO.setup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left_switch,GPIO.IN,GPIO.PUD_DOWN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78905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def debounce1(last1):</a:t>
            </a:r>
          </a:p>
          <a:p>
            <a:r>
              <a:rPr lang="en-US" altLang="ko-KR" sz="1400" dirty="0">
                <a:latin typeface="+mn-ea"/>
              </a:rPr>
              <a:t>	current1=</a:t>
            </a:r>
            <a:r>
              <a:rPr lang="en-US" altLang="ko-KR" sz="1400" dirty="0" err="1">
                <a:latin typeface="+mn-ea"/>
              </a:rPr>
              <a:t>GPIO.input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right_switch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	if(last1!=current1):</a:t>
            </a:r>
          </a:p>
          <a:p>
            <a:r>
              <a:rPr lang="en-US" altLang="ko-KR" sz="1400" dirty="0">
                <a:latin typeface="+mn-ea"/>
              </a:rPr>
              <a:t>		sleep(0.005)</a:t>
            </a:r>
          </a:p>
          <a:p>
            <a:r>
              <a:rPr lang="en-US" altLang="ko-KR" sz="1400" dirty="0">
                <a:latin typeface="+mn-ea"/>
              </a:rPr>
              <a:t>		current1=</a:t>
            </a:r>
            <a:r>
              <a:rPr lang="en-US" altLang="ko-KR" sz="1400" dirty="0" err="1">
                <a:latin typeface="+mn-ea"/>
              </a:rPr>
              <a:t>GPIO.input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right_switch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	return current1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def debounce2(last2):</a:t>
            </a:r>
          </a:p>
          <a:p>
            <a:r>
              <a:rPr lang="en-US" altLang="ko-KR" sz="1400" dirty="0">
                <a:latin typeface="+mn-ea"/>
              </a:rPr>
              <a:t>	current2=</a:t>
            </a:r>
            <a:r>
              <a:rPr lang="en-US" altLang="ko-KR" sz="1400" dirty="0" err="1">
                <a:latin typeface="+mn-ea"/>
              </a:rPr>
              <a:t>GPIO.input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left_switch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	if(last2!=current2):</a:t>
            </a:r>
          </a:p>
          <a:p>
            <a:r>
              <a:rPr lang="en-US" altLang="ko-KR" sz="1400" dirty="0">
                <a:latin typeface="+mn-ea"/>
              </a:rPr>
              <a:t>		sleep(0.005)</a:t>
            </a:r>
          </a:p>
          <a:p>
            <a:r>
              <a:rPr lang="en-US" altLang="ko-KR" sz="1400" dirty="0">
                <a:latin typeface="+mn-ea"/>
              </a:rPr>
              <a:t>		current2=</a:t>
            </a:r>
            <a:r>
              <a:rPr lang="en-US" altLang="ko-KR" sz="1400" dirty="0" err="1">
                <a:latin typeface="+mn-ea"/>
              </a:rPr>
              <a:t>GPIO.input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left_switch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	return current2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6566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def </a:t>
            </a:r>
            <a:r>
              <a:rPr lang="en-US" altLang="ko-KR" sz="1400" dirty="0" err="1">
                <a:latin typeface="+mn-ea"/>
              </a:rPr>
              <a:t>turn_r_led</a:t>
            </a:r>
            <a:r>
              <a:rPr lang="en-US" altLang="ko-KR" sz="1400" dirty="0">
                <a:latin typeface="+mn-ea"/>
              </a:rPr>
              <a:t>():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[0]=debounce1(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[0])</a:t>
            </a:r>
          </a:p>
          <a:p>
            <a:r>
              <a:rPr lang="en-US" altLang="ko-KR" sz="1400" dirty="0">
                <a:latin typeface="+mn-ea"/>
              </a:rPr>
              <a:t>        if 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[0]==False and 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[0]==True and state[1] == False:</a:t>
            </a:r>
          </a:p>
          <a:p>
            <a:r>
              <a:rPr lang="en-US" altLang="ko-KR" sz="1400" dirty="0">
                <a:latin typeface="+mn-ea"/>
              </a:rPr>
              <a:t>                state[0]= not state[0]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[0]=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[0]</a:t>
            </a:r>
          </a:p>
          <a:p>
            <a:r>
              <a:rPr lang="en-US" altLang="ko-KR" sz="1400" dirty="0">
                <a:latin typeface="+mn-ea"/>
              </a:rPr>
              <a:t>        if state[0]==False:</a:t>
            </a:r>
          </a:p>
          <a:p>
            <a:r>
              <a:rPr lang="en-US" altLang="ko-KR" sz="1400" dirty="0">
                <a:latin typeface="+mn-ea"/>
              </a:rPr>
              <a:t>                </a:t>
            </a:r>
            <a:r>
              <a:rPr lang="en-US" altLang="ko-KR" sz="1400" dirty="0" err="1">
                <a:latin typeface="+mn-ea"/>
              </a:rPr>
              <a:t>GPIO.output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right_led,False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    return state[0]</a:t>
            </a:r>
          </a:p>
          <a:p>
            <a:r>
              <a:rPr lang="en-US" altLang="ko-KR" sz="1400" dirty="0">
                <a:latin typeface="+mn-ea"/>
              </a:rPr>
              <a:t>def </a:t>
            </a:r>
            <a:r>
              <a:rPr lang="en-US" altLang="ko-KR" sz="1400" dirty="0" err="1">
                <a:latin typeface="+mn-ea"/>
              </a:rPr>
              <a:t>turn_l_led</a:t>
            </a:r>
            <a:r>
              <a:rPr lang="en-US" altLang="ko-KR" sz="1400" dirty="0">
                <a:latin typeface="+mn-ea"/>
              </a:rPr>
              <a:t>():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[1]=debounce2(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[1])</a:t>
            </a:r>
          </a:p>
          <a:p>
            <a:r>
              <a:rPr lang="en-US" altLang="ko-KR" sz="1400" dirty="0">
                <a:latin typeface="+mn-ea"/>
              </a:rPr>
              <a:t>        if 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[1]==False and 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[1]==True and state[0] == False:</a:t>
            </a:r>
          </a:p>
          <a:p>
            <a:r>
              <a:rPr lang="en-US" altLang="ko-KR" sz="1400" dirty="0">
                <a:latin typeface="+mn-ea"/>
              </a:rPr>
              <a:t>                state[1]= not state[1]</a:t>
            </a: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lastButton</a:t>
            </a:r>
            <a:r>
              <a:rPr lang="en-US" altLang="ko-KR" sz="1400" dirty="0">
                <a:latin typeface="+mn-ea"/>
              </a:rPr>
              <a:t>[1]=</a:t>
            </a:r>
            <a:r>
              <a:rPr lang="en-US" altLang="ko-KR" sz="1400" dirty="0" err="1">
                <a:latin typeface="+mn-ea"/>
              </a:rPr>
              <a:t>currentButton</a:t>
            </a:r>
            <a:r>
              <a:rPr lang="en-US" altLang="ko-KR" sz="1400" dirty="0">
                <a:latin typeface="+mn-ea"/>
              </a:rPr>
              <a:t>[1]</a:t>
            </a:r>
          </a:p>
          <a:p>
            <a:r>
              <a:rPr lang="en-US" altLang="ko-KR" sz="1400" dirty="0">
                <a:latin typeface="+mn-ea"/>
              </a:rPr>
              <a:t>        if state[1]==False:</a:t>
            </a:r>
          </a:p>
          <a:p>
            <a:r>
              <a:rPr lang="en-US" altLang="ko-KR" sz="1400" dirty="0">
                <a:latin typeface="+mn-ea"/>
              </a:rPr>
              <a:t>        	</a:t>
            </a:r>
            <a:r>
              <a:rPr lang="en-US" altLang="ko-KR" sz="1400" dirty="0" err="1">
                <a:latin typeface="+mn-ea"/>
              </a:rPr>
              <a:t>GPIO.output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left_led,False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    return state[1]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85323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700808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try:</a:t>
            </a:r>
          </a:p>
          <a:p>
            <a:r>
              <a:rPr lang="en-US" altLang="ko-KR" sz="1300" dirty="0">
                <a:latin typeface="+mn-ea"/>
              </a:rPr>
              <a:t>	while True:</a:t>
            </a:r>
          </a:p>
          <a:p>
            <a:r>
              <a:rPr lang="en-US" altLang="ko-KR" sz="1300" dirty="0">
                <a:latin typeface="+mn-ea"/>
              </a:rPr>
              <a:t>                </a:t>
            </a:r>
            <a:r>
              <a:rPr lang="en-US" altLang="ko-KR" sz="1300" dirty="0" err="1">
                <a:latin typeface="+mn-ea"/>
              </a:rPr>
              <a:t>turn_r_led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                </a:t>
            </a:r>
            <a:r>
              <a:rPr lang="en-US" altLang="ko-KR" sz="1300" dirty="0" err="1">
                <a:latin typeface="+mn-ea"/>
              </a:rPr>
              <a:t>turn_l_led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                if state[0]==True:</a:t>
            </a:r>
          </a:p>
          <a:p>
            <a:r>
              <a:rPr lang="en-US" altLang="ko-KR" sz="1300" dirty="0">
                <a:latin typeface="+mn-ea"/>
              </a:rPr>
              <a:t>                        for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in range(100):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GPIO.output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right_led,state</a:t>
            </a:r>
            <a:r>
              <a:rPr lang="en-US" altLang="ko-KR" sz="1300" dirty="0">
                <a:latin typeface="+mn-ea"/>
              </a:rPr>
              <a:t>[0])</a:t>
            </a:r>
          </a:p>
          <a:p>
            <a:r>
              <a:rPr lang="en-US" altLang="ko-KR" sz="1300" dirty="0">
                <a:latin typeface="+mn-ea"/>
              </a:rPr>
              <a:t>                                sleep(0.005)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turn_r_led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                        for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in range(100):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GPIO.output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right_led,False</a:t>
            </a:r>
            <a:r>
              <a:rPr lang="en-US" altLang="ko-KR" sz="1300" dirty="0">
                <a:latin typeface="+mn-ea"/>
              </a:rPr>
              <a:t>)</a:t>
            </a:r>
          </a:p>
          <a:p>
            <a:r>
              <a:rPr lang="en-US" altLang="ko-KR" sz="1300" dirty="0">
                <a:latin typeface="+mn-ea"/>
              </a:rPr>
              <a:t>                                sleep(0.005)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turn_r_led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                if state[1]==True:</a:t>
            </a:r>
          </a:p>
          <a:p>
            <a:r>
              <a:rPr lang="en-US" altLang="ko-KR" sz="1300" dirty="0">
                <a:latin typeface="+mn-ea"/>
              </a:rPr>
              <a:t>                        for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in range(100):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GPIO.output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left_led,state</a:t>
            </a:r>
            <a:r>
              <a:rPr lang="en-US" altLang="ko-KR" sz="1300" dirty="0">
                <a:latin typeface="+mn-ea"/>
              </a:rPr>
              <a:t>[1])</a:t>
            </a:r>
          </a:p>
          <a:p>
            <a:r>
              <a:rPr lang="en-US" altLang="ko-KR" sz="1300" dirty="0">
                <a:latin typeface="+mn-ea"/>
              </a:rPr>
              <a:t>                                sleep(0.005)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turn_l_led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                        for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in range(100):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GPIO.output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left_led,False</a:t>
            </a:r>
            <a:r>
              <a:rPr lang="en-US" altLang="ko-KR" sz="1300" dirty="0">
                <a:latin typeface="+mn-ea"/>
              </a:rPr>
              <a:t>)</a:t>
            </a:r>
          </a:p>
          <a:p>
            <a:r>
              <a:rPr lang="en-US" altLang="ko-KR" sz="1300" dirty="0">
                <a:latin typeface="+mn-ea"/>
              </a:rPr>
              <a:t>                                sleep(0.005)</a:t>
            </a:r>
          </a:p>
          <a:p>
            <a:r>
              <a:rPr lang="en-US" altLang="ko-KR" sz="1300" dirty="0">
                <a:latin typeface="+mn-ea"/>
              </a:rPr>
              <a:t>                                </a:t>
            </a:r>
            <a:r>
              <a:rPr lang="en-US" altLang="ko-KR" sz="1300" dirty="0" err="1">
                <a:latin typeface="+mn-ea"/>
              </a:rPr>
              <a:t>turn_l_led</a:t>
            </a:r>
            <a:r>
              <a:rPr lang="en-US" altLang="ko-KR" sz="1300" dirty="0">
                <a:latin typeface="+mn-ea"/>
              </a:rPr>
              <a:t>()</a:t>
            </a:r>
          </a:p>
          <a:p>
            <a:r>
              <a:rPr lang="en-US" altLang="ko-KR" sz="1300" dirty="0">
                <a:latin typeface="+mn-ea"/>
              </a:rPr>
              <a:t>except </a:t>
            </a:r>
            <a:r>
              <a:rPr lang="en-US" altLang="ko-KR" sz="1300" dirty="0" err="1">
                <a:latin typeface="+mn-ea"/>
              </a:rPr>
              <a:t>KeyboardInterrupt</a:t>
            </a:r>
            <a:r>
              <a:rPr lang="en-US" altLang="ko-KR" sz="1300" dirty="0">
                <a:latin typeface="+mn-ea"/>
              </a:rPr>
              <a:t>: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GPIO.cleanup</a:t>
            </a:r>
            <a:r>
              <a:rPr lang="en-US" altLang="ko-KR" sz="1300" dirty="0">
                <a:latin typeface="+mn-ea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7685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4896" y="843364"/>
            <a:ext cx="260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실행 동영상</a:t>
            </a:r>
            <a:endParaRPr lang="ko-KR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007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80" y="1677960"/>
            <a:ext cx="8712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자전거 전체가 아닌 각 부품에 대한 보안으로 누군가가 안장이나 바퀴를 빼가면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사용자에게 바로 알려줘 신속한 대응을 할 수 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즉시 확인하지 못하더라도 도난 당한 시간을 알 수 있어 범인을 특정하는데 유리하다</a:t>
            </a:r>
            <a:r>
              <a:rPr lang="en-US" altLang="ko-KR" dirty="0"/>
              <a:t>. </a:t>
            </a:r>
            <a:r>
              <a:rPr lang="ko-KR" altLang="en-US" dirty="0"/>
              <a:t>방향 지시 등으로 주변에게 어느 쪽으로 갈 것인지 알려줄 수 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어두워지면 자동으로 켜지는 전조등으로 시야 확보에 용이하다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후방에 있는 움직임 감지 센서로 물체가 뒤에서 다가오면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사용자에게 알려줘</a:t>
            </a:r>
            <a:r>
              <a:rPr lang="en-US" altLang="ko-KR" dirty="0"/>
              <a:t> </a:t>
            </a:r>
            <a:r>
              <a:rPr lang="ko-KR" altLang="en-US" dirty="0"/>
              <a:t>위협에 대비할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671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기대 효과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612504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836712"/>
            <a:ext cx="152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출   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43" y="1810048"/>
            <a:ext cx="8283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도난방지 핸들 자물쇠</a:t>
            </a:r>
            <a:r>
              <a:rPr lang="en-US" altLang="ko-KR" dirty="0"/>
              <a:t>] 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http://itempage3.aution.co.kr/DetailView.aspx?itemno-B447244588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자전거</a:t>
            </a:r>
            <a:r>
              <a:rPr lang="en-US" altLang="ko-KR" dirty="0"/>
              <a:t> </a:t>
            </a:r>
            <a:r>
              <a:rPr lang="ko-KR" altLang="en-US" dirty="0"/>
              <a:t>도난 경보기</a:t>
            </a:r>
            <a:r>
              <a:rPr lang="en-US" altLang="ko-KR" dirty="0"/>
              <a:t>] 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https://www.1300k.com/shop/goodsDetail.html?f_goodsno=271013138680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4077472" descr="EMB0000157436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" b="66"/>
          <a:stretch>
            <a:fillRect/>
          </a:stretch>
        </p:blipFill>
        <p:spPr bwMode="auto">
          <a:xfrm>
            <a:off x="1102778" y="1196752"/>
            <a:ext cx="197485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4075152" descr="EMB0000157436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"/>
          <a:stretch>
            <a:fillRect/>
          </a:stretch>
        </p:blipFill>
        <p:spPr bwMode="auto">
          <a:xfrm>
            <a:off x="5723176" y="1373758"/>
            <a:ext cx="2427288" cy="16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34076272" descr="EMB00001574361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2" y="4072518"/>
            <a:ext cx="2289175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34076032" descr="EMB0000157436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51" y="4274130"/>
            <a:ext cx="188753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34076672" descr="EMB0000157436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"/>
          <a:stretch>
            <a:fillRect/>
          </a:stretch>
        </p:blipFill>
        <p:spPr bwMode="auto">
          <a:xfrm>
            <a:off x="3264897" y="2420888"/>
            <a:ext cx="2363039" cy="20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5638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E304-02\Desktop\cf765a7444721ec3423b489e672853e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79" y="2062706"/>
            <a:ext cx="2544440" cy="2544440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09154" y="2780928"/>
            <a:ext cx="280088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ea"/>
              </a:rPr>
              <a:t>Q &amp; A</a:t>
            </a:r>
            <a:endParaRPr lang="ko-KR" altLang="en-US" sz="6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60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9615" y="2967335"/>
            <a:ext cx="4084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감사합니다 </a:t>
            </a:r>
            <a:r>
              <a:rPr lang="en-US" altLang="ko-KR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!</a:t>
            </a:r>
            <a:endParaRPr lang="en-US" altLang="ko-KR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94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5E304-02\Desktop\HBE-Ubi-HomeNet-768x5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48383"/>
            <a:ext cx="2461722" cy="174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628800"/>
            <a:ext cx="4968552" cy="72008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82388" y="79821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고려 사항</a:t>
            </a:r>
          </a:p>
        </p:txBody>
      </p:sp>
      <p:pic>
        <p:nvPicPr>
          <p:cNvPr id="2051" name="Picture 3" descr="C:\Users\5E304-02\Desktop\272_Raspberry_Pi_logo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9057"/>
            <a:ext cx="2140386" cy="21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2052" idx="3"/>
          </p:cNvCxnSpPr>
          <p:nvPr/>
        </p:nvCxnSpPr>
        <p:spPr>
          <a:xfrm flipH="1">
            <a:off x="5527023" y="2348880"/>
            <a:ext cx="989193" cy="604475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27024" y="3645026"/>
            <a:ext cx="1421240" cy="136815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77309" y="2884110"/>
            <a:ext cx="1320685" cy="1"/>
          </a:xfrm>
          <a:prstGeom prst="straightConnector1">
            <a:avLst/>
          </a:prstGeom>
          <a:ln w="4445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5E304-02\Desktop\bicyc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10" y="4738350"/>
            <a:ext cx="1701430" cy="17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>
            <a:endCxn id="35" idx="0"/>
          </p:cNvCxnSpPr>
          <p:nvPr/>
        </p:nvCxnSpPr>
        <p:spPr>
          <a:xfrm>
            <a:off x="4465725" y="3739443"/>
            <a:ext cx="0" cy="99890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5E304-02\Desktop\1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94" y="1988840"/>
            <a:ext cx="1929029" cy="192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5E304-02\Desktop\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39" y="4001740"/>
            <a:ext cx="2212628" cy="22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5162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5E304-02\Desktop\272_Raspberry_Pi_logo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7047"/>
            <a:ext cx="1320259" cy="13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19013"/>
            <a:ext cx="1295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5E304-02\Desktop\ac보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85" y="4390537"/>
            <a:ext cx="1644797" cy="141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5E304-02\Desktop\d보드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28" y="4353156"/>
            <a:ext cx="1697556" cy="14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5E304-02\Desktop\조명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19" y="1998106"/>
            <a:ext cx="1447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7686" y="1772816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685" y="3409610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라즈베리파이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75541" y="1772815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75540" y="3409609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움직임 감지 센서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5337" y="1772815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75336" y="3409609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tx1"/>
                </a:solidFill>
                <a:latin typeface="+mj-ea"/>
                <a:ea typeface="+mj-ea"/>
              </a:rPr>
              <a:t>Dimmer </a:t>
            </a:r>
            <a:r>
              <a:rPr lang="ko-KR" altLang="en-US" b="1" spc="-150" dirty="0">
                <a:solidFill>
                  <a:schemeClr val="tx1"/>
                </a:solidFill>
                <a:latin typeface="+mj-ea"/>
                <a:ea typeface="+mj-ea"/>
              </a:rPr>
              <a:t>제어 조명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2388" y="79821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사용 장비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19684" y="4256872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19683" y="5893666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tx1"/>
                </a:solidFill>
                <a:latin typeface="+mj-ea"/>
                <a:ea typeface="+mj-ea"/>
              </a:rPr>
              <a:t>AC </a:t>
            </a:r>
            <a:r>
              <a:rPr lang="ko-KR" altLang="en-US" b="1" spc="-150" dirty="0">
                <a:solidFill>
                  <a:schemeClr val="tx1"/>
                </a:solidFill>
                <a:latin typeface="+mj-ea"/>
                <a:ea typeface="+mj-ea"/>
              </a:rPr>
              <a:t>보드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88024" y="4256872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788023" y="5893666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tx1"/>
                </a:solidFill>
                <a:latin typeface="+mj-ea"/>
                <a:ea typeface="+mj-ea"/>
              </a:rPr>
              <a:t>Dimmer </a:t>
            </a:r>
            <a:r>
              <a:rPr lang="ko-KR" altLang="en-US" b="1" spc="-150" dirty="0">
                <a:solidFill>
                  <a:schemeClr val="tx1"/>
                </a:solidFill>
                <a:latin typeface="+mj-ea"/>
                <a:ea typeface="+mj-ea"/>
              </a:rPr>
              <a:t>보드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07579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7686" y="1772816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685" y="3409610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PC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75541" y="1772815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75540" y="3409609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Smart Phone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5337" y="1772815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75336" y="3409609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Zigbex-0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82388" y="79821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사용 장비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19684" y="4256872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19683" y="5893666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저항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88024" y="4256872"/>
            <a:ext cx="1968164" cy="211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788023" y="5893666"/>
            <a:ext cx="1968165" cy="479447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Picture 3" descr="C:\Users\5E304-02\Desktop\1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68" y="19575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5E304-02\Desktop\devices-colored-01-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852477"/>
            <a:ext cx="1429420" cy="14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5E304-02\Desktop\us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93" y="1900772"/>
            <a:ext cx="9334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5E304-02\Desktop\저항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80" y="4581128"/>
            <a:ext cx="1593969" cy="104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C:\Users\5E304-02\Desktop\le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63" y="4529005"/>
            <a:ext cx="1445830" cy="10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163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79821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설   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648D5-1AA6-4DE5-AC03-3C96749674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7" y="1691128"/>
            <a:ext cx="8158653" cy="45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0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5187" y="1763312"/>
            <a:ext cx="252122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void data_in1()</a:t>
            </a:r>
          </a:p>
          <a:p>
            <a:r>
              <a:rPr lang="en-US" altLang="ko-KR" sz="1300" dirty="0">
                <a:latin typeface="+mn-ea"/>
              </a:rPr>
              <a:t>{</a:t>
            </a:r>
          </a:p>
          <a:p>
            <a:r>
              <a:rPr lang="ko-KR" altLang="en-US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[0]=0x7E;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[1]=0x44;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[2]=0x00;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[3]=0x00;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[4]=0xFF;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[5]=0xFF;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[6]=0xFF;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[7]=0xFF;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[8]=0x06;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[9]=0x00;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[10]=0x09;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[11]=0x3D;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[12]=0x02;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[13]=0x0E;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[14]=0x02;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[15]=0xFF;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[16]=0xFF;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[17]=0xC4;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[18]=0x75;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[19]=0X7E;</a:t>
            </a:r>
          </a:p>
          <a:p>
            <a:r>
              <a:rPr lang="en-US" altLang="ko-KR" sz="1300" dirty="0">
                <a:latin typeface="+mn-ea"/>
              </a:rPr>
              <a:t>}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471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D7BE3-2FBF-40D7-B139-180E30BBB86B}"/>
              </a:ext>
            </a:extLst>
          </p:cNvPr>
          <p:cNvSpPr txBox="1"/>
          <p:nvPr/>
        </p:nvSpPr>
        <p:spPr>
          <a:xfrm>
            <a:off x="4897592" y="1763312"/>
            <a:ext cx="21602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</a:rPr>
              <a:t>void data_in2()</a:t>
            </a:r>
          </a:p>
          <a:p>
            <a:r>
              <a:rPr lang="en-US" altLang="ko-KR" sz="1300" dirty="0">
                <a:latin typeface="+mn-ea"/>
              </a:rPr>
              <a:t>{</a:t>
            </a:r>
          </a:p>
          <a:p>
            <a:r>
              <a:rPr lang="ko-KR" altLang="en-US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[0]=0x7E;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[1]=0x44;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[2]=0x00;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[3]=0x00;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[4]=0xFF;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[5]=0xFF;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[6]=0xFF;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[7]=0xFF;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[8]=0x04;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[9]=0x00;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[10]=0x09;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[11]=0x3D;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[12]=0x02;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[13]=0x0D;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[14]=0x00;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[15]=0x8E;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[16]=0x7D;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[17]=0x5E;</a:t>
            </a:r>
          </a:p>
          <a:p>
            <a:r>
              <a:rPr lang="en-US" altLang="ko-KR" sz="1300" dirty="0">
                <a:latin typeface="+mn-ea"/>
              </a:rPr>
              <a:t>	</a:t>
            </a:r>
            <a:r>
              <a:rPr lang="en-US" altLang="ko-KR" sz="1300" dirty="0" err="1">
                <a:latin typeface="+mn-ea"/>
              </a:rPr>
              <a:t>buf</a:t>
            </a:r>
            <a:r>
              <a:rPr lang="en-US" altLang="ko-KR" sz="1300" dirty="0">
                <a:latin typeface="+mn-ea"/>
              </a:rPr>
              <a:t>[18]=0X7E;</a:t>
            </a:r>
          </a:p>
          <a:p>
            <a:r>
              <a:rPr lang="en-US" altLang="ko-KR" sz="1300" dirty="0">
                <a:latin typeface="+mn-ea"/>
              </a:rPr>
              <a:t>}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875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603" y="1772816"/>
            <a:ext cx="82089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bool Save_Msg_1(char *Text)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FILE *</a:t>
            </a:r>
            <a:r>
              <a:rPr lang="en-US" altLang="ko-KR" sz="1400" dirty="0" err="1">
                <a:latin typeface="+mn-ea"/>
              </a:rPr>
              <a:t>fp</a:t>
            </a:r>
            <a:r>
              <a:rPr lang="en-US" altLang="ko-KR" sz="1400" dirty="0">
                <a:latin typeface="+mn-ea"/>
              </a:rPr>
              <a:t>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fp</a:t>
            </a:r>
            <a:r>
              <a:rPr lang="en-US" altLang="ko-KR" sz="1400" dirty="0">
                <a:latin typeface="+mn-ea"/>
              </a:rPr>
              <a:t> =</a:t>
            </a:r>
            <a:r>
              <a:rPr lang="en-US" altLang="ko-KR" sz="1400" dirty="0" err="1">
                <a:latin typeface="+mn-ea"/>
              </a:rPr>
              <a:t>fopen</a:t>
            </a:r>
            <a:r>
              <a:rPr lang="en-US" altLang="ko-KR" sz="1400" dirty="0">
                <a:latin typeface="+mn-ea"/>
              </a:rPr>
              <a:t>("C:\\Users\\admin\\Desktop\\JMS\\chat_bot\\Error_Info(Mote_1).txt", "</a:t>
            </a:r>
            <a:r>
              <a:rPr lang="en-US" altLang="ko-KR" sz="1400" dirty="0" err="1">
                <a:latin typeface="+mn-ea"/>
              </a:rPr>
              <a:t>wt</a:t>
            </a:r>
            <a:r>
              <a:rPr lang="en-US" altLang="ko-KR" sz="1400" dirty="0">
                <a:latin typeface="+mn-ea"/>
              </a:rPr>
              <a:t>");</a:t>
            </a:r>
          </a:p>
          <a:p>
            <a:r>
              <a:rPr lang="en-US" altLang="ko-KR" sz="1400" dirty="0">
                <a:latin typeface="+mn-ea"/>
              </a:rPr>
              <a:t>if(</a:t>
            </a:r>
            <a:r>
              <a:rPr lang="en-US" altLang="ko-KR" sz="1400" dirty="0" err="1">
                <a:latin typeface="+mn-ea"/>
              </a:rPr>
              <a:t>fp</a:t>
            </a:r>
            <a:r>
              <a:rPr lang="en-US" altLang="ko-KR" sz="1400" dirty="0">
                <a:latin typeface="+mn-ea"/>
              </a:rPr>
              <a:t> == NULL){</a:t>
            </a:r>
          </a:p>
          <a:p>
            <a:r>
              <a:rPr lang="en-US" altLang="ko-KR" sz="1400" dirty="0">
                <a:latin typeface="+mn-ea"/>
              </a:rPr>
              <a:t>return 1;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 err="1">
                <a:latin typeface="+mn-ea"/>
              </a:rPr>
              <a:t>fprintf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fp</a:t>
            </a:r>
            <a:r>
              <a:rPr lang="en-US" altLang="ko-KR" sz="1400" dirty="0">
                <a:latin typeface="+mn-ea"/>
              </a:rPr>
              <a:t>, Text);</a:t>
            </a:r>
          </a:p>
          <a:p>
            <a:r>
              <a:rPr lang="en-US" altLang="ko-KR" sz="1400" dirty="0" err="1">
                <a:latin typeface="+mn-ea"/>
              </a:rPr>
              <a:t>fclose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fp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BA784-D967-4679-8D32-3F53B281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" y="0"/>
            <a:ext cx="960100" cy="973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D3C19-3E06-4C5F-9EEB-357F4513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6" y="6421772"/>
            <a:ext cx="1963028" cy="436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388" y="8344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소스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59" y="6639886"/>
            <a:ext cx="2653337" cy="21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신웅현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정민수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이용재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안민호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9512" y="6639886"/>
            <a:ext cx="432047" cy="21811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00616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758</TotalTime>
  <Words>3135</Words>
  <Application>Microsoft Office PowerPoint</Application>
  <PresentationFormat>화면 슬라이드 쇼(4:3)</PresentationFormat>
  <Paragraphs>474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HY엽서M</vt:lpstr>
      <vt:lpstr>맑은 고딕</vt:lpstr>
      <vt:lpstr>한컴 백제 M</vt:lpstr>
      <vt:lpstr>휴먼엑스포</vt:lpstr>
      <vt:lpstr>Georgia</vt:lpstr>
      <vt:lpstr>Trebuchet MS</vt:lpstr>
      <vt:lpstr>Wingdings 2</vt:lpstr>
      <vt:lpstr>도시</vt:lpstr>
      <vt:lpstr>IOT를 활용한 파츠 보안  스마트 자전거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활용한 파츠보안 스마트 자전거</dc:title>
  <dc:creator>5E304-02</dc:creator>
  <cp:lastModifiedBy>신웅현</cp:lastModifiedBy>
  <cp:revision>72</cp:revision>
  <dcterms:created xsi:type="dcterms:W3CDTF">2019-12-07T06:57:49Z</dcterms:created>
  <dcterms:modified xsi:type="dcterms:W3CDTF">2019-12-19T02:39:53Z</dcterms:modified>
</cp:coreProperties>
</file>