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Lato"/>
      <p:regular r:id="rId20"/>
      <p:bold r:id="rId21"/>
      <p:italic r:id="rId22"/>
      <p:boldItalic r:id="rId23"/>
    </p:embeddedFont>
    <p:embeddedFont>
      <p:font typeface="Great Vibes"/>
      <p:regular r:id="rId24"/>
    </p:embeddedFont>
    <p:embeddedFont>
      <p:font typeface="Slabo 27px"/>
      <p:regular r:id="rId25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22" Type="http://schemas.openxmlformats.org/officeDocument/2006/relationships/font" Target="fonts/Lato-italic.fntdata"/><Relationship Id="rId21" Type="http://schemas.openxmlformats.org/officeDocument/2006/relationships/font" Target="fonts/Lato-bold.fntdata"/><Relationship Id="rId24" Type="http://schemas.openxmlformats.org/officeDocument/2006/relationships/font" Target="fonts/GreatVibes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Slabo27px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5200"/>
            </a:lvl1pPr>
            <a:lvl2pPr algn="ctr">
              <a:spcBef>
                <a:spcPts val="0"/>
              </a:spcBef>
              <a:buSzPct val="100000"/>
              <a:defRPr sz="5200"/>
            </a:lvl2pPr>
            <a:lvl3pPr algn="ctr">
              <a:spcBef>
                <a:spcPts val="0"/>
              </a:spcBef>
              <a:buSzPct val="100000"/>
              <a:defRPr sz="5200"/>
            </a:lvl3pPr>
            <a:lvl4pPr algn="ctr">
              <a:spcBef>
                <a:spcPts val="0"/>
              </a:spcBef>
              <a:buSzPct val="100000"/>
              <a:defRPr sz="5200"/>
            </a:lvl4pPr>
            <a:lvl5pPr algn="ctr">
              <a:spcBef>
                <a:spcPts val="0"/>
              </a:spcBef>
              <a:buSzPct val="100000"/>
              <a:defRPr sz="5200"/>
            </a:lvl5pPr>
            <a:lvl6pPr algn="ctr">
              <a:spcBef>
                <a:spcPts val="0"/>
              </a:spcBef>
              <a:buSzPct val="100000"/>
              <a:defRPr sz="5200"/>
            </a:lvl6pPr>
            <a:lvl7pPr algn="ctr">
              <a:spcBef>
                <a:spcPts val="0"/>
              </a:spcBef>
              <a:buSzPct val="100000"/>
              <a:defRPr sz="5200"/>
            </a:lvl7pPr>
            <a:lvl8pPr algn="ctr">
              <a:spcBef>
                <a:spcPts val="0"/>
              </a:spcBef>
              <a:buSzPct val="100000"/>
              <a:defRPr sz="5200"/>
            </a:lvl8pPr>
            <a:lvl9pPr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7" name="Shape 37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Font typeface="Lato"/>
              <a:buNone/>
              <a:defRPr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Font typeface="Lato"/>
              <a:buNone/>
              <a:defRPr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Font typeface="Lato"/>
              <a:buNone/>
              <a:defRPr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Font typeface="Lato"/>
              <a:buNone/>
              <a:defRPr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Font typeface="Lato"/>
              <a:buNone/>
              <a:defRPr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Font typeface="Lato"/>
              <a:buNone/>
              <a:defRPr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Font typeface="Lato"/>
              <a:buNone/>
              <a:defRPr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Font typeface="Lato"/>
              <a:buNone/>
              <a:defRPr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Font typeface="Lato"/>
              <a:buNone/>
              <a:defRPr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png"/><Relationship Id="rId4" Type="http://schemas.openxmlformats.org/officeDocument/2006/relationships/image" Target="../media/image03.png"/><Relationship Id="rId5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Slabo 27px"/>
                <a:ea typeface="Slabo 27px"/>
                <a:cs typeface="Slabo 27px"/>
                <a:sym typeface="Slabo 27px"/>
              </a:rPr>
              <a:t>The Napkin Problem</a:t>
            </a:r>
          </a:p>
        </p:txBody>
      </p:sp>
      <p:sp>
        <p:nvSpPr>
          <p:cNvPr id="51" name="Shape 5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Joe &amp; Sam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Sequence of Origami Models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1916062" y="4230800"/>
            <a:ext cx="2062199" cy="6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M</a:t>
            </a:r>
            <a:r>
              <a:rPr b="1" baseline="-25000" lang="en"/>
              <a:t>n</a:t>
            </a:r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2949" y="1293683"/>
            <a:ext cx="6235898" cy="301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Proof: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The length of the maximum perimeter of M</a:t>
            </a:r>
            <a:r>
              <a:rPr baseline="-25000" lang="en" sz="2400"/>
              <a:t>n</a:t>
            </a:r>
            <a:r>
              <a:rPr lang="en" sz="2400"/>
              <a:t> is ≥ </a:t>
            </a:r>
            <a:r>
              <a:rPr lang="en" sz="3000">
                <a:latin typeface="Great Vibes"/>
                <a:ea typeface="Great Vibes"/>
                <a:cs typeface="Great Vibes"/>
                <a:sym typeface="Great Vibes"/>
              </a:rPr>
              <a:t>l </a:t>
            </a:r>
            <a:r>
              <a:rPr lang="en" sz="2400"/>
              <a:t>(H</a:t>
            </a:r>
            <a:r>
              <a:rPr baseline="-25000" lang="en" sz="2400"/>
              <a:t>n</a:t>
            </a:r>
            <a:r>
              <a:rPr lang="en" sz="2400"/>
              <a:t>) 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The sequence of </a:t>
            </a:r>
            <a:r>
              <a:rPr lang="en" sz="3000">
                <a:latin typeface="Great Vibes"/>
                <a:ea typeface="Great Vibes"/>
                <a:cs typeface="Great Vibes"/>
                <a:sym typeface="Great Vibes"/>
              </a:rPr>
              <a:t>l </a:t>
            </a:r>
            <a:r>
              <a:rPr lang="en" sz="2400"/>
              <a:t>(H</a:t>
            </a:r>
            <a:r>
              <a:rPr baseline="-25000" lang="en" sz="2400"/>
              <a:t>n</a:t>
            </a:r>
            <a:r>
              <a:rPr lang="en" sz="2400"/>
              <a:t>)s is unbounded, so neither is the sequence of maximum perimeters of M</a:t>
            </a:r>
            <a:r>
              <a:rPr baseline="-25000" lang="en" sz="2400"/>
              <a:t>n</a:t>
            </a:r>
            <a:r>
              <a:rPr lang="en" sz="2400"/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137" name="Shape 137"/>
          <p:cNvSpPr/>
          <p:nvPr/>
        </p:nvSpPr>
        <p:spPr>
          <a:xfrm>
            <a:off x="7324032" y="1717950"/>
            <a:ext cx="1479075" cy="2111225"/>
          </a:xfrm>
          <a:custGeom>
            <a:pathLst>
              <a:path extrusionOk="0" h="84449" w="59163">
                <a:moveTo>
                  <a:pt x="33656" y="0"/>
                </a:moveTo>
                <a:cubicBezTo>
                  <a:pt x="37795" y="3104"/>
                  <a:pt x="63461" y="9244"/>
                  <a:pt x="58494" y="18628"/>
                </a:cubicBezTo>
                <a:cubicBezTo>
                  <a:pt x="53526" y="28011"/>
                  <a:pt x="12820" y="45328"/>
                  <a:pt x="3851" y="56299"/>
                </a:cubicBezTo>
                <a:cubicBezTo>
                  <a:pt x="-5118" y="67269"/>
                  <a:pt x="4541" y="79757"/>
                  <a:pt x="4679" y="84449"/>
                </a:cubicBezTo>
              </a:path>
            </a:pathLst>
          </a:custGeom>
          <a:noFill/>
          <a:ln cap="flat" cmpd="sng" w="28575">
            <a:solidFill>
              <a:srgbClr val="CC0000"/>
            </a:solidFill>
            <a:prstDash val="solid"/>
            <a:round/>
            <a:headEnd len="lg" w="lg" type="stealth"/>
            <a:tailEnd len="lg" w="lg" type="none"/>
          </a:ln>
        </p:spPr>
      </p:sp>
      <p:sp>
        <p:nvSpPr>
          <p:cNvPr id="138" name="Shape 138"/>
          <p:cNvSpPr txBox="1"/>
          <p:nvPr/>
        </p:nvSpPr>
        <p:spPr>
          <a:xfrm>
            <a:off x="6325200" y="3905375"/>
            <a:ext cx="2659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>
                <a:solidFill>
                  <a:srgbClr val="990000"/>
                </a:solidFill>
                <a:latin typeface="Lato"/>
                <a:ea typeface="Lato"/>
                <a:cs typeface="Lato"/>
                <a:sym typeface="Lato"/>
              </a:rPr>
              <a:t>We need to show this.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Proof: Identifying the Perimeter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1839862" y="4154600"/>
            <a:ext cx="2062199" cy="6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M</a:t>
            </a:r>
            <a:r>
              <a:rPr b="1" baseline="-25000" lang="en"/>
              <a:t>3</a:t>
            </a:r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5733" y="1322525"/>
            <a:ext cx="5812526" cy="296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Proof: Identifying the Perimeter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1839862" y="4154600"/>
            <a:ext cx="2062199" cy="6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M</a:t>
            </a:r>
            <a:r>
              <a:rPr b="1" baseline="-25000" lang="en"/>
              <a:t>3</a:t>
            </a:r>
          </a:p>
        </p:txBody>
      </p:sp>
      <p:pic>
        <p:nvPicPr>
          <p:cNvPr id="152" name="Shape 1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5733" y="1322525"/>
            <a:ext cx="5812526" cy="296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Proof: Covering H</a:t>
            </a:r>
            <a:r>
              <a:rPr baseline="-25000" lang="en"/>
              <a:t>n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3540887" y="4061475"/>
            <a:ext cx="2062199" cy="6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M</a:t>
            </a:r>
            <a:r>
              <a:rPr b="1" baseline="-25000" lang="en"/>
              <a:t>3  </a:t>
            </a:r>
            <a:r>
              <a:rPr lang="en"/>
              <a:t>covers </a:t>
            </a:r>
            <a:r>
              <a:rPr b="1" lang="en"/>
              <a:t> H</a:t>
            </a:r>
            <a:r>
              <a:rPr b="1" baseline="-25000" lang="en"/>
              <a:t>3</a:t>
            </a:r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6337" y="1417750"/>
            <a:ext cx="2491325" cy="249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Napkin Problem:</a:t>
            </a:r>
          </a:p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311700" y="1287425"/>
            <a:ext cx="4555199" cy="214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/>
              <a:t>Definition:</a:t>
            </a:r>
            <a:r>
              <a:rPr lang="en"/>
              <a:t> the </a:t>
            </a:r>
            <a:r>
              <a:rPr lang="en" u="sng"/>
              <a:t>maximum perimeter</a:t>
            </a:r>
            <a:r>
              <a:rPr lang="en"/>
              <a:t> of an origami model is the largest perimeter you can measure by projecting your model onto the plane in any direction.</a:t>
            </a:r>
          </a:p>
        </p:txBody>
      </p:sp>
      <p:pic>
        <p:nvPicPr>
          <p:cNvPr id="58" name="Shape 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1650" y="423462"/>
            <a:ext cx="3870649" cy="4296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Napkin Problem: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311700" y="1287425"/>
            <a:ext cx="4555199" cy="214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Definition:</a:t>
            </a:r>
            <a:r>
              <a:rPr lang="en"/>
              <a:t> the </a:t>
            </a:r>
            <a:r>
              <a:rPr lang="en" u="sng"/>
              <a:t>maximum perimeter</a:t>
            </a:r>
            <a:r>
              <a:rPr lang="en"/>
              <a:t> of an origami model is the largest perimeter you can measure by projecting your model onto the plane in any direction.</a:t>
            </a:r>
          </a:p>
        </p:txBody>
      </p:sp>
      <p:sp>
        <p:nvSpPr>
          <p:cNvPr id="65" name="Shape 65"/>
          <p:cNvSpPr txBox="1"/>
          <p:nvPr>
            <p:ph idx="2" type="body"/>
          </p:nvPr>
        </p:nvSpPr>
        <p:spPr>
          <a:xfrm>
            <a:off x="311700" y="3297675"/>
            <a:ext cx="4555199" cy="190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A61C00"/>
                </a:solidFill>
              </a:rPr>
              <a:t>The Napkin Problem:</a:t>
            </a:r>
            <a:r>
              <a:rPr b="1" lang="en"/>
              <a:t> </a:t>
            </a:r>
            <a:r>
              <a:rPr lang="en"/>
              <a:t>Can you fold a square of paper into an origami model that has a maximum perimeter larger than the original square? If so, how much larger?</a:t>
            </a:r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4600" y="1080850"/>
            <a:ext cx="4597699" cy="27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Napkin Problem: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397275"/>
            <a:ext cx="8302200" cy="190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A61C00"/>
                </a:solidFill>
              </a:rPr>
              <a:t>The Napkin Problem:</a:t>
            </a:r>
            <a:r>
              <a:rPr b="1" lang="en"/>
              <a:t> </a:t>
            </a:r>
            <a:r>
              <a:rPr lang="en"/>
              <a:t>Can you fold a square of paper into an origami model that has a maximum perimeter larger than the original square? If so, how much larger?</a:t>
            </a:r>
          </a:p>
        </p:txBody>
      </p:sp>
      <p:sp>
        <p:nvSpPr>
          <p:cNvPr id="73" name="Shape 73"/>
          <p:cNvSpPr txBox="1"/>
          <p:nvPr>
            <p:ph idx="2" type="body"/>
          </p:nvPr>
        </p:nvSpPr>
        <p:spPr>
          <a:xfrm>
            <a:off x="311700" y="2510200"/>
            <a:ext cx="8302200" cy="190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A61C00"/>
                </a:solidFill>
              </a:rPr>
              <a:t>Answer:</a:t>
            </a:r>
            <a:r>
              <a:rPr b="1" lang="en"/>
              <a:t> 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2051850" y="2927050"/>
            <a:ext cx="5040299" cy="10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Yes, and as large as we want!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Hilbert Curves: Recipe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058825"/>
            <a:ext cx="2032800" cy="214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Step 1:</a:t>
            </a:r>
            <a:r>
              <a:rPr lang="en"/>
              <a:t> Divide each grid square into fourths</a:t>
            </a:r>
          </a:p>
        </p:txBody>
      </p:sp>
      <p:sp>
        <p:nvSpPr>
          <p:cNvPr id="81" name="Shape 81"/>
          <p:cNvSpPr txBox="1"/>
          <p:nvPr>
            <p:ph idx="2" type="body"/>
          </p:nvPr>
        </p:nvSpPr>
        <p:spPr>
          <a:xfrm>
            <a:off x="3479700" y="1058825"/>
            <a:ext cx="2184600" cy="214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Step 2:</a:t>
            </a:r>
            <a:r>
              <a:rPr lang="en"/>
              <a:t> Add the correct tile to the bottom-left.</a:t>
            </a:r>
          </a:p>
        </p:txBody>
      </p:sp>
      <p:sp>
        <p:nvSpPr>
          <p:cNvPr id="82" name="Shape 82"/>
          <p:cNvSpPr txBox="1"/>
          <p:nvPr>
            <p:ph idx="3" type="body"/>
          </p:nvPr>
        </p:nvSpPr>
        <p:spPr>
          <a:xfrm>
            <a:off x="6434550" y="1058825"/>
            <a:ext cx="2184600" cy="214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Step 3:</a:t>
            </a:r>
            <a:r>
              <a:rPr lang="en"/>
              <a:t> Fill the rest of the grid with the correct tile</a:t>
            </a:r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9248" y="2285199"/>
            <a:ext cx="1895203" cy="2637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9043" y="2330436"/>
            <a:ext cx="1101811" cy="2534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7074" y="2285200"/>
            <a:ext cx="1019724" cy="2534149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>
            <p:ph idx="4" type="body"/>
          </p:nvPr>
        </p:nvSpPr>
        <p:spPr>
          <a:xfrm>
            <a:off x="4099210" y="3345925"/>
            <a:ext cx="702299" cy="52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 or -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5664300" y="186500"/>
            <a:ext cx="42825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Key:</a:t>
            </a:r>
            <a:r>
              <a:rPr lang="en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">
                <a:solidFill>
                  <a:srgbClr val="1C4587"/>
                </a:solidFill>
                <a:highlight>
                  <a:srgbClr val="FFFFFF"/>
                </a:highlight>
              </a:rPr>
              <a:t>—</a:t>
            </a:r>
            <a:r>
              <a:rPr lang="en">
                <a:solidFill>
                  <a:srgbClr val="1C4587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 Previous Curve,  </a:t>
            </a:r>
            <a:r>
              <a:rPr lang="en">
                <a:solidFill>
                  <a:srgbClr val="990000"/>
                </a:solidFill>
                <a:highlight>
                  <a:srgbClr val="FFFFFF"/>
                </a:highlight>
              </a:rPr>
              <a:t>—  New Curve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Hilbert Curves: Practice</a:t>
            </a:r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4125" y="1339225"/>
            <a:ext cx="2465050" cy="246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5700" y="1339225"/>
            <a:ext cx="2465050" cy="24650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/>
          <p:nvPr/>
        </p:nvSpPr>
        <p:spPr>
          <a:xfrm>
            <a:off x="5628925" y="1704175"/>
            <a:ext cx="1580399" cy="168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7200">
                <a:solidFill>
                  <a:srgbClr val="999999"/>
                </a:solidFill>
              </a:rPr>
              <a:t>?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284125" y="4002400"/>
            <a:ext cx="2465099" cy="6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H</a:t>
            </a:r>
            <a:r>
              <a:rPr b="1" baseline="-25000" lang="en"/>
              <a:t>1</a:t>
            </a:r>
          </a:p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5186575" y="4074225"/>
            <a:ext cx="2465099" cy="6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H</a:t>
            </a:r>
            <a:r>
              <a:rPr b="1" baseline="-25000" lang="en"/>
              <a:t>2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Hilbert Curves:</a:t>
            </a:r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3390" y="1656302"/>
            <a:ext cx="7257224" cy="2083347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>
            <p:ph idx="1" type="body"/>
          </p:nvPr>
        </p:nvSpPr>
        <p:spPr>
          <a:xfrm>
            <a:off x="943400" y="4043700"/>
            <a:ext cx="2062199" cy="6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H</a:t>
            </a:r>
            <a:r>
              <a:rPr b="1" baseline="-25000" lang="en"/>
              <a:t>1 </a:t>
            </a:r>
            <a:r>
              <a:rPr b="1" lang="en"/>
              <a:t>with H</a:t>
            </a:r>
            <a:r>
              <a:rPr b="1" baseline="-25000" lang="en"/>
              <a:t>2</a:t>
            </a:r>
          </a:p>
        </p:txBody>
      </p:sp>
      <p:sp>
        <p:nvSpPr>
          <p:cNvPr id="105" name="Shape 105"/>
          <p:cNvSpPr txBox="1"/>
          <p:nvPr>
            <p:ph idx="2" type="body"/>
          </p:nvPr>
        </p:nvSpPr>
        <p:spPr>
          <a:xfrm>
            <a:off x="6138425" y="4043700"/>
            <a:ext cx="2062199" cy="6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H</a:t>
            </a:r>
            <a:r>
              <a:rPr b="1" baseline="-25000" lang="en"/>
              <a:t>3 </a:t>
            </a:r>
            <a:r>
              <a:rPr b="1" lang="en"/>
              <a:t>with H</a:t>
            </a:r>
            <a:r>
              <a:rPr b="1" baseline="-25000" lang="en"/>
              <a:t>4</a:t>
            </a:r>
          </a:p>
        </p:txBody>
      </p:sp>
      <p:sp>
        <p:nvSpPr>
          <p:cNvPr id="106" name="Shape 106"/>
          <p:cNvSpPr txBox="1"/>
          <p:nvPr>
            <p:ph idx="3" type="body"/>
          </p:nvPr>
        </p:nvSpPr>
        <p:spPr>
          <a:xfrm>
            <a:off x="3540912" y="4043700"/>
            <a:ext cx="2062199" cy="6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H</a:t>
            </a:r>
            <a:r>
              <a:rPr b="1" baseline="-25000" lang="en"/>
              <a:t>2 </a:t>
            </a:r>
            <a:r>
              <a:rPr b="1" lang="en"/>
              <a:t>with H</a:t>
            </a:r>
            <a:r>
              <a:rPr b="1" baseline="-25000" lang="en"/>
              <a:t>3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Hilbert Curves: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5514450" y="2076887"/>
            <a:ext cx="2068499" cy="989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Great Vibes"/>
                <a:ea typeface="Great Vibes"/>
                <a:cs typeface="Great Vibes"/>
                <a:sym typeface="Great Vibes"/>
              </a:rPr>
              <a:t>l </a:t>
            </a:r>
            <a:r>
              <a:rPr lang="en"/>
              <a:t>(</a:t>
            </a:r>
            <a:r>
              <a:rPr lang="en">
                <a:solidFill>
                  <a:srgbClr val="1155CC"/>
                </a:solidFill>
              </a:rPr>
              <a:t>old</a:t>
            </a:r>
            <a:r>
              <a:rPr lang="en"/>
              <a:t>) = 1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Great Vibes"/>
                <a:ea typeface="Great Vibes"/>
                <a:cs typeface="Great Vibes"/>
                <a:sym typeface="Great Vibes"/>
              </a:rPr>
              <a:t>l </a:t>
            </a:r>
            <a:r>
              <a:rPr lang="en"/>
              <a:t>(</a:t>
            </a:r>
            <a:r>
              <a:rPr lang="en">
                <a:solidFill>
                  <a:srgbClr val="990000"/>
                </a:solidFill>
              </a:rPr>
              <a:t>new</a:t>
            </a:r>
            <a:r>
              <a:rPr lang="en"/>
              <a:t>) = 2</a:t>
            </a:r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8973" y="1252924"/>
            <a:ext cx="1895203" cy="263764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>
            <p:ph idx="2" type="body"/>
          </p:nvPr>
        </p:nvSpPr>
        <p:spPr>
          <a:xfrm>
            <a:off x="5514450" y="1087200"/>
            <a:ext cx="2068499" cy="989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Great Vibes"/>
                <a:ea typeface="Great Vibes"/>
                <a:cs typeface="Great Vibes"/>
                <a:sym typeface="Great Vibes"/>
              </a:rPr>
              <a:t>l </a:t>
            </a:r>
            <a:r>
              <a:rPr lang="en"/>
              <a:t>(</a:t>
            </a:r>
            <a:r>
              <a:rPr lang="en">
                <a:solidFill>
                  <a:srgbClr val="1155CC"/>
                </a:solidFill>
              </a:rPr>
              <a:t>old</a:t>
            </a:r>
            <a:r>
              <a:rPr lang="en"/>
              <a:t>) = 1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Great Vibes"/>
                <a:ea typeface="Great Vibes"/>
                <a:cs typeface="Great Vibes"/>
                <a:sym typeface="Great Vibes"/>
              </a:rPr>
              <a:t>l </a:t>
            </a:r>
            <a:r>
              <a:rPr lang="en"/>
              <a:t>(</a:t>
            </a:r>
            <a:r>
              <a:rPr lang="en">
                <a:solidFill>
                  <a:srgbClr val="990000"/>
                </a:solidFill>
              </a:rPr>
              <a:t>new</a:t>
            </a:r>
            <a:r>
              <a:rPr lang="en"/>
              <a:t>) = 2</a:t>
            </a:r>
          </a:p>
        </p:txBody>
      </p:sp>
      <p:sp>
        <p:nvSpPr>
          <p:cNvPr id="115" name="Shape 115"/>
          <p:cNvSpPr txBox="1"/>
          <p:nvPr>
            <p:ph idx="3" type="body"/>
          </p:nvPr>
        </p:nvSpPr>
        <p:spPr>
          <a:xfrm>
            <a:off x="5514450" y="3066600"/>
            <a:ext cx="2068499" cy="989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Great Vibes"/>
                <a:ea typeface="Great Vibes"/>
                <a:cs typeface="Great Vibes"/>
                <a:sym typeface="Great Vibes"/>
              </a:rPr>
              <a:t>l </a:t>
            </a:r>
            <a:r>
              <a:rPr lang="en"/>
              <a:t>(</a:t>
            </a:r>
            <a:r>
              <a:rPr lang="en">
                <a:solidFill>
                  <a:srgbClr val="1155CC"/>
                </a:solidFill>
              </a:rPr>
              <a:t>old</a:t>
            </a:r>
            <a:r>
              <a:rPr lang="en"/>
              <a:t>) = 0.5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Great Vibes"/>
                <a:ea typeface="Great Vibes"/>
                <a:cs typeface="Great Vibes"/>
                <a:sym typeface="Great Vibes"/>
              </a:rPr>
              <a:t>l </a:t>
            </a:r>
            <a:r>
              <a:rPr lang="en"/>
              <a:t>(</a:t>
            </a:r>
            <a:r>
              <a:rPr lang="en">
                <a:solidFill>
                  <a:srgbClr val="990000"/>
                </a:solidFill>
              </a:rPr>
              <a:t>new</a:t>
            </a:r>
            <a:r>
              <a:rPr lang="en"/>
              <a:t>) = 1.75</a:t>
            </a:r>
          </a:p>
        </p:txBody>
      </p:sp>
      <p:sp>
        <p:nvSpPr>
          <p:cNvPr id="116" name="Shape 116"/>
          <p:cNvSpPr txBox="1"/>
          <p:nvPr>
            <p:ph idx="4" type="body"/>
          </p:nvPr>
        </p:nvSpPr>
        <p:spPr>
          <a:xfrm>
            <a:off x="2505300" y="4125775"/>
            <a:ext cx="4133399" cy="989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Conclusion:   </a:t>
            </a:r>
            <a:r>
              <a:rPr lang="en" sz="2400">
                <a:latin typeface="Great Vibes"/>
                <a:ea typeface="Great Vibes"/>
                <a:cs typeface="Great Vibes"/>
                <a:sym typeface="Great Vibes"/>
              </a:rPr>
              <a:t>l </a:t>
            </a:r>
            <a:r>
              <a:rPr lang="en"/>
              <a:t>(</a:t>
            </a:r>
            <a:r>
              <a:rPr lang="en">
                <a:solidFill>
                  <a:srgbClr val="990000"/>
                </a:solidFill>
              </a:rPr>
              <a:t>H</a:t>
            </a:r>
            <a:r>
              <a:rPr baseline="-25000" lang="en">
                <a:solidFill>
                  <a:srgbClr val="990000"/>
                </a:solidFill>
              </a:rPr>
              <a:t>n+1</a:t>
            </a:r>
            <a:r>
              <a:rPr lang="en"/>
              <a:t>) ≥ 2</a:t>
            </a:r>
            <a:r>
              <a:rPr lang="en" sz="2400">
                <a:latin typeface="Great Vibes"/>
                <a:ea typeface="Great Vibes"/>
                <a:cs typeface="Great Vibes"/>
                <a:sym typeface="Great Vibes"/>
              </a:rPr>
              <a:t>l </a:t>
            </a:r>
            <a:r>
              <a:rPr lang="en"/>
              <a:t>(</a:t>
            </a:r>
            <a:r>
              <a:rPr lang="en">
                <a:solidFill>
                  <a:srgbClr val="1155CC"/>
                </a:solidFill>
              </a:rPr>
              <a:t>H</a:t>
            </a:r>
            <a:r>
              <a:rPr baseline="-25000" lang="en">
                <a:solidFill>
                  <a:srgbClr val="1155CC"/>
                </a:solidFill>
              </a:rPr>
              <a:t>n</a:t>
            </a:r>
            <a:r>
              <a:rPr lang="en"/>
              <a:t>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Sequence of Origami Models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1522787" y="3766300"/>
            <a:ext cx="2062199" cy="6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M</a:t>
            </a:r>
            <a:r>
              <a:rPr b="1" baseline="-25000" lang="en"/>
              <a:t>1</a:t>
            </a:r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8975" y="1377197"/>
            <a:ext cx="5521825" cy="238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