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30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81" r:id="rId22"/>
    <p:sldId id="306" r:id="rId23"/>
    <p:sldId id="307" r:id="rId24"/>
    <p:sldId id="278" r:id="rId25"/>
    <p:sldId id="280" r:id="rId26"/>
    <p:sldId id="283" r:id="rId27"/>
    <p:sldId id="282" r:id="rId28"/>
    <p:sldId id="284" r:id="rId29"/>
    <p:sldId id="285" r:id="rId30"/>
    <p:sldId id="288" r:id="rId31"/>
    <p:sldId id="290" r:id="rId32"/>
    <p:sldId id="291" r:id="rId33"/>
    <p:sldId id="292" r:id="rId34"/>
    <p:sldId id="293" r:id="rId35"/>
    <p:sldId id="294" r:id="rId36"/>
    <p:sldId id="296" r:id="rId37"/>
    <p:sldId id="298" r:id="rId38"/>
    <p:sldId id="297" r:id="rId39"/>
    <p:sldId id="295" r:id="rId40"/>
    <p:sldId id="299" r:id="rId41"/>
    <p:sldId id="300" r:id="rId42"/>
    <p:sldId id="301" r:id="rId43"/>
    <p:sldId id="303" r:id="rId44"/>
    <p:sldId id="302" r:id="rId45"/>
    <p:sldId id="305" r:id="rId46"/>
    <p:sldId id="308" r:id="rId47"/>
    <p:sldId id="309" r:id="rId48"/>
    <p:sldId id="310" r:id="rId49"/>
    <p:sldId id="311" r:id="rId50"/>
    <p:sldId id="314" r:id="rId51"/>
    <p:sldId id="313" r:id="rId52"/>
    <p:sldId id="312" r:id="rId53"/>
    <p:sldId id="316" r:id="rId54"/>
    <p:sldId id="319" r:id="rId55"/>
    <p:sldId id="321" r:id="rId56"/>
    <p:sldId id="320" r:id="rId57"/>
    <p:sldId id="318" r:id="rId58"/>
    <p:sldId id="322" r:id="rId59"/>
    <p:sldId id="324" r:id="rId60"/>
    <p:sldId id="323" r:id="rId61"/>
    <p:sldId id="325" r:id="rId62"/>
    <p:sldId id="326" r:id="rId63"/>
    <p:sldId id="327" r:id="rId64"/>
    <p:sldId id="328" r:id="rId6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5" d="100"/>
          <a:sy n="105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28FA91F-0CF6-4211-8AE9-6D58B34117B1}" type="datetimeFigureOut">
              <a:rPr lang="he-IL" smtClean="0"/>
              <a:t>י"ט/ניסן/תשע"ו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3E8BF2F-B104-4F3D-BEF2-80BCF224F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80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CECB-1B57-4828-81E5-5B667E58A2CD}" type="datetime8">
              <a:rPr lang="he-IL" smtClean="0"/>
              <a:t>27 אפריל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127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A2C2-FDE7-461B-8EDA-CDB5169861F7}" type="datetime8">
              <a:rPr lang="he-IL" smtClean="0"/>
              <a:t>27 אפריל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43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AECD-1883-4631-82DB-D389B29CD655}" type="datetime8">
              <a:rPr lang="he-IL" smtClean="0"/>
              <a:t>27 אפריל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245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87D9-FCBF-4A68-86B0-8A60C4671F60}" type="datetime8">
              <a:rPr lang="he-IL" smtClean="0"/>
              <a:t>27 אפריל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21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715A-85A4-4A09-AC53-6A749F9557F9}" type="datetime8">
              <a:rPr lang="he-IL" smtClean="0"/>
              <a:t>27 אפריל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287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92BD-CF35-4224-92FF-7006FD4C09F9}" type="datetime8">
              <a:rPr lang="he-IL" smtClean="0"/>
              <a:t>27 אפריל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859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B47C-A816-4B99-8BC7-E1A1AAA7D0B7}" type="datetime8">
              <a:rPr lang="he-IL" smtClean="0"/>
              <a:t>27 אפריל 16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801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A559-2A5E-4C41-B102-E8550B9CCCEA}" type="datetime8">
              <a:rPr lang="he-IL" smtClean="0"/>
              <a:t>27 אפריל 16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12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D3F-8DA9-47EA-A40F-5EA1E6683E16}" type="datetime8">
              <a:rPr lang="he-IL" smtClean="0"/>
              <a:t>27 אפריל 16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73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53A1-38A8-41E0-85B2-2C229BDD7627}" type="datetime8">
              <a:rPr lang="he-IL" smtClean="0"/>
              <a:t>27 אפריל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766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2C2A-8A7E-4796-B577-E18D4B1F8801}" type="datetime8">
              <a:rPr lang="he-IL" smtClean="0"/>
              <a:t>27 אפריל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927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16A3-D5DA-4BC2-AD62-AC49443A4265}" type="datetime8">
              <a:rPr lang="he-IL" smtClean="0"/>
              <a:t>27 אפריל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303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numba.pydata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yrille.rossant.net/why-using-python-for-scientific-computing/" TargetMode="External"/><Relationship Id="rId2" Type="http://schemas.openxmlformats.org/officeDocument/2006/relationships/hyperlink" Target="https://stevetjoa.com/30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eakerdeck.com/yoavram/introduction-to-pyth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pulation_genetic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data/numexpr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volution.berkeley.edu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stanford.edu/~mwaskom/software/seaborn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pandas.pydata.org/" TargetMode="External"/><Relationship Id="rId2" Type="http://schemas.openxmlformats.org/officeDocument/2006/relationships/hyperlink" Target="https://github.com/yoavram/PyConIL201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python/ipywidgets" TargetMode="External"/><Relationship Id="rId5" Type="http://schemas.openxmlformats.org/officeDocument/2006/relationships/hyperlink" Target="http://ipyparallel.readthedocs.org/" TargetMode="External"/><Relationship Id="rId4" Type="http://schemas.openxmlformats.org/officeDocument/2006/relationships/hyperlink" Target="http://numba.pydata.or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avram/PyConIL2016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 smtClean="0"/>
              <a:t>How to Study </a:t>
            </a:r>
            <a:r>
              <a:rPr lang="en-US" b="1" dirty="0" smtClean="0">
                <a:solidFill>
                  <a:srgbClr val="00B050"/>
                </a:solidFill>
              </a:rPr>
              <a:t>Evolution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/>
              <a:t>Using </a:t>
            </a:r>
            <a:r>
              <a:rPr lang="en-US" b="1" dirty="0" smtClean="0">
                <a:solidFill>
                  <a:srgbClr val="0070C0"/>
                </a:solidFill>
              </a:rPr>
              <a:t>Scientific Python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855168"/>
          </a:xfrm>
        </p:spPr>
        <p:txBody>
          <a:bodyPr>
            <a:normAutofit lnSpcReduction="10000"/>
          </a:bodyPr>
          <a:lstStyle/>
          <a:p>
            <a:pPr rtl="0"/>
            <a:r>
              <a:rPr lang="en-US" b="1" dirty="0" smtClean="0"/>
              <a:t> Yoav Ram</a:t>
            </a:r>
          </a:p>
          <a:p>
            <a:pPr rtl="0"/>
            <a:r>
              <a:rPr lang="en-GB" b="1" dirty="0" err="1"/>
              <a:t>PyCon</a:t>
            </a:r>
            <a:r>
              <a:rPr lang="en-GB" b="1" dirty="0"/>
              <a:t> Israel 2016</a:t>
            </a:r>
          </a:p>
          <a:p>
            <a:pPr rtl="0"/>
            <a:r>
              <a:rPr lang="en-GB" dirty="0"/>
              <a:t>Tel Aviv, </a:t>
            </a:r>
            <a:r>
              <a:rPr lang="en-GB" dirty="0" smtClean="0"/>
              <a:t>Israel</a:t>
            </a:r>
            <a:endParaRPr lang="en-US" dirty="0"/>
          </a:p>
          <a:p>
            <a:pPr rtl="0"/>
            <a:r>
              <a:rPr lang="en-GB" dirty="0" smtClean="0"/>
              <a:t>May 2-3</a:t>
            </a:r>
          </a:p>
          <a:p>
            <a:pPr rtl="0"/>
            <a:r>
              <a:rPr lang="en-US" dirty="0" smtClean="0">
                <a:latin typeface="github-octicons" panose="02000503000000000000" pitchFamily="2" charset="0"/>
              </a:rPr>
              <a:t>a </a:t>
            </a:r>
            <a:r>
              <a:rPr lang="en-GB" b="1" dirty="0" err="1" smtClean="0"/>
              <a:t>yoavram</a:t>
            </a:r>
            <a:r>
              <a:rPr lang="en-GB" b="1" dirty="0" smtClean="0"/>
              <a:t>/PyConIL2016</a:t>
            </a:r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0402"/>
            <a:ext cx="199115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16632"/>
            <a:ext cx="1925134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429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The Wright-Fisher Model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l" rtl="0">
                  <a:buNone/>
                </a:pPr>
                <a:r>
                  <a:rPr lang="en-US" sz="2800" dirty="0" smtClean="0"/>
                  <a:t>Assume that variant </a:t>
                </a:r>
                <a:r>
                  <a:rPr lang="en-US" sz="2800" b="1" dirty="0" smtClean="0"/>
                  <a:t>1</a:t>
                </a:r>
                <a:r>
                  <a:rPr lang="en-US" sz="2800" dirty="0" smtClean="0"/>
                  <a:t> is </a:t>
                </a:r>
                <a:r>
                  <a:rPr lang="en-US" sz="2800" b="1" dirty="0" smtClean="0"/>
                  <a:t>favored by selection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due to better </a:t>
                </a:r>
                <a:r>
                  <a:rPr lang="en-US" sz="2800" dirty="0"/>
                  <a:t>survival </a:t>
                </a:r>
                <a:r>
                  <a:rPr lang="en-US" sz="2800" dirty="0" smtClean="0"/>
                  <a:t>or reproduction.</a:t>
                </a:r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:r>
                  <a:rPr lang="en-US" sz="2800" dirty="0" smtClean="0"/>
                  <a:t>The frequency of variant </a:t>
                </a:r>
                <a:r>
                  <a:rPr lang="en-US" sz="2800" b="1" dirty="0" smtClean="0"/>
                  <a:t>1 </a:t>
                </a:r>
                <a:r>
                  <a:rPr lang="en-US" sz="2800" dirty="0" smtClean="0"/>
                  <a:t>after the effect of selection natural (</a:t>
                </a:r>
                <a:r>
                  <a:rPr lang="en-US" sz="2800" b="1" dirty="0" smtClean="0"/>
                  <a:t>p</a:t>
                </a:r>
                <a:r>
                  <a:rPr lang="en-US" sz="2800" b="1" baseline="-25000" dirty="0" smtClean="0"/>
                  <a:t>1</a:t>
                </a:r>
                <a:r>
                  <a:rPr lang="en-US" sz="2800" dirty="0" smtClean="0"/>
                  <a:t>) is:</a:t>
                </a:r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2800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latin typeface="Cambria Math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i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2800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latin typeface="Cambria Math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i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</a:rPr>
                                <m:t>s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0" indent="0" algn="l" rtl="0">
                  <a:buNone/>
                </a:pPr>
                <a:endParaRPr lang="en-US" sz="2800" b="1" dirty="0" smtClean="0"/>
              </a:p>
              <a:p>
                <a:pPr marL="0" indent="0" algn="l" rtl="0">
                  <a:buNone/>
                </a:pPr>
                <a:r>
                  <a:rPr lang="en-US" sz="2800" b="1" dirty="0" smtClean="0"/>
                  <a:t>s</a:t>
                </a:r>
                <a:r>
                  <a:rPr lang="en-US" sz="2800" dirty="0" smtClean="0"/>
                  <a:t> is a selection coefficient, representing </a:t>
                </a:r>
                <a:r>
                  <a:rPr lang="en-US" sz="2800" b="1" dirty="0" smtClean="0"/>
                  <a:t>how much variant 1 is favored over variant 0.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1">
                <a:blip r:embed="rId2"/>
                <a:stretch>
                  <a:fillRect l="-1259" t="-1913" r="-2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763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The Wright-Fisher Model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l" rtl="0">
                  <a:buNone/>
                </a:pPr>
                <a:r>
                  <a:rPr lang="en-US" sz="2800" dirty="0" smtClean="0"/>
                  <a:t>Random genetic drift accounts for the effect of </a:t>
                </a:r>
                <a:r>
                  <a:rPr lang="en-US" sz="2800" b="1" dirty="0" smtClean="0"/>
                  <a:t>random sampling</a:t>
                </a:r>
                <a:r>
                  <a:rPr lang="en-US" sz="2800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:r>
                  <a:rPr lang="en-US" sz="2800" dirty="0" smtClean="0"/>
                  <a:t>Due to genetic drift, the number of individuals with variant </a:t>
                </a:r>
                <a:r>
                  <a:rPr lang="en-US" sz="2800" b="1" dirty="0" smtClean="0"/>
                  <a:t>1 </a:t>
                </a:r>
                <a:r>
                  <a:rPr lang="en-US" sz="2800" dirty="0" smtClean="0"/>
                  <a:t>in the next generation (</a:t>
                </a:r>
                <a:r>
                  <a:rPr lang="en-US" sz="2800" b="1" dirty="0" smtClean="0"/>
                  <a:t>n’</a:t>
                </a:r>
                <a:r>
                  <a:rPr lang="en-US" sz="2800" b="1" baseline="-25000" dirty="0" smtClean="0"/>
                  <a:t>1</a:t>
                </a:r>
                <a:r>
                  <a:rPr lang="en-US" sz="2800" dirty="0" smtClean="0"/>
                  <a:t>) is:</a:t>
                </a:r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n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800" b="0" i="0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sz="2800" b="0" i="0" smtClean="0">
                          <a:latin typeface="Cambria Math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Binomial</m:t>
                      </m:r>
                      <m:r>
                        <a:rPr lang="en-US" sz="2800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N</m:t>
                      </m:r>
                      <m:r>
                        <a:rPr lang="en-US" sz="2800" b="0" i="0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 algn="l" rtl="0">
                  <a:buNone/>
                </a:pPr>
                <a:endParaRPr lang="en-US" sz="2800" b="1" dirty="0" smtClean="0"/>
              </a:p>
              <a:p>
                <a:pPr marL="0" indent="0" algn="l" rtl="0">
                  <a:buNone/>
                </a:pPr>
                <a:r>
                  <a:rPr lang="en-US" sz="2800" dirty="0" smtClean="0"/>
                  <a:t>The </a:t>
                </a:r>
                <a:r>
                  <a:rPr lang="en-US" sz="2800" b="1" dirty="0" smtClean="0"/>
                  <a:t>Binomial distribution</a:t>
                </a:r>
                <a:r>
                  <a:rPr lang="en-US" sz="2800" dirty="0" smtClean="0"/>
                  <a:t> is the distribution of the number of successes in </a:t>
                </a:r>
                <a:r>
                  <a:rPr lang="en-US" sz="2800" b="1" dirty="0" smtClean="0"/>
                  <a:t>N</a:t>
                </a:r>
                <a:r>
                  <a:rPr lang="en-US" sz="2800" i="1" dirty="0" smtClean="0"/>
                  <a:t> </a:t>
                </a:r>
                <a:r>
                  <a:rPr lang="en-US" sz="2800" dirty="0" smtClean="0"/>
                  <a:t>independent trials with probability of success </a:t>
                </a:r>
                <a:r>
                  <a:rPr lang="en-US" sz="2800" b="1" dirty="0" smtClean="0"/>
                  <a:t>p</a:t>
                </a:r>
                <a:r>
                  <a:rPr lang="en-US" sz="2800" b="1" baseline="-25000" dirty="0" smtClean="0"/>
                  <a:t>1</a:t>
                </a:r>
                <a:r>
                  <a:rPr lang="en-US" sz="2800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:endParaRPr lang="en-US" sz="2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022" r="-593" b="-1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610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Focus: Fixation Probability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Assume a single copy variant </a:t>
            </a:r>
            <a:r>
              <a:rPr lang="en-US" b="1" dirty="0" smtClean="0"/>
              <a:t>1</a:t>
            </a:r>
            <a:r>
              <a:rPr lang="en-US" dirty="0" smtClean="0"/>
              <a:t> in a population of size </a:t>
            </a:r>
            <a:r>
              <a:rPr lang="en-US" b="1" dirty="0" smtClean="0"/>
              <a:t>N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ctr" rtl="0">
              <a:buNone/>
            </a:pPr>
            <a:r>
              <a:rPr lang="en-US" sz="3600" dirty="0" smtClean="0"/>
              <a:t>What is the probability that variant </a:t>
            </a:r>
            <a:r>
              <a:rPr lang="en-US" sz="3600" b="1" dirty="0" smtClean="0"/>
              <a:t>1</a:t>
            </a:r>
            <a:r>
              <a:rPr lang="en-US" sz="3600" dirty="0" smtClean="0"/>
              <a:t> will </a:t>
            </a:r>
            <a:r>
              <a:rPr lang="en-US" sz="3600" b="1" dirty="0" smtClean="0">
                <a:solidFill>
                  <a:srgbClr val="0070C0"/>
                </a:solidFill>
              </a:rPr>
              <a:t>fix rather than go extinct</a:t>
            </a:r>
            <a:r>
              <a:rPr lang="en-US" sz="3600" dirty="0" smtClean="0">
                <a:solidFill>
                  <a:srgbClr val="0070C0"/>
                </a:solidFill>
              </a:rPr>
              <a:t>?</a:t>
            </a:r>
            <a:endParaRPr lang="he-IL" sz="3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863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632848" cy="53285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numpy.random </a:t>
            </a:r>
            <a:r>
              <a:rPr lang="pt-BR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binomial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= 1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0 &lt; n1 &lt; N: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n0 = N - n1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p1 = n1*(1+s) / (n0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n1*(1+s))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= binomial(N, p1)              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n1 == N</a:t>
            </a:r>
            <a:endParaRPr lang="en-GB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Binomial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60000" r="-100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60000" r="-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3563888" y="1988840"/>
            <a:ext cx="49685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Import a binomial random number generator from </a:t>
            </a:r>
            <a:r>
              <a:rPr lang="en-US" sz="2400" b="1" dirty="0" err="1" smtClean="0">
                <a:solidFill>
                  <a:schemeClr val="accent2"/>
                </a:solidFill>
              </a:rPr>
              <a:t>NumPy</a:t>
            </a:r>
            <a:endParaRPr lang="he-IL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4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632848" cy="53285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numpy.random import binomial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0 &lt; n1 &lt; N: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n0 = N - n1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p1 = n1*(1+s) / (n0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n1*(1+s))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= binomial(N, p1)              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n1 == N</a:t>
            </a:r>
            <a:endParaRPr lang="en-GB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Binomial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60000" r="-100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60000" r="-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563888" y="1988840"/>
            <a:ext cx="49685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Start with a single copy of variant </a:t>
            </a:r>
            <a:r>
              <a:rPr lang="en-US" sz="2400" dirty="0" smtClean="0">
                <a:solidFill>
                  <a:schemeClr val="accent2"/>
                </a:solidFill>
              </a:rPr>
              <a:t>1</a:t>
            </a:r>
            <a:endParaRPr lang="he-IL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4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632848" cy="53285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numpy.random import binomial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= 1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pt-BR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N: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n0 = N - n1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p1 = n1*(1+s) / (n0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n1*(1+s))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= binomial(N, p1)              </a:t>
            </a:r>
          </a:p>
          <a:p>
            <a:pPr marL="0" indent="0" algn="l" rtl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n1 == </a:t>
            </a:r>
            <a:r>
              <a:rPr lang="pt-BR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GB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Binomial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60000" r="-100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60000" r="-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563888" y="1988840"/>
            <a:ext cx="496855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Until number of individuals with variant </a:t>
            </a:r>
            <a:r>
              <a:rPr lang="en-US" sz="2400" dirty="0" smtClean="0">
                <a:solidFill>
                  <a:schemeClr val="accent2"/>
                </a:solidFill>
              </a:rPr>
              <a:t>1</a:t>
            </a:r>
            <a:r>
              <a:rPr lang="en-US" sz="2400" b="1" dirty="0" smtClean="0">
                <a:solidFill>
                  <a:schemeClr val="accent2"/>
                </a:solidFill>
              </a:rPr>
              <a:t> is </a:t>
            </a:r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r>
              <a:rPr lang="en-US" sz="2400" b="1" dirty="0" smtClean="0">
                <a:solidFill>
                  <a:schemeClr val="accent2"/>
                </a:solidFill>
              </a:rPr>
              <a:t> or </a:t>
            </a:r>
            <a:r>
              <a:rPr lang="en-US" sz="2400" dirty="0" smtClean="0">
                <a:solidFill>
                  <a:schemeClr val="accent2"/>
                </a:solidFill>
              </a:rPr>
              <a:t>N</a:t>
            </a:r>
            <a:r>
              <a:rPr lang="en-US" sz="2400" b="1" dirty="0" smtClean="0">
                <a:solidFill>
                  <a:schemeClr val="accent2"/>
                </a:solidFill>
              </a:rPr>
              <a:t>: extinction or fixation</a:t>
            </a:r>
            <a:endParaRPr lang="he-IL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4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632848" cy="53285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numpy.random import binomial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= 1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0 &lt; n1 &lt; N: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n0 = N - n1</a:t>
            </a:r>
          </a:p>
          <a:p>
            <a:pPr marL="0" indent="0" algn="l" rtl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s)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pt-B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pt-BR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s))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= binomial(N, p1)              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n1 == N</a:t>
            </a:r>
            <a:endParaRPr lang="en-GB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Binomial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60000" r="-100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60000" r="-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563888" y="1988840"/>
            <a:ext cx="49685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The frequency of variant </a:t>
            </a:r>
            <a:r>
              <a:rPr lang="en-US" sz="2400" dirty="0" smtClean="0">
                <a:solidFill>
                  <a:schemeClr val="accent2"/>
                </a:solidFill>
              </a:rPr>
              <a:t>1</a:t>
            </a:r>
            <a:r>
              <a:rPr lang="en-US" sz="2400" b="1" dirty="0" smtClean="0">
                <a:solidFill>
                  <a:schemeClr val="accent2"/>
                </a:solidFill>
              </a:rPr>
              <a:t> after selection is </a:t>
            </a:r>
            <a:r>
              <a:rPr lang="en-US" sz="2400" dirty="0" smtClean="0">
                <a:solidFill>
                  <a:schemeClr val="accent2"/>
                </a:solidFill>
              </a:rPr>
              <a:t>p1</a:t>
            </a:r>
            <a:endParaRPr lang="en-US" sz="2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4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632848" cy="53285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numpy.random import binomial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= 1</a:t>
            </a:r>
          </a:p>
          <a:p>
            <a:pPr marL="0" indent="0" algn="l" rtl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0 &lt; n1 &lt; N: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n0 = N - n1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p1 = n1*(1+s) / (n0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n1*(1+s))</a:t>
            </a:r>
          </a:p>
          <a:p>
            <a:pPr marL="0" indent="0" algn="l" rtl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binomial(N, </a:t>
            </a:r>
            <a:r>
              <a:rPr lang="pt-B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     </a:t>
            </a:r>
          </a:p>
          <a:p>
            <a:pPr marL="0" indent="0" algn="l" rtl="0">
              <a:buNone/>
            </a:pP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n1 == N</a:t>
            </a:r>
            <a:endParaRPr lang="en-GB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Binomial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60000" r="-100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60000" r="-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563888" y="1988840"/>
            <a:ext cx="496855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Due to genetic drift, the number of individuals with variant </a:t>
            </a:r>
            <a:r>
              <a:rPr lang="en-US" sz="2400" dirty="0" smtClean="0">
                <a:solidFill>
                  <a:schemeClr val="accent2"/>
                </a:solidFill>
              </a:rPr>
              <a:t>1</a:t>
            </a:r>
            <a:r>
              <a:rPr lang="en-US" sz="2400" b="1" dirty="0" smtClean="0">
                <a:solidFill>
                  <a:schemeClr val="accent2"/>
                </a:solidFill>
              </a:rPr>
              <a:t> in the next generation is </a:t>
            </a:r>
            <a:r>
              <a:rPr lang="en-US" sz="2400" dirty="0" smtClean="0">
                <a:solidFill>
                  <a:schemeClr val="accent2"/>
                </a:solidFill>
              </a:rPr>
              <a:t>n1</a:t>
            </a:r>
            <a:endParaRPr lang="en-US" sz="2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44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632848" cy="53285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numpy.random import binomial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= 1</a:t>
            </a:r>
          </a:p>
          <a:p>
            <a:pPr marL="0" indent="0" algn="l" rtl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0 &lt; n1 &lt; N: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n0 = N - n1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p1 = n1*(1+s) / (n0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n1*(1+s))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= binomial(N, p1)              </a:t>
            </a:r>
          </a:p>
          <a:p>
            <a:pPr marL="0" indent="0" algn="l" rtl="0">
              <a:buNone/>
            </a:pP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GB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5909215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Binomial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5909215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60000" r="-100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60000" r="-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563888" y="1988840"/>
            <a:ext cx="49685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Fixation: </a:t>
            </a:r>
            <a:r>
              <a:rPr lang="en-US" sz="2400" dirty="0" smtClean="0">
                <a:solidFill>
                  <a:schemeClr val="accent2"/>
                </a:solidFill>
              </a:rPr>
              <a:t>n1</a:t>
            </a:r>
            <a:r>
              <a:rPr lang="en-US" sz="2400" b="1" dirty="0" smtClean="0">
                <a:solidFill>
                  <a:schemeClr val="accent2"/>
                </a:solidFill>
              </a:rPr>
              <a:t> equals </a:t>
            </a:r>
            <a:r>
              <a:rPr lang="en-US" sz="2400" dirty="0" smtClean="0">
                <a:solidFill>
                  <a:schemeClr val="accent2"/>
                </a:solidFill>
              </a:rPr>
              <a:t>N</a:t>
            </a:r>
            <a:endParaRPr lang="en-US" sz="2400" b="1" dirty="0" smtClean="0">
              <a:solidFill>
                <a:schemeClr val="accent2"/>
              </a:solidFill>
            </a:endParaRPr>
          </a:p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Extinction: </a:t>
            </a:r>
            <a:r>
              <a:rPr lang="en-US" sz="2400" dirty="0" smtClean="0">
                <a:solidFill>
                  <a:schemeClr val="accent2"/>
                </a:solidFill>
              </a:rPr>
              <a:t>n1</a:t>
            </a:r>
            <a:r>
              <a:rPr lang="en-US" sz="2400" b="1" dirty="0" smtClean="0">
                <a:solidFill>
                  <a:schemeClr val="accent2"/>
                </a:solidFill>
              </a:rPr>
              <a:t> equals </a:t>
            </a:r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78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NumPy</a:t>
            </a:r>
            <a:r>
              <a:rPr lang="en-US" dirty="0" smtClean="0"/>
              <a:t> vs. Pure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2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sz="4400" dirty="0" smtClean="0"/>
              <a:t>Here, </a:t>
            </a:r>
            <a:r>
              <a:rPr lang="en-US" sz="4400" b="1" dirty="0" err="1" smtClean="0"/>
              <a:t>NumPy</a:t>
            </a:r>
            <a:r>
              <a:rPr lang="en-US" sz="4400" dirty="0" smtClean="0"/>
              <a:t> is useful for random number generation: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pt-BR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binomial(N, </a:t>
            </a:r>
            <a:r>
              <a:rPr lang="pt-B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pt-BR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US" sz="3900" dirty="0" smtClean="0"/>
          </a:p>
          <a:p>
            <a:pPr marL="0" indent="0" algn="l" rtl="0">
              <a:buNone/>
            </a:pPr>
            <a:r>
              <a:rPr lang="en-US" sz="4400" b="1" dirty="0" smtClean="0"/>
              <a:t>Pure Python </a:t>
            </a:r>
            <a:r>
              <a:rPr lang="en-US" sz="4400" dirty="0" smtClean="0"/>
              <a:t>version would replace this with: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5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random import random</a:t>
            </a:r>
          </a:p>
          <a:p>
            <a:pPr marL="0" indent="0" algn="l" rtl="0"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5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US" sz="45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4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5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4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sz="4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1 </a:t>
            </a:r>
          </a:p>
          <a:p>
            <a:pPr marL="0" indent="0" algn="l" rtl="0">
              <a:buNone/>
            </a:pPr>
            <a:r>
              <a:rPr lang="en-US" sz="4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5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45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in </a:t>
            </a:r>
            <a:r>
              <a:rPr lang="en-US" sz="45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</a:t>
            </a:r>
            <a:r>
              <a:rPr lang="en-US" sz="4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45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4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45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4500" baseline="30000" dirty="0" smtClean="0"/>
              <a:t> </a:t>
            </a:r>
            <a:r>
              <a:rPr lang="en-US" sz="45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4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5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pt-BR" sz="45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</a:p>
          <a:p>
            <a:pPr marL="0" indent="0" algn="l" rtl="0">
              <a:buNone/>
            </a:pPr>
            <a:r>
              <a:rPr lang="pt-BR" sz="4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US" sz="3100" dirty="0" smtClean="0"/>
          </a:p>
          <a:p>
            <a:pPr marL="0" indent="0" algn="l" rtl="0">
              <a:buNone/>
            </a:pPr>
            <a:r>
              <a:rPr lang="en-US" sz="3600" baseline="30000" dirty="0" smtClean="0"/>
              <a:t>*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3600" dirty="0" smtClean="0"/>
              <a:t> is from the </a:t>
            </a:r>
            <a:r>
              <a:rPr lang="en-US" sz="3600" dirty="0"/>
              <a:t>standard </a:t>
            </a:r>
            <a:r>
              <a:rPr lang="en-US" sz="3600" dirty="0" smtClean="0"/>
              <a:t>library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9463898-3D9E-4632-97B7-550D87A0C6CF}" type="slidenum">
              <a:rPr lang="he-IL" smtClean="0"/>
              <a:pPr rtl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924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Who I am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GB" dirty="0" smtClean="0"/>
              <a:t>PhD in </a:t>
            </a:r>
            <a:r>
              <a:rPr lang="en-GB" b="1" dirty="0" smtClean="0"/>
              <a:t>Theoretical Evolutionary Biology</a:t>
            </a:r>
          </a:p>
          <a:p>
            <a:pPr algn="l" rtl="0"/>
            <a:r>
              <a:rPr lang="en-GB" dirty="0" smtClean="0"/>
              <a:t>Using Python since 2002</a:t>
            </a:r>
          </a:p>
          <a:p>
            <a:pPr algn="l" rtl="0"/>
            <a:r>
              <a:rPr lang="en-GB" dirty="0" smtClean="0"/>
              <a:t>Using </a:t>
            </a:r>
            <a:r>
              <a:rPr lang="en-GB" b="1" dirty="0" smtClean="0"/>
              <a:t>Scientific Python </a:t>
            </a:r>
            <a:r>
              <a:rPr lang="en-GB" dirty="0" smtClean="0"/>
              <a:t>since 2011</a:t>
            </a:r>
            <a:endParaRPr lang="he-IL" dirty="0" smtClean="0"/>
          </a:p>
          <a:p>
            <a:pPr algn="l" rtl="0"/>
            <a:r>
              <a:rPr lang="en-GB" dirty="0" smtClean="0"/>
              <a:t>Teaching Python </a:t>
            </a:r>
            <a:r>
              <a:rPr lang="en-GB" dirty="0" smtClean="0"/>
              <a:t>since 2011</a:t>
            </a:r>
          </a:p>
          <a:p>
            <a:pPr algn="l" rtl="0"/>
            <a:r>
              <a:rPr lang="en-US" dirty="0"/>
              <a:t>Python </a:t>
            </a:r>
            <a:r>
              <a:rPr lang="en-US" dirty="0" smtClean="0"/>
              <a:t>training </a:t>
            </a:r>
            <a:r>
              <a:rPr lang="en-US" dirty="0"/>
              <a:t>for </a:t>
            </a:r>
            <a:r>
              <a:rPr lang="en-US" dirty="0" smtClean="0"/>
              <a:t>engineers &amp; scientists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</a:t>
            </a:fld>
            <a:endParaRPr lang="he-IL"/>
          </a:p>
        </p:txBody>
      </p:sp>
      <p:grpSp>
        <p:nvGrpSpPr>
          <p:cNvPr id="5" name="Group 4"/>
          <p:cNvGrpSpPr/>
          <p:nvPr/>
        </p:nvGrpSpPr>
        <p:grpSpPr>
          <a:xfrm>
            <a:off x="3073504" y="4709462"/>
            <a:ext cx="3874760" cy="1815882"/>
            <a:chOff x="323528" y="5287813"/>
            <a:chExt cx="5002971" cy="1815882"/>
          </a:xfrm>
        </p:grpSpPr>
        <p:grpSp>
          <p:nvGrpSpPr>
            <p:cNvPr id="6" name="Group 5"/>
            <p:cNvGrpSpPr/>
            <p:nvPr/>
          </p:nvGrpSpPr>
          <p:grpSpPr>
            <a:xfrm>
              <a:off x="413187" y="5287813"/>
              <a:ext cx="4913312" cy="1815882"/>
              <a:chOff x="1026840" y="5356373"/>
              <a:chExt cx="4913312" cy="1815882"/>
            </a:xfrm>
          </p:grpSpPr>
          <p:pic>
            <p:nvPicPr>
              <p:cNvPr id="8" name="Picture 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932512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50046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6721152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1368152" y="5356373"/>
                <a:ext cx="4572000" cy="1815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l" rtl="0"/>
                <a:r>
                  <a:rPr lang="en-US" sz="2800" b="1" dirty="0" smtClean="0"/>
                  <a:t>yoav@yoavram.com</a:t>
                </a:r>
                <a:endParaRPr lang="en-US" sz="2800" b="1" dirty="0"/>
              </a:p>
              <a:p>
                <a:pPr algn="l" rtl="0"/>
                <a:r>
                  <a:rPr lang="en-US" sz="2800" b="1" dirty="0" smtClean="0"/>
                  <a:t>@</a:t>
                </a:r>
                <a:r>
                  <a:rPr lang="en-US" sz="2800" b="1" dirty="0" err="1" smtClean="0"/>
                  <a:t>yoavram</a:t>
                </a:r>
                <a:endParaRPr lang="en-US" sz="2800" b="1" dirty="0" smtClean="0"/>
              </a:p>
              <a:p>
                <a:pPr algn="l" rtl="0"/>
                <a:r>
                  <a:rPr lang="en-US" sz="2800" b="1" dirty="0" smtClean="0"/>
                  <a:t>github.com/</a:t>
                </a:r>
                <a:r>
                  <a:rPr lang="en-US" sz="2800" b="1" dirty="0" err="1" smtClean="0"/>
                  <a:t>yoavram</a:t>
                </a:r>
                <a:endParaRPr lang="en-US" sz="2800" b="1" dirty="0"/>
              </a:p>
              <a:p>
                <a:pPr algn="l" rtl="0"/>
                <a:r>
                  <a:rPr lang="en-US" sz="2800" b="1" dirty="0" smtClean="0"/>
                  <a:t>python.yoavram.com</a:t>
                </a:r>
                <a:endParaRPr lang="he-IL" sz="2800" b="1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23528" y="6165304"/>
              <a:ext cx="34131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400" dirty="0" smtClean="0">
                  <a:latin typeface="github-octicons" panose="02000503000000000000" pitchFamily="2" charset="0"/>
                </a:rPr>
                <a:t>a</a:t>
              </a:r>
              <a:endParaRPr lang="he-IL" sz="2400" dirty="0">
                <a:latin typeface="github-octicons" panose="020005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765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NumPy</a:t>
            </a:r>
            <a:r>
              <a:rPr lang="en-US" dirty="0" smtClean="0"/>
              <a:t> vs. Pure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709120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pt-BR" sz="2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%timeit</a:t>
            </a:r>
            <a:r>
              <a:rPr lang="pt-BR" sz="28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simulation(N=</a:t>
            </a:r>
            <a:r>
              <a:rPr lang="en-US" sz="3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, s=</a:t>
            </a:r>
            <a:r>
              <a:rPr lang="en-US" sz="3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pt-BR" sz="3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%timeit</a:t>
            </a:r>
            <a:r>
              <a:rPr lang="pt-BR" sz="31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simulation(N=</a:t>
            </a:r>
            <a:r>
              <a:rPr lang="en-US" sz="3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, s=</a:t>
            </a:r>
            <a:r>
              <a:rPr lang="en-US" sz="3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0.01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b="1" dirty="0" smtClean="0"/>
              <a:t>Pure Python version:</a:t>
            </a:r>
          </a:p>
          <a:p>
            <a:pPr marL="0" indent="0" algn="l" rtl="0">
              <a:buNone/>
            </a:pPr>
            <a:r>
              <a:rPr lang="nl-NL" dirty="0" smtClean="0"/>
              <a:t>100 loops, best of 3: </a:t>
            </a:r>
            <a:r>
              <a:rPr lang="nl-NL" b="1" dirty="0" smtClean="0"/>
              <a:t>6.42 ms </a:t>
            </a:r>
            <a:r>
              <a:rPr lang="nl-NL" dirty="0" smtClean="0"/>
              <a:t>per loop</a:t>
            </a:r>
          </a:p>
          <a:p>
            <a:pPr marL="0" indent="0" algn="l" rtl="0">
              <a:buNone/>
            </a:pPr>
            <a:r>
              <a:rPr lang="nl-NL" dirty="0" smtClean="0"/>
              <a:t>1 loop, best of 3: </a:t>
            </a:r>
            <a:r>
              <a:rPr lang="nl-NL" b="1" dirty="0" smtClean="0"/>
              <a:t>528 ms </a:t>
            </a:r>
            <a:r>
              <a:rPr lang="nl-NL" dirty="0" smtClean="0"/>
              <a:t>per loop</a:t>
            </a:r>
          </a:p>
          <a:p>
            <a:pPr marL="0" indent="0" algn="l" rtl="0">
              <a:buNone/>
            </a:pPr>
            <a:r>
              <a:rPr lang="nl-NL" b="1" dirty="0" smtClean="0"/>
              <a:t>NumPy version:</a:t>
            </a:r>
          </a:p>
          <a:p>
            <a:pPr marL="0" indent="0" algn="l" rtl="0">
              <a:buNone/>
            </a:pPr>
            <a:r>
              <a:rPr lang="en-GB" dirty="0" smtClean="0"/>
              <a:t>10000 loops, best of 3: </a:t>
            </a:r>
            <a:r>
              <a:rPr lang="en-GB" b="1" dirty="0" smtClean="0"/>
              <a:t>150 µs </a:t>
            </a:r>
            <a:r>
              <a:rPr lang="en-GB" dirty="0" smtClean="0"/>
              <a:t>per loop </a:t>
            </a:r>
            <a:r>
              <a:rPr lang="en-GB" b="1" dirty="0" smtClean="0">
                <a:solidFill>
                  <a:srgbClr val="0070C0"/>
                </a:solidFill>
              </a:rPr>
              <a:t>x42 faster</a:t>
            </a:r>
          </a:p>
          <a:p>
            <a:pPr marL="0" indent="0" algn="l" rtl="0">
              <a:buNone/>
            </a:pPr>
            <a:r>
              <a:rPr lang="en-GB" dirty="0" smtClean="0"/>
              <a:t>1000 loops, best of 3: </a:t>
            </a:r>
            <a:r>
              <a:rPr lang="en-GB" b="1" dirty="0" smtClean="0"/>
              <a:t>313 µs </a:t>
            </a:r>
            <a:r>
              <a:rPr lang="en-GB" dirty="0" smtClean="0"/>
              <a:t>per loop </a:t>
            </a:r>
          </a:p>
          <a:p>
            <a:pPr marL="0" indent="0" algn="ctr" rtl="0">
              <a:buNone/>
            </a:pPr>
            <a:r>
              <a:rPr lang="en-GB" sz="4800" b="1" dirty="0" smtClean="0">
                <a:solidFill>
                  <a:srgbClr val="0070C0"/>
                </a:solidFill>
              </a:rPr>
              <a:t>x1680 faster!</a:t>
            </a:r>
            <a:endParaRPr lang="en-US" sz="4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9463898-3D9E-4632-97B7-550D87A0C6CF}" type="slidenum">
              <a:rPr lang="he-IL" smtClean="0"/>
              <a:pPr rtl="0"/>
              <a:t>20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924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 anchor="ctr">
            <a:normAutofit/>
          </a:bodyPr>
          <a:lstStyle/>
          <a:p>
            <a:pPr marL="0" indent="0" algn="ctr" rtl="0">
              <a:buNone/>
            </a:pPr>
            <a:r>
              <a:rPr lang="en-US" sz="5400" dirty="0"/>
              <a:t>Can we do it </a:t>
            </a:r>
            <a:r>
              <a:rPr lang="en-US" sz="5400" strike="sngStrike" dirty="0"/>
              <a:t>better</a:t>
            </a:r>
            <a:r>
              <a:rPr lang="en-US" sz="5400" dirty="0"/>
              <a:t> </a:t>
            </a:r>
            <a:r>
              <a:rPr lang="en-US" sz="5400" b="1" dirty="0"/>
              <a:t>faster</a:t>
            </a:r>
            <a:r>
              <a:rPr lang="en-US" sz="5400" dirty="0"/>
              <a:t>?</a:t>
            </a:r>
            <a:endParaRPr lang="he-IL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9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b="1" dirty="0"/>
              <a:t>Optimizing </a:t>
            </a:r>
            <a:r>
              <a:rPr lang="en-GB" sz="3600" b="1" dirty="0"/>
              <a:t>compiler</a:t>
            </a:r>
          </a:p>
          <a:p>
            <a:pPr algn="l" rtl="0"/>
            <a:r>
              <a:rPr lang="en-US" sz="3600" dirty="0" smtClean="0"/>
              <a:t>Makes </a:t>
            </a:r>
            <a:r>
              <a:rPr lang="en-US" sz="3600" b="1" dirty="0"/>
              <a:t>writing C extensions </a:t>
            </a:r>
            <a:r>
              <a:rPr lang="en-US" sz="3600" dirty="0"/>
              <a:t>for Python as easy as Python </a:t>
            </a:r>
            <a:r>
              <a:rPr lang="en-US" sz="3600" dirty="0" smtClean="0"/>
              <a:t>itself </a:t>
            </a:r>
            <a:endParaRPr lang="en-US" sz="3600" dirty="0"/>
          </a:p>
          <a:p>
            <a:pPr algn="l" rtl="0"/>
            <a:r>
              <a:rPr lang="en-US" sz="3600" dirty="0" smtClean="0"/>
              <a:t>Declare </a:t>
            </a:r>
            <a:r>
              <a:rPr lang="en-US" sz="3600" dirty="0"/>
              <a:t>the </a:t>
            </a:r>
            <a:r>
              <a:rPr lang="en-US" sz="3600" b="1" dirty="0"/>
              <a:t>static type </a:t>
            </a:r>
            <a:r>
              <a:rPr lang="en-US" sz="3600" dirty="0"/>
              <a:t>of variables</a:t>
            </a:r>
          </a:p>
          <a:p>
            <a:pPr algn="l" rtl="0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oreign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function interface for invoking C/C++ routines 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sz="3600" dirty="0">
                <a:hlinkClick r:id="rId2"/>
              </a:rPr>
              <a:t>http://</a:t>
            </a:r>
            <a:r>
              <a:rPr lang="en-US" sz="3600" dirty="0" smtClean="0">
                <a:hlinkClick r:id="rId2"/>
              </a:rPr>
              <a:t>cython.org</a:t>
            </a:r>
            <a:endParaRPr lang="en-US" sz="3600" dirty="0" smtClean="0"/>
          </a:p>
          <a:p>
            <a:pPr algn="l" rtl="0"/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22</a:t>
            </a:fld>
            <a:endParaRPr lang="he-IL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604" y="260648"/>
            <a:ext cx="2299516" cy="122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252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Numba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b="1" dirty="0"/>
              <a:t>Optimizing </a:t>
            </a:r>
            <a:r>
              <a:rPr lang="en-GB" b="1" dirty="0" smtClean="0"/>
              <a:t>compiler</a:t>
            </a:r>
            <a:endParaRPr lang="en-GB" b="1" dirty="0"/>
          </a:p>
          <a:p>
            <a:pPr algn="l" rtl="0"/>
            <a:r>
              <a:rPr lang="en-GB" dirty="0"/>
              <a:t>Uses LLVM </a:t>
            </a:r>
            <a:r>
              <a:rPr lang="en-GB" dirty="0" smtClean="0"/>
              <a:t>to </a:t>
            </a:r>
            <a:r>
              <a:rPr lang="en-GB" dirty="0"/>
              <a:t>compile Python syntax to machine </a:t>
            </a:r>
            <a:r>
              <a:rPr lang="en-GB" dirty="0" smtClean="0"/>
              <a:t>code</a:t>
            </a:r>
          </a:p>
          <a:p>
            <a:pPr algn="l" rtl="0"/>
            <a:r>
              <a:rPr lang="en-US" b="1" dirty="0" smtClean="0"/>
              <a:t>Array-oriented </a:t>
            </a:r>
            <a:r>
              <a:rPr lang="en-US" b="1" dirty="0"/>
              <a:t>and math-heavy </a:t>
            </a:r>
            <a:r>
              <a:rPr lang="en-US" dirty="0"/>
              <a:t>Python code can be just-in-time compiled to </a:t>
            </a:r>
            <a:r>
              <a:rPr lang="en-US" b="1" dirty="0"/>
              <a:t>native machine </a:t>
            </a:r>
            <a:r>
              <a:rPr lang="en-US" dirty="0"/>
              <a:t>instructions, similar in performance to C, C++ and Fortran</a:t>
            </a:r>
          </a:p>
          <a:p>
            <a:pPr algn="l" rtl="0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ponsored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by Continuum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Analytics</a:t>
            </a:r>
          </a:p>
          <a:p>
            <a:pPr marL="0" indent="0" algn="l" rtl="0">
              <a:buNone/>
            </a:pP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numba.pydata.org</a:t>
            </a:r>
            <a:endParaRPr lang="en-GB" dirty="0" smtClean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23</a:t>
            </a:fld>
            <a:endParaRPr lang="he-IL"/>
          </a:p>
        </p:txBody>
      </p:sp>
      <p:pic>
        <p:nvPicPr>
          <p:cNvPr id="1026" name="Picture 2" descr="LLV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0"/>
            <a:ext cx="1783085" cy="178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25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err="1" smtClean="0"/>
              <a:t>Cython</a:t>
            </a:r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pt-B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 simulation(</a:t>
            </a:r>
            <a:r>
              <a:rPr lang="pt-BR" sz="4000" dirty="0">
                <a:latin typeface="Consolas" panose="020B0609020204030204" pitchFamily="49" charset="0"/>
                <a:cs typeface="Consolas" panose="020B0609020204030204" pitchFamily="49" charset="0"/>
              </a:rPr>
              <a:t>np.</a:t>
            </a:r>
            <a:r>
              <a:rPr lang="pt-BR" sz="4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uint64_t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N, 					</a:t>
            </a:r>
            <a:r>
              <a:rPr lang="pt-BR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4000" dirty="0">
                <a:latin typeface="Consolas" panose="020B0609020204030204" pitchFamily="49" charset="0"/>
                <a:cs typeface="Consolas" panose="020B0609020204030204" pitchFamily="49" charset="0"/>
              </a:rPr>
              <a:t>np.</a:t>
            </a:r>
            <a:r>
              <a:rPr lang="pt-BR" sz="4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float64_t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r>
              <a:rPr lang="pt-B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cdef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4000" dirty="0">
                <a:latin typeface="Consolas" panose="020B0609020204030204" pitchFamily="49" charset="0"/>
                <a:cs typeface="Consolas" panose="020B0609020204030204" pitchFamily="49" charset="0"/>
              </a:rPr>
              <a:t>np.</a:t>
            </a:r>
            <a:r>
              <a:rPr lang="pt-BR" sz="4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uint64_t 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n1 = 1</a:t>
            </a:r>
          </a:p>
          <a:p>
            <a:pPr marL="0" indent="0" algn="l" rtl="0">
              <a:buNone/>
            </a:pP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cdef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4000" dirty="0">
                <a:latin typeface="Consolas" panose="020B0609020204030204" pitchFamily="49" charset="0"/>
                <a:cs typeface="Consolas" panose="020B0609020204030204" pitchFamily="49" charset="0"/>
              </a:rPr>
              <a:t>np.</a:t>
            </a:r>
            <a:r>
              <a:rPr lang="pt-BR" sz="4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uint64_t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n0    </a:t>
            </a:r>
          </a:p>
          <a:p>
            <a:pPr marL="0" indent="0" algn="l" rtl="0">
              <a:buNone/>
            </a:pP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cdef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4000" dirty="0">
                <a:latin typeface="Consolas" panose="020B0609020204030204" pitchFamily="49" charset="0"/>
                <a:cs typeface="Consolas" panose="020B0609020204030204" pitchFamily="49" charset="0"/>
              </a:rPr>
              <a:t>np.</a:t>
            </a:r>
            <a:r>
              <a:rPr lang="pt-BR" sz="4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float64_t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marL="0" indent="0" algn="l" rtl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0 &lt; n1 &lt; N: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n0 = N - n1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p1 = n1 * (1 + s) / (n0 + n1 * (1 + s))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n1 = np.random.binomial(N, p1)               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n1 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9463898-3D9E-4632-97B7-550D87A0C6CF}" type="slidenum">
              <a:rPr lang="he-IL" smtClean="0"/>
              <a:pPr rtl="0"/>
              <a:t>24</a:t>
            </a:fld>
            <a:endParaRPr lang="he-IL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604" y="260648"/>
            <a:ext cx="2299516" cy="122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068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sz="2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%timeit</a:t>
            </a:r>
            <a:r>
              <a:rPr lang="pt-BR" sz="28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simulation(N=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s=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pt-BR" sz="2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%timeit</a:t>
            </a:r>
            <a:r>
              <a:rPr lang="pt-BR" sz="28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simulation(N=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s=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0.01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pPr marL="0" indent="0" algn="l" rtl="0">
              <a:buNone/>
            </a:pPr>
            <a:r>
              <a:rPr lang="en-US" sz="2800" b="1" dirty="0" err="1" smtClean="0"/>
              <a:t>Cython</a:t>
            </a:r>
            <a:r>
              <a:rPr lang="en-US" sz="2800" b="1" dirty="0" smtClean="0"/>
              <a:t> vs. </a:t>
            </a:r>
            <a:r>
              <a:rPr lang="en-US" sz="2800" b="1" dirty="0" err="1" smtClean="0"/>
              <a:t>NumPy</a:t>
            </a:r>
            <a:r>
              <a:rPr lang="en-US" sz="2800" b="1" dirty="0" smtClean="0"/>
              <a:t>:</a:t>
            </a:r>
          </a:p>
          <a:p>
            <a:pPr marL="0" indent="0" algn="l" rtl="0">
              <a:buNone/>
            </a:pPr>
            <a:r>
              <a:rPr lang="en-GB" sz="2800" dirty="0" smtClean="0"/>
              <a:t>10000 loops, best of 3: </a:t>
            </a:r>
            <a:r>
              <a:rPr lang="en-GB" sz="2800" b="1" dirty="0" smtClean="0"/>
              <a:t>87.8 µs </a:t>
            </a:r>
            <a:r>
              <a:rPr lang="en-GB" sz="2800" dirty="0" smtClean="0"/>
              <a:t>per loop </a:t>
            </a:r>
            <a:r>
              <a:rPr lang="en-GB" sz="2800" b="1" dirty="0" smtClean="0">
                <a:solidFill>
                  <a:srgbClr val="0070C0"/>
                </a:solidFill>
              </a:rPr>
              <a:t>x2 faster</a:t>
            </a:r>
            <a:endParaRPr lang="en-GB" sz="2800" b="1" dirty="0" smtClean="0"/>
          </a:p>
          <a:p>
            <a:pPr marL="0" indent="0" algn="l" rtl="0">
              <a:buNone/>
            </a:pPr>
            <a:r>
              <a:rPr lang="en-GB" sz="2800" dirty="0" smtClean="0"/>
              <a:t>10000 loops, best of 3: </a:t>
            </a:r>
            <a:r>
              <a:rPr lang="en-GB" sz="2800" b="1" dirty="0" smtClean="0"/>
              <a:t>177 µs </a:t>
            </a:r>
            <a:r>
              <a:rPr lang="en-GB" sz="2800" dirty="0" smtClean="0"/>
              <a:t>per loop </a:t>
            </a:r>
            <a:r>
              <a:rPr lang="en-GB" sz="2800" b="1" dirty="0" smtClean="0">
                <a:solidFill>
                  <a:srgbClr val="0070C0"/>
                </a:solidFill>
              </a:rPr>
              <a:t>x1.75 faster</a:t>
            </a:r>
            <a:endParaRPr lang="he-IL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25</a:t>
            </a:fld>
            <a:endParaRPr lang="he-IL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604" y="260648"/>
            <a:ext cx="2299516" cy="122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933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err="1" smtClean="0"/>
              <a:t>Numba</a:t>
            </a:r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pt-BR" sz="40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@numba.jit</a:t>
            </a:r>
            <a:r>
              <a:rPr lang="pt-B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(locals=dict(</a:t>
            </a:r>
          </a:p>
          <a:p>
            <a:pPr marL="0" indent="0" algn="l" rtl="0">
              <a:buNone/>
            </a:pP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s=</a:t>
            </a:r>
            <a:r>
              <a:rPr lang="pt-B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numba.</a:t>
            </a:r>
            <a:r>
              <a:rPr lang="pt-BR" sz="4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float64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N=</a:t>
            </a:r>
            <a:r>
              <a:rPr lang="pt-BR" sz="4000" dirty="0">
                <a:latin typeface="Consolas" panose="020B0609020204030204" pitchFamily="49" charset="0"/>
                <a:cs typeface="Consolas" panose="020B0609020204030204" pitchFamily="49" charset="0"/>
              </a:rPr>
              <a:t>numba.</a:t>
            </a:r>
            <a:r>
              <a:rPr lang="pt-BR" sz="4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uint64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 algn="l" rtl="0">
              <a:buNone/>
            </a:pP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n0=</a:t>
            </a:r>
            <a:r>
              <a:rPr lang="pt-BR" sz="4000" dirty="0">
                <a:latin typeface="Consolas" panose="020B0609020204030204" pitchFamily="49" charset="0"/>
                <a:cs typeface="Consolas" panose="020B0609020204030204" pitchFamily="49" charset="0"/>
              </a:rPr>
              <a:t>numba.</a:t>
            </a:r>
            <a:r>
              <a:rPr lang="pt-BR" sz="4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uint64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n1=</a:t>
            </a:r>
            <a:r>
              <a:rPr lang="pt-BR" sz="4000" dirty="0">
                <a:latin typeface="Consolas" panose="020B0609020204030204" pitchFamily="49" charset="0"/>
                <a:cs typeface="Consolas" panose="020B0609020204030204" pitchFamily="49" charset="0"/>
              </a:rPr>
              <a:t>numba.</a:t>
            </a:r>
            <a:r>
              <a:rPr lang="pt-BR" sz="4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uint64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 algn="l" rtl="0">
              <a:buNone/>
            </a:pP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p=</a:t>
            </a:r>
            <a:r>
              <a:rPr lang="pt-BR" sz="4000" dirty="0">
                <a:latin typeface="Consolas" panose="020B0609020204030204" pitchFamily="49" charset="0"/>
                <a:cs typeface="Consolas" panose="020B0609020204030204" pitchFamily="49" charset="0"/>
              </a:rPr>
              <a:t>numba.</a:t>
            </a:r>
            <a:r>
              <a:rPr lang="pt-BR" sz="4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float64</a:t>
            </a:r>
            <a:r>
              <a:rPr lang="pt-B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 algn="l" rtl="0">
              <a:buNone/>
            </a:pPr>
            <a:r>
              <a:rPr lang="pt-B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 simulation(N, s):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n1 = 1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while 0 &lt; n1 &lt; N: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n0 = N - n1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p1 = n1 * (1 + s) / (n0 + n1 * (1 + s))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n1 = np.random.binomial(N, p1)               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 n1 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9463898-3D9E-4632-97B7-550D87A0C6CF}" type="slidenum">
              <a:rPr lang="he-IL" smtClean="0"/>
              <a:pPr rtl="0"/>
              <a:t>26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9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pt-BR" sz="2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%timeit</a:t>
            </a:r>
            <a:r>
              <a:rPr lang="pt-BR" sz="28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simulation(N=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s=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pt-BR" sz="2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%timeit</a:t>
            </a:r>
            <a:r>
              <a:rPr lang="pt-BR" sz="28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simulation(N=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s=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0.01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pPr marL="0" indent="0" algn="l" rtl="0">
              <a:buNone/>
            </a:pPr>
            <a:r>
              <a:rPr lang="en-US" sz="2800" b="1" dirty="0" err="1" smtClean="0"/>
              <a:t>Numba</a:t>
            </a:r>
            <a:r>
              <a:rPr lang="en-US" sz="2800" b="1" dirty="0" smtClean="0"/>
              <a:t> vs. </a:t>
            </a:r>
            <a:r>
              <a:rPr lang="en-US" sz="2800" b="1" dirty="0" err="1" smtClean="0"/>
              <a:t>NumPy</a:t>
            </a:r>
            <a:r>
              <a:rPr lang="en-US" sz="2800" b="1" dirty="0" smtClean="0"/>
              <a:t>:</a:t>
            </a:r>
          </a:p>
          <a:p>
            <a:pPr marL="0" indent="0" algn="l" rtl="0">
              <a:buNone/>
            </a:pPr>
            <a:r>
              <a:rPr lang="en-GB" sz="2800" dirty="0" smtClean="0"/>
              <a:t>1000 </a:t>
            </a:r>
            <a:r>
              <a:rPr lang="en-GB" sz="2800" dirty="0"/>
              <a:t>loops, best of 1: </a:t>
            </a:r>
            <a:r>
              <a:rPr lang="en-GB" sz="2800" b="1" dirty="0"/>
              <a:t>50.1 µs </a:t>
            </a:r>
            <a:r>
              <a:rPr lang="en-GB" sz="2800" dirty="0"/>
              <a:t>per loop </a:t>
            </a:r>
            <a:r>
              <a:rPr lang="en-GB" sz="2800" b="1" dirty="0" smtClean="0">
                <a:solidFill>
                  <a:schemeClr val="accent1"/>
                </a:solidFill>
              </a:rPr>
              <a:t>x3 faster</a:t>
            </a:r>
            <a:endParaRPr lang="en-GB" sz="2800" dirty="0" smtClean="0"/>
          </a:p>
          <a:p>
            <a:pPr marL="0" indent="0" algn="l" rtl="0">
              <a:buNone/>
            </a:pPr>
            <a:r>
              <a:rPr lang="en-GB" sz="2800" dirty="0" smtClean="0"/>
              <a:t>1000 </a:t>
            </a:r>
            <a:r>
              <a:rPr lang="en-GB" sz="2800" dirty="0"/>
              <a:t>loops, best of 1: </a:t>
            </a:r>
            <a:r>
              <a:rPr lang="en-GB" sz="2800" b="1" dirty="0"/>
              <a:t>70.3 </a:t>
            </a:r>
            <a:r>
              <a:rPr lang="en-GB" sz="2800" b="1" dirty="0" err="1"/>
              <a:t>ms</a:t>
            </a:r>
            <a:r>
              <a:rPr lang="en-GB" sz="2800" b="1" dirty="0"/>
              <a:t> </a:t>
            </a:r>
            <a:r>
              <a:rPr lang="en-GB" sz="2800" dirty="0"/>
              <a:t>per loop </a:t>
            </a:r>
            <a:r>
              <a:rPr lang="en-GB" sz="2800" b="1" dirty="0" smtClean="0">
                <a:solidFill>
                  <a:schemeClr val="accent1"/>
                </a:solidFill>
              </a:rPr>
              <a:t>much slower…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022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One simulation is not enough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l" rtl="0">
                  <a:buNone/>
                </a:pPr>
                <a:r>
                  <a:rPr lang="en-US" sz="3600" dirty="0" smtClean="0"/>
                  <a:t>To approximate the fixation probability we need to run 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many simulations</a:t>
                </a:r>
                <a:r>
                  <a:rPr lang="en-US" sz="3600" dirty="0" smtClean="0"/>
                  <a:t>. </a:t>
                </a:r>
              </a:p>
              <a:p>
                <a:pPr marL="0" indent="0" algn="l" rtl="0">
                  <a:buNone/>
                </a:pPr>
                <a:r>
                  <a:rPr lang="en-US" sz="3600" dirty="0" smtClean="0"/>
                  <a:t>Thousands.</a:t>
                </a:r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In principle, the standard error of our approximation decreases with the square root of the number of simulations: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SEM</m:t>
                    </m:r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∼</m:t>
                    </m:r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.</a:t>
                </a:r>
                <a:endParaRPr lang="he-IL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2" t="-3235" r="-9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9463898-3D9E-4632-97B7-550D87A0C6CF}" type="slidenum">
              <a:rPr lang="he-IL" smtClean="0"/>
              <a:pPr rtl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1280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Multiple simulations: 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70C0"/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loop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 rtl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fixations = [</a:t>
            </a:r>
          </a:p>
          <a:p>
            <a:pPr marL="0" indent="0" algn="l" rtl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simulation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(N, s) </a:t>
            </a:r>
          </a:p>
          <a:p>
            <a:pPr marL="0" indent="0" algn="l" rtl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for _ in </a:t>
            </a:r>
            <a:r>
              <a:rPr lang="en-GB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(fixations) / </a:t>
            </a:r>
            <a:r>
              <a:rPr lang="en-GB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(fixations)</a:t>
            </a:r>
          </a:p>
          <a:p>
            <a:pPr marL="0" indent="0" algn="l" rtl="0">
              <a:buNone/>
            </a:pPr>
            <a:r>
              <a:rPr lang="en-GB" dirty="0" smtClean="0"/>
              <a:t>-&gt; 0.195</a:t>
            </a:r>
            <a:endParaRPr lang="en-GB" dirty="0"/>
          </a:p>
          <a:p>
            <a:pPr marL="0" indent="0" algn="l" rtl="0">
              <a:buNone/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pt-BR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timeit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simulation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 for … </a:t>
            </a:r>
            <a:r>
              <a:rPr lang="en-GB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 algn="l" rtl="0">
              <a:buNone/>
            </a:pPr>
            <a:r>
              <a:rPr lang="nl-NL" dirty="0" smtClean="0"/>
              <a:t>1 loop, best of 3: </a:t>
            </a:r>
            <a:r>
              <a:rPr lang="nl-NL" sz="4800" b="1" dirty="0" smtClean="0">
                <a:solidFill>
                  <a:srgbClr val="0070C0"/>
                </a:solidFill>
              </a:rPr>
              <a:t>8.05 s</a:t>
            </a:r>
            <a:r>
              <a:rPr lang="nl-NL" sz="4800" b="1" dirty="0" smtClean="0"/>
              <a:t> </a:t>
            </a:r>
            <a:r>
              <a:rPr lang="nl-NL" dirty="0" smtClean="0"/>
              <a:t>per loop</a:t>
            </a:r>
            <a:endParaRPr lang="en-GB" dirty="0" smtClean="0"/>
          </a:p>
          <a:p>
            <a:pPr marL="0" indent="0" algn="l" rtl="0">
              <a:buNone/>
            </a:pPr>
            <a:endParaRPr lang="he-IL" i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51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Why Scientific Python</a:t>
            </a:r>
            <a:br>
              <a:rPr lang="en-US" dirty="0" smtClean="0"/>
            </a:br>
            <a:r>
              <a:rPr lang="en-US" sz="3100" dirty="0"/>
              <a:t>(</a:t>
            </a:r>
            <a:r>
              <a:rPr lang="en-US" sz="3100" dirty="0" smtClean="0"/>
              <a:t>why not MATLAB?)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Python is…</a:t>
            </a:r>
          </a:p>
          <a:p>
            <a:pPr algn="l" rtl="0"/>
            <a:r>
              <a:rPr lang="en-US" b="1" dirty="0" smtClean="0"/>
              <a:t>Free as in beer</a:t>
            </a:r>
          </a:p>
          <a:p>
            <a:pPr algn="l" rtl="0"/>
            <a:r>
              <a:rPr lang="en-US" b="1" dirty="0" smtClean="0"/>
              <a:t>Free as in speech</a:t>
            </a:r>
          </a:p>
          <a:p>
            <a:pPr algn="l" rtl="0"/>
            <a:r>
              <a:rPr lang="en-US" b="1" dirty="0" smtClean="0"/>
              <a:t>General purpose</a:t>
            </a:r>
          </a:p>
          <a:p>
            <a:pPr algn="l" rtl="0"/>
            <a:r>
              <a:rPr lang="en-US" b="1" dirty="0"/>
              <a:t>Large, diverse, active community</a:t>
            </a:r>
          </a:p>
          <a:p>
            <a:pPr algn="l" rtl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Beautiful design</a:t>
            </a:r>
          </a:p>
          <a:p>
            <a:pPr algn="l" rtl="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Portable</a:t>
            </a:r>
          </a:p>
          <a:p>
            <a:pPr algn="l" rtl="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Easy to learn, fast to develop</a:t>
            </a:r>
          </a:p>
          <a:p>
            <a:pPr algn="l" rtl="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Fast enough</a:t>
            </a:r>
          </a:p>
          <a:p>
            <a:pPr algn="l" rtl="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Many libraries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4427984" y="5877272"/>
            <a:ext cx="4608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dirty="0" smtClean="0">
                <a:hlinkClick r:id="rId2"/>
              </a:rPr>
              <a:t>I used </a:t>
            </a:r>
            <a:r>
              <a:rPr lang="en-US" dirty="0" err="1" smtClean="0">
                <a:hlinkClick r:id="rId2"/>
              </a:rPr>
              <a:t>Matlab</a:t>
            </a:r>
            <a:r>
              <a:rPr lang="en-US" dirty="0" smtClean="0">
                <a:hlinkClick r:id="rId2"/>
              </a:rPr>
              <a:t>. Now I use Python. by Steve </a:t>
            </a:r>
            <a:r>
              <a:rPr lang="en-US" dirty="0" err="1" smtClean="0">
                <a:hlinkClick r:id="rId2"/>
              </a:rPr>
              <a:t>Tjoa</a:t>
            </a:r>
            <a:endParaRPr lang="en-US" dirty="0" smtClean="0"/>
          </a:p>
          <a:p>
            <a:pPr rtl="0"/>
            <a:r>
              <a:rPr lang="en-US" dirty="0" smtClean="0">
                <a:hlinkClick r:id="rId3"/>
              </a:rPr>
              <a:t>Why use Python for scientific computing?</a:t>
            </a:r>
            <a:endParaRPr lang="en-US" dirty="0" smtClean="0"/>
          </a:p>
          <a:p>
            <a:pPr rtl="0"/>
            <a:r>
              <a:rPr lang="en-US" dirty="0" smtClean="0">
                <a:hlinkClick r:id="rId4"/>
              </a:rPr>
              <a:t>Introduction to Python for MATLAB users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8662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Multiple simulations: </a:t>
            </a:r>
            <a:r>
              <a:rPr lang="en-US" b="1" dirty="0" err="1">
                <a:solidFill>
                  <a:srgbClr val="0070C0"/>
                </a:solidFill>
              </a:rPr>
              <a:t>NumPy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simulation(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repetitions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([True] *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sz="24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p1 =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(1 + s) / (N +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s) 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binomial(N, p1[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0) &amp;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N)</a:t>
            </a:r>
          </a:p>
          <a:p>
            <a:pPr marL="0" indent="0" algn="l" rtl="0">
              <a:buNone/>
            </a:pPr>
            <a:endParaRPr lang="en-GB" sz="2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30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4067944" y="5253007"/>
            <a:ext cx="49685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chemeClr val="accent2"/>
                </a:solidFill>
              </a:rPr>
              <a:t>Initialize multiple simulations</a:t>
            </a:r>
          </a:p>
        </p:txBody>
      </p:sp>
    </p:spTree>
    <p:extLst>
      <p:ext uri="{BB962C8B-B14F-4D97-AF65-F5344CB8AC3E}">
        <p14:creationId xmlns:p14="http://schemas.microsoft.com/office/powerpoint/2010/main" val="2145369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Multiple simulations: </a:t>
            </a:r>
            <a:r>
              <a:rPr lang="en-US" b="1" dirty="0" err="1">
                <a:solidFill>
                  <a:srgbClr val="0070C0"/>
                </a:solidFill>
              </a:rPr>
              <a:t>NumPy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simulation(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repetitions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([True] *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</a:p>
          <a:p>
            <a:pPr marL="0" indent="0" algn="l" rtl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GB" sz="24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p1 = 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(1 </a:t>
            </a:r>
            <a:r>
              <a:rPr lang="en-GB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s) </a:t>
            </a:r>
            <a:r>
              <a:rPr lang="en-GB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(N </a:t>
            </a:r>
            <a:r>
              <a:rPr lang="en-GB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s) </a:t>
            </a:r>
          </a:p>
          <a:p>
            <a:pPr marL="0" indent="0" algn="l" rtl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binomial(N, p1[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0) &amp;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N)</a:t>
            </a:r>
          </a:p>
          <a:p>
            <a:pPr marL="0" indent="0" algn="l" rtl="0">
              <a:buNone/>
            </a:pPr>
            <a:endParaRPr lang="en-GB" sz="2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31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4067944" y="5253007"/>
            <a:ext cx="496855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Natural selection: </a:t>
            </a:r>
          </a:p>
          <a:p>
            <a:pPr algn="ctr" rtl="0"/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sz="2400" b="1" dirty="0" smtClean="0">
                <a:solidFill>
                  <a:schemeClr val="accent2"/>
                </a:solidFill>
              </a:rPr>
              <a:t> is an array so </a:t>
            </a:r>
            <a:r>
              <a:rPr lang="en-US" sz="2400" b="1" dirty="0" smtClean="0">
                <a:solidFill>
                  <a:srgbClr val="7030A0"/>
                </a:solidFill>
              </a:rPr>
              <a:t>operations</a:t>
            </a:r>
            <a:r>
              <a:rPr lang="en-US" sz="2400" b="1" dirty="0" smtClean="0">
                <a:solidFill>
                  <a:schemeClr val="accent2"/>
                </a:solidFill>
              </a:rPr>
              <a:t> are element-wise</a:t>
            </a:r>
          </a:p>
        </p:txBody>
      </p:sp>
    </p:spTree>
    <p:extLst>
      <p:ext uri="{BB962C8B-B14F-4D97-AF65-F5344CB8AC3E}">
        <p14:creationId xmlns:p14="http://schemas.microsoft.com/office/powerpoint/2010/main" val="3034494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Multiple simulations: </a:t>
            </a:r>
            <a:r>
              <a:rPr lang="en-US" b="1" dirty="0" err="1">
                <a:solidFill>
                  <a:srgbClr val="0070C0"/>
                </a:solidFill>
              </a:rPr>
              <a:t>NumPy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simulation(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repetitions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([True] *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GB" sz="24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p1 =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(1 + s) / (N +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s) </a:t>
            </a:r>
          </a:p>
          <a:p>
            <a:pPr marL="0" indent="0" algn="l" rtl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binomial(N, p1[</a:t>
            </a:r>
            <a:r>
              <a:rPr lang="en-GB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0) &amp;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N)</a:t>
            </a:r>
          </a:p>
          <a:p>
            <a:pPr marL="0" indent="0" algn="l" rtl="0">
              <a:buNone/>
            </a:pPr>
            <a:endParaRPr lang="en-GB" sz="2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32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4067944" y="5301208"/>
            <a:ext cx="496855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Genetic drift:</a:t>
            </a:r>
          </a:p>
          <a:p>
            <a:pPr algn="ctr" rtl="0"/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en-US" sz="2400" b="1" dirty="0">
                <a:solidFill>
                  <a:schemeClr val="accent2"/>
                </a:solidFill>
              </a:rPr>
              <a:t> is an </a:t>
            </a:r>
            <a:r>
              <a:rPr lang="en-US" sz="2400" b="1" dirty="0" smtClean="0">
                <a:solidFill>
                  <a:schemeClr val="accent2"/>
                </a:solidFill>
              </a:rPr>
              <a:t>array so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binomial(N, p1) </a:t>
            </a:r>
            <a:r>
              <a:rPr lang="en-US" sz="2400" b="1" dirty="0" smtClean="0">
                <a:solidFill>
                  <a:schemeClr val="accent2"/>
                </a:solidFill>
              </a:rPr>
              <a:t>draws from multiple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34494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Multiple simulations: </a:t>
            </a:r>
            <a:r>
              <a:rPr lang="en-US" b="1" dirty="0" err="1">
                <a:solidFill>
                  <a:srgbClr val="0070C0"/>
                </a:solidFill>
              </a:rPr>
              <a:t>NumPy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simulation(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repetitions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GB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GB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GB" sz="24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p1 =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(1 + s) / (N +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s) </a:t>
            </a:r>
          </a:p>
          <a:p>
            <a:pPr marL="0" indent="0" algn="l" rtl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= binomial(N,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p1[</a:t>
            </a:r>
            <a:r>
              <a:rPr lang="en-GB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0) </a:t>
            </a:r>
            <a:r>
              <a:rPr lang="en-GB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pPr marL="0" indent="0" algn="l" rtl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</a:t>
            </a:r>
            <a:endParaRPr lang="en-GB" sz="2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33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4067944" y="5301208"/>
            <a:ext cx="49685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follows the simulations that didn’t finish yet</a:t>
            </a:r>
          </a:p>
        </p:txBody>
      </p:sp>
    </p:spTree>
    <p:extLst>
      <p:ext uri="{BB962C8B-B14F-4D97-AF65-F5344CB8AC3E}">
        <p14:creationId xmlns:p14="http://schemas.microsoft.com/office/powerpoint/2010/main" val="3034494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Multiple simulations: </a:t>
            </a:r>
            <a:r>
              <a:rPr lang="en-US" b="1" dirty="0" err="1">
                <a:solidFill>
                  <a:srgbClr val="0070C0"/>
                </a:solidFill>
              </a:rPr>
              <a:t>NumPy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simulation(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([True] *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GB" sz="24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p1 =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(1 + s) / (N +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s) 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binomial(N, p1[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0) &amp;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N)</a:t>
            </a:r>
          </a:p>
          <a:p>
            <a:pPr marL="0" indent="0" algn="l" rtl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34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4067944" y="5253007"/>
            <a:ext cx="49685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b="1" dirty="0" smtClean="0">
                <a:solidFill>
                  <a:schemeClr val="accent2"/>
                </a:solidFill>
              </a:rPr>
              <a:t> is array of </a:t>
            </a:r>
            <a:r>
              <a:rPr lang="en-US" sz="2400" b="1" dirty="0" smtClean="0"/>
              <a:t>Booleans</a:t>
            </a:r>
            <a:r>
              <a:rPr lang="en-US" sz="2400" b="1" dirty="0" smtClean="0">
                <a:solidFill>
                  <a:schemeClr val="accent2"/>
                </a:solidFill>
              </a:rPr>
              <a:t>: for each simulation, did variant </a:t>
            </a:r>
            <a:r>
              <a:rPr lang="en-US" sz="2400" dirty="0" smtClean="0">
                <a:solidFill>
                  <a:schemeClr val="accent2"/>
                </a:solidFill>
              </a:rPr>
              <a:t>1 </a:t>
            </a:r>
            <a:r>
              <a:rPr lang="en-US" sz="2400" b="1" dirty="0" smtClean="0">
                <a:solidFill>
                  <a:schemeClr val="accent2"/>
                </a:solidFill>
              </a:rPr>
              <a:t>fix?</a:t>
            </a:r>
          </a:p>
        </p:txBody>
      </p:sp>
    </p:spTree>
    <p:extLst>
      <p:ext uri="{BB962C8B-B14F-4D97-AF65-F5344CB8AC3E}">
        <p14:creationId xmlns:p14="http://schemas.microsoft.com/office/powerpoint/2010/main" val="3034494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Multiple simulations: </a:t>
            </a:r>
            <a:r>
              <a:rPr lang="en-US" b="1" dirty="0" err="1">
                <a:solidFill>
                  <a:srgbClr val="0070C0"/>
                </a:solidFill>
              </a:rPr>
              <a:t>NumPy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sz="2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%timeit</a:t>
            </a:r>
            <a:r>
              <a:rPr lang="pt-BR" sz="28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simulation(N=</a:t>
            </a:r>
            <a:r>
              <a:rPr lang="en-GB" sz="28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s=</a:t>
            </a:r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</a:t>
            </a:r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2800" dirty="0" smtClean="0"/>
              <a:t>10 loops, best of 3: </a:t>
            </a:r>
            <a:r>
              <a:rPr lang="en-GB" sz="2800" b="1" dirty="0" smtClean="0"/>
              <a:t>25.2 </a:t>
            </a:r>
            <a:r>
              <a:rPr lang="en-GB" sz="2800" b="1" dirty="0" err="1" smtClean="0"/>
              <a:t>ms</a:t>
            </a:r>
            <a:r>
              <a:rPr lang="en-GB" sz="2800" b="1" dirty="0" smtClean="0"/>
              <a:t> </a:t>
            </a:r>
            <a:r>
              <a:rPr lang="en-GB" sz="2800" dirty="0" smtClean="0"/>
              <a:t>per loop </a:t>
            </a:r>
          </a:p>
          <a:p>
            <a:pPr marL="0" indent="0" algn="l" rtl="0">
              <a:buNone/>
            </a:pPr>
            <a:endParaRPr lang="en-GB" sz="2800" b="1" dirty="0">
              <a:solidFill>
                <a:srgbClr val="0070C0"/>
              </a:solidFill>
            </a:endParaRPr>
          </a:p>
          <a:p>
            <a:pPr marL="0" indent="0" algn="ctr" rtl="0">
              <a:buNone/>
            </a:pPr>
            <a:r>
              <a:rPr lang="en-GB" sz="4400" b="1" dirty="0" smtClean="0">
                <a:solidFill>
                  <a:srgbClr val="0070C0"/>
                </a:solidFill>
              </a:rPr>
              <a:t>x320 faster</a:t>
            </a:r>
            <a:endParaRPr lang="en-GB" sz="4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GB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4494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Fixation probability as a function of </a:t>
            </a:r>
            <a:r>
              <a:rPr lang="en-US" b="1" dirty="0" smtClean="0"/>
              <a:t>N</a:t>
            </a:r>
            <a:endParaRPr lang="he-IL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4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Nrange</a:t>
            </a:r>
            <a:r>
              <a:rPr lang="en-GB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40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np.logspace</a:t>
            </a:r>
            <a:r>
              <a:rPr lang="en-GB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(1, 6, 20, 			  </a:t>
            </a:r>
            <a:r>
              <a:rPr lang="en-GB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GB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=np.</a:t>
            </a:r>
            <a:r>
              <a:rPr lang="en-GB" sz="40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uint64</a:t>
            </a:r>
            <a:r>
              <a:rPr lang="en-GB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GB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40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sz="4000" dirty="0" smtClean="0">
                <a:latin typeface="+mj-lt"/>
                <a:cs typeface="Consolas" panose="020B0609020204030204" pitchFamily="49" charset="0"/>
              </a:rPr>
              <a:t> must be an integer for this to evaluate to </a:t>
            </a:r>
            <a:r>
              <a:rPr lang="en-GB" sz="40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sz="4000" dirty="0" smtClean="0">
                <a:latin typeface="+mj-lt"/>
                <a:cs typeface="Consolas" panose="020B0609020204030204" pitchFamily="49" charset="0"/>
              </a:rPr>
              <a:t>:</a:t>
            </a:r>
          </a:p>
          <a:p>
            <a:pPr marL="0" indent="0" algn="ctr" rtl="0">
              <a:buNone/>
            </a:pPr>
            <a:r>
              <a:rPr lang="en-GB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4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4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4000" dirty="0">
                <a:latin typeface="Consolas" panose="020B0609020204030204" pitchFamily="49" charset="0"/>
                <a:cs typeface="Consolas" panose="020B0609020204030204" pitchFamily="49" charset="0"/>
              </a:rPr>
              <a:t> 0) </a:t>
            </a:r>
            <a:r>
              <a:rPr lang="en-GB" sz="4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GB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4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4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4000" dirty="0">
                <a:latin typeface="Consolas" panose="020B0609020204030204" pitchFamily="49" charset="0"/>
                <a:cs typeface="Consolas" panose="020B0609020204030204" pitchFamily="49" charset="0"/>
              </a:rPr>
              <a:t>N)</a:t>
            </a:r>
          </a:p>
          <a:p>
            <a:pPr marL="0" indent="0" algn="l" rtl="0">
              <a:buNone/>
            </a:pPr>
            <a:endParaRPr lang="en-GB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9947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Fixation probability as a function of </a:t>
            </a:r>
            <a:r>
              <a:rPr lang="en-US" b="1" dirty="0" smtClean="0"/>
              <a:t>N</a:t>
            </a:r>
            <a:endParaRPr lang="he-IL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4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fix_prob</a:t>
            </a:r>
            <a:r>
              <a:rPr lang="en-GB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 algn="l" rtl="0">
              <a:buNone/>
            </a:pP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4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simulation</a:t>
            </a:r>
            <a:r>
              <a:rPr lang="en-GB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N,</a:t>
            </a:r>
          </a:p>
          <a:p>
            <a:pPr marL="0" indent="0" algn="l" rtl="0">
              <a:buNone/>
            </a:pP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s, 							repetitions</a:t>
            </a:r>
          </a:p>
          <a:p>
            <a:pPr marL="0" indent="0" algn="l" rtl="0">
              <a:buNone/>
            </a:pP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sz="4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GB" sz="4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4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Nrange</a:t>
            </a:r>
            <a:endParaRPr lang="en-GB" sz="4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48608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Fixation probability as a function of </a:t>
            </a:r>
            <a:r>
              <a:rPr lang="en-US" b="1" dirty="0" smtClean="0"/>
              <a:t>N</a:t>
            </a:r>
            <a:endParaRPr lang="he-IL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36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fix_prob</a:t>
            </a:r>
            <a:r>
              <a:rPr lang="en-GB" sz="3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3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GB" sz="3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36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fix_prob</a:t>
            </a:r>
            <a:r>
              <a:rPr lang="en-GB" sz="3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mean = </a:t>
            </a:r>
            <a:r>
              <a:rPr lang="en-GB" sz="3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fix_prob</a:t>
            </a:r>
            <a:r>
              <a:rPr lang="en-GB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36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(axis=1)</a:t>
            </a:r>
          </a:p>
          <a:p>
            <a:pPr marL="0" indent="0" algn="l" rtl="0">
              <a:buNone/>
            </a:pPr>
            <a:r>
              <a:rPr lang="en-GB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sem</a:t>
            </a: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3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fix_prob</a:t>
            </a:r>
            <a:r>
              <a:rPr lang="en-GB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36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axis=1, </a:t>
            </a:r>
          </a:p>
          <a:p>
            <a:pPr marL="0" indent="0" algn="l" rtl="0">
              <a:buNone/>
            </a:pP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ddof</a:t>
            </a: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</a:p>
          <a:p>
            <a:pPr marL="0" indent="0" algn="l" rtl="0">
              <a:buNone/>
            </a:pP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GB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np.</a:t>
            </a:r>
            <a:r>
              <a:rPr lang="en-GB" sz="36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3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608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39</a:t>
            </a:fld>
            <a:endParaRPr lang="he-IL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5531"/>
            <a:ext cx="8280920" cy="599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10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Mathematical Evolution</a:t>
            </a:r>
            <a:br>
              <a:rPr lang="en-US" dirty="0" smtClean="0"/>
            </a:br>
            <a:r>
              <a:rPr lang="en-US" sz="3100" dirty="0" smtClean="0"/>
              <a:t>Formally: </a:t>
            </a:r>
            <a:r>
              <a:rPr lang="en-GB" sz="3100" b="1" dirty="0" smtClean="0"/>
              <a:t>Population genetics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Study </a:t>
            </a:r>
            <a:r>
              <a:rPr lang="en-US" b="1" dirty="0" smtClean="0"/>
              <a:t>changes in frequency </a:t>
            </a:r>
            <a:r>
              <a:rPr lang="en-US" dirty="0" smtClean="0"/>
              <a:t>of gene variants within populations</a:t>
            </a:r>
          </a:p>
          <a:p>
            <a:pPr algn="l" rtl="0"/>
            <a:r>
              <a:rPr lang="en-US" dirty="0" smtClean="0"/>
              <a:t>The four forces of evolution:</a:t>
            </a:r>
          </a:p>
          <a:p>
            <a:pPr lvl="1" algn="l" rtl="0"/>
            <a:r>
              <a:rPr lang="en-US" dirty="0" smtClean="0"/>
              <a:t>Natural selection</a:t>
            </a:r>
          </a:p>
          <a:p>
            <a:pPr lvl="1" algn="l" rtl="0"/>
            <a:r>
              <a:rPr lang="en-US" dirty="0" smtClean="0"/>
              <a:t>Random genetic drift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 flow &amp; recombination 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Mutation</a:t>
            </a:r>
          </a:p>
          <a:p>
            <a:pPr algn="l" rtl="0"/>
            <a:r>
              <a:rPr lang="en-US" dirty="0" smtClean="0"/>
              <a:t>Focus on </a:t>
            </a:r>
            <a:r>
              <a:rPr lang="en-US" b="1" dirty="0" smtClean="0"/>
              <a:t>adaptation</a:t>
            </a:r>
            <a:r>
              <a:rPr lang="en-US" dirty="0" smtClean="0"/>
              <a:t>, speciation, population subdivision, and population structure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4488160" y="63186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hlinkClick r:id="rId2"/>
              </a:rPr>
              <a:t>Population genetics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1037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</a:t>
            </a:r>
            <a:r>
              <a:rPr lang="en-US" dirty="0" smtClean="0"/>
              <a:t>pproximation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 smtClean="0"/>
                  <a:t>Kimura’s equation: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</m:t>
                              </m:r>
                            </m:sup>
                          </m:sSup>
                        </m:num>
                        <m:den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Ns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l" rtl="0">
                  <a:buNone/>
                </a:pPr>
                <a:endParaRPr lang="pt-BR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 algn="l" rtl="0">
                  <a:buNone/>
                </a:pP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def </a:t>
                </a:r>
                <a:r>
                  <a:rPr lang="pt-BR" b="1" dirty="0" smtClean="0">
                    <a:solidFill>
                      <a:srgbClr val="7030A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kimura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(N, s):</a:t>
                </a:r>
              </a:p>
              <a:p>
                <a:pPr marL="0" indent="0" algn="l" rtl="0">
                  <a:buNone/>
                </a:pP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np.</a:t>
                </a:r>
                <a:r>
                  <a:rPr lang="pt-BR" b="1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expm1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pt-BR" b="1" dirty="0" smtClean="0">
                    <a:solidFill>
                      <a:schemeClr val="accent4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 </a:t>
                </a:r>
                <a:r>
                  <a:rPr lang="pt-BR" b="1" dirty="0" smtClean="0">
                    <a:solidFill>
                      <a:schemeClr val="accent4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*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:r>
                  <a:rPr lang="pt-BR" b="1" dirty="0" smtClean="0">
                    <a:solidFill>
                      <a:schemeClr val="accent4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pPr marL="0" indent="0" algn="l" rtl="0">
                  <a:buNone/>
                </a:pPr>
                <a:r>
                  <a:rPr lang="pt-B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   np.</a:t>
                </a:r>
                <a:r>
                  <a:rPr lang="pt-BR" b="1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expm1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pt-BR" b="1" dirty="0" smtClean="0">
                    <a:solidFill>
                      <a:schemeClr val="accent4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 </a:t>
                </a:r>
                <a:r>
                  <a:rPr lang="pt-BR" b="1" dirty="0" smtClean="0">
                    <a:solidFill>
                      <a:schemeClr val="accent4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*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b="1" dirty="0" smtClean="0">
                    <a:solidFill>
                      <a:schemeClr val="accent4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*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 algn="l" rtl="0">
                  <a:buNone/>
                </a:pPr>
                <a:endParaRPr lang="pt-BR" sz="2400" b="1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 algn="l" rtl="0">
                  <a:buNone/>
                </a:pPr>
                <a:r>
                  <a:rPr lang="pt-BR" sz="2400" b="1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expm1</a:t>
                </a:r>
                <a:r>
                  <a:rPr lang="pt-BR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(x)</a:t>
                </a:r>
                <a:r>
                  <a:rPr lang="en-US" sz="2400" dirty="0" smtClean="0"/>
                  <a:t> is </a:t>
                </a:r>
                <a:r>
                  <a:rPr lang="en-US" sz="2400" b="1" dirty="0" smtClean="0"/>
                  <a:t>e</a:t>
                </a:r>
                <a:r>
                  <a:rPr lang="en-US" sz="2400" b="1" baseline="30000" dirty="0" smtClean="0"/>
                  <a:t>x</a:t>
                </a:r>
                <a:r>
                  <a:rPr lang="en-US" sz="2400" b="1" dirty="0" smtClean="0"/>
                  <a:t>-1 </a:t>
                </a:r>
                <a:r>
                  <a:rPr lang="en-US" sz="2400" dirty="0" smtClean="0"/>
                  <a:t>with better precision for small values of </a:t>
                </a:r>
                <a:r>
                  <a:rPr lang="en-US" sz="2400" b="1" dirty="0" smtClean="0"/>
                  <a:t>x</a:t>
                </a:r>
                <a:endParaRPr lang="he-IL" sz="2400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1">
                <a:blip r:embed="rId2"/>
                <a:stretch>
                  <a:fillRect l="-1852" t="-16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40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6520642" y="2926508"/>
            <a:ext cx="259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 err="1" smtClean="0">
                <a:latin typeface="+mj-lt"/>
              </a:rPr>
              <a:t>Motoo</a:t>
            </a:r>
            <a:r>
              <a:rPr lang="en-US" sz="1600" b="1" dirty="0" smtClean="0">
                <a:latin typeface="+mj-lt"/>
              </a:rPr>
              <a:t> Kimura</a:t>
            </a:r>
            <a:endParaRPr lang="he-IL" sz="1600" b="1" dirty="0" smtClean="0">
              <a:latin typeface="+mj-lt"/>
            </a:endParaRPr>
          </a:p>
          <a:p>
            <a:pPr algn="ctr" rtl="0"/>
            <a:r>
              <a:rPr lang="he-IL" sz="1600" dirty="0" smtClean="0">
                <a:latin typeface="+mj-lt"/>
              </a:rPr>
              <a:t>1924-1994</a:t>
            </a:r>
            <a:endParaRPr lang="he-IL" sz="1600" dirty="0">
              <a:latin typeface="+mj-lt"/>
            </a:endParaRPr>
          </a:p>
          <a:p>
            <a:pPr algn="ctr" rtl="0"/>
            <a:r>
              <a:rPr lang="en-US" sz="1600" dirty="0" smtClean="0">
                <a:latin typeface="+mj-lt"/>
              </a:rPr>
              <a:t>Japan &amp; USA</a:t>
            </a:r>
            <a:endParaRPr lang="he-IL" sz="1600" dirty="0" smtClean="0">
              <a:latin typeface="+mj-lt"/>
            </a:endParaRPr>
          </a:p>
        </p:txBody>
      </p:sp>
      <p:pic>
        <p:nvPicPr>
          <p:cNvPr id="6" name="Picture 2" descr="http://4.bp.blogspot.com/-pkYgaAP9hZ0/Tve4GbqalEI/AAAAAAAAANc/zx5yjnwHxEw/s1600/Motoo_Kimu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94" y="226508"/>
            <a:ext cx="2114095" cy="27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1935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kimura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is a </a:t>
            </a:r>
            <a:r>
              <a:rPr lang="en-US" b="1" dirty="0" err="1" smtClean="0"/>
              <a:t>ufunc</a:t>
            </a:r>
            <a:r>
              <a:rPr lang="en-US" dirty="0" smtClean="0"/>
              <a:t> out-of-the-box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pt-BR" sz="4000" dirty="0" smtClean="0">
                <a:solidFill>
                  <a:schemeClr val="accent6"/>
                </a:solidFill>
              </a:rPr>
              <a:t>%timeit</a:t>
            </a:r>
            <a:r>
              <a:rPr lang="pt-BR" sz="4000" b="1" dirty="0" smtClean="0">
                <a:solidFill>
                  <a:schemeClr val="accent6"/>
                </a:solidFill>
              </a:rPr>
              <a:t> </a:t>
            </a:r>
            <a:r>
              <a:rPr lang="pt-BR" sz="4000" b="1" dirty="0" smtClean="0"/>
              <a:t>[</a:t>
            </a:r>
            <a:r>
              <a:rPr lang="pt-BR" sz="4000" b="1" dirty="0" smtClean="0">
                <a:solidFill>
                  <a:srgbClr val="7030A0"/>
                </a:solidFill>
              </a:rPr>
              <a:t>kimura</a:t>
            </a:r>
            <a:r>
              <a:rPr lang="pt-BR" sz="4000" dirty="0" smtClean="0"/>
              <a:t>(N=N, s=s) </a:t>
            </a:r>
          </a:p>
          <a:p>
            <a:pPr marL="0" indent="0" algn="l" rtl="0">
              <a:buNone/>
            </a:pPr>
            <a:r>
              <a:rPr lang="pt-BR" sz="4000" dirty="0" smtClean="0"/>
              <a:t>		</a:t>
            </a:r>
            <a:r>
              <a:rPr lang="pt-BR" sz="4000" dirty="0"/>
              <a:t>	</a:t>
            </a:r>
            <a:r>
              <a:rPr lang="pt-BR" sz="4000" dirty="0" smtClean="0"/>
              <a:t>		</a:t>
            </a:r>
            <a:r>
              <a:rPr lang="pt-BR" sz="4000" dirty="0" smtClean="0">
                <a:solidFill>
                  <a:schemeClr val="accent6"/>
                </a:solidFill>
              </a:rPr>
              <a:t>for</a:t>
            </a:r>
            <a:r>
              <a:rPr lang="pt-BR" sz="4000" dirty="0" smtClean="0"/>
              <a:t> N </a:t>
            </a:r>
            <a:r>
              <a:rPr lang="pt-BR" sz="4000" dirty="0" smtClean="0">
                <a:solidFill>
                  <a:schemeClr val="accent6"/>
                </a:solidFill>
              </a:rPr>
              <a:t>in</a:t>
            </a:r>
            <a:r>
              <a:rPr lang="pt-BR" sz="4000" dirty="0" smtClean="0"/>
              <a:t> </a:t>
            </a:r>
            <a:r>
              <a:rPr lang="pt-BR" sz="4000" b="1" dirty="0" smtClean="0">
                <a:solidFill>
                  <a:schemeClr val="accent1"/>
                </a:solidFill>
              </a:rPr>
              <a:t>Nrange</a:t>
            </a:r>
            <a:r>
              <a:rPr lang="pt-BR" sz="4000" b="1" dirty="0" smtClean="0"/>
              <a:t>]</a:t>
            </a:r>
          </a:p>
          <a:p>
            <a:pPr marL="0" indent="0" algn="l" rtl="0">
              <a:buNone/>
            </a:pPr>
            <a:r>
              <a:rPr lang="pt-BR" sz="4000" dirty="0">
                <a:solidFill>
                  <a:schemeClr val="accent6"/>
                </a:solidFill>
              </a:rPr>
              <a:t>%timeit</a:t>
            </a:r>
            <a:r>
              <a:rPr lang="pt-BR" sz="4000" b="1" dirty="0">
                <a:solidFill>
                  <a:schemeClr val="accent6"/>
                </a:solidFill>
              </a:rPr>
              <a:t> </a:t>
            </a:r>
            <a:r>
              <a:rPr lang="pt-BR" sz="4000" b="1" dirty="0" smtClean="0">
                <a:solidFill>
                  <a:srgbClr val="7030A0"/>
                </a:solidFill>
              </a:rPr>
              <a:t>kimura</a:t>
            </a:r>
            <a:r>
              <a:rPr lang="pt-BR" sz="4000" dirty="0" smtClean="0"/>
              <a:t>(N=</a:t>
            </a:r>
            <a:r>
              <a:rPr lang="pt-BR" sz="4000" b="1" dirty="0" smtClean="0">
                <a:solidFill>
                  <a:schemeClr val="accent1"/>
                </a:solidFill>
              </a:rPr>
              <a:t>Nrange</a:t>
            </a:r>
            <a:r>
              <a:rPr lang="pt-BR" sz="4000" dirty="0" smtClean="0"/>
              <a:t>, s=s)</a:t>
            </a:r>
          </a:p>
          <a:p>
            <a:pPr algn="l" rtl="0"/>
            <a:endParaRPr lang="nl-NL" sz="4000" dirty="0" smtClean="0"/>
          </a:p>
          <a:p>
            <a:pPr marL="0" indent="0" algn="l" rtl="0">
              <a:buNone/>
            </a:pPr>
            <a:r>
              <a:rPr lang="nl-NL" sz="4000" dirty="0" smtClean="0"/>
              <a:t>1 loop, best of 3: </a:t>
            </a:r>
            <a:r>
              <a:rPr lang="nl-NL" sz="4000" b="1" dirty="0" smtClean="0"/>
              <a:t>752 ms </a:t>
            </a:r>
            <a:r>
              <a:rPr lang="nl-NL" sz="4000" dirty="0" smtClean="0"/>
              <a:t>per loop 1000 loops, best of 3: </a:t>
            </a:r>
            <a:r>
              <a:rPr lang="nl-NL" sz="4000" b="1" dirty="0"/>
              <a:t>3.91 </a:t>
            </a:r>
            <a:r>
              <a:rPr lang="nl-NL" sz="4000" b="1" dirty="0" smtClean="0"/>
              <a:t>ms </a:t>
            </a:r>
            <a:r>
              <a:rPr lang="nl-NL" sz="4000" dirty="0" smtClean="0"/>
              <a:t>per loop </a:t>
            </a:r>
          </a:p>
          <a:p>
            <a:pPr marL="0" indent="0" algn="ctr" rtl="0">
              <a:buNone/>
            </a:pPr>
            <a:r>
              <a:rPr lang="nl-NL" sz="4800" b="1" dirty="0" smtClean="0">
                <a:solidFill>
                  <a:srgbClr val="0070C0"/>
                </a:solidFill>
              </a:rPr>
              <a:t>X200 faster!</a:t>
            </a:r>
          </a:p>
          <a:p>
            <a:pPr marL="0" indent="0" algn="l" rtl="0">
              <a:buNone/>
            </a:pPr>
            <a:endParaRPr lang="he-I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5899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Numexpr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 rtl="0">
              <a:buNone/>
            </a:pPr>
            <a:r>
              <a:rPr lang="en-US" dirty="0" smtClean="0"/>
              <a:t>Fast evaluation of </a:t>
            </a:r>
            <a:r>
              <a:rPr lang="en-US" dirty="0"/>
              <a:t>element-wise array </a:t>
            </a:r>
            <a:r>
              <a:rPr lang="en-US" dirty="0" smtClean="0"/>
              <a:t>expressions using a vector-based virtual machine.</a:t>
            </a:r>
          </a:p>
          <a:p>
            <a:pPr marL="0" indent="0" algn="l" rtl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kimura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(N, s):</a:t>
            </a:r>
          </a:p>
          <a:p>
            <a:pPr marL="0" indent="0" algn="l" rtl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numexpr.evaluate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"expm1(</a:t>
            </a:r>
            <a:r>
              <a:rPr lang="en-GB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GB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s) </a:t>
            </a:r>
          </a:p>
          <a:p>
            <a:pPr marL="0" indent="0" algn="l" rtl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 expm1(</a:t>
            </a:r>
            <a:r>
              <a:rPr lang="en-GB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GB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GB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s)“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%timeit</a:t>
            </a:r>
            <a:r>
              <a:rPr lang="pt-BR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kimura</a:t>
            </a:r>
            <a:r>
              <a:rPr lang="pt-BR" dirty="0" smtClean="0">
                <a:latin typeface="Consolas" panose="020B0609020204030204" pitchFamily="49" charset="0"/>
              </a:rPr>
              <a:t>(N=</a:t>
            </a:r>
            <a:r>
              <a:rPr lang="pt-BR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Nrange</a:t>
            </a:r>
            <a:r>
              <a:rPr lang="pt-BR" dirty="0" smtClean="0">
                <a:latin typeface="Consolas" panose="020B0609020204030204" pitchFamily="49" charset="0"/>
              </a:rPr>
              <a:t>, s=s)</a:t>
            </a:r>
          </a:p>
          <a:p>
            <a:pPr marL="0" indent="0" algn="l" rtl="0">
              <a:buNone/>
            </a:pPr>
            <a:r>
              <a:rPr lang="en-GB" dirty="0" smtClean="0"/>
              <a:t>1000 loops, best of 3: </a:t>
            </a:r>
            <a:r>
              <a:rPr lang="en-GB" b="1" dirty="0"/>
              <a:t>803 </a:t>
            </a:r>
            <a:r>
              <a:rPr lang="en-GB" b="1" dirty="0" smtClean="0"/>
              <a:t>µs </a:t>
            </a:r>
            <a:r>
              <a:rPr lang="en-GB" dirty="0" smtClean="0"/>
              <a:t>per loop </a:t>
            </a:r>
            <a:r>
              <a:rPr lang="en-GB" b="1" dirty="0" smtClean="0">
                <a:solidFill>
                  <a:schemeClr val="accent1"/>
                </a:solidFill>
              </a:rPr>
              <a:t>x5 faster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42</a:t>
            </a:fld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5292080" y="6309320"/>
            <a:ext cx="3625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/>
            <a:r>
              <a:rPr lang="en-GB" dirty="0" smtClean="0">
                <a:hlinkClick r:id="rId2"/>
              </a:rPr>
              <a:t>https://github.com/pydata/numexpr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77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Plot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4857403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fig, </a:t>
            </a:r>
            <a:r>
              <a:rPr lang="en-GB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plt.subplots</a:t>
            </a: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(1, 1)</a:t>
            </a:r>
          </a:p>
          <a:p>
            <a:pPr marL="0" indent="0" algn="l" rtl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ax.plot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Nrange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kimura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Nrange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s), label='Kimura')</a:t>
            </a:r>
          </a:p>
          <a:p>
            <a:pPr marL="0" indent="0" algn="l" rtl="0">
              <a:buNone/>
            </a:pPr>
            <a:r>
              <a:rPr lang="en-GB" sz="2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ax.axhline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(2*s,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gray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ls='--', label='2s')</a:t>
            </a:r>
          </a:p>
          <a:p>
            <a:pPr marL="0" indent="0" algn="l" rtl="0">
              <a:buNone/>
            </a:pPr>
            <a:r>
              <a:rPr lang="en-GB" sz="24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ax.errorbar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Nrange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y=mean,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yerr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sem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 algn="l" rtl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='o', capsize=5, label='Simulation')</a:t>
            </a:r>
          </a:p>
          <a:p>
            <a:pPr marL="0" indent="0" algn="l" rtl="0">
              <a:buNone/>
            </a:pPr>
            <a:endParaRPr lang="en-GB" sz="24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ax.set</a:t>
            </a: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xlabel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='Population size (N)', </a:t>
            </a:r>
            <a:r>
              <a:rPr lang="en-GB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xscale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='log', 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xlim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=(0.5 * </a:t>
            </a:r>
            <a:r>
              <a:rPr lang="en-GB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Nrange.min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1.5 * </a:t>
            </a:r>
            <a:r>
              <a:rPr lang="en-GB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Nrange.max</a:t>
            </a: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()),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ylabel</a:t>
            </a: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='Fixation probability')</a:t>
            </a:r>
            <a:endParaRPr lang="en-GB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ax.legend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he-IL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3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44</a:t>
            </a:fld>
            <a:endParaRPr lang="he-I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114425"/>
            <a:ext cx="63912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Fixation time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How much time does it take variant </a:t>
            </a:r>
            <a:r>
              <a:rPr lang="en-US" b="1" dirty="0" smtClean="0"/>
              <a:t>1</a:t>
            </a:r>
            <a:r>
              <a:rPr lang="en-US" dirty="0" smtClean="0"/>
              <a:t> to go extinct or to fix?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We want to keep track of </a:t>
            </a:r>
            <a:r>
              <a:rPr lang="en-US" b="1" dirty="0" smtClean="0"/>
              <a:t>time</a:t>
            </a:r>
            <a:r>
              <a:rPr lang="en-US" b="1" baseline="30000" dirty="0" smtClean="0"/>
              <a:t>*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sz="2400" dirty="0" smtClean="0"/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b="1" baseline="30000" dirty="0" smtClean="0"/>
              <a:t>*</a:t>
            </a:r>
            <a:r>
              <a:rPr lang="en-US" sz="2400" b="1" dirty="0" smtClean="0"/>
              <a:t>time </a:t>
            </a:r>
            <a:r>
              <a:rPr lang="en-US" sz="2400" dirty="0" smtClean="0"/>
              <a:t>is measured in </a:t>
            </a:r>
            <a:r>
              <a:rPr lang="en-US" sz="2400" b="1" dirty="0" smtClean="0"/>
              <a:t>number of generations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5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507288" cy="6120680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simulation(N, s,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repetitions):</a:t>
            </a:r>
            <a:endParaRPr lang="en-GB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n1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(repetitions)</a:t>
            </a:r>
            <a:endParaRPr lang="en-GB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 =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np.empty_like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(n1)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update = (n1 &gt; 0) &amp; (n1 &lt; N)</a:t>
            </a:r>
          </a:p>
          <a:p>
            <a:pPr marL="0" indent="0" algn="l" rtl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update.any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 = n1 * (1 + s) / (N + n1 * s) 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n1[update] =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binomial(N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p[update])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T[update] = t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update = (n1 &gt; 0) &amp; (n1 &lt; N)</a:t>
            </a:r>
          </a:p>
          <a:p>
            <a:pPr marL="0" indent="0" algn="l" rtl="0">
              <a:buNone/>
            </a:pPr>
            <a:endParaRPr lang="en-GB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n1 == N,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GB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46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4078315" y="2031231"/>
            <a:ext cx="496855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keeps track of time</a:t>
            </a:r>
          </a:p>
        </p:txBody>
      </p:sp>
    </p:spTree>
    <p:extLst>
      <p:ext uri="{BB962C8B-B14F-4D97-AF65-F5344CB8AC3E}">
        <p14:creationId xmlns:p14="http://schemas.microsoft.com/office/powerpoint/2010/main" val="3253081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435280" cy="6120680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simulation(N, s,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repetitions):</a:t>
            </a:r>
            <a:endParaRPr lang="en-GB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n1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(repetitions)</a:t>
            </a:r>
            <a:endParaRPr lang="en-GB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np.</a:t>
            </a:r>
            <a:r>
              <a:rPr lang="en-GB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empty_like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update = (n1 &gt; 0) &amp; (n1 &lt; N)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 = 0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update.any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 += 1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 = n1 * (1 + s) / (N + n1 * s) 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n1[update] =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binomial(N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p[update])</a:t>
            </a:r>
          </a:p>
          <a:p>
            <a:pPr marL="0" indent="0" algn="l" rtl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update = (n1 &gt; 0) &amp; (n1 &lt; N)</a:t>
            </a:r>
          </a:p>
          <a:p>
            <a:pPr marL="0" indent="0" algn="l" rtl="0">
              <a:buNone/>
            </a:pPr>
            <a:endParaRPr lang="en-GB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n1 == N,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47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4427984" y="2031231"/>
            <a:ext cx="496855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holds time for extinction/fixation</a:t>
            </a:r>
          </a:p>
        </p:txBody>
      </p:sp>
    </p:spTree>
    <p:extLst>
      <p:ext uri="{BB962C8B-B14F-4D97-AF65-F5344CB8AC3E}">
        <p14:creationId xmlns:p14="http://schemas.microsoft.com/office/powerpoint/2010/main" val="406106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435280" cy="6120680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simulation(N, s,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repetitions):</a:t>
            </a:r>
            <a:endParaRPr lang="en-GB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n1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(repetitions)</a:t>
            </a:r>
            <a:endParaRPr lang="en-GB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np.</a:t>
            </a:r>
            <a:r>
              <a:rPr lang="en-GB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empty_like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update = (n1 &gt; 0) &amp; (n1 &lt; N)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 = 0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update.any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 += 1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 = n1 * (1 + s) / (N + n1 * s) 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n1[update] =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binomial(N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p[update])</a:t>
            </a:r>
          </a:p>
          <a:p>
            <a:pPr marL="0" indent="0" algn="l" rtl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update = (n1 &gt; 0) &amp; (n1 &lt; N)</a:t>
            </a:r>
          </a:p>
          <a:p>
            <a:pPr marL="0" indent="0" algn="l" rtl="0">
              <a:buNone/>
            </a:pPr>
            <a:endParaRPr lang="en-GB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== N, </a:t>
            </a:r>
            <a:r>
              <a:rPr lang="en-GB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48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4427984" y="5304110"/>
            <a:ext cx="496855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 smtClean="0">
                <a:solidFill>
                  <a:schemeClr val="accent2"/>
                </a:solidFill>
              </a:rPr>
              <a:t>Return both </a:t>
            </a:r>
            <a:r>
              <a:rPr lang="en-US" sz="3200" b="1" dirty="0" smtClean="0"/>
              <a:t>Booleans </a:t>
            </a:r>
          </a:p>
          <a:p>
            <a:pPr algn="ctr" rtl="0"/>
            <a:r>
              <a:rPr lang="en-US" sz="3200" b="1" dirty="0" smtClean="0">
                <a:solidFill>
                  <a:schemeClr val="accent2"/>
                </a:solidFill>
              </a:rPr>
              <a:t>and times (</a:t>
            </a:r>
            <a:r>
              <a:rPr lang="en-US" sz="3200" dirty="0" smtClean="0">
                <a:solidFill>
                  <a:schemeClr val="accent2"/>
                </a:solidFill>
              </a:rPr>
              <a:t>T</a:t>
            </a:r>
            <a:r>
              <a:rPr lang="en-US" sz="3200" b="1" dirty="0" smtClean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2255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268760"/>
            <a:ext cx="88646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GB" b="1" dirty="0" err="1"/>
              <a:t>Seaborn</a:t>
            </a:r>
            <a:r>
              <a:rPr lang="en-GB" dirty="0"/>
              <a:t>: statistical data </a:t>
            </a:r>
            <a:r>
              <a:rPr lang="en-GB" dirty="0" smtClean="0"/>
              <a:t>visualization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226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Evolution</a:t>
            </a:r>
            <a:endParaRPr lang="he-IL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288944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0" y="623905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University of California Museum of Paleontology's </a:t>
            </a:r>
            <a:r>
              <a:rPr lang="en-US" dirty="0" smtClean="0">
                <a:hlinkClick r:id="rId3"/>
              </a:rPr>
              <a:t>Understanding Evolution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6581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GB" b="1" dirty="0" err="1"/>
              <a:t>Seaborn</a:t>
            </a:r>
            <a:r>
              <a:rPr lang="en-GB" dirty="0"/>
              <a:t>: statistical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V</a:t>
            </a:r>
            <a:r>
              <a:rPr lang="en-US" dirty="0" smtClean="0"/>
              <a:t>isualization </a:t>
            </a:r>
            <a:r>
              <a:rPr lang="en-US" dirty="0"/>
              <a:t>library based on </a:t>
            </a:r>
            <a:r>
              <a:rPr lang="en-US" b="1" dirty="0" err="1" smtClean="0"/>
              <a:t>matplotlib</a:t>
            </a:r>
            <a:endParaRPr lang="en-US" b="1" dirty="0" smtClean="0"/>
          </a:p>
          <a:p>
            <a:pPr algn="l" rtl="0"/>
            <a:r>
              <a:rPr lang="en-US" dirty="0" smtClean="0"/>
              <a:t>High-level </a:t>
            </a:r>
            <a:r>
              <a:rPr lang="en-US" dirty="0"/>
              <a:t>interface for </a:t>
            </a:r>
            <a:r>
              <a:rPr lang="en-US" dirty="0" smtClean="0"/>
              <a:t>attractive </a:t>
            </a:r>
            <a:r>
              <a:rPr lang="en-US" b="1" dirty="0"/>
              <a:t>statistical </a:t>
            </a:r>
            <a:r>
              <a:rPr lang="en-US" b="1" dirty="0" smtClean="0"/>
              <a:t>graphics</a:t>
            </a:r>
            <a:endParaRPr lang="en-GB" dirty="0" smtClean="0">
              <a:latin typeface="+mj-lt"/>
              <a:cs typeface="Consolas" panose="020B0609020204030204" pitchFamily="49" charset="0"/>
            </a:endParaRPr>
          </a:p>
          <a:p>
            <a:pPr algn="l" rtl="0"/>
            <a:r>
              <a:rPr lang="en-GB" dirty="0" smtClean="0"/>
              <a:t>By </a:t>
            </a:r>
            <a:r>
              <a:rPr lang="en-GB" dirty="0"/>
              <a:t>Michael Waskom, Stanford Ph.D. student</a:t>
            </a:r>
          </a:p>
          <a:p>
            <a:pPr marL="0" indent="0" algn="l" rtl="0">
              <a:buNone/>
            </a:pPr>
            <a:r>
              <a:rPr lang="en-GB" sz="2800" dirty="0">
                <a:latin typeface="+mj-lt"/>
                <a:cs typeface="Consolas" panose="020B0609020204030204" pitchFamily="49" charset="0"/>
                <a:hlinkClick r:id="rId2"/>
              </a:rPr>
              <a:t>http://stanford.edu/~mwaskom/software/seaborn/</a:t>
            </a:r>
            <a:endParaRPr lang="en-GB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9578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with </a:t>
            </a:r>
            <a:r>
              <a:rPr lang="en-US" dirty="0" err="1" smtClean="0"/>
              <a:t>Seaborn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seaborn</a:t>
            </a: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GB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sns</a:t>
            </a:r>
            <a:endParaRPr lang="en-GB" b="1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GB" b="1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fixations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simulation(…)</a:t>
            </a:r>
          </a:p>
          <a:p>
            <a:pPr marL="0" indent="0" algn="l" rtl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sns.</a:t>
            </a:r>
            <a:r>
              <a:rPr lang="en-GB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distplot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fixations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sns.</a:t>
            </a:r>
            <a:r>
              <a:rPr lang="en-GB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distplot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fixations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72348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92948"/>
            <a:ext cx="9000000" cy="342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with </a:t>
            </a:r>
            <a:r>
              <a:rPr lang="en-US" dirty="0" err="1" smtClean="0"/>
              <a:t>Seaborn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GB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20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seaborn</a:t>
            </a:r>
            <a:r>
              <a:rPr lang="en-GB" sz="20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GB" sz="20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sns</a:t>
            </a:r>
            <a:endParaRPr lang="en-GB" sz="2000" b="1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 rtl="0">
              <a:buNone/>
            </a:pPr>
            <a:r>
              <a:rPr lang="en-GB" sz="2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fixations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simulation(…)</a:t>
            </a:r>
          </a:p>
          <a:p>
            <a:pPr marL="0" indent="0" algn="ctr" rtl="0">
              <a:buNone/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sns.</a:t>
            </a:r>
            <a:r>
              <a:rPr lang="en-GB" sz="20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distplot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fixations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 rtl="0">
              <a:buNone/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sns.</a:t>
            </a:r>
            <a:r>
              <a:rPr lang="en-GB" sz="20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distplot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GB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fixations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52</a:t>
            </a:fld>
            <a:endParaRPr lang="he-IL"/>
          </a:p>
        </p:txBody>
      </p:sp>
      <p:cxnSp>
        <p:nvCxnSpPr>
          <p:cNvPr id="6" name="Curved Connector 5"/>
          <p:cNvCxnSpPr/>
          <p:nvPr/>
        </p:nvCxnSpPr>
        <p:spPr>
          <a:xfrm>
            <a:off x="5940152" y="3104964"/>
            <a:ext cx="1368152" cy="756084"/>
          </a:xfrm>
          <a:prstGeom prst="curvedConnector3">
            <a:avLst>
              <a:gd name="adj1" fmla="val 9963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 flipV="1">
            <a:off x="1187624" y="2564904"/>
            <a:ext cx="1296144" cy="1080120"/>
          </a:xfrm>
          <a:prstGeom prst="curvedConnector3">
            <a:avLst>
              <a:gd name="adj1" fmla="val 100291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48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Stochastic Approximation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53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6520642" y="2926508"/>
            <a:ext cx="259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 err="1" smtClean="0">
                <a:latin typeface="+mj-lt"/>
              </a:rPr>
              <a:t>Motoo</a:t>
            </a:r>
            <a:r>
              <a:rPr lang="en-US" sz="1600" b="1" dirty="0" smtClean="0">
                <a:latin typeface="+mj-lt"/>
              </a:rPr>
              <a:t> Kimura</a:t>
            </a:r>
            <a:endParaRPr lang="he-IL" sz="1600" b="1" dirty="0" smtClean="0">
              <a:latin typeface="+mj-lt"/>
            </a:endParaRPr>
          </a:p>
          <a:p>
            <a:pPr algn="ctr" rtl="0"/>
            <a:r>
              <a:rPr lang="he-IL" sz="1600" dirty="0" smtClean="0">
                <a:latin typeface="+mj-lt"/>
              </a:rPr>
              <a:t>1924-1994</a:t>
            </a:r>
            <a:endParaRPr lang="he-IL" sz="1600" dirty="0">
              <a:latin typeface="+mj-lt"/>
            </a:endParaRPr>
          </a:p>
          <a:p>
            <a:pPr algn="ctr" rtl="0"/>
            <a:r>
              <a:rPr lang="en-US" sz="1600" dirty="0" smtClean="0">
                <a:latin typeface="+mj-lt"/>
              </a:rPr>
              <a:t>Japan &amp; USA</a:t>
            </a:r>
            <a:endParaRPr lang="he-IL" sz="1600" dirty="0" smtClean="0">
              <a:latin typeface="+mj-lt"/>
            </a:endParaRPr>
          </a:p>
        </p:txBody>
      </p:sp>
      <p:pic>
        <p:nvPicPr>
          <p:cNvPr id="6" name="Picture 2" descr="http://4.bp.blogspot.com/-pkYgaAP9hZ0/Tve4GbqalEI/AAAAAAAAANc/zx5yjnwHxEw/s1600/Motoo_Kimu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94" y="226508"/>
            <a:ext cx="2114095" cy="27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93735"/>
              </p:ext>
            </p:extLst>
          </p:nvPr>
        </p:nvGraphicFramePr>
        <p:xfrm>
          <a:off x="1043608" y="1595036"/>
          <a:ext cx="5256584" cy="4578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Formula" r:id="rId4" imgW="5401800" imgH="5267520" progId="Equation.Ribbit">
                  <p:embed/>
                </p:oleObj>
              </mc:Choice>
              <mc:Fallback>
                <p:oleObj name="Formula" r:id="rId4" imgW="5401800" imgH="5267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1595036"/>
                        <a:ext cx="5256584" cy="4578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814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t-BR" sz="36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functools 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pt-BR" sz="36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</a:t>
            </a:r>
          </a:p>
          <a:p>
            <a:pPr marL="0" indent="0" algn="l" rtl="0">
              <a:buNone/>
            </a:pPr>
            <a:r>
              <a:rPr lang="pt-BR" sz="3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t-BR" sz="36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scipy.integrate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quad</a:t>
            </a:r>
            <a:endParaRPr lang="pt-BR" sz="36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pt-BR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pt-BR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pt-BR" sz="36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integral</a:t>
            </a:r>
            <a:r>
              <a:rPr lang="pt-B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3600" dirty="0">
                <a:latin typeface="Consolas" panose="020B0609020204030204" pitchFamily="49" charset="0"/>
                <a:cs typeface="Consolas" panose="020B0609020204030204" pitchFamily="49" charset="0"/>
              </a:rPr>
              <a:t>N, s, </a:t>
            </a:r>
            <a:r>
              <a:rPr lang="pt-B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b):</a:t>
            </a:r>
          </a:p>
          <a:p>
            <a:pPr marL="0" indent="0" algn="l" rtl="0">
              <a:buNone/>
            </a:pPr>
            <a:r>
              <a:rPr lang="pt-BR" sz="3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sz="3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</a:t>
            </a:r>
            <a:r>
              <a:rPr lang="pt-BR" sz="3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sz="3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N, s)    </a:t>
            </a:r>
          </a:p>
          <a:p>
            <a:pPr marL="0" indent="0" algn="l" rtl="0">
              <a:buNone/>
            </a:pP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pt-BR" sz="3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d(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sz="3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b)[0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pt-BR" sz="3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54</a:t>
            </a:fld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87624" y="5304110"/>
                <a:ext cx="6768751" cy="62433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pt-BR" sz="2400" dirty="0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Integral</a:t>
                </a:r>
                <a:r>
                  <a:rPr lang="pt-BR" sz="2400" b="1" dirty="0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2400" b="1" dirty="0" smtClean="0">
                    <a:solidFill>
                      <a:srgbClr val="C00000"/>
                    </a:solidFill>
                    <a:cs typeface="Consolas" panose="020B0609020204030204" pitchFamily="49" charset="0"/>
                  </a:rPr>
                  <a:t>calculates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pt-BR" sz="2400" b="1" smtClean="0">
                            <a:solidFill>
                              <a:srgbClr val="C00000"/>
                            </a:solidFill>
                            <a:cs typeface="Consolas" panose="020B06090202040302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0" smtClean="0">
                            <a:solidFill>
                              <a:srgbClr val="C00000"/>
                            </a:solidFill>
                            <a:cs typeface="Consolas" panose="020B0609020204030204" pitchFamily="49" charset="0"/>
                          </a:rPr>
                          <m:t>𝐚</m:t>
                        </m:r>
                      </m:sub>
                      <m:sup>
                        <m:r>
                          <a:rPr lang="en-US" sz="2400" b="1" i="0" smtClean="0">
                            <a:solidFill>
                              <a:srgbClr val="C00000"/>
                            </a:solidFill>
                            <a:cs typeface="Consolas" panose="020B0609020204030204" pitchFamily="49" charset="0"/>
                          </a:rPr>
                          <m:t>𝐛</m:t>
                        </m:r>
                      </m:sup>
                      <m:e>
                        <m:r>
                          <a:rPr lang="en-US" sz="2400" b="1" i="0" smtClean="0">
                            <a:solidFill>
                              <a:srgbClr val="C00000"/>
                            </a:solidFill>
                            <a:cs typeface="Consolas" panose="020B0609020204030204" pitchFamily="49" charset="0"/>
                          </a:rPr>
                          <m:t>𝐟</m:t>
                        </m:r>
                        <m:d>
                          <m:dPr>
                            <m:ctrlPr>
                              <a:rPr lang="en-US" sz="2400" b="1" smtClean="0">
                                <a:solidFill>
                                  <a:srgbClr val="C00000"/>
                                </a:solidFill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cs typeface="Consolas" panose="020B0609020204030204" pitchFamily="49" charset="0"/>
                              </a:rPr>
                              <m:t>𝐍</m:t>
                            </m:r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cs typeface="Consolas" panose="020B0609020204030204" pitchFamily="49" charset="0"/>
                              </a:rPr>
                              <m:t>,</m:t>
                            </m:r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cs typeface="Consolas" panose="020B0609020204030204" pitchFamily="49" charset="0"/>
                              </a:rPr>
                              <m:t>𝐬</m:t>
                            </m:r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cs typeface="Consolas" panose="020B0609020204030204" pitchFamily="49" charset="0"/>
                              </a:rPr>
                              <m:t>,</m:t>
                            </m:r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cs typeface="Consolas" panose="020B0609020204030204" pitchFamily="49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400" b="1" i="0" smtClean="0">
                            <a:solidFill>
                              <a:srgbClr val="C00000"/>
                            </a:solidFill>
                            <a:cs typeface="Consolas" panose="020B0609020204030204" pitchFamily="49" charset="0"/>
                          </a:rPr>
                          <m:t>𝐝𝐱</m:t>
                        </m:r>
                      </m:e>
                    </m:nary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304110"/>
                <a:ext cx="6768751" cy="624338"/>
              </a:xfrm>
              <a:prstGeom prst="rect">
                <a:avLst/>
              </a:prstGeom>
              <a:blipFill rotWithShape="1">
                <a:blip r:embed="rId2"/>
                <a:stretch>
                  <a:fillRect b="-1068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990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32656"/>
            <a:ext cx="8229600" cy="6264696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pt-BR" sz="3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t-BR" sz="3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functools</a:t>
            </a:r>
            <a:r>
              <a:rPr lang="pt-BR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pt-BR" sz="3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</a:t>
            </a:r>
          </a:p>
          <a:p>
            <a:pPr marL="0" indent="0" algn="l" rtl="0">
              <a:buNone/>
            </a:pPr>
            <a:r>
              <a:rPr lang="pt-BR" sz="3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t-BR" sz="36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scipy.integrate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quad</a:t>
            </a:r>
            <a:endParaRPr lang="pt-BR" sz="36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pt-BR" sz="36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pt-BR" sz="3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3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integral</a:t>
            </a:r>
            <a:r>
              <a:rPr lang="pt-BR" sz="3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(f, 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N, s, </a:t>
            </a:r>
            <a:r>
              <a:rPr lang="pt-BR" sz="3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b):</a:t>
            </a:r>
          </a:p>
          <a:p>
            <a:pPr marL="0" indent="0" algn="l" rtl="0">
              <a:buNone/>
            </a:pPr>
            <a:r>
              <a:rPr lang="pt-B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3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36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</a:t>
            </a:r>
            <a:r>
              <a:rPr lang="pt-B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3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3600" dirty="0">
                <a:latin typeface="Consolas" panose="020B0609020204030204" pitchFamily="49" charset="0"/>
                <a:cs typeface="Consolas" panose="020B0609020204030204" pitchFamily="49" charset="0"/>
              </a:rPr>
              <a:t>N, s)    </a:t>
            </a:r>
          </a:p>
          <a:p>
            <a:pPr marL="0" indent="0" algn="l" rtl="0">
              <a:buNone/>
            </a:pP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pt-BR" sz="3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d(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sz="3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b)[0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pt-BR" sz="3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55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1187624" y="5304110"/>
            <a:ext cx="676875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pt-B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artial</a:t>
            </a:r>
            <a:r>
              <a:rPr lang="en-US" sz="2400" b="1" dirty="0" smtClean="0">
                <a:solidFill>
                  <a:srgbClr val="C00000"/>
                </a:solidFill>
              </a:rPr>
              <a:t> freezes </a:t>
            </a:r>
            <a:r>
              <a:rPr lang="pt-B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b="1" dirty="0" smtClean="0">
                <a:solidFill>
                  <a:srgbClr val="C00000"/>
                </a:solidFill>
              </a:rPr>
              <a:t> and </a:t>
            </a:r>
            <a:r>
              <a:rPr lang="pt-BR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b="1" dirty="0" smtClean="0">
                <a:solidFill>
                  <a:srgbClr val="C00000"/>
                </a:solidFill>
              </a:rPr>
              <a:t> in </a:t>
            </a:r>
            <a:r>
              <a:rPr lang="pt-B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f(N, s, x)</a:t>
            </a:r>
            <a:endParaRPr lang="en-US" sz="2400" b="1" dirty="0">
              <a:solidFill>
                <a:srgbClr val="C00000"/>
              </a:solidFill>
            </a:endParaRPr>
          </a:p>
          <a:p>
            <a:pPr algn="ctr" rtl="0"/>
            <a:r>
              <a:rPr lang="en-US" sz="2400" b="1" dirty="0" smtClean="0">
                <a:solidFill>
                  <a:srgbClr val="C00000"/>
                </a:solidFill>
              </a:rPr>
              <a:t> to create </a:t>
            </a:r>
            <a:r>
              <a:rPr lang="pt-B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f(x)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7219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functools import partial</a:t>
            </a:r>
          </a:p>
          <a:p>
            <a:pPr marL="0" indent="0" algn="l" rtl="0">
              <a:buNone/>
            </a:pPr>
            <a:r>
              <a:rPr lang="pt-B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t-BR" sz="3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scipy.integrate</a:t>
            </a:r>
            <a:r>
              <a:rPr lang="pt-BR" sz="36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t-BR" sz="36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quad</a:t>
            </a:r>
            <a:endParaRPr lang="pt-BR" sz="36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pt-BR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pt-BR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pt-BR" sz="36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integral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(f, N, s, a, b):</a:t>
            </a:r>
          </a:p>
          <a:p>
            <a:pPr marL="0" indent="0" algn="l" rtl="0">
              <a:buNone/>
            </a:pP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 = </a:t>
            </a:r>
            <a:r>
              <a:rPr lang="pt-BR" sz="36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(f, N, s)    </a:t>
            </a:r>
          </a:p>
          <a:p>
            <a:pPr marL="0" indent="0" algn="l" rtl="0">
              <a:buNone/>
            </a:pPr>
            <a:r>
              <a:rPr lang="pt-B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pt-BR" sz="36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quad</a:t>
            </a:r>
            <a:r>
              <a:rPr lang="pt-B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3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a, b)[0]</a:t>
            </a:r>
            <a:endParaRPr lang="pt-BR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56</a:t>
            </a:fld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87624" y="5304110"/>
                <a:ext cx="6768751" cy="122392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pt-BR" sz="2400" dirty="0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scipy.integrate.quad</a:t>
                </a:r>
                <a:r>
                  <a:rPr lang="pt-BR" sz="2400" b="1" dirty="0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2400" b="1" dirty="0" smtClean="0">
                    <a:solidFill>
                      <a:srgbClr val="C00000"/>
                    </a:solidFill>
                    <a:cs typeface="Consolas" panose="020B0609020204030204" pitchFamily="49" charset="0"/>
                  </a:rPr>
                  <a:t>compute </a:t>
                </a:r>
                <a:r>
                  <a:rPr lang="pt-BR" sz="2400" b="1" dirty="0">
                    <a:solidFill>
                      <a:srgbClr val="C00000"/>
                    </a:solidFill>
                    <a:cs typeface="Consolas" panose="020B0609020204030204" pitchFamily="49" charset="0"/>
                  </a:rPr>
                  <a:t>a definite </a:t>
                </a:r>
                <a:r>
                  <a:rPr lang="pt-BR" sz="2400" b="1" dirty="0" smtClean="0">
                    <a:solidFill>
                      <a:srgbClr val="C00000"/>
                    </a:solidFill>
                    <a:cs typeface="Consolas" panose="020B0609020204030204" pitchFamily="49" charset="0"/>
                  </a:rPr>
                  <a:t>integral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pt-BR" sz="2400" b="1" smtClean="0">
                            <a:solidFill>
                              <a:srgbClr val="C00000"/>
                            </a:solidFill>
                            <a:cs typeface="Consolas" panose="020B06090202040302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0" smtClean="0">
                            <a:solidFill>
                              <a:srgbClr val="C00000"/>
                            </a:solidFill>
                            <a:cs typeface="Consolas" panose="020B0609020204030204" pitchFamily="49" charset="0"/>
                          </a:rPr>
                          <m:t>𝐚</m:t>
                        </m:r>
                      </m:sub>
                      <m:sup>
                        <m:r>
                          <a:rPr lang="en-US" sz="2400" b="1" i="0" smtClean="0">
                            <a:solidFill>
                              <a:srgbClr val="C00000"/>
                            </a:solidFill>
                            <a:cs typeface="Consolas" panose="020B0609020204030204" pitchFamily="49" charset="0"/>
                          </a:rPr>
                          <m:t>𝐛</m:t>
                        </m:r>
                      </m:sup>
                      <m:e>
                        <m:r>
                          <a:rPr lang="en-US" sz="2400" b="1" i="0" smtClean="0">
                            <a:solidFill>
                              <a:srgbClr val="C00000"/>
                            </a:solidFill>
                            <a:cs typeface="Consolas" panose="020B0609020204030204" pitchFamily="49" charset="0"/>
                          </a:rPr>
                          <m:t>𝐟</m:t>
                        </m:r>
                        <m:d>
                          <m:dPr>
                            <m:ctrlPr>
                              <a:rPr lang="en-US" sz="2400" b="1" smtClean="0">
                                <a:solidFill>
                                  <a:srgbClr val="C00000"/>
                                </a:solidFill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cs typeface="Consolas" panose="020B0609020204030204" pitchFamily="49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400" b="1" i="0" smtClean="0">
                            <a:solidFill>
                              <a:srgbClr val="C00000"/>
                            </a:solidFill>
                            <a:cs typeface="Consolas" panose="020B0609020204030204" pitchFamily="49" charset="0"/>
                          </a:rPr>
                          <m:t>𝐝𝐱</m:t>
                        </m:r>
                      </m:e>
                    </m:nary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algn="ctr" rtl="0"/>
                <a:r>
                  <a:rPr lang="en-US" sz="1600" b="1" dirty="0" smtClean="0">
                    <a:solidFill>
                      <a:srgbClr val="C00000"/>
                    </a:solidFill>
                  </a:rPr>
                  <a:t>(using a technique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from the Fortran library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QUADPACK)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304110"/>
                <a:ext cx="6768751" cy="1223925"/>
              </a:xfrm>
              <a:prstGeom prst="rect">
                <a:avLst/>
              </a:prstGeom>
              <a:blipFill rotWithShape="1">
                <a:blip r:embed="rId2"/>
                <a:stretch>
                  <a:fillRect t="-3980" b="-54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5367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I1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(N, s, x):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x == 1: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0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(1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np.exp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(-2*N*s*x)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np.exp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(-2 * N * s * 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1 - x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np.exp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(-2 * N *s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(x*(1-x))</a:t>
            </a:r>
          </a:p>
          <a:p>
            <a:pPr marL="0" indent="0" algn="l" rtl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I2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(N, s, x):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pt-BR" sz="2000" b="1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57</a:t>
            </a:fld>
            <a:endParaRPr lang="he-IL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596976"/>
              </p:ext>
            </p:extLst>
          </p:nvPr>
        </p:nvGraphicFramePr>
        <p:xfrm>
          <a:off x="5057425" y="260648"/>
          <a:ext cx="3979071" cy="346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Formula" r:id="rId3" imgW="5401800" imgH="5267520" progId="Equation.Ribbit">
                  <p:embed/>
                </p:oleObj>
              </mc:Choice>
              <mc:Fallback>
                <p:oleObj name="Formula" r:id="rId3" imgW="5401800" imgH="5267520" progId="Equation.Ribbit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425" y="260648"/>
                        <a:ext cx="3979071" cy="3464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3728" y="5859269"/>
            <a:ext cx="468052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pt-B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I1</a:t>
            </a:r>
            <a:r>
              <a:rPr lang="pt-BR" sz="2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C00000"/>
                </a:solidFill>
              </a:rPr>
              <a:t>and</a:t>
            </a:r>
            <a:r>
              <a:rPr lang="pt-BR" sz="2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I2</a:t>
            </a:r>
            <a:r>
              <a:rPr lang="pt-BR" sz="2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are defines according to the equations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480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859269"/>
            <a:ext cx="806489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pt-B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T_kimura</a:t>
            </a:r>
            <a:r>
              <a:rPr lang="en-US" sz="2800" b="1" dirty="0" smtClean="0">
                <a:solidFill>
                  <a:srgbClr val="C00000"/>
                </a:solidFill>
              </a:rPr>
              <a:t> is the fixation time given a single copy of variant </a:t>
            </a:r>
            <a:r>
              <a:rPr lang="en-US" sz="2800" dirty="0" smtClean="0">
                <a:solidFill>
                  <a:srgbClr val="C00000"/>
                </a:solidFill>
              </a:rPr>
              <a:t>1</a:t>
            </a:r>
            <a:r>
              <a:rPr lang="en-US" sz="2800" b="1" dirty="0" smtClean="0">
                <a:solidFill>
                  <a:srgbClr val="C00000"/>
                </a:solidFill>
              </a:rPr>
              <a:t>: frequency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x=1/N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np.vectorize</a:t>
            </a:r>
          </a:p>
          <a:p>
            <a:pPr marL="0" indent="0" algn="l" rtl="0">
              <a:buNone/>
            </a:pP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pt-BR" sz="28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T_kimura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(N, s):</a:t>
            </a:r>
          </a:p>
          <a:p>
            <a:pPr marL="0" indent="0" algn="l" rtl="0">
              <a:buNone/>
            </a:pP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= 1.0 </a:t>
            </a:r>
            <a:r>
              <a:rPr lang="pt-BR" sz="28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  <a:p>
            <a:pPr marL="0" indent="0" algn="l" rtl="0">
              <a:buNone/>
            </a:pP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J1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expm1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s))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28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integral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I1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N, s, x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1)</a:t>
            </a:r>
          </a:p>
          <a:p>
            <a:pPr marL="0" indent="0" algn="l" rtl="0">
              <a:buNone/>
            </a:pP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np.expm1(-2 * N * s * x) / np.expm1(-2 * N * s)</a:t>
            </a:r>
          </a:p>
          <a:p>
            <a:pPr marL="0" indent="0" algn="l" rtl="0">
              <a:buNone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J2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-1.0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expm1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(-2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s))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endParaRPr lang="pt-BR" sz="2800" b="1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integral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I2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N, s,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x)</a:t>
            </a:r>
            <a:endParaRPr lang="pt-BR" sz="2800" b="1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pt-BR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J1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((1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J2</a:t>
            </a:r>
            <a:endParaRPr lang="pt-BR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84137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np.vectorize</a:t>
            </a:r>
          </a:p>
          <a:p>
            <a:pPr marL="0" indent="0" algn="l" rtl="0">
              <a:buNone/>
            </a:pP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pt-BR" sz="28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T_kimura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(N, s):</a:t>
            </a:r>
          </a:p>
          <a:p>
            <a:pPr marL="0" indent="0" algn="l" rtl="0">
              <a:buNone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1.0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  <a:p>
            <a:pPr marL="0" indent="0" algn="l" rtl="0">
              <a:buNone/>
            </a:pP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J1</a:t>
            </a: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expm1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s))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8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28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integral</a:t>
            </a: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I1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N, s, x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, 1)</a:t>
            </a:r>
          </a:p>
          <a:p>
            <a:pPr marL="0" indent="0" algn="l" rtl="0">
              <a:buNone/>
            </a:pPr>
            <a:r>
              <a:rPr lang="pt-BR" sz="2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</a:t>
            </a: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np.expm1(-2 * N * s * x) / np.expm1(-2 * N * s)</a:t>
            </a:r>
          </a:p>
          <a:p>
            <a:pPr marL="0" indent="0" algn="l" rtl="0">
              <a:buNone/>
            </a:pP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J2</a:t>
            </a: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-1.0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expm1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(-2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s)) </a:t>
            </a:r>
            <a:r>
              <a:rPr lang="pt-BR" sz="28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endParaRPr lang="pt-BR" sz="2800" b="1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8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28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integral</a:t>
            </a: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I2</a:t>
            </a: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N, s, </a:t>
            </a: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0, x)</a:t>
            </a:r>
            <a:endParaRPr lang="pt-BR" sz="2800" b="1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pt-B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J1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((1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J2</a:t>
            </a:r>
            <a:endParaRPr lang="pt-BR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59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611560" y="5859269"/>
            <a:ext cx="82089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pt-B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J1</a:t>
            </a:r>
            <a:r>
              <a:rPr lang="pt-BR" sz="2800" b="1" dirty="0">
                <a:solidFill>
                  <a:srgbClr val="C00000"/>
                </a:solidFill>
              </a:rPr>
              <a:t> and </a:t>
            </a:r>
            <a:r>
              <a:rPr lang="pt-B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J2</a:t>
            </a:r>
            <a:r>
              <a:rPr lang="en-US" sz="2800" b="1" dirty="0" smtClean="0">
                <a:solidFill>
                  <a:srgbClr val="C00000"/>
                </a:solidFill>
              </a:rPr>
              <a:t> are calculated using integrals of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I1</a:t>
            </a:r>
            <a:r>
              <a:rPr lang="en-US" sz="2800" b="1" dirty="0" smtClean="0">
                <a:solidFill>
                  <a:srgbClr val="C00000"/>
                </a:solidFill>
              </a:rPr>
              <a:t> and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I2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15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Selection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9D8E-8012-4A08-859B-0192BD58A9C6}" type="slidenum">
              <a:rPr lang="he-IL" smtClean="0"/>
              <a:t>6</a:t>
            </a:fld>
            <a:endParaRPr lang="he-IL"/>
          </a:p>
        </p:txBody>
      </p:sp>
      <p:pic>
        <p:nvPicPr>
          <p:cNvPr id="8194" name="Picture 2" descr="Differential reproduc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62392" y="1341048"/>
            <a:ext cx="3738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olor variation in these beet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25199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eredity of the traits of the beetles who surv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82" y="4149360"/>
            <a:ext cx="25199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Eventually, the advantageous trait domina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10" y="4077072"/>
            <a:ext cx="25199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987824" y="2492896"/>
            <a:ext cx="1224000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72336" y="3717032"/>
            <a:ext cx="468000" cy="6120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60032" y="5301208"/>
            <a:ext cx="1224000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577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np.vectorize</a:t>
            </a:r>
          </a:p>
          <a:p>
            <a:pPr marL="0" indent="0" algn="l" rtl="0">
              <a:buNone/>
            </a:pP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pt-BR" sz="28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T_kimura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(N, s):</a:t>
            </a:r>
          </a:p>
          <a:p>
            <a:pPr marL="0" indent="0" algn="l" rtl="0">
              <a:buNone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1.0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  <a:p>
            <a:pPr marL="0" indent="0" algn="l" rtl="0">
              <a:buNone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J1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expm1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s))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28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integral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I1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N, s, x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1)</a:t>
            </a:r>
          </a:p>
          <a:p>
            <a:pPr marL="0" indent="0" algn="l" rtl="0">
              <a:buNone/>
            </a:pP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np.expm1(-2 * N * s * x) / np.expm1(-2 * N * s)</a:t>
            </a:r>
          </a:p>
          <a:p>
            <a:pPr marL="0" indent="0" algn="l" rtl="0">
              <a:buNone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J2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-1.0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expm1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(-2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s))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endParaRPr lang="pt-BR" sz="2800" b="1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integral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I2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N, s,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x)</a:t>
            </a:r>
            <a:endParaRPr lang="pt-BR" sz="2800" b="1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pt-B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J1 </a:t>
            </a:r>
            <a:r>
              <a:rPr lang="pt-BR" sz="28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 ((1 </a:t>
            </a:r>
            <a:r>
              <a:rPr lang="pt-BR" sz="28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J2</a:t>
            </a:r>
            <a:endParaRPr lang="pt-B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60</a:t>
            </a:fld>
            <a:endParaRPr lang="he-IL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642921"/>
              </p:ext>
            </p:extLst>
          </p:nvPr>
        </p:nvGraphicFramePr>
        <p:xfrm>
          <a:off x="5636285" y="180156"/>
          <a:ext cx="3400211" cy="2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Formula" r:id="rId3" imgW="5401800" imgH="5267520" progId="Equation.Ribbit">
                  <p:embed/>
                </p:oleObj>
              </mc:Choice>
              <mc:Fallback>
                <p:oleObj name="Formula" r:id="rId3" imgW="5401800" imgH="52675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6285" y="180156"/>
                        <a:ext cx="3400211" cy="296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5859269"/>
            <a:ext cx="82089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pt-B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2800" baseline="-25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pt-BR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is the return value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6658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859269"/>
            <a:ext cx="820891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pt-BR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np.vectorize</a:t>
            </a:r>
            <a:r>
              <a:rPr lang="pt-BR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creates a </a:t>
            </a:r>
            <a:r>
              <a:rPr lang="en-US" sz="2400" b="1" dirty="0" err="1">
                <a:solidFill>
                  <a:srgbClr val="C00000"/>
                </a:solidFill>
              </a:rPr>
              <a:t>vectorized</a:t>
            </a:r>
            <a:r>
              <a:rPr lang="en-US" sz="2400" b="1" dirty="0">
                <a:solidFill>
                  <a:srgbClr val="C00000"/>
                </a:solidFill>
              </a:rPr>
              <a:t> function which takes a </a:t>
            </a:r>
            <a:r>
              <a:rPr lang="en-US" sz="2400" b="1" dirty="0" smtClean="0">
                <a:solidFill>
                  <a:srgbClr val="C00000"/>
                </a:solidFill>
              </a:rPr>
              <a:t>sequence </a:t>
            </a:r>
            <a:r>
              <a:rPr lang="en-US" sz="2400" b="1" dirty="0">
                <a:solidFill>
                  <a:srgbClr val="C00000"/>
                </a:solidFill>
              </a:rPr>
              <a:t>of objects </a:t>
            </a:r>
            <a:r>
              <a:rPr lang="en-US" sz="2400" b="1" dirty="0" smtClean="0">
                <a:solidFill>
                  <a:srgbClr val="C00000"/>
                </a:solidFill>
              </a:rPr>
              <a:t>and </a:t>
            </a:r>
            <a:r>
              <a:rPr lang="en-US" sz="2400" b="1" dirty="0">
                <a:solidFill>
                  <a:srgbClr val="C00000"/>
                </a:solidFill>
              </a:rPr>
              <a:t>returns </a:t>
            </a:r>
            <a:r>
              <a:rPr lang="en-US" sz="2400" b="1" dirty="0" smtClean="0">
                <a:solidFill>
                  <a:srgbClr val="C00000"/>
                </a:solidFill>
              </a:rPr>
              <a:t>an array; </a:t>
            </a:r>
            <a:r>
              <a:rPr lang="en-US" sz="2400" b="1" dirty="0" smtClean="0">
                <a:solidFill>
                  <a:srgbClr val="0070C0"/>
                </a:solidFill>
              </a:rPr>
              <a:t>x2 faster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sz="28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pt-BR" sz="28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np.vectorize</a:t>
            </a:r>
          </a:p>
          <a:p>
            <a:pPr marL="0" indent="0" algn="l" rtl="0">
              <a:buNone/>
            </a:pP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pt-BR" sz="28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T_kimura</a:t>
            </a:r>
            <a:r>
              <a:rPr lang="pt-BR" sz="2800" dirty="0">
                <a:latin typeface="Consolas" panose="020B0609020204030204" pitchFamily="49" charset="0"/>
                <a:cs typeface="Consolas" panose="020B0609020204030204" pitchFamily="49" charset="0"/>
              </a:rPr>
              <a:t>(N, s):</a:t>
            </a:r>
          </a:p>
          <a:p>
            <a:pPr marL="0" indent="0" algn="l" rtl="0">
              <a:buNone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1.0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  <a:p>
            <a:pPr marL="0" indent="0" algn="l" rtl="0">
              <a:buNone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J1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expm1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s))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28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integral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I1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N, s, x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1)</a:t>
            </a:r>
          </a:p>
          <a:p>
            <a:pPr marL="0" indent="0" algn="l" rtl="0">
              <a:buNone/>
            </a:pP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np.expm1(-2 * N * s * x) / np.expm1(-2 * N * s)</a:t>
            </a:r>
          </a:p>
          <a:p>
            <a:pPr marL="0" indent="0" algn="l" rtl="0">
              <a:buNone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J2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-1.0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expm1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(-2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s))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endParaRPr lang="pt-BR" sz="2800" b="1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integral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I2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N, s,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x)</a:t>
            </a:r>
            <a:endParaRPr lang="pt-BR" sz="2800" b="1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pt-BR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J1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((1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J2</a:t>
            </a:r>
            <a:endParaRPr lang="pt-BR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61</a:t>
            </a:fld>
            <a:endParaRPr lang="he-IL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153829"/>
              </p:ext>
            </p:extLst>
          </p:nvPr>
        </p:nvGraphicFramePr>
        <p:xfrm>
          <a:off x="5636285" y="180156"/>
          <a:ext cx="3400211" cy="2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Formula" r:id="rId3" imgW="5401800" imgH="5267520" progId="Equation.Ribbit">
                  <p:embed/>
                </p:oleObj>
              </mc:Choice>
              <mc:Fallback>
                <p:oleObj name="Formula" r:id="rId3" imgW="5401800" imgH="52675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6285" y="180156"/>
                        <a:ext cx="3400211" cy="296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5828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62</a:t>
            </a:fld>
            <a:endParaRPr lang="he-IL"/>
          </a:p>
        </p:txBody>
      </p:sp>
      <p:sp>
        <p:nvSpPr>
          <p:cNvPr id="5" name="AutoShape 4" descr="data:image/png;base64,iVBORw0KGgoAAAANSUhEUgAAAqUAAAHmCAYAAABK/PdtAAAABHNCSVQICAgIfAhkiAAAAAlwSFlzAAALEgAACxIB0t1+/AAAIABJREFUeJzs3Xt8zvXj//HHtaPNsMlxM5GpDTmPEWFEH+accpxTUaw+vqTUp59U5FCU0OfTSZJTRM0plVHk8GFbnyxnk52ELcNm57l+f1ztYq5tNjbXZs/7P7XX+/V+X6/3rtx6eh0NRqPRiIiIiIiIFdlYuwEiIiIiIgqlIiIiImJ1CqUiIiIiYnUKpSIiIiJidQqlIiIiImJ1CqUiIiIiYnV21m5AjujoaBYuXMj+/fu5fPkyNWvW5PHHHycoKAgnJydzvcDAQA4cOGBxv8FgYPny5fj6+prLYmJiePfddwkNDSUtLY3mzZszZcoUGjVqZHH/0aNHmT9/PhERERiNRvz8/Jg6dSqenp4l88IiIiIiYmYoDfuUxsfHExAQwNWrV+nWrRvu7u6Eh4fzv//9j+bNm7NixQrs7Ez5uV27dtx33308/vjjFs8ZMGAA7u7uAJw/f56BAweSkpJCnz59sLOzY+PGjWRmZrJ69Wq8vb3N9x07doyhQ4fi6OhI7969SU1NZePGjbi4uLBhwwZq1qx5d34RIiIiIuVUqegpnT17NleuXOGjjz7i0UcfNZfPmDGDr776ivXr1/PUU0+RkJBAYmIi/fv3JygoqMBnLliwgIsXL7Jy5UpatGgBwODBgxk0aBCzZs3iyy+/NNedOXMmRqORtWvXmntGe/XqxejRo3nvvfeYM2dOCby1iIiIiOQoFXNK9+zZQ9OmTXMFUoDnnnsOo9HI7t27ATh58iQADz74YIHPS05OZuvWrbRt29YcSAG8vLzo3bs3oaGhxMTEAHD69GlCQ0Pp1atXrqF6Pz8/2rdvz7Zt20hNTS2W97SWxMREFi1aRGJiorWbIgXQ91Q26HsqG/Q9lQ36nkq/u/kdWT2Upqen89xzzxEYGGhxzcHBAYCUlBQAjh8/jsFgoGHDhgU+MyIigszMTFq3bm1xzdfXF6PRyMGDBwEICwvDYDDkWzc9PZ1Dhw4V+b1Kk0uXLrF48WIuXbpk7aZIAfQ9lQ36nsoGfU9lg76n0u9ufkdWD6WOjo6MGjWKXr16WVzbvn07YOrhhOs9pWFhYfTv35/mzZvj7+/PBx98QEZGhvm+6OhoDAYDdevWtXimh4cHAFFRUQDmHtP86hqNRqKjo+/kFUVERETkFqweSvOTmJjIBx98gI2NDQMHDgTgxIkTGI1GlixZwsMPP8ygQYNwcnLiww8/ZMKECeSs2bp8+TIAlStXtnhupUqVANMQP2BO/gXVTUpKuuP3+f7772/7en7XilpuTcXVptt5TlHu0fek7+lO2nU3FGd79D2VHH1P+p6K+57y8D2VylCakpLCs88+S0JCAiNHjuShhx4CwNnZmUaNGrFlyxbefPNN/vWvfxEcHEzXrl3Zs2cPX3/9NQCZmZnA9eH/G9nb2wOYe1azsrIKXfdO/PDDD7d9Pb9rRS23puJq0+08pyj36HvS93Qn7bobirM9+p5Kjr4nfU/FfU95+J5Kxer7GyUlJTFu3DgOHTpEp06dmDp1qvnaF198YVHfzs6OV199lZCQEL777jsGDRpEhQoVgOvh9EY5ZTl7nxalbmEkJiZazLvIyMjg/PnzREVFYWtrm+d9KSkpxMbGFulaYcvPnTtn/mdO0L7bCnq/kn5OUe65VV19TyX3HH1PhVNc39HtPkvfU+Hoe9L3VNz3WOt7Ks7vKDs7m9OnT+Pu7m7RGejq6lo69inNkZCQwOjRozl16hQdOnRgyZIlefZg5qVt27ZUqVKFH374gXXr1jF9+nTmz59Pz549c9ULDw9n6NChTJw4keeff57333+fjz76iDVr1tCsWbNcdTdt2sTUqVN5++23GTBgQKHasWjRIhYvXly4FxYRERERgoKCSk9P6dmzZxk5ciSxsbF0796d+fPnmzfMB1NqP3HiBFWqVKF+/foW96enp+Po6AhA/fr1MRqNeab/nLKcZ9SrV89c9+ZQGhsbi8FgyPPz8jN8+HACAgJylcXFxTF27FhWrlxJrVq1Cv0sERERkXvFuXPnGDZsGEuXLjUfdpTD1dW1dITSpKQkxo4dS2xsLAMGDGDmzJkYDIZcdc6cOcPgwYPp3Lkz//nPf3JdO3z4MGlpaTRp0gSARo0a4ejoSGhoKOPGjctV98CBAxgMBnMAbdWqFYB5r9Kb6zo4ONC4ceNCv4ubmxtubm65ynK6u2vVqkWdOnUK/SwRERGRe83999+fZx4qFQud3njjDc6cOUOvXr2YNWuWRSAF8PHxwdPTk927dxMWFmYuT0lJMd/z1FNPAaYFUd26dWPPnj2Ehoaa6548eZLNmzfj5+dn3ijf09OT5s2bExwcTGRkpLnuvn372L9/P7179y70FAIRERERuT1Wn1MaGRlJQEAABoOBkSNHUrFiRYs6tWvXZuDAgezbt4/x48djNBrp2bMnlSpV4qeffiIuLo7x48czadIk8z1xcXEMHDiQ1NRU+vTpg6OjI8HBwRiNRlavXp1rA/5Dhw4RGBiIg4MDffr0ITU1lc2bN+Pq6sq6deuoUaPGHb1jbGwsXbt2JSQkRD2lIiIiUi7dKg9Zffj+v//9LwBGo5Fly5blWadly5YMHDiQdu3asWrVKhYvXsyOHTvIysrCy8uLSZMmWczj9PDwYM2aNbzzzjts27YNGxsbWrRoweTJky1OhGratCnLly/nvffeY/369Tg7O+Pv78/kyZPvOJCKiIiIyK1Zvae0PFBPqYiIiJR3t8pDpWJOqYiIiIiUbwqlIiIiImJ1CqUiIiIiYnUKpSIiIiJidQqlIiIiImJ1CqUiIiIiYnUKpSIiIiJidQqlIiIiImJ1CqUiIiIiYnUKpSIiIiJidQqlIiIiImJ1CqVSqvXo0QNvb28WLlxo7aaUiLi4OLy9vXnppZes1obIyEh27Nhh/vnAgQP39O9cRERKJ4VSKbUiIiKIiorCycmJ4OBgazenRFSuXJmgoCC6d+9ulc8/fPgwffv25ciRI+YyDw8PgoKC8PPzs0qbRESkfFIolVIrODgYOzs7Ro4cyZ9//smePXus3aRiV6lSJYKCgujWrZtVPv/KlStkZWXlKssJpW3btrVKm0REpHxSKJVS6dq1a2zbtg0fHx8GDBiA0Whkw4YN1m7WPcdoNFq7CSIiIoBCqZRSv/zyCwkJCTzyyCPUrVsXb29vtm/fTlJSUq56I0aMoEePHkRFRTF69GhatGhBp06dmD17NsnJybnqent78//+3/9j165d9O7dm2bNmtGzZ09WrlyZq17OnMq1a9fy7LPP0rRpU/z9/Tl79iwAZ8+e5ZVXXqFDhw48/PDD9OjRgw8++IC0tDTzMzZs2IC3tzdjxozJ9exjx47RpEkTevbsSUZGRp5zSkeMGEHv3r05c+YM48ePp2XLlvj5+TFjxgwyMjKIiYnh2WefpWXLlnTq1Im3336bjIyMXJ8THx/PzJkz6d69O02bNqVFixYMGjSITZs2messXryYMWPGYDAYWLx4MT4+Ppw9ezbfOaUnTpzghRdeoG3btjRt2pTevXuzbNkyrl27ZvF7njFjBvv27WPw4ME0b96c9u3bM336dK5cuVLg9y4iIuWXQqmUSps2bcJgMPD4448DmEPcjaEqx9WrVwkMDOTixYsMHToUT09PvvjiC55++mmys7Nz1f3tt9+YMGEC7u7uDBkyhOzsbN566y3mzp1r8dyFCxcSFxfHiBEjaNasGe7u7kRGRtK/f3+Cg4Np1qwZw4cPp0qVKnz44YeMGjXKHA4HDBhA+/bt2bdvH9u2bQMgOzubV199FYC5c+fi4OCQ7/snJiYydOhQUlNTGTJkCDVq1OCrr77ilVdeYciQIaSmpjJ06FAqV67M8uXL+fe//22+9/LlywwaNIh169bx8MMPM3r0aB577DFOnDjBSy+9xI8//ghA27Zt6devH0ajkTZt2hAUFETlypXzbM/BgwcZNGgQP/30E4888giDBw/GaDQyZ84c/vnPf1rU//XXX3nmmWdwdXVl+PDh1K5dm7Vr15rfX0RE5GZ21m6AFE5GdhYxVy9Zuxn58qzoioNt8fznlJaWRkhICPXq1cPb2xswhdIFCxawYcMGhg4dmqt+QkIC7dq149NPP8XW1haA6dOns27dOtatW8fgwYPNdU+ePMmECRN4/vnnAXjhhRcYPnw4y5cv54knnqBBgwbmullZWaxevRoXFxdz2fTp00lKSmLRokV07drVXP7GG2+wZs0aPv74Y4KCggB488036d27N3PnzqVTp058+eWXHDlyhGeffZaHH364wN/BX3/9Rb9+/Zg9ezYA48eP59FHH2Xr1q0MHjyY119/HYBnn33WXJ4TDleuXMn58+d5//336dGjh/mZ/fv3Z/To0WzZsoXHHnsMX19fsrKy+Pbbb2nTpg0TJ07Msy3Z2dm88sor2NjY8MUXX9C0aVPz7+eFF15g+/btfPPNN/Tv3998z4kTJ3jzzTcZNGiQuW7fvn3ZuXMnCQkJVKtWrcD3FxGR8kehtAzIyM7ioQ1zOZOcaO2m5KueixvHB7xcLMH0xx9/JCUlhV69epnL6tSpQ9OmTYmIiODkyZM0bNjQfM1gMDBlyhRzIAWYNGkSGzZsYMuWLblCqaurK+PGjTP/7OzszIQJEwgKCuK7774zB0ow9STeGEjPnj1LWFgY/v7+uQIpwIsvvsiWLVvYsGGD+Rl16tRh0qRJzJkzhxkzZrBt2zYeeuihXJ9RkBEjRpj/vXLlytSvX59jx44xcuRIc7mLiwv169fn5MmT5rIuXbpQvXr1XIEUoFWrVgBcvHixUJ+fIzw8nNjYWEaMGGEOpAB2dnb861//4qeffmLDhg25QmmVKlXMgTSnrp+fH6dPnyYuLk6hVERELCiUSqmzceNGDAYD//jHP3KV9+rVi0OHDrF+/XqmTZtmLnd0dKRJkya56latWhUPDw9OnDiRq7xJkyY4OjrmKsvptTx+/Hiucg8Pj1w/51xv2bKlRZsrVqxIw4YNCQ8PJzk52RxmAwMD+e677wgODsbe3p65c+diZ1e4P3Z169bN9bOTk1Oe7XJ0dCQzM9P8s4+PDz4+PiQnJ3PkyBGioqI4ffo04eHhABZzQG/l+PHjGAyGPN/bw8ODGjVqWPyePT09Lerm/E5ubKuIiEgOhdIywMHWjuMDXi4Xw/cXL15k3759ALl6Sm+0adMmpk6dau4ZrV69ep71qlatSmxsbK6yGjVqWNS77777ACwWRlWoUCHXzznXb+w9zevZqamp5joGgwF/f3/+97//4ebmxv3335/nvXlxdnbOs9ze3r7A+9LT05k7dy5ff/01mZmZGAwGPD09adeuHb/99luRV9wX5r2PHj2aqyyv+bIGgwHQin8REcmbQmkZ4WBrR4PK9/6Q55YtW8jKysLX1zfX/M4c+/fvJyoqip07d5r39rxx1fuNkpOTcXV1zVWWV92cFf03171ZxYoVAdPK9rzkrCy/8Tlnz57lP//5D66ursTHxzN//nxee+21Aj/nTs2aNYu1a9fSv39/nnzySR588EEqVqxIRkYGa9asKfLzbvXely9fvuXvTkRE5FYUSqVUyVl1P2vWLIvha4Bvv/2WadOmsX79enMoTUhI4Pz589SsWdNc7/Lly/zxxx906NAh1/2///67xTN//fVXAJo1a1Zg23IWXeUMg98oIyODiIgI6tatm6snc/r06aSlpfHJJ5+wcOFCVq9eTUBAAM2bNy/ws+7Ed999R506dcyLpHJERkYCRe+p9Pb2xmg0Eh4ezoABA3Jdu3DhAjExMTr9SURE7pi2hJJSIzo6mkOHDtG4ceM8AylAjx49cHZ2Zvfu3SQkJJjL58+fb54raTQamTdvHtnZ2RYhKjo6mq+++sr885UrV1i0aBEVKlQwbz+VH3d3d1q3bs3+/fv5/vvvc12bN28eSUlJ9O7d21z27bff8ssvv9C/f39atWrF66+/jsFg4LXXXivReZWOjo6kpaWRmppqLktJSTGH1BtPcMoJ0AW1p1WrVtSpU4fg4GBzgM+5Z+bMmRiNRvr06VPcryEiIuWMekql1Ni4cSMAAQEB+dZxcnKiR48efPvttwQHBwOmELpr1y6efPJJWrduTXh4OBERETz22GMWZ8pXqlSJt956i59//hl3d3d27tzJ2bNn+de//kWtWrVu2cY33niD4cOHM2nSJDp37sz9999PWFgYERERNG/e3Lyy/6+//mL27Nm4urry4osvAtCgQQNGjRrFp59+yocffpjn/p7FIWdT+yeeeIJOnTqRmppKSEgIly9fplKlSly6dH1uck7v8jfffEN2dnaulf05bGxsmD17NuPGjSMwMJDHHnuMatWqsXfvXiIjI+nWrRv9+vUrkXcREZHyQz2lUmps2rQJW1tbi1X3N8vZeuibb74BTAtoVq1ahZOTE2vWrOHy5ctMnjyZ999/3+Lehg0b8uGHHxIVFcX69eu57777WLRoEcOHD89Vz2AwmBfm3KhBgwZ8/fXX9O3bl4iICFavXk1KSgqTJk1i+fLl5gU+M2fO5MqVK0yZMgU3Nzfz/RMnTqR27dp8+umn5hXreX1WXp9d2PLJkyfz3HPPkZGRwapVq9i9ezctW7Zk7dq1dO3alZiYGGJiYgDTKvmJEyeSnp7OqlWrOHXqVJ5t8vX1Zc2aNXTp0oU9e/awbt06HBwceO2111i0aFGhfnciIiIFMRi1FLbExcbG0rVrV0JCQqhTp461m3NPGTFiBKGhoRw+fBgbm4L/juXt7U2rVq0sjhUVERGRknerPKSeUhERERGxOoVSEREREbE6hVIp8wo7f1FzHUVEREovrb6XMu3LL78sdN2bTx0SERGR0kM9pSIiIiJidQqlIiIiImJ1CqUiIiIiYnUKpSIiIiJidQqlIiIiImJ1CqUiIiIiYnUKpSIiIiJidQql5VBkwlUMUzZhmLKJyISr1m6OiIiIiEKpiIiIiFifQqmUStu2bWPs2LG0a9eOhx9+mE6dOjF58mRCQ0Nz1RsxYgQ+Pj5cu3btrrfxwIEDeHt7s3Dhwtt+xjfffMPFixfNP7/yyiv4+PgQExNTHE0UEREpM3TMqJQ606dPZ+3atdSvX5/u3btTpUoVzp49y44dO9i6dStTp05l7NixAAwcOBA/Pz9sbMre36/mzJnDF198QUhIiLmsW7dueHh4UKVKFSu2TERE5O5TKJVSZd++faxdu5YBAwbw9ttv57oWHx/Pk08+yfz58/H396d+/fr069fPSi29c3/99ZdFWdeuXenatasVWiMiImJdZa97Se5pu3btwmAwMGzYMItr1atX57nnnsNoNLJjxw4rtK54GY1GazdBRESk1FAoLWcSUzKYt/OU+ec2C3fz8uYjJKZkWLFV12VlZQFw4sSJPK8/9thjLFq0iO7duwOmOaXe3t7mOaXffPMN3t7e/Prrr7z33nt06tSJ5s2bM2zYMI4ePUp2djYffPABnTp1olWrVowcOZJTp67/PuLi4vD29uall16y+OwXX3wRb29vzp49W+A77Nu3j/Hjx9OuXTuaNGlC+/bt+ec//8kff/xhruPv78/mzZsxGo34+/sTGBgIwLRp0/D29raYU7phwwYGDhxIs2bNaN26Nc888wzh4eG56uS8e1hYGIsXL8bf35+mTZsSEBDAunXrCmyziIiItWn4vhxJTMmg45K9HD6XZC67mJLJvJ2RbDl6gd0T2+Pm7GDFFkK7du348ssvmTFjBidOnCAgIIDGjRubr7u5udGtW7dc9xgMBovnzJgxg8TERHr27MmFCxfYunUrzzzzDG3btiU8PJwePXqQkJDA1q1bmTBhAlu3bsXOruA/DgaDIc/PutHWrVuZMmUK7u7uBAQEYG9vz2+//cb3339PeHg4P/zwA05OTowaNYqvv/6akydPEhgYiI+PT76f8cYbb7B69Wrq1KnDE088wdWrV9m+fTuBgYHMnz+fHj165Ko/a9Ys4uLiePzxx7G3t2fTpk1Mnz6dqlWramqAiIiYpWZm42Rva+1mmCmUliNzdpzKFUhvdPhcEnN3RDInwOcutyo3f39/nnzySdatW8fnn3/O559/TpUqVWjTpg0dO3ake/fuuLq63vI58fHxbN68mapVqwKmsLdlyxYOHjzI1q1bcXFxAcDOzo5NmzYRERFBixYt7rj977//PjVr1iQ4ONj8GQBTp05l8+bNHDhwgE6dOhEYGEhERAQnT55k5MiRuLu75/m8ffv2sXr1atq0acO///1vKlasCMAff/zBU089xWuvvcYjjzyS67POnz/Ppk2bqFGjBgD/+Mc/GDZsGGvXrlUoFREp5xJTMpiz4xSfH4whPjmD6i4OjPb1ZJq/l9U7pjR8X44sPVDwNkNLD0bfpZYU7M0332TJkiW0b98eOzs7rly5wvbt25k+fTr+/v6sWbPmls/o1auXOZACNGvWDID+/fvnCnA55X/++ecdt/vatWu89NJLzJ49O9dnAPj6+gKQmJhYpGdu3LgRg8HAK6+8Yg6kAPXr12fUqFEkJyfz448/5rqnd+/e5kAK0KpVK5ydnYmOLh3fr4iIWEfOiOm8nZHEJ5um7cUnZzBvZyQdl+y1+lQ+9ZSWE6mZ2SRcLfg/tvjkDNIys6lQCrry/f398ff3Jzk5mQMHDrB3715CQkI4d+4cb7zxBpUrV6Znz5753l+3bt1cPzs5OQHg4eGRq9zBwfS3woyMO/+DaGNjY55aEBMTw4kTJ4iJieH48ePs2bMHgOzs7CI98/jx41SoUME8vH+jFi1aYDQaOX78eK7ym98dwMXFhczMzCJ9toiI3FtK+4ipekrLCSd7W6pVLLhbvrqLQ6kIpDdycXHB39+f1157jZCQECZMmIDRaOTjjz8u8L6cEHojg8FgDqEl5ciRIwwZMoTHHnuMoKAg3n//fc6cOUOjRo2Aoq+4v3r1aq4e0hvl9IampKTkKs/rHQ0Gg1b7i4iUc7c7YpqaWbQOldulUFqOjGnjWfB1X8setrspOTmZ7t2788ILL+R53cbGhueff566desSFRVVIm3IWWSU1wlRaWlpBd6bnJzM2LFjOXHiBDNmzGDLli38+uuvrF69mi5dutxWeypWrEhiYmKePaxXrlwBTIu/REREClKUEVMwDfW/vPkINV7/HudpW6nx+vclvluPQmk5Ms3fi8a1KuV5rXGtSrzs3+Autyg3FxcXkpOT+eWXX8yBKy8GgyHXnMniZG9vD0BqaqrFtVvNydy/fz+JiYmMHTuWwYMH88ADD5hDbs62Uzf2Vt5qJT/AQw89xLVr1/jf//5nce3gwYMYDAYaNmx4y+eIiEj5kF+vZlFGTK0191ShtBxxc3Zg98T2jPO73iNa1dmel7t4lYrtoACGDRtGSkoKkyZNynNR0MqVK4mKiqJv3775PqMwYS8/9913H1WqVCE8PJzk5GRz+U8//WQxd/Nmjo6OgOVJTYcOHeLrr78Gru/DCpi3oCpormffvn0xGo28++67XL161VweGRnJ0qVLcXFxoXPnzubyO3l3EREpmwrbq1nYEdPCzD0tCVroVM64OTvwUhcvPt5v6vU78M+ONKiW95xFa3j22Wc5duwY27dvp1u3bnTs2JG6deuSlpZGaGgoR44coX379owbNy7fZ+Q3d7Iw5TY2NvTr14/ly5czcOBAunXrxp9//smPP/5Iq1atLDasv1GrVq1wd3dn9erVnD9/ngceeIAzZ86wc+dOKleuTFpaGpcuXTLXr1mzJkajkTfeeIMuXbowYsQIi2f6+fkxdOhQVq9eTZ8+fejcuTNXr17lxx9/JD09nfnz5+da6a95oyIi5Utee5Dn9GrevAf5NH8vthy9kGfgvHHEtDBzT0tiQZR6SqVUsbW1ZdGiRSxYsIC2bdvy66+/smzZMoKDg3FycuKtt97is88+y7XR/c29g/n1Fha2/MUXX2TcuHFkZGSwYsUKoqKiWLhwYZ57fN642b2zszNLly6lc+fOhIeHs2rVKqKiohg7dixbtmzBwcHBvAofYPjw4bRp04awsDBWrVqVb3umT5/OW2+9RZUqVVi/fj0///wzfn5+rFq1ymLj/IJ6StWLKiJy7ylKr2bOiOnLXbyo7mIKqtVdHHKNmBZ17mlxMhjVtVLiYmNj6dq1KyEhIdSpU8fazSEy4Spes01nx596xb9U9ZSKiIhI4VWf/n2BIbK6iwMX3uiR57X8toG8k2cW5FZ5SD2lIiIiImXQnfZq5rcNpOXc09z9lyW1W49CqYiIiEgZVFJ7kJt367HJAvfj4L0XKiUAJbtbj0JpOdSgWkWM83tjnN9bQ/ciIiJlWEnsQe7m7MC8J2tTpclvUPUc2GXh4pJd4rv1aPW9iIiISBlV2BX1hZWencX08G288/vPGDFib2PL6826M61pF2xtSrYvU6FUREREpIzKWVE/d0ckSw9GE5+cQXUXB8b41uVl/wZF6tWMuPgnw3et4lDinwA87FabLx8dQrOq7iXV/FwUSkVERETKMDdnB+YE+DAnwCffFfUFyb52jfcO7+Jf4d+RcS0bAwZebNKJt1o+jqPt3YuKCqUiIiIi94iiBtKo5IuM3L2Gn8+dBuB+Fze+6DiYTrXu/tHjCqUiIiIi5YzRaGT5qVCe/++3JGWmAzDKqzUL2/ajskMFq7Sp1ITS6OhoFi5cyP79+7l8+TI1a9bk8ccfJygoCCcnJ3O9ixcvsmDBAnbv3s2VK1fw8fHh+eefp127dhbPjImJ4d133yU0NJS0tDSaN2/OlClTaNSokUXdo0ePMn/+fCIiIjAajfj5+TF16lQ8PQte1SYiIiJSliSkXWX83q/ZEBUBQDXHinz8yBP0v/9hq7arVITS+Ph4Bg0axNWrV+nWrRvu7u6Eh4fz2WefERYWxooVK7Czs+Pq1asEBgZy5swZevdybBD3AAAgAElEQVTujaurK5s3b2bs2LF8/PHHdOjQwfzM8+fPM2TIEFJSUujTpw92dnZs3LiRYcOGsXr1ary9vc11jx07xrBhw3B0dKRv376kpqayceNGwsLC2LBhAzVr1rTGr0VERESkWG2JOcLYPes4n2pard+rjg+fPjKIWs6VrdyyUhJKZ8+ezZUrV/joo4949NFHzeUzZszgq6++Yv369Tz11FN89tlnREZG8u6779KrVy8Axo4dS79+/XjzzTfZtm0bNn9vV7BgwQIuXrzIypUradGiBQCDBw9m0KBBzJo1iy+//NL8OTNnzsRoNLJ27Vpzz2ivXr0YPXo07733HnPmzLlbvwoRERGRYpecmc6UA5v4+MR+AJzt7Fng24dxD/lhMBis3DqTUrF5/p49e2jatGmuQArw3HPPYTQa2b17N4A5NOYEUoBq1aoxYsQIYmJi+O9//wtAcnIyW7dupW3btuZACuDl5UXv3r0JDQ0lJiYGgNOnTxMaGkqvXr1yDdX7+fnRvn17tm3bRmpqaom9u4iIiEhJ2nfhDM2DF5gDabvq9/Nb3ymM925XagIplIJQmp6eznPPPUdgYKDFNQcH095aKSkpREdHk5CQQOvWrS3q+fr6YjQaCQ0NBSAiIoLMzMwC6x48eBCAsLAwDAZDvnXT09M5dOjQHb2jiIiIyN2WkZ3Fa2Hf0WHrEiKT/sLOYMOslv9gV88JeFWuZu3mWbD68L2joyOjRo3K89r27dsBaNCgAdHR0QDUrWt5XJaHhwcAUVFRgGnRlMFgKFTdnB7T/OoajUaio6Np27ZtUV5LRERExGqOXDrHiF2rCf8rDgCfKjVY8ehQWlarY+WW5c/qoTQ/iYmJfPDBB9jY2DBw4EAiIyMBqFSpkkXdnLLk5GQALl++DEDlypaTdm+ue+nSpVvWTUqyPLpLREREpLS5ZrzGoiN7eDlsC+nZWQBMatSRt1v1xMnO3sqtK1ipDKUpKSk8++yzJCQkMGrUKLy9vTl27BhwfUj/Rvb2pl9yRkYGAJmZmYWum5WVVei6IiIiIqVVTPIlRv/yFSF/ngSgjnMVlnUcTFf3hlZuWeGUulCalJTEuHHjOHToEJ06dWLq1KkAVKhg2sg1J0TeKCeE5uxnmlM3p7y46hZGYmKiufc1x7lz5wp9v4iIiEhRGI1GVp/+lQn7N3A5Iw2AYQ+0ZLFff1wdC59h7paYmBiL3OXq6lq6QmlCQgKjR4/m1KlTdOjQwTx8D1ClShUg76H0nLKc4facoficIfriqlsYK1asYPHixYWuLyIiInK7Lqan8Nze9aw98xsAbg5O/Kf9QJ6s39zKLctfXmuJgoKCSk8oPXv2LCNHjiQ2Npbu3bszf/587OyuN69evXoAxMbGWtybU1a/fn3zP41GY6Hq1qtXz1y3WbNmFnUNBoO5bmEMHz6cgICAXGXnzp3LdzGXiIiIyO34Pu44Y375irMpVwDo7v4gSzs8hUfFKlZuWcGWLVtGrVq1cpWVmp7SpKQkxo4dS2xsLAMGDGDmzJkW+2bVrl2b2rVrExYWZnH/gQMHMBgMNG9u+ltBo0aNcHR0JDQ0lHHjxuVZNyeAtmrVCsC8V+nNdR0cHGjcuHGh38XNzQ03N7dcZTlzU0VERETuVEpWBi8d3MySY3sBcLK15x3fACZ4ty9V+47mx9PTkzp1LHcBsPo+pQBvvPEGZ86coVevXsyaNSvfX2jv3r05ffo0GzduNJdduHCBlStXUrduXfO2Tc7OznTr1o09e/aY9y4FOHnyJJs3b8bPz8+8Ub6npyfNmzcnODjYvMIfYN++fezfv5/evXvnuQhKRERE5G47GB9Ni+D3zIHUt5onv/b9Pyb6PFImAmlBDEaj0WjNBkRGRhIQEIDBYGDkyJFUrFjRok7t2rUZOHAgycnJ9O/fn7i4OHr27En16tXZvHkziYmJfPLJJ7Rr1858T1xcHAMHDiQ1NZU+ffrg6OhIcHCwaTLw6tU0bHh9JdqhQ4cIDAzEwcGBPn36kJqayubNm3F1dWXdunXUqFHjjt4xNjaWrl27EhISkuffDERERETyk5qZjZ0tvP1bCG/9tp1s4zVsDTb8v2bdeLVZV+xtbK3dxEK5VR6y+vB9ztGgRqORZcuW5VmnZcuWDBw4EBcXF1atWsW7777Lzz//TGZmJo0aNWLBggX4+vrmusfDw4M1a9bwzjvvsG3bNmxsbGjRogWTJ0/OFUgBmjZtyvLly3nvvfdYv349zs7O+Pv7M3ny5DsOpCIiIiI3S83Mxsk+/zCZmJLBnB2n+PxgDPEZl7C7/zhZjqa5ow9Wrs6Xjw6hTXXLg3/KMqv3lJYH6ikVERGRXEEzOYPqLg6M9vVkmr8Xbs4Ouep1XLKXw+euQNWzUOs02FwDoGrq/RwaPhqPyi7Weo3bdqs8VCrmlIqIiIjcy3KC5rydkcQnmw7liU/OYN7OSDou2UtiyvWDeubsOMXhhAS4PwLcT5kCaaYDnHmYi5H1WLQrxlqvUaIUSkVERERK2Jwdpzh8Lu9jyw+fS2LujuuLrf99+CB4hUKlRFPB5epwqjUkVwVg6cHoEm+vNSiUioiIiJSwpQcK7t1cejCaS+mpDNm5kqQaEWCXBdm2EOMNMT6QfX17yfjkDNIys0u6yXed1Rc6iYiIiNzLUjOzSbiaUWCdeON5mnz7LnEpl00Fya4Q9xBkVrCoW93FgQoFLJIqqxRKRUREREqQk70t1So65B1MDdlQ8w+oFkdcClSwtaN9hVbs+N0RyHvf0TG+99aq+xwavhcREREpYWPaeFoWVkiCBuFQLQ6Alvd5ENZnEl8H9KVxrcp5PqdxrUq87N+gJJtqNQqlIiIiIiVsmr8XjWtV+vsnI1SPgga/QoUUMMKURp3Z1+t5GrnWws3Zgd0T2/NyFy+qu5i2iqru4sDLXbzYPbF9ru2j7iUavhcREREpYTlBc9qPv7L07A9kVTDNHXW1qcSaLsPoUdfLov6cAB/mBPiQlpl9T84hvZlCqYiIiEgJMxqNrIsJZ+WVjWRVMM0tHf+QH+/69sbF3rHAe8tDIAWFUhEREZESdS7lCk/vWceW2KMA1HSqxGePDKKXZyMrt6x0USgVERERKQZ5nWe/4UwE4/au46/0FAD6123CR488QfUKZe+Y0JKmUCoiIiJym/I7z35Chzq8HrGVL06FAlDJ3pFFbfsR6NUagyHvrZ7KO4VSERERkduQc579jceHxidnMO+/Ybx3bjWZtqkAPFrzAb7oOJh6lapaq6llgkKpiIiIyG2wOM/ecA1q/AHVYsk0gC02zGndk/9r/Ci2NtqF81YUSkVERERuQ67z7B2TwfMYVLhq+jm1IpUvPsyLoztbpW1lkUKpiIiISBFdP8/eCNVioMYZsDGCEUjwhAv1SDTalJs9RouDQqmIiIhIETnZ2+JWJZvEqhFQ0bQRPhkVIPYhSHEFTKcwKZAWnkKpiIiISBEYjUaWnTpIct39YMwyFSbWgj8bwLXr0WqMb10rtbBsUigVERERKaQLqUmM2/s1wdGHAbC95kB2TENIqparXuNalXjZv4E1mlhmKZSKiIiIFMKm6MM8vWcdF9KSAejt2Yh3Wvbl870XWHow2rxP6Rjfurzs3wA3Zwcrt7hsUSgVERERKUBSZhqTD2zi0xP/BaCinQPvt+3L2IZtMBgMzAm4jzkBPlrUdIcUSkVERETysef8HwTuXsPppL8AaF+jHss7DqZB5WoWdRVI74xCqYiIiMhNMrKzmPG/H5gbsZNrRiP2Nra82aIHU5t01kb4JUShVEREROQGhxPPMXzXKv538SwAjVxrsuLRobS4z8PKLbu3KZSKiIiIANeM11h45BdeCdtKerZpq6fJjR9lVst/UMHO3sqtu/cplIqIiEi5F52cyKjda9h5LhIAz4qufNFxMF1qe1m5ZeWHQqmIiIiUO6mZ2TjZ22I0Gll5OpyJ+77hSmYaACMatOKDtv1wdXSycivLF4VSERERKRcSUzKYs+MUnx+MIT45g/sqQzWvKI5nnAGgqqMzH7UfyBP1mlm3oeWUQqmIiIjc8xJTMui4ZC+HzyWZClz+4q/aJ/grIwOArrUe5MtOg6ntXNmKrSzfFEpFRETknjdnxylTIDVkQ63TcJ9pZT3XbOBcA1pV65BvIM0Z6peSpVAqIiIi97ylB2LA6QrUOQaOqabClEoQ6w0ZznweGsPc3o3M9W8e6q/u4sBoX0+m+Xvp+NASolAqIiIi97Qr6RkkVDwB1aPAABiBC/dD/P2YCiA+OcN8TKjFUP/f1+ftjGTL0QvsnthewbQE6EgCERERuSekZmZblB27dIGuP3wINf4OpOlOcLoFxNcjJ5ACVHdxMB8Tah7qz8Phc0nM3RFZAq0X9ZSKiIhImZXfMPtLXR5gdVQoU0M3k/b3Rvj85Q7nHgCj5fzQMb51zf++9EBMgZ+59GA0cwJ8ivU9RKFUREREyqh8h9l3H2FJ3EauOiQA4O5cmQ98B/L6+ngOGy17QBvXqsTL/g0AU29rwtWMAj/3xqF+KT4KpSIiInJXFddq9jyH2StfAPeTXLUz9Y4+Vb85H7YbQFVHZ/wnZjB3RyRLD0abe1XH+NblZf8G5jmiTva2VKvoUGAwvXGoX4qPQqmIiIiUuJJYzZ5rmN0mE9xPgesF08/ZdlS66M2a0cPNVdycHZgT4MOcAJ8CezrHtPFk3s78543eONQvxUcLnURERKRE5Qyzz9sZSXyyqQcyZzV7xyV7SUwpeLg8L7mG2SsmQsOw64E02RVOtibp/H2k5bH4CSiwp3OavxeNa1XK89qNQ/1SvBRKRUREpESVxGp2J3tb7nOxhVqnoP4hsE83bYR/1gvONIUsx9seZndzdmD3xPa83MWL6i6mXtzqLg683MVL20GVIA3fi4iISIkqidXsYQmxGBuEQfZlU0Gqi2kj/PSK5jp3Msxe2KF+KT4KpSIiIlJiins1e9a1bOZG7GTGrz+QZbxm2gg/vq5pI3zj9QHg4hxmVyC9OxRKRUREpMQU52r2U1cSGLFrNfvjowDwqlSNxW2eYOehzAJX1EvZoFAqIiIiJepOVrOnZmZTwc6Gj4/vZ/LBjaRkZQIw/iE/3vXtjYu9Iz3qomH2e4BCqYiIiJSoaf5ebDl6Ic/FTnkNs+faPiotGYe6J8lwNm2EX9OpEp89Moheno0snqVAWrYplIqIiEiJylnNfquN6+GmU5oqx4PXCTL+3gi/UnotdvcdQ8OqVa31KlKCFEpFRESkxBV2NfucHac4fCERPE6B23lTYbYt/OlF0qWafLb3PHMCFErvRdqnVERERO6qgobZPzr0G3iFXg+kV6vAqdZwqRZgYOnB6LvTSLnr1FMqIiIiVpeWlckrod9xuVYYGIBrBjhfH/6qg6nApCjbR0nZolAqIiIiVvXbxbMM/3kVv186Z8qfqRX/3gjfxaLu7Z7SJKWfQqmIiIhYRfa1a8w//DOvhW8j81o2Bgy0cWrCfw+75toI/0Z3ckqTlG4KpSIiInLX/ZH0FyN3r2H3+T8AqOfixvKOQ2hSuQ4dY/YWevsouXcolIqIiMhdYzQaWXbqIC/sDyY5Kx2AMQ3b8F6bPlR2qABQ6O2j5N6iUCoiIiJ3RXxaMuP2fM230b8DUL1CRT5pP4i+9zfJVa+w20fJvUWhVERERErcpujDPL1nHRfSkgHo7dmITx4ZRE2nSgXep0BafhQ5lGZkZBASEsLvv//OlStXeOutt/j9999xcnKiQQPN8xAREZHrkjLTmHxgE5+e+C8AFe0ceL9tX8Y2bIPBYLjF3VKeFCmUhoaGMnnyZOLj4zEajRgMBt566y22b9/Oxx9/zNSpUxk9enRJtVVERETKkD3n/yBw9xpOJ/0FQPsa9VjecTANKlezcsukNCr0iU5nzpxh3LhxJCYm8sQTT/Doo4+ar3l5eeHs7My8efPYt29fiTRURERESrfUzGwAMrKzeDVsK49+9yGnk/7C3saW2a16susfExRIJV+F7in98MMPyczMZOXKlTRt2pTFixeze/duAAICAnjwwQd58sknWbZsGe3atSuxBouIiEjpkZiSwZwdp/j8YAzxyRm4uWVgf/9xLmRdBKCRa01WPDqUFvd5WLmlUtoVOpTu3buX7t2707Rp0zyvP/jgg3Tv3p39+/cXW+NERESk9EpMyaDjkpw9RY1wXxyJNU9DlhGACQ92YH7bXlSws7duQ6VMKHQovXTpEu7u7gXWqV69OomJiXfcKBERESkdUjOzccpnBfycHadMgdQ+DTyOg8sl04UMR4h7iErVH1IglUIrdCitVq0akZGRBdY5ceIE1approiIiEhZdvOQfHUXB0b7ejLN3yvX5vWfHYiGKufB/STYmuaTcqkGnG0I1+xYejCaOQE+VnoLKWsKvdDpkUce4eeffyY0NDTP67/88gu//PKL5pOKiIiUYTlD8vN2RhKfnAFAfHIG83ZG0nHJXhJTTGWxyVf4q+pv4HnMFEiz7CC6EcT6wDU7831pfy9+ErmVQveUPvfcc3z//feMHj2a/v37ExcXB8D69ev57bff2LBhAxUqVGDcuHEl1lgREREpWeYh+TwcPpfE3B2RdG5uYMwva6HKFdOFJDeIewiyHHPVr+7ioM3vpdAKHUrr1KnDJ598wv/93/+xdu1ac/lrr72G0WjEzc2NBQsWUK9evZJop4iIiNwFSw/E5H/RkM3CyO+ZGx8LgB22ZJ19AC7WBiw3wh/jW7eEWin3oiJtnt+iRQt+/PFHduzYQUREBJcvX6ZixYo0atSIxx57DCcnpztu0OHDh3nyySf59NNPLaYCBAYGcuDAAYt7DAYDy5cvx9fX11wWExPDu+++S2hoKGlpaTRv3pwpU6bQqFEji/uPHj3K/PnziYiIwGg04ufnx9SpU/H09Lzj9xERESkrUjOzSbiakfdFpytQ5xhpjqkA+FbzZLHvE4z58iSHsexZbVyrEi/766RHKbwiHzNqb29Pjx496NGjR7E3JiEhgUmTJnHt2rU8r588eRIvLy8ef/xxi2seHtf3Pzt//jxDhgwhJSWFPn36YGdnx8aNGxk2bBirV6/G29vbXPfYsWMMGzYMR0dH+vbtS2pqKhs3biQsLIwNGzZQs2bNYn9PERGR0sjJ3pZqFR1uCqbXoEY0VI8ydYYaDcxo8RivNuuKvY0tuydWZ+6OSJYejDYvihrjW5eX/RvkWhQlcitFDqUXL14kNjaW9PT0fOvc2GNZWKdOnWLChAnExMTkeRZuQkICiYmJ9O/fn6CgoAKftWDBAi5evMjKlStp0aIFAIMHD2bQoEHMmjWLL7/80lx35syZGI1G1q5da+4Z7dWrF6NHj+a9995jzpw5RX4XERGRsmpMG0/m7fx7tx2HFKhzDJz/7glNdyKw5mO83uL6qY5uzg7MCfBhToAPaZnZmkMqt63QofTixYtMmzbNfIpTQY4ePVqkRixZsoSPP/4YGxsbWrVqRXh4uEWdkydPAqZN+guSnJzM1q1badu2rTmQguko1N69e7Nu3TpiYmLw9PTk9OnThIaG8sQTT+Qaqvfz86N9+/Zs27aN119/vVimJYiIiJQF0/y92Hz0PEcyjkOt02Dz9+jlX+74GJvxfqBfvvcqkMqdKHQofeedd9i1axdVq1bFx8eHChUqFFsjli1bRqNGjZg5cybfffddnqH0+PHjGAwGGjZsWOCzIiIiyMzMpHXr1hbXfH19Wbt2LQcPHsTT05OwsDAMBkO+dffu3cuhQ4do27bt7b+ciIhIGZJKKrWanODIuVOmgkwHqvzVmGcfbqkheSlRhQ6le/bsoWHDhqxdu7bYew7ff/99HnnkkQLr5PSUhoWF8dprr/HHH39QtWpV+vXrx7PPPouDg+kPSXR0NAaDgbp1LVf85cw7jYqKAkyLoYB86xqNRqKjoxVKRUSkXFj3x2+M3/s1iRmmxUyD6jXlPd9+eLhUtnLLpDwo9Ob5SUlJdO7cuUSGsm8VSMF0WpTRaGTJkiU8/PDDDBo0CCcnJz788EMmTJiA0Wg6Z/fy5csAVK5s+QeoUqVKgGmIH0xHp96qblJS3nu1iYiI3Csupacy/OdVPPnTlyRmpFLFoQIrHh3KV51HKJDKXVPontJGjRqZexitwdnZmUaNGvHxxx+bjzLNysrin//8Jzt27ODrr79m0KBBZGZmAph7Tm9kb286fzcjI8N8f2HrioiI3CtuPM9+x9mTjNy9htgUU6eOf20vlnUYjKeLqzWbKOVQoUPpxIkTeeaZZ9i6dSs9e/YsyTbl6YsvvrAos7Oz49VXXyUkJITvvvuOQYMGmee65oTTG+WU5fT2FqVuYSUmJpp7YHOcO3euSM8QEREpbjefZ1+tki31vM8TmnoYAEdbO+a06skLjTpgYyj0QKpIkcXExFhkL1dX18KH0vbt2/P0008zZcoUFi5cSN26dXF0dLSoZzAYWLRo0Z23uJA8PDyoUqUKsbGm0yVyhuJzhuhvlDMUnzM0X5S6hbVixQoWL15cpHtERERKUs559ubjQyskkVDzGAmpKQA0dXVnVeehNHarZcVWSnkxatQoi7KgoKDCh9KQkBA++eQTjEYjUVFR+Q7l57XH6J1KSUnhxIkTVKlShfr161tcT09PNwfk+vXrYzQazSH1RjllOc+oV6+euW6zZs0s6hoMhjw/ryDDhw8nICAgV9m5c+fy/AJERETuhuvn2RuhWgzUOAM2RjAC8XXpXs1fgVTummXLllGrVu7/3orUU7pkyRKMRiNjxoyhTZs2ODs7F3sj83PmzBkGDx5M586d+c9//pPr2uHDh0lLS6NJkyaAae6ro6MjoaGhjBs3LlfdAwcOYDAYzAG0VatWAISGhtKrVy+Lug4ODjRu3LhIbXVzc8PNzS1XWc78VBEREWtYeiAG7FNNG+FXvGIqzKgAsd6QUoUvUuJ4p3cT6zZSyg1PT0/q1KljUV7oUBoZGUnPnj156aWXirVhheHj44Onpye7d+8mLCzMHCZTUlKYNWsWBoOBp556CjAtiOrWrRvbtm0jNDTUvAfpyZMn2bx5M35+fuaN8j09PWnevDnBwcEMHz6cBg1MZ/Tu27eP/fv3M3DgwDwXQYmIiJQVKRlZJDhEQd1TYPv3RvgXa8G5BnDNFAPikzN0GpNYXaFDqYuLi9XOgTcYDLz55puMHz+eUaNG0bNnTypVqsRPP/1EXFwc48ePp3nz5ub6kydPZs+ePYwdO5Y+ffrg6OhIcHCweWHUjV599VUCAwMZMmQIffr0ITU1lc2bN1OjRg1eeOGFu/2qIiIixeZ8ahLP7FkHHidMBVn2EPcgJFXLVa+6i4MCqVhdoZfXderUiV27dpm3Ubrb2rVrx6pVq3jkkUfYsWMH69evx83NjXfeeYdJkyblquvh4cGaNWvo0KED27ZtY9OmTbRo0YIVK1ZYnAjVtGlTli9fTuPGjVm/fj0//fQT/v7+rFixgho1atzNVxQREcklNTP7tu8Njvqdh799l00xR0wFV+6Dk60tAinAGF/LQ2RE7jaDMWfX+VtISEjgySefpH79+jz99NM88MADVKxYMc+6Li4uxdrIsi42NpauXbsSEhKS5xwKERGRHDdv3VTdxYHRvp5M8/cq1BGfSZlpTPrvRpaePACAi50jb7foxX++S+fIOcvdZhrXqsTuie11fKiUuFvloUIP3w8bNoz09HT27t3L3r17861nMBg4cuTI7bVWRESkHLPYugnTfM95OyPZcvRCgeExNTObsIvRBO5azR/JFwHoULM+yzsOpn6l+xj+QAZzd0Sy9GC0OeyO8a2r8+yl1Ch0KM3MzMTR0ZHatWuXZHtERETuaTeepnSz61s3WTp8Lom5OyKZE+BjLsvpVV16MIqEiidM2z0ZwN7Glrda9ODFJp2xtTHN1HNzdmBOgA9zAny0qElKpUKH0h07dpRkO0RERO5ZhR2SX3ogpsDnLD0YbQ6l5l7VxHOmrZ6c/h6aT6uIZ2pLxnl1MAfSmymQSmmkc8RERERKUE54nLczkvjkDOD6kHzHJXtJTDGVpWZmk3A1o8Bn5WzdBDA75CSHM49AgzBTIDUCCXUgsiWn42yYuyOyRN9LpLjl21MaEhLCAw88YD7RKCQkpNAP7dq16523TERE5B5Q2CF5J3tbqlV0KDCY5mzdFJ2cyPsx30LtRNOFDEeIewiuXj+85cZeVZGyIN9QOnHiRIKCgggKCjL/XNgjRI8ePVo8rRMRESnjijIkP6aNJ/N25t/DObq1Jysiw5i4bwOZTummwsSa8KeXeSP8HNoQX8qafENp//798fG5/jesfv36lci59iIiIveqogzJV7C3ZZq/F1uOXsizZ/Wh2o4cdzrAvF2/A2DItscY1xCuVM/zudoQX8qafEPp7Nmzc/08Z86cEm+MiIjIvaQoQ/JgWiG/e2J7i62bOjezYXf6XoJjTGH1cY+HeCC1BR8e/TPf52pDfClrCr3Q6ZVXXrnlvNJvv/2WUaNG3WmbRERE7hlj2ngWfP2m8JizddOFN3rw18xuDHr8Kusuf8+5tCScbO35sN0Atj72NDMfa0rjWpXyfGbjWpV42b9Bsb2DyN1Q6FD6zTffcOzYsQLrhIeHExYWdseNEhERuVdM8/e6rfB4ID6adls/4MNjpgNr2lTz5H99J/Ocd3sMBoO5V/XlLl5UdzFtK1XdxYGXu3jphCYpk/Idvl++fDnffPNNrrLVq1ezffv2POtnZGTwxx9/4O7uXrwtFBERKQPy2xQ/vyH5/E5TyryWzdu/hfDWb9vJNl7D1mDD9ObdeLVpV+xsbC2erQ3x5V6RbygNCAhg4cKFXL16FTAdH5qQkEBCQkK+D3N0dGTSpEnF30oREZFSqLCb4hc2PJ64HM+IXas4kGBasf9g5eqseHQIvhEjmekAACAASURBVNVvPT9UgVTKunxDadWqVfnxxx9JTU3FaDTSrVs3Ro4cSWBgoEVdg8GAnZ0dVatWxc6u0IdEiYiIlFm3e059XuHRaDTy72N7efHgZlKzMwGY6N2eeb4BONtpGF7KhwITZNWqVc3/HhQURNu2bfHw8CjxRomIiJR2RT2nPj9nUy4z9pe1bIs7DkBtp8os7fAkj9fxLtb2ipR2he7WzNlEX0RERIq2KX5+vj7zG+P3rudiegoAg+o15d/tBnJfhYrF1k6RskJj7SIiIkVU1E3xb3Y5I5Xn93/Ll5GmHWuqOFRgid8Ahj7QQgfVSLmlUCoiIlJERd0U/0Y//XmKwN1riLl6CYAutRqwrONg6rq4WdQVKU8KvU+piIiIXFfUTfHTsjJ58cAm/Ld9RMzVSzja2rGgTR+2Pz5egVQE9ZSKiIjcloLOqb95U/zfLp5l+M+r+P3SOQCaVXVnxaNDaOJW+661V6S0UygVERG5DYXZFD/72jXmH/6Z18K3kXktGwMGXn64C2+06I6Drf4X/P/Zu/O4KMv9/+OvYRl2ARXFEBTFlWNpiruVWGYpamVlLh3Tsr5pm9XROm3nlKXmsX6nOh2tzFOmmW2amlZqZlkK2mKIqbiAGgIKyuoMw/z+GBlFFgcFhoH38/HwkXPf19zzmccV9O667+u6RM6lnwgREZGLVNmi+AdyjvPXzR+y+dgBAFr7B/P+VWPo3zzSWeWK1GlVCqWHDh1i+fLlHD16FLPZjNVqLdPGYDDw2muvVVuBIiIirqAkkFqtVhbti+fBn1aQW3QagIntevJKz+E0Mno7s0SROs3hUPr7778zfvx4CgsLyw2jJbSUhYiINFQZhbnc+8PHfJbyOwBNvfx4q9+tjGz1FydXJlL3ORxKX3vtNQoKChgxYgTXXXcdAQEBCqAiIiJnrE7dxaQflnOswDbxaVh4J97udxvNfQKcXJmIa3A4lO7YsYPevXsze/bsmqxHRETEpeSaT/NY/BfM/+MnAPw8jLzSczh3t++lwRuRKnA4lBYVFdGlS5earEVERMSl/JR+iPHfLWVfTiYAvUNa8f5VdxDVqKmTKxNxPQ6H0vbt27N///6arEVERKTGFZgt+JSz01JVmIstPP/L18z8bT3FViseBjee7TqYGZcPxMPt0q4t0lA5HEr/+te/8thjj/HTTz/Ru3fvmqxJRESkWmXlm5i1YR/vxqfa1xO9KyacGbFRBPsaq3St3dnpjPtuCduPHwagY2AzFl81hu5NW9ZE6SINhsOh1GQy0aVLFyZOnEiPHj1o06YNXl5eZdoZDAZmzJhRrUWKiIhcrKx8EwPe2FJq56WMXBNzNiazOimdzVP6OhRMrVYrbyT9wOMJqyi0FAHwQKf+zOpxI74eVQu2IlKWw6H03KC5bds2tm3bVm47hVIREalLZm3YV+5WoACJaTnM3pDMrGGdKr3GkbyTTPx+GV8d3QPAZb6NeLf/7QwO61Dt9Yo0VA6H0pdeeqkm6xAREakRC7elVn4+PqXCUFpgtvDF4Z3ct+UTskwFANzW+gre7HsLjb18q71WkYbM4VB600031WQdIiIi1a7AbCEzz1Rpm4xcU6ktQkueP31n+36ON9oFQekANPL05j99bmZMm25a6kmkBlRpm9ESycnJ/P777xQUFBAcHEyHDh1o3bp1NZcmIiJyaXw83WnqZ6w0mIb4G0sF0gFvbCExJwXC/gCjbZtQcoNoburOjS3+okAqUkOqFEqPHj3K9OnTSUhIKHOue/fuzJ49m7CwsGorTkRE5FJN7BnOnI3JFZ+PibD//YX1u0nkF4i0zayn2ADH2sDxMPZS5NDzpyJycdwcbZidnc24ceOIj48nPDycESNGMHnyZG6//XZatWpFQkICd955J7m5uTVZr4iISJXMiI0iOrT8rT6jQwOYHtsWgF9PHOX/Hf0Emp4JpAV+kNwdjrcEbKOjC+NTaqNkkQbJ4ZHSt956i6NHj3LPPffw0EMP4eFR+q2vvPIK8+fPZ+HChTz44IPVXqiIiMjFCPY1snlKX2ZvSGZhfIp9ndKJMRFMj21LI28P5uzcyFM71mIxWsAKZIZDemuwlh67Of/5UxGpPg6H0vXr1xMdHc2jjz5a7vlHHnmEzZs389VXXymUiohInRLsa2TWsE7MGtapVKg8mHOCEWuXsvnYAQDczN4Up3aA/KByr3Pu86ciUr0cvn1/9OhRevToUWmbmJgYjhw5cslFiYiI1BRvT3esViuL9sZz+Yp/2QPpXe1ieCB0VIWBFEo/fyoi1cvhkVIvLy+ysrIqbZOVlVXmtr6IiEhdklmYx71bPubTQzsBaOrlx4J+o7ipVRey8k1880d2uYvtn/v8qYhUP4cTZOfOnfn22285duwYzZs3L3P+zz//ZOPGjXTu3LlaCxQREakuXx5OYuL3H5FWYAudQ1t24u1+txLq2wi48POnjmxHKiIXx+FQOnbsWB588EEmTZrEE088Qc+ePfH09OTUqVNs3bqVuXPnkpubyx133FGT9YqIiFRZnvk0jyes4s3dPwLg6+HJvJjhTO7Qu8y6oxU9fyoiNcvhUDp48GDGjBnDkiVLuPvuu3Fzc8NoNFJYWAiA1Wpl7NixDBkypMaKFRERqaptGSmM/24pe05lANArJIL3B9xBu8CQC75XgVSk9lTpAdBnnnmG3r17s2zZMhITE8nNzSUwMJDo6Ghuv/12Bg8eXFN1ioiIVElRsYWZv67n+V+/wWItxt3gxjNdr+XJywfh4aawKVLXVHlW0uDBgxU+RUSkTtt7MoNx3y1hW2YqAO0aNWXxVWPoGaLZ8yJ1labKi4hIvWG1Wlnwx09Mi19JfpEZgP/r2IeXewzDz9PLydWJSGUqDKU33XQTo0eP5vbbb7e/doTBYODTTz+tnupEREQclJZ/irt/WM7qw0kAhPoEsLD/bdzQUnvVi7iCCkNpUlISGRkZpV474vxZjCIiIjVt2f7fmPrTJ2SezgPg5lZdmN93FE29/ZxcmYg4qsJQun79eho1alTqtYiISF2RlW/iH98kMf/gegoDjgJgNHjySswI/q9zLw2SiLiYCkNpWFhYqdcGg4FGjRrh7+9f4cXS09P5448/yrxXRESkqgrMFnwqWJIpK99E9/mrOOC7AwJsSxOS1wjT4Y78J6OQOyLNWuhexMW4Odpw0KBB/O9//6u0zeLFi3n44YcvuSgREWmYsvJNTF+1i2bPrsN3xhqaPbuO6at2kZVvsrcxWYq48YsPORC4BYyFUGyAtEg40BXMPiSm5TB7Q7ITv4WIXIwKR0p37txJenq6/bXVamX//v0V3sY3mUxs2LCB4uLi6q9SRETqvax8EwPe2FJq3/mMXBNzNiazOimdzVP6kmbKYtx3S9iRfwQMQKEvHO4IhQGlrrUwPoVZwzTBScSVVBhKMzIymDJliv2ZHIPBwJo1a1izZk2FF7NarQwaNKj6qxQRkXpv1oZ9pQLpuRLTTnHrqpX8UJhAoaXIdjAzDI61AWvZm34ZuSZtESriYioMpbGxsdxzzz1kZmYC8Nlnn9GxY0c6dSr//zw9PT1p0aIFY8eOrZlKRUSkXlu4LbX8Ex6noeUfrM/LAiDMN5Cc5LacOh5QfnsgxN+oQCriYipdPP/RRx+1//2zzz7j2muvZerUqTVelIiINCwFZguZeaayJxplwGV7wMM2OnprqyuY3+8WZn19kDkbK35udGKMdm4ScTUO7+i0e/fumqxDREQaMB9Pd5r6Gc8GU7ciuGwvBJ2Z22BxJ+BEJz66azwAM2KjWJ2UXu7t/ujQAKbHtq2t0kWkmjg8+/5cBQUF5Obm2v/k5ORw/Phx9u3bx3//+9/qrlFERBqAiT3DbX/xzYaohLOBNDcI9vXg/s697G2DfY1sntKX6QOjCPG3Lf0U4m9k+sAoNk/pq+WgRFyQwyOlFouFl156iU8//ZSCgoJK2953332XXJiIiDQsj1zdmncOfctxn/22mfXFBjgWCcdbEh3aqMzoZ7CvkVnDOjFrWCdNahKpBxwOpYsWLWLx4sUANG3alBMnThAQEICnpycnTpyguLiYxo0bM2HChJqqVURE6qnfs/5k3HdLOe5r25nJ3eSP5VAHQjwbM3FgBNNj21Y6+qlAKuL6HA6lq1evxsfHh2XLltG+fXvGjh1LREQEL730EhkZGTz99NNs3ryZ3r1712S9IiJSjxRbi/l/u77nie1rOG0pwoCBx/5yNc9fOQRrsUFhU6QBcfiZ0oMHDzJo0CDat28PwF/+8hd27NgBQEhICK+88grBwcEsWrSoRgoVEZH6JTU3m+vWLWDatpWcthQR7hfEhiH3MidmGF7uHgqkIg2MwyOlJpOp1J72rVq1IjU1ldOnT+Pl5YWPjw/XXHMNCQkJNVKoiIjUHx/u/5n/+/FTsk22OQpj21zJ671vIsjLx8mViYizOBxKg4ODOXnypP11WFgYVquVAwcO0LFjRwAaN27MsWPHqr9KERGpF7JPF3Dflk9YdvAXAIKMPvy3zy3c3qarkysTEWdz+PZ9ly5d2LhxIzk5tjXh2rZti9VqZfv27fY2e/fuxc/Pr/qrFBERl5aVb2L0p+tp8t5MeyBt5dmCzdc/qEAqIkAVQuno0aM5duwYI0aMYNu2bbRs2ZLo6GheffVVli9fziuvvMKmTZsq3IZUREQaprScfNq9+zbLsr+k2KPQttTTn2059HM7Rr+bSFZ+OTs5iUiD43Aoveqqq5g2bRrp6ekcP34cgGnTplFQUMAzzzzD/PnzMRqNPPDAA5dUUGJiItHR0fz4449lzp04cYKnnnqKq6++mm7dujFmzJhy2wGkpqby0EMP0a9fP7p3786kSZPYtWtXuW2TkpK4++676dWrFz179uTBBx8kNbWCPZhFRMRhO0/8yeWfvcJx3zNrjxb4QXJ3ON4SMJCYlsPsDRVvFyoiDYfDz5QCTJ48mVGjRuHubpsR2a9fP5YvX86KFSvw8vIiLi6OqKioiy4mMzOThx9+mOLi4jLn8vLyuPPOOzl48CBxcXEEBQWxatUqJk2axIIFC+jfv7+97bFjx7jjjjvIz89n+PDheHh4sHLlSsaOHcvSpUvtz8CCbfvUsWPH4uXlxYgRIygoKGDlypVs376dTz/9lObNm1/09xERaSgKzBZ8zpktX2wt5tXEzTyxfQ2mYgtYgcxwSG8N1tLjIQvjU5g1THfZRBq6Ku3o5O7uTuPGjUsd79SpU6lb9gcPHqR169ZVLmTfvn3cf//9pKamYjAYypx/5513SE5OZu7cuQwdOhSASZMmMXLkSP75z3+ydu1a3Nxsv+jmzZvHiRMn+OCDD+jWrRtge/zg1ltvZebMmbz//vv2677wwgtYrVY++ugjwsNtW9wNHTqUu+66i1deeYVZs2ZV+buIiDQEWfkmZm3Yx7vxqWTkmgjxN3JXTDjje4fwUMInbPhzn62hyQsOd4T8oHKvk5Fr0o5MIuL47fuxY8eSlpZWaZtly5Zx0003VbmIN954g1tuuYWMjAy6d+9ebpuS0FgSSMG2s9T48eNJTU1l69atAOTm5rJmzRp69eplD6QAUVFRxMXFkZCQYL81v3//fhISEhg6dKg9kAL07t2bvn37snbt2gtuqSoi0hBl5ZsY8MYW5mxMJiPX9kxoRq6JOdt/5IoV8+yBdFzbK2l8tE+FgRRse9YrkIqIw6H0l19+YeTIkWzYsKHMuezsbKZOncpzzz2H2WyuchGLFi2ic+fOfPzxx/Tp06fM+ZSUFDIzM+nRo0eZczExMVitVvv6qDt37sRsNlfaNj4+HoDt27djMBgqbHv69Gl+++23Kn8fEZH6btaGfSSm5Zw94FYELZMgIoliNzNeBiMfXj2O968aw90xbSq91sSYiBquVkRcgcOhdMaMGeTl5TFlyhReeuklioqKANiyZQvDhw/nm2++ISoqio8++qjKRbz66qssXbqUtm3blns+JSUFgIiIsr+4Shb0P3TokL2twWBwqG3JiGlFba1Wq/2zRUTkrIXbzpkM6pcNUQkQlG57nRuEX0ov+1JPM2KjiA4NKPc60aEBTI8t/3e/iDQsDj9TOmHCBHr27Mm0adP43//+x/bt2+natStLlizBzc2N++67jylTpuDp6VnlIvr161fp+ZJF+wMCyv5SKzmWm5tbqm2jRo0u2DY7O/uCbUvWZRUREZsCs4XMPBMYiqHZQWiaaptZX2yAY23geBgnMNifEw32NbJ5Sl9mb0hmYXyK/fnTiTERTI9tS7Cv0dlfSUTqgCrNvu/cuTOff/45Tz31FKtWrSIxMZHg4GDefvttOnfuXFM12h8JMBrL/uIqCcEmk6nKbUtGex1pKyIiNj6e7gQFmchushN8bP+TT4GfbTLTaX+g7HOiwb5GZg3rxKxhnTSpSUTKVaVQCrB+/Xr72qDu7u5kZWUxf/58nnvuOYKDg6u9QABvb2/gbIg8V0kI9fHxKdW2vGdbL6Wto7KysuwjsCUuNEFMRKQuOn+ZJ7At9fR60g/ktNwGlCz11BLSI0st9VTZc6IKpCINW2pqapnsFRQU5HgozczM5Nlnn2XDhg14eHgwY8YMrr/+ev72t7+xbt06EhISeOaZZ7j++uurvfjAwECg/FvpJcdKbreX3IovuUVfXW0dtXjxYl5//fUqvUdEpK6oaJmnGbFRFFDAXZuX8dXRPQB4WLwpSmkPeaUHJPScqIhUZsKECWWOTZ061fFQOnToUE6ePEnbtm3517/+ZV+A/r333mPBggW89tprPPzww9xwww3Mmzev2goH7OueHj58uMy5kmORkZH2f1qtVofatm7d2t72iiuuKNPWYDDY2zpq3LhxDBs2rNSxtLS0cjtARKQuKVnm6dxZ9Rm5JuZsTGZp8q/kNt1Flsm2TN7oyK682DWO+d8f1XOiIlIlixYtIjQ0tNSxKo2Unjx5kjFjxjB9+nS8vLzsxw0GA/feey99+/blscce48svv6z2UNqiRQtatGjB9u3by5zbtm0bBoOBrl1tszw7d+6Ml5cXCQkJTJ48udy2JQG0ZE3UkrVKz29rNBqJjo6uUq3BwcFlHmO4mMlfIiK1rcwyT2Bb6qnFPlIbHQMTNPL05s0+NzOm7ZW29wwL1HOiIlIl4eHhtGzZssxxh5eEevPNN3nmmWdKBdJzdenShc8++4ybb7754qusRFxcHPv372flypX2Y+np6XzwwQdERETQq1cvAHx9fbn22mv54Ycf7GuXAuzdu5dVq1bRu3dv+0L54eHhdO3alRUrVpCcfHbv5R9//JGffvqJuLi4cidBiYjUR6WWeQLwPQlR2yH4GACehcH8NnKaPZCeS4FURC6VwyOlAwcOvGAbX19fZs6ceUkFVWTy5Ml8+eWXzJgxg++++46QkBBWrVpFdnY2L7/8cqm206ZN44cffmDSpEkMHz4cLy8vVqxYgYeHB08++WSptk8++SR33nknd9xxB8OHD6egoIBVq1bRrFkzHnzwwRr5LiIidY19mScAiqHZIQhJObvUU3przJnhNPcKdGaZIlKPVRhK33vvPbp27crll19uf+0Ig8HA+PHjq6e6c/j7+7NkyRLmzp3Lpk2bMJvNdO7cmXnz5hETE1OqbVhYGB9++CEvv/wya9euxc3NjW7dujFt2jTatWtXqu3ll1/Oe++9xyuvvMInn3yCr68vsbGxTJs2jWbNmlX79xARqYt8PN1p6mck05wNLXeD75nb+IW+tqWeCgO0HaiI1CiD1Wq1lneiY8eOTJ06lalTp9pfGwyGSi9mtVoxGAwkJSVVf6Uu7PDhwwwaNIj169eX+wyFiIizWa1Whnz8GV+d+gncim0Hj18GaW3Aagui0wdGMWtYJydWKSKu7EJ5qMKR0qlTp9KzZ0/76ylTplwwlIqIiOvJKMzl7u+X81Vuom2mgdkIRzpAbmN7Gy3zJCI1rdJQeq4HHnigxosREZHatSY1iYk/fMSxAtvt+hvDOtG2sBsfHskgAy3zJCK1p8JQevToURo1aoS/v39t1iMiIrUgv8jE3+JX8cbuLQD4eRj5f71GMLFdTwwGA/8ejpZ5EpFaVeGSUIMGDeJ///tfbdYiIiK14OfjR+ix8lV7IO3ZNJyfhz/CpPa9Sj2mpUAqIrWpwlBqtVopbw7U66+/TufOnWu0KBERqX6W4mJm/7aBXqv+TdLJdNwMBp7peh3fD51Ku8AQZ5cnIg2cw+uUnquCCfsiIlJHpeRmcefmpWxK2w9Am4AmLL7qDvo0a+3cwkREzrioUCoiIq7jw/0/c9+Pn3DSVAjAXe1i+H+9RhDg6e3kykREzlIoFRGpRQVmCz619KzmKVMhU3/6jPeTtwMQbPRhQb9RjGp9Ra18vohIVSiUiojUsKx8E7M27OPd+FQycm3LLN0VE86M2KgaW2bph2MHGPfdEg7mZgEwqEU7Fg24nSbGgBr5PBGRS6VQKiJSg7LyTQx4YwuJaTn2Yxm5JuZsTGZ1Ujqbp/St1mBqLrbw/C9fM/O39RRbrRjd3Hmqy2ByjoRy5ZyttRaKRUSqqsLZ9yIiculmbdhXKpCeKzEth9kbkqvts/adyqT/6td5/tdvKLZa6RzUnG+uvZ9l6915+dv9ZOSagLOheMAbW8jKN1Xb54uIXIpKR0o/++wztm3bVurYkSNHALjzzjvLfY/BYND6piIiZyzcllr5+fiUS95P3mq18u7eeB7c+jl5RbaQ+UCn/szuMZTn1u69YCjWfvYiUhdUGkqPHDliD6HnOz+sljh34WURkYaswGwhM6/ykciMXNMl7Zx0vDCPe7d8zCeHdgLQ3CeAd/vfxg0tbUGzNkKxiEh1qDCUvvfee7VZh4hIvePj6U5TP2OlwTTE33jRgXT90b3cuXkpR/NPARAX3pm3+91KMx/bZKbaCMUiItWlwlDas2fP2qxDRKRemtgznDkbK35udGJMRJWvedpSxNM71jL3901YseLj7sm8nnHc26FPqbtVNR2KRUSqkyY6iYjUoBmxUUSHlr8MU3RoANNj21bperuz0+mz6jVe/v1brFjp1jiMLTc+yH0d+5b7+NTEnuGVXu9iQrGISE1QKBURqUHBvkY2T+nL9IFRhPjbll8K8TcyfWBUlZaDslqt/Hf3Fq5c+Qo/nziCAQM9fbqQuqMj3V5KoNmz65i+aleZ2fTVHYpFRGqK1ikVEalhwb5GZg3rxKxhnS7q+c2Mwlwmff8RX6TuAqCFTyOMaZ3Z9rsXUGRrU8HapyWhePaGZBbGp9jXKZ0YE8H02LZap1RE6gyFUhGRWlTVQPrVkT/46+YPSSuwLet0U8RfaJl3Oa+llr8ySnnLPF1qKBYRqQ26fS8iUgcVFpl5ZOsKrv/qLdIKcvD18OTtfrfySexfWZqQUel7F8anVHhOgVRE6iqNlIqI1DGJWWmM2fQBv2X9CUCPpi354KqxtA8M0TJPIlJvKZSKiNQRVquVN3dv4dH4Lyi0FGHAwPQuA/lHt8EY3W2/rrXMk4jUVwqlIiJ1wPmTmVr6BvL+VXdwTYuoMm1rYu1TERFnUygVEXGyr4/s4c7NS+2TmW5p1YUF/W6lsZdvue1nxEaxOim93D3ttcyTiLgqhVIREScxWYr4+44vmfv7JgB8PTz5d6+RTGzXs9yF8EtomScRqY8USkVELlGB2YJPFZ/h/ONkOmM2fcCO47alna5sEsaSq8fSIbCZQ+/XMk8iUt8olIqIXISsfBOzNuzj3fhU+0jlXTHhzIiNqnSk0mq18s7ebTy09XPyi8wAPP6Xa3jhyiH2yUxVpUAqIvWBQqmISBVl5ZsY8MaWUs90VrSj0rlOnM5n8g/L+eTQTsC2M9N7V43m2sva11rtIiJ1lRbPFxGpolkb9pU7yQjO7qh0vk1pyVzx+b/sgXR4eDS/jXxUgVRE5AyFUhGRKlq4LbXy8+fsqFRUbOGZHWuJXftfDuefxNvdg//0uZnPB02gqbdfDVcqIuI6dPteRKQKqrKjUlrhScZ+t4Qt6QcB6BLcgqVXjyU6ONThz6rqBCoREVelUCoiUgWO7qi08vBOJm/5mJOmQgCmdurHnB7D8PHwrPT6FzuBSkTE1en2vYhIFU3sGV7xSYOFFh0Pcfu3izlpKqSJly8rBt3Fa71vciiQDnhjC3M2JpORawu9JROoBryxhaz8ykdoRURcmUKpiEg5CsyWCs/NiI0iOjSg7AnvHIwdfua3wj0ADAxty68jHmV4RLRDn3kxE6hEROoLhVIRkTOy8k1MX7WLZs+uw3fGGpo9u47pq3aVGaEs2VFp+sAoQvyNgBW/y/7EPeoXTB55uBvceLH7DXx9/b2E+QU6/PlVmUAlIlLf6JlSERGqvvZoyY5K0wa15K/fLWPtUdvoaKR/Y5ZcPZbezVpV6fOrMoFKi+WLSH2kkVIRES7u1vk3R/dwxYp5rD26G4A72nTj5xGPVDmQwtkJVJUJ8TcqkIpIvaVQKiJC1W6dm4stPLl9DYPXvUVaQQ5+HkYW9b+dD64aQ6DR56JrqHQCFTAxJuKiry0iUtfp9r2INHhVXXt0zKYP+DHjEADdGofx4TXjaB8Ycsl1zIiNYnVSerkjttGhAUyPbXvJnyEiUldppFREGjxHb52vPpJI15Xz7IH0oc4D+HHYA9USSKG8CVS2z50+MKrMM60iIvWNRkpFRLDdOp+zsYIllwwWwjqmMmrj1wA09vLl3f63O7zUU1WUTKCaNayTJjWJSIOikVIRESpZe9QrD68Ov/JLoW0y04Dmkfw6YlqNBNLzKZCKSEOiUCoiQvlrj/qHpuPR7mdOe+TgZjDwbNfr2DDkPlr6BTm7XBGRekehVETkjJJb53v/fhW3DM0mt2kSRVi4zLcR66+/l+e6XY+Hm0YvRURqgp4pFRE5R3xGCrd/u5gDuScAGBbeiXf7bwVQ7AAAIABJREFUj6apt5+TKxMRqd8USkVEAKvVyr93fc/jCaswF1vwdHNnTo+hPNR5AAaDwdnliYjUewqlItLgZZ3OZ+L3H/F5yu8AtAlowrJrxtGjaeWL2YuISPVRKBWRBm1rxiFu/3Yxh3KzABjV+nLe7nfrJe3MJCIiVadQKiINktVqZV7iJmYkrKHIWoyXuwev9BzOfR366Ha9iIgTKJSKSINzvDCPCd9/yKrUJADaNWrKR9eMp2uTMCdXJiLScCmUikiDsuXYQUZvWkxqXjYAd7Tpxvy+txDg6e3kykREGjaFUhFpEIqtxby881v+vmMtFmsx3u4e/LvXSO5u30u360VE6gCFUhGp944X5nHn5qWsOWzbKrRDYAgfXTOeyxtf5uTKRESkhEKpiNRrWzMOcdvG90k5c7t+fNvu/KfPzfh7ejm5MhEROZdCqYjUS1arlTeSfmBa/BeYiy14u3vweu+bmNiup27Xi4jUQQqlIlLv5JgLufv75Xx08FcA2gY04eOBd2p2vYhIHaZQKiL1yu9ZfzJq43v8cTIDgJtbdWFh/9u0GL6ISB2nUCoiLq3AbMHH0x2A9/YlcN+WTyiwmPEwuDEnZhgPa+96ERGXoFAqIi4nK9/ErA37eDc+lYxcE00D3Lmsw2F+K9wDQEvfQJZdM56+zVs7t1AREXGYQqmIuJSsfBMD3thCYlqO7YCxgMxmu8gszAVgYGg7lg0cS4i3vxOrFBGRqlIoFRGXMmvDvrOBNCATWu4GdwtYgfRW9GjaX4FURMQFuTm7ABGRqli4LRWwQrMD0CrRFkiLPOFgF8hozaKEw84uUURELoJGSkXEZRSYLWQW5kGrJAjIsh3MD4CUaCiyLYafkWui0GzB+8zkJxERcQ0uGUqfeOIJPvvss3LPzZo1i5EjRwJw4sQJ5s2bx+bNmzl16hSdOnXigQceoE+fPmXel5qayty5c0lISKCwsJCuXbvy6KOP0rlz5xr9LiLiuKSTf+IWtYNiz0LbgeOXQVpbsJ696RPib1QgFRFxQS4ZSvfu3UuzZs24/fbbsVqtpc517NgRgLy8PO68804OHjxIXFwcQUFBrFq1ikmTJrFgwQL69+9vf8+xY8e44447yM/PZ/jw4Xh4eLBy5UrGjh3L0qVL7dcUEef539547vvxE4o9i6DYAEfbQ3ZomXYTYyIqvMa5y0eJiEjd4nKh1Gq1kpyczFVXXcWUKVMqbPfOO++QnJzM3LlzGTp0KACTJk1i5MiR/POf/2Tt2rW4udlGV+bNm8eJEyf44IMP6NatGwCjR4/m1ltvZebMmbz//vs1/8VEpFwmSxGPbFvJf3ZvASDcNwjPI39hf3bZcBkdGsD02Laljp2/fFSIv5G7YsKZERtFsK+xVr6DiIhcmMtNdEpNTaWgoIB27dpV2u6jjz4iPDzcHkgBmjZtyvjx40lNTWXr1q0A5ObmsmbNGnr16mUPpABRUVHExcWRkJBAampqzXwZEalQgdnCkbyTXPPlm/ZAeu1l7dgx4hES7ruR6QOjCPG3hcoQfyPTB0axeUrfUkGzZPmoORuTycg1AbZnTudsTGbAG1vIyjfV/hcTEZFyudxI6Z49ezAYDLRv377CNikpKWRmZnLzzTeXORcTE4PVaiUhIYE+ffqwc+dOzGYzPXr0KLft8uXLiY+PJzw8vFq/h4iUVWpUszgdQ6skrO624PjE5bE8320I7mfucMwa1olZwzpVOqmp1PJR50lMy2H2hmRmDetUM19GRESqxOVGSvfsse3Ysn//fkaPHk23bt0YMGAAL7zwArm5tsWzU1JSAIiIKPtsWVhYGACHDh2ytzUYDBW2tVqt9rYiUnPOjmruI8NrP0T+agukFnfCT3Xn8U7X2gPpuSqb1GRbPqpiC+NTLrluERGpHi4ZSq1WK/Pnz6d169aMHj2a5s2bs3jxYsaPH09hYSEnT54EICAgoMz7S46VBNiSto0aNbpgWxGpObM27CPx2EkI+wNaJIMBKPSF5CtJTfFn9obkKl2vwGwhM6/y2/Mly0eJiIjzudzte6PRSKtWrfjPf/5D27ZnJzT885//ZOnSpbz55ptERkba257P09MTAJPJ9h8rs9nscFsRuTSVzX5/a/teiPwFfM/cbj/ZFI50gGLbr6mF8SlVutXu4+lOUz9jpcFUy0eJiNQdLjdSOmfOHNatW1cqkAI89thjeHt7s3btWry9vQEoKioq8/6SEOrj4wNgb1tyvLK2IlJ1Wfkmpq/aRbNn1+E7Yw3Nnl3H9FW7Sk0y2vTnAbJabD0bSI+1htTO9kAKFzeqObFn5c+CV7Z8lIiI1C6XGymtiK+vL5GRkezZs4fAwEAAcnLKTnAoOVZya77ktn15t+jPb+uIrKwssrOzSx1LS0tz+P0i9UnJc6LnTjYqmf2+OimdzVP6svLIr0ze8jF4WsDiDoc7Qk7TMte6mFHNGbFRrE5KL3eyU3nLR4mISM1LTU0tMxgYFBTkWqHUZDKxe/dujEZjuQvaFxQUYDQa7bfvDx8uuwd2ybGSNpGRkVitVofaOmLx4sW8/vrrDrcXqc8qn/1+iutXLiG+4HcAAt38Obm3I5z2K7f9xYxqBvsa2TylL7M3JLMwPsW+TunEmAimx7bVOqUiIk4wYcKEMsemTp3qWqE0Pz+f2267jXbt2vHFF1+UOpeZmUlqaipXXnkloaGhtGjRgu3bt5e5xrZt2zAYDHTt2hWAzp074+XlRUJCApMnTy637RVXXOFwjePGjWPYsGGljqWlpZXbASL1XYWz393MEJ5EfIFt//rYFlEs6DWaEW//Uu2jmsG+RoeWjxIRkdqxaNEiQkNL78gXFBTkWs+UBgUF0bNnT/bt28fq1avtx4uKinj++eexWCyMHj0agLi4OPbv38/KlSvt7dLT0/nggw+IiIigV69egO22/7XXXssPP/xAQkKCve3evXtZtWoVvXv3rtIapcHBwURGRpb6ozVOpSGqcPa7Vx60/RkCbIH0/zr0Ze3ge2gbHMTmKX0dWhT/YimQiog4X3h4eJmsFBwcjMF6/ubxddzevXsZO3Ysubm5XHfddYSGhrJlyxb27dtHXFwcc+bMAWzPiN50000cOXKEG2+8kZCQEFatWkVWVhZvvfUWffr0sV/zyJEj3HLLLRQUFDB8+HC8vLxYsWIFVquVpUuXXnD3qAs5fPgwgwYNYv369bRs2fKSriXiSkKeWVc6mAYch5ZJ4G6BYgP+JzqR8/jEct+rUU0RkfrlQnnIpUZKAdq1a8fy5csZMmQIW7du5cMPPwTgqaeeYvbs2fZ2/v7+LFmyhLi4OL7//ns++ugjWrduzbvvvlsqkIJtkfwPP/yQ/v37s3btWr744gu6devG4sWLLzmQijRkZ2e/W6FpCkT8bgukRZ5w8AqmdOpT4XsVSEVEGhaXGyl1RRoplYYqK99Evzc2k+SxHYLSbQcL/CElmugmIdV2W15EROq+C+Uhl5roJCKuxWw4TUCHRDh+JpBmh9D0ZBcm9Y/U7HcRESlFoVRELklFuzT9nvUncd8s5GCubULTc10H87foWHyM+rUjIiJl6b8OIlJlWfkmZm3Yx7vxqfa1P++KCWdGbBTBvka+PJzE7d8uJsd8Gm93D97tfzuj23RzdtkiIlKHKZSKSJVUtkvTqqRjjLsOnvplDcVWK819AlgxaAK9Qlo5r2AREXEJCqUiUiUV79JUzC7DDp78+U8Armh8GSsH3UWEf3DtFigiIi5JoVREqqTcXZrczBCxC/yzARgeHs0HV4/B39OrlqsTERFX5XLrlIqI85S7S5Mx37ZD05lASkZLlgwYp0AqIiJVolAqIg7z8XSnqd85yzj5ZUObn8GrAKwGONKekLxO+Hl5Oq9IERFxSQqlIlJGgdlS4Tn7Lk1Bf0Lr38CjCIo84ODlkNWCiTERtVSliIjUJ3qmVESACy/zVOJvA9vwzqFvOe6733bgtA8c6gImH6JDA5ge29ZJ30BERFyZQqmIVLrM0+qkdPt2oHnm09z904f2QOpZ0BjzgY6E+PoxsV+EdmkSEZGLplAqIpUs8wSJaTnM3pDMAwMvI+6bhfx84ggAk9v35vU+N2GxgHc5OzqJiIhUhUKpiJS/zNM55v/6O+/nLedo/ikMGPhXzzge7jwAg8GAp55MFxGRaqBQKtLAlbvM07kCMskOTSI7vxg/DyNLrx5LXER07RUoIiINgkKpSANXssxT2WBqhaapEHoAgJa+gay6bhJXNL6s9osUEZF6TzfeROTsMk8lDMUQtsceSFt4NGVb3EMKpCIiUmMUSkWEGbFRRIcG2F64m23rjwanAdDodAviR0ylhW8jJ1YoIiL1nUKpiBDsa2TzlL5MHNAEt6ifwe8kAH18u7J//BTCGvk7uUIREanv9EypiADwXcYePspZTbHnaYxu7rzV71bujOrh7LJERKSBUCgVaeCsViszf13P0z+vBSDUJ4BPY/9Kn2atnVuYiIg0KAqlIg1Ynvk0d32/jOUHfwOgR9OWfB57F2F+gU6uTEREGhqFUpEG6lDuCUasX8SvJ44CMLbNlbzV71Z8PDydXJmIiDRECqUiDdB3acncsuE9Mk/n4WYwMLv7UB79y9UYDAZnlyYiIg2UQqlIA/Pf3Vt44KfPKbIWE2j05sOrxzGkZUdnlyUiIg2cQqlIA2GyFPHg1s+Z/8dPAHQIDGHFoLvoENjMyZWJiIgolIo0COkFOYza+B6bj9l2aLqxZUeWXD2WQKOPkysTERGxUSgVqee+S0vmjk0fcDT/FADTuwxk5pU34O6mvTNERKTuUCgVqaeKrcXM3rmRp3aspdhqxdfDk7f63sqYtlc6uzQREZEyFEpF6qGMwlzGf7eUdUf+AKBzUHOWDxxP56BQJ1cmIiJSPoVSkXrm/Nv1E6J68Hrvm3DTj7uIiNRh+q+UiIsrMFvw8XQvc7vex92Tl7sPJ+VAIJEvfEtGrokQfyN3xYQzIzaKYF+js0sXERGxUygVcUFZ+SZmbdjHu/GpZOSaaNIIGrXdxwHzEcB2u/6t3qOZvDiZxLRk+/syck3M2ZjM6qR0Nk/pq2AqIiJ1hqbfiriYrHwTA97YwpyNyWTkmsA3m+MtfrQH0jtaX8m2YQ+yYnsOiWk55V4jMS2H2RuSyz0nIiLiDAqlIi5m1oZ9Z8KmFZqmQOSv4GmCYjc43IGIvG74eXqxcFtqpddZGJ9SOwWLiIg4QKFUxMUs3JYKxgJbGA09AAag0BeSr4TsUBbGp1BgtpCZZ6r0Ohm5JgrNltopWkRE5AL0TKmIC8k9bSbTez+0OgBuxbaDWc3haDuwugO2sGkAmvoZKw2mIf5GvD3da6FqERGRC9NIqUgdVFDOCOYfJ9O5/pv50CLZFkjNRjgUDUc62gMpnA2bE3uGV/oZE2Miqr1uERGRi6WRUpE64vwZ9SXLNz1+TRsWHfiJp39eS6Gl6Ezj5pDWFiyeZa5TEjZnxEaxOim93MlO0aEBTI9tW6PfR0REpCoUSkXqgJIZ9ecGyIxcE3O2/MZrRz+lwDMbgMt8GzGv+0ie/+wEiZbKw2awr5HNU/oye0MyC+NT7EF3YkwE02PbajkoERGpUxRKReqAszPqS1ihaSo0O0iBmxWAu9rFMC9mOEFePgyeYnIobAb7Gpk1rBOzhnWi0GzRM6QiIlJnKZSK1AGllm/yyoOwP8D3TEg1exF4ojML77rd3uRiwqYCqYiI1GUKpSJOZl++ya0Imh2CxkfgzOgoJ0IhrS0niz0qDJ8KmyIiUh8olIo4mYc7+IWmkReUDB5nJjKZvOBoe8htDGj5JhERqf8USkWcxGq1suZwEo/FryKvabrtYLEbZIZDRnipZZ60fJOIiNR3CqUiTrDzxJ88Gv8FXx/dYz8WWNiSkwdbQpFXqbZavklERBoChVKRWnSsIIdndqzj7b1bKbbanhsd0DySeT2H09a3uZZvEhGRBkuhVKQWFBaZeXXXZl78bT055tMAtAlowpweQ7m5VRcMBgOAlm8SEZEGS6FUpAblmU/z9p5t/CtxE6l5tgXwG3l68/QV1/JA5/54uZf/I6hAKiIiDY1CqUgNOF6Yx+tJP/Ba0vccP50PgLvBjXs79Oa5boMJ8fZ3coUiIiJ1i0KpSDVKzc1mXuImFuz5ifwiMwBuuGHMCaXwzzCWH/DD/3gKM2Kj9JyoiIjIORRKRS5BgdmCj6c7SdnHmLNzI4uTd1BkLQbAz8OId05Ljh9qRuGZGfUZJhNzNiazOimdzVP6KpiKiIicoVAqcp6SoFmRrHwTszbs4934VDIsmRhDD2Pyy7Cfb+Lly0OdB5CR0pTXfjlc7jUS03KYvSGZWcM6VXv9IiIirkihVITzguaZ5Zjuigkvc5s9K99E3/98x+6C/RCSBn6nMJ0552nx4fkeg5ga3Qc/Ty9CPl1X6WcujE9RKBURETlDoVQavKx8EwPe2EJiWo79WEZu6dvsQT6e/JB+kPs3fMXuoGRoUnz2AoW+kBmBOTuErNDm+HX1OruffSUyck1a+klEROQMhVJp8GZt2FcqkJ4rMTOTm1Z9ylH3g+w9lWk76A4UGyCnCWSFntmf3rbOaMnop4+nO039jJUGU+1nLyIicpZCqTR4C7ellj5gKAb/ExD8JwScYFPeOecK/WxBNLsZWMpOUjp39HNiz3DmbEyu8HO1n72IiMhZbs4uQMSZ7LfZS4Joiz3Q4SdolQiNTtgGQC3uTG7fm/i4h2jyZx843rLcQAqlRz9nxEYRHRpQbjvtZy8iIlKaRkqlwTh/Vn3W6XzWHN6NsfVuTD6Z4G4p/YbcIMgKpWnxZcy/+0YAJvXMcXj0M9jXyOYpfbWfvYiIiAMUSqVeO39WfeNAC906mjH7ZbAl46BtTdFzN1fKD7A9K5rdDMw+AEwaGGk/PSM2itVJ6eU+g1re6Gewr1H72YuIiDhAoVRcWmVrimblm+j3xmaSTh0F/2xofpwTPrmszwPOPCfq6eZO/2Zt2L3Piz8P+8OZRe5LnB80L2X0U4FURESkYgqlUudUafH689YU9TEa2JqZwqa0ZN75fScpjY9B0+LSF7C4Q04ThodH897wWAKNPmTlmxwOmhr9FBERqX4KpVInVGXx+lJrihosZFiPMSdxD68f/RyL1ylOFxedvXDJVD6TN+Q0hlNNIT8QrG78mO1B4CjbLfqLDZoKpCIiItVDoVRqxYVus19o8fpgXyNFxRYe+yqexMJ9EJoDPmf+uFkByAc4MygaFdCUfYc8IS8Q8oLK3JYv+YzyAqiCpoiISO1TKJUa4+joZ/mL1xeDdz6JhWlcuyIZr4B8fjlxlAKLGVqW82GFvpAfSIClKbunjuQy30BCnlmnxetFRERchELpOfLy8nj99df56quvOH78OG3atOGee+7hhhtucHZpdVJ1jH5aiot5a8ce20Qkr3zbH+888M61j4DuKAQKz7m4xR0K/aHAH/IbQX4QFNlCbg7Q2NM2nV6L14uIiLgOhdIzLBYL999/P9u2bWPw4MGEh4fz9ddf88gjj5Cbm8utt97q7BJrzYXC5kWNfhos4FUAXvkkFh+k7+eJGH0L2XMqg8LwonI+6QyLOxQE8FBMF3o1i+D+Dw6Qne1Bybae5zt/8fqqLN8kIiIizqNQesbnn3/O1q1bmTZtGpMnTwZgypQp3HbbbcyZM4chQ4YQEFD+7jyu4FJmtJeEzcpGP79I+pP37+xMliWHg7lZvLY3AVrmgWchGE+D5+lSn7f7NHDuISu2yUinfeG0n20UtDAATN6E+Hvxau/rAfilm5cWrxcREamHFErPWLZsGT4+PkyYMMF+zMfHh3vvvZfHH3+cdevWMWrUKOcVeBEuekY7pW+1fzm5O4UU8uz6nSTmH4AmJvAw2YKmZyEYC0nyMNFjzZdnPzyogqKK3c4ET1+eueoK/tI4lC9/zeHd74+Dtfxdb88Nmlq8XkREpH5SKAVMJhOJiYn06NEDo7H06FlMTAxWq5WEhASXCqWVBc1VScdYcXdXigxmMk/nMe/73SSeToWmZvAwnw2cHiYSPUxEfLrq7IUdeAwz1CeAzCw3igqNYPa2jYCaz4yCmr0AAyH+Rv7R3Tb6eW1zE9v2bnEoaGrxehERkfpJoRQ4cuQIFouFiIiyiat58+Z4enpy6NAhJ1R28ezPdLqbofl+2wQiDzO4m9nlXkS7z1eXfkOYgxe2uNsmFRUZbQHT7HU2dJq8OfHMCIJ9vJm+aleN3WbX6KeIiEj9o1AKnDx5EqDCZ0b9/PzIzc2tzZIu2cJtqba/+GVB47TKGxcbwOIJRZ5n/mkEs9G2tqfZFkB3PjyYa/6dwPHc4govE+JvJNjHG6i92+wKpCIiIvWDQilQVGSb/X3+rfsSnp6emEwVr3dZ1xSYLWfX58xpAmmR4GY5L3h6svux6wjzb0Tr5zdyPM9c4fVC/I38pUlzJsVE1sokIwVNERGRhkehFPDysu32UxJOz2c2m/Hx8XHoWllZWWRnZ5c6duTIEQDS0i4wYlmNmpHDifwzQTPPv8z5Jr7gl3ea7LwMRkd5M//HYxVe6/YrWnH48GHu7OjDqm2n2ZORV6ZN+xA/xnf05vDhw6WOT+0awNSu0ZwuKsbLwzaRKe9EOnknLuHLiYiIiMspyUGHDh3CbC49GBYUFKRQChAYGAhATk7ZW81gW1Tf0eWgFi9ezOuvv17uubFjx15cgRchiIonwJcYdM78pTaVtPtqA3w1s/K2RcDNyxwuT0RERBqoiRMnljk2depUhVKAsLAwPDw8yozyARw7dgyz2UxkZKRD1xo3bhzDhg0rdcxkMvH8888zc+ZM3N3LvzU9c+ZM/v73v1fpnKPHU1NTmTBhAosWLSI8PNyh71HdKvt+NX2dqrznQm3VTzV3HfWTY6qrjy72Wuonx6if1E/V/R5n9VN19pHFYmH//v1cdtllZR6Z1EjpGe7u7lxxxRXs3LkTs9mMp6en/dzWrVsB6Natm0PXCg4OJjg4uMzx5s2b06pVqwrf5+vrS8uW5W3qXvE5R4+XDJGHhoZW+Bk1rbLvV9PXqcp7LtRW/VRz11E/Oaa6+uhir6V+coz6Sf1U3e9xVj9Vdx9VloXcn3vuuecu+RPqgaKiItatW4fRaCQmJgaw3bZ/4oknKCoq4oUXXigVVi9GVFTURZ+v6Jwjx7Ozs1m8eDHjxo0rNzDXlgt9/5q8TlXeo35SP1V2vC70U3X10cVeS/3kGPWT+qm63+OMfqrNPjJYrVZrjX6Ci7BYLIwZM4bffvuNgQMHEhkZyTfffENKSgovvvgiN910k7NLvGgHDhxgyJAhrF271uHHEKT2qZ9cg/rJNaifXIP6qe6rzT4qf1/HBsjd3Z133nmHsWPH8ttvv7FkyRICAgL497//7dKBVERERMQV6Pb9OYxGI1dddRUTJ07kvvvu47bbbqNt27YXfqML8Pb2pmfPng4vbSXOoX5yDeon16B+cg3qp7qvtvpIt+9FRERExOl0+15EREREnE6hVEREREScTqFURERERJxOoVREREREnE6hVEREREScTqFURERERJxOoVREREREnE6hVEREREScTqFUysjOzqZv374cO3bM2aXIeQ4fPsx9991HTEwMgwYNYsGCBc4uScqxZ88exo8fT7du3RgyZAgrVqxwdklyAZMnT+bpp592dhlSjpUrV9KxY0c6depk/+e8efOcXZacx2Qy8Y9//INevXrRr1+/i+ojjxqoS1xYTk4OU6ZMISsry9mlyHksFgv/93//R/v27Vm+fDmHDx/mb3/7G0FBQdx2223OLk/OMJvN3HvvvQwaNIgXX3yRX375hSeffJLIyEguv/xyZ5cn5Vi9ejXfffcdt956q7NLkXIkJyczfPhwZsyYQckmlL6+vk6uSs73wgsvkJCQwMKFCzl16hTTpk0jIiKCUaNGOXwNjZSK3e+//86oUaPIzc11dilSjl27dnHw4EFmzpxJ69at6d+/PxMmTOCLL75wdmlyjvT0dK688kqeeOIJwsPDiYuLo127duzYscPZpUk5Tp48ycsvv6z/YajD9u/fT4cOHWjcuDFNmjShSZMmNb4Hu1TNyZMn+fTTT3nxxReJjo6mT58+TJw4kd9//71K19FIqdj99NNPxMXFERcXx/XXX+/scuQ84eHhLFiwAG9v71LH9T8RdUtYWBj/+te/7K83bdrEwYMHiYmJcWJVUpHZs2czYsQI0tPTnV2KVCA5OZmRI0c6uwypxPbt2wkKCqJr1672Y/fcc0+Vr6OR0nogMTGR6OhofvzxxzLn8vLymD17NoMGDaJr167cfPPNfPnll+Ve5+6772bq1Kl4eHhgMBhquuwGpTr6KCgoiD59+thfm0wmPv7441LH5NJU189Sia5du3LfffcxcuRIoqOja6rsBqe6+unHH39k+/btTJkypaZLbpCqo5+KiopISUlh7dq1DBo0iBtuuIF33nmnNspvMKqjn1JTU2nZsiUff/wxQ4YM4brrrmP+/PlVrkUjpS4uMzOThx9+mOLi4jLnLBYL999/P9u2bWPw4MGEh4fz9ddf88gjj5Cbm6vnp2pJTfXR3//+d/Lz87n77rtrsvwGo7r7qbi4mA8++ICUlBSee+45IiIimDBhQi18k/qtuvrJZDLx3HPP8eyzz2I0GmvzKzQI1dVPKSkpWCwWAgMDefPNN9mzZw/PP/88RqOR8ePH1+ZXqpeqq5/y8/PZt28fK1euZM6cOaSnp/P000/j6+tbtX6yisvau3ev9brrrrN26NDB2rFjR+uWLVtKnf/444+tHTp0sM6fP99+LD8/3zps2DBrjx49rKdOnSr3uocPH7Z27NjRmpaWVqP1NwQ10UfFxcXWJ5980tq1a1frr7/+WuPfoSGoqZ+lEgsXLrRed911NVJ7Q1Kd/TR37lzrtGm65tuZAAAT60lEQVTT7K9nzJhhfeqpp2r+SzQA1f3zlJ2dXer1u+++a73xxhtr7gs0ENXZT/Pnz7d26tTJevz4cfuxRYsWWYcOHVqlmnT73kW98cYb3HLLLWRkZNC9e/dy2yxbtgwfH59SozM+Pj7ce++95Obmsm7dulqqtmGqiT6yWq387W9/Y82aNSxYsECTM6pBdfdTeno6mzZtKvX+Nm3aaEWLS1Td/bRmzRrWr19Pt27d6NatG1988QWfffYZcXFxNf1V6rWa+L0XGBhY6nVkZKSeAb5E1d1PzZo1IyAggMaNG9uPRUZG8ueff1apLoVSF7Vo0SI6d+5c4TOFJpOJxMRELr/88jK3pmJiYrBarSQkJNRWuQ1STfTRnDlz+Oabb5g/f74mzlST6u6n5ORkpk6dWmoC2q5du2jbtm3NfYkGoLr7afHixXzxxResXLmSlStXEhsby3XXXcdbb71V49+lPqvuftq0aRP9+/cvdXs5KSmJyMjImvsSDUB199MVV1zBqVOnOHz4sP1YcnIyYWFhVapLz5S6qFdffZV+/fpVeP7IkSNYLBYiIiLKnGvevDmenp4cOnSowvdbz6wFJxevuvsoKSmJRYsWMX36dNq0aUNmZiYA7u7uBAcHV/8XaCCqu59iYmJo3bo1Tz75JI888ghJSUm88847zJ07t0bqbyiqu59atGhRqo2fnx8eHh6EhoZWX9ENUHX3U7du3QB47rnnmDRpEomJibz99tu8+OKL1V98A1Ld/RQZGcnVV1/NjBkzePrpp0lPT+ett97iwQcfrFJdCqUuqrJ/mcC2ZhhAQEBAuef9/PwqXUpIs+8vXXX30fr16wHbEjazZ8+2H4+IiNCjGJeguvvJw8OD//73v/zjH/9g1KhRBAUFMWPGDK655ppqq7khqunfeVI9qrufGjVqxFtvvcWLL77IyJEjady4MY8//jiDBw+uvqIboJr4eZo7dy7PP/88Y8aMwcfHh7/+9a+MHj26SnUplNZTRUVFABXOKvX09MRkMpV7LiwsjKSkpBqrTWyq2kdTp05l6tSptVKbnHUxP0thYWHaAraWXcrvPICXXnqpRuqS0i6mnzp16sT7779f47XJWRfTT/7+/qUGTC6Gnimtp7y8vICz/2Kdz2w2a0cMJ1MfuQb1k2tQP7kG9ZNrcFY/KZTWUyWzFXNycso9n5eXV+GwvNQO9ZFrUD+5BvWTa1A/uQZn9ZNCaT0VFhaGh4dHqZlwJY4dO4bZbNbsRSdTH7kG9ZNr+P/t3XtYz+f/wPHnx1mUsZiV5jBWoXJKsvmqHEKTHFYmOY3NoV3MRFiXU6tLhDWHK6vNoYWhchrKPoyFkmsqtZyGiJm0Tk419fuj3+czH52xfXx4Pa6rP9z3+32/73f3dble3ffrvt8yTrpBxkk3aGucJCh9SdWsWRMrKyuSk5MpLCzUqIuLiwP+2dUotEPGSDfIOOkGGSfdIOOkG7Q1ThKUvsScnZ3Jzc0lJCREXXb37l3Wr1+PgYEBjo6OWuydABkjXSHjpBtknHSDjJNu0MY4ye77l9iIESOIiIggKCiI5ORkWrduzaFDh0hPT8fPzw89PT1td/GVJ2OkG2ScdIOMk26QcdIN2hgnmSl9idWsWZPQ0FDc3d1JSkoiPDwcfX19goKCGDp0qLa7J5Ax0hUyTrpBxkk3yDjpBm2Mk6JYPt0jhBBCCCG0TGZKhRBCCCGE1klQKoQQQgghtE6CUiGEEEIIoXUSlAohhBBCCK2ToFQIIYQQQmidBKVCCCGEEELrJCgVQgghhBBaJ0GpEEIIIYTQOglKhRBCCCGE1klQKoTQusjISMzMzEr9mJubY2lpib29PTNmzCAxMVHbXa3Q119/jZmZGZs2bXqmdjIyMti+fbtGmYeHB+bm5qSlpT1T2/8l1bj6+/truysAFBUV4eHhwaxZs9Rl3t7emJmZMXLkSCr6wOHGjRsxMzNj9erV6rKMjAw6d+7MgQMH/tV+C/GqqKXtDgghhIq5uTl9+vTRKHv48CEXLlzg4MGDxMTEsGLFChwdHbXUw4opFAoUCsUztZGWloarqyv/+9//+OCDD9Tlw4cPx8bGhqZNmz5rN/8z5ubmeHp60qlTJ213BYDg4GBSUlJYuXKlukw1XomJiQQHBzN58uRy739ybI2NjZk4cSI+Pj506dKFZs2a/TsdF+IVIUGpEOKFYWZmhqenZ5l127ZtY8GCBSxcuBAHBwdq1679H/fuv5Gbm0tBQUGpchcXFy305tmoZrxfBOnp6axbt45PPvkEQ0PDMq9Zs2YNdnZ25fa5rJnUiRMnsnXrVnx9fQkKCnqufRbiVSPL90IIneDq6krTpk3Jzs4mISFB293511S0hCye3qpVq1AoFIwePbpUnUKhwMLCgsLCQry8vCgsLKxyu3Xr1mXUqFHExMS88OklQrzoJCgVQugEhULBm2++CcBff/2lURcdHc3YsWOxtrbG0tKSAQMGsGzZMrKzszWuU+U47tixg127djF48GCsrKxwcHDA19eXO3fuaFxfUY5odfIlb968ia+vL05OTnTu3BkLCwscHByYN28e169fV183d+5cxo4di0Kh4NChQxo5jB4eHpiZmZXKKU1PT2fevHnY2dnRsWNHevbsiaenJ2fOnCnVDzMzM8aMGcO1a9eYOXMmtra2WFpa4uzsTFhYWKXvoXLr1i3mz5+Po6MjlpaW2NjYMG7cOPbv31/h7yg+Pr7M3OHHf55M38jKysLPz49+/fphYWGBra0tnp6eJCcnV7m/N27c4ODBg/Tt25dGjRqVec3EiROxsLDg4sWLGsv7VTF8+HAAQkJCqnWfEEKTLN8LIXRCUVER6enpADRv3lxdvnjxYsLDwzEwMMDe3p7GjRuTkJBAaGgo+/fvJywsDCMjI422tm/fTmJiInZ2dvTq1YvTp08TFhbG4cOH2bJlizo38HnkiF68eBF3d3fu3buHvb09ffr0IT8/n9jYWCIiIoiNjeXHH3+kQYMG9O3bFygJ5tq0aYOTkxPdu3dXt/VkX+Lj4/n44495+PAhtra2DBw4kIyMDJRKJYcPH2bhwoUaealQElC6urpiaGiIs7Mzd+/eZd++ffj6+pKfn19hTiWUpBeMGTOGjIwM7OzscHR0JCcnhwMHDvDZZ5+RmZmJh4dHmfcaGxuXm56xfft2/vzzT433vXLlCh4eHmRmZmJra0v//v3Jysri4MGDHDlyhGXLljFw4MAK+wuwb98+ioqKcHBwKPeamjVrsnTpUoYNG8bGjRtxcHCgW7dulbYN0KxZM9q3b8/hw4e5d+8eenp6VbpPCKFJglIhhE4IDg4mOzsbExMT9caZ6OhowsPDadu2LaGhobzxxhvq6wMDA/nmm2+YM2cOmzdv1mgrKSmJhQsXMnLkSHWZr68vYWFhBAQEsHz58ufW75UrV5Kbm0tQUBD9+vVTlxcXF+Pm5kZycjLHjh1jwIAB9OnTB319fXVQOm3atHLbvX//PjNnzqSwsJAVK1ZoBGdnz57Fw8ODRYsWYW1tTatWrdR16enpDB8+nCVLlqiDXCcnJ8aPH8/mzZsrDUr37t3L1atXmTJlCtOnT1eXT5gwAScnJ7777rtqB6UbNmzg1q1bdO3alcWLF6vLZ8+eTWZmJoGBgQwaNEhdPnXqVFxdXZk3bx7W1tbl5oiqxMbGAlS64apNmzZ8/vnnfPnll3h7e7N79+4qB5idOnUiNTWV+Ph47OzsqnSPEEKTLN8LIV4YaWlprF69WuPH398fNzc3vvrqK+rXr4+/vz81apT817Vt2zYUCgVz587VCEgBpk+fzltvvUVCQgKXLl3SqOvYsaNGQAowc+ZMGjVqRHR0NPfu3Xtu7zR69GgWL16sEZBCyaxnjx49AEqlDVSFUqkkMzOTAQMGlJot7NixIxMmTODRo0eljpaCkqDu8VlXW1tb9PX1ycrKKnOT1eOKioqAkrG6f/++urxly5YcOHCg1BJ+ZWJiYggICKBly5asXr1avYEtJSWFpKQkevbsqRGQApiYmDB27FgePHhAVFRUpc9ITk5GT08PY2PjSq/18PDA1taWjIwM/Pz8qvwepqamFBcXVyutQAihSWZKhRAvjLS0NI2cSYVCQb169TAyMuLDDz9kzJgxtG7dWl2fkpJCjRo1NJZ8VWrVqkWXLl24du0aZ8+e5e2331bX2dralrpeT08PU1NTTp06xYULF7Cysnou76R6Vn5+PufOnePatWtcv36d8+fPExcXB/wT6FXH2bNnNQLbJ3Xv3p01a9aQkpKiUV6nTp1S6QwA+vr65OfnU1BQQJ06dcp97qBBgwgODubIkSPY2trSrVs3evbsybvvvoupqWm13iExMREvLy/09fUJDg6mcePG6rqkpCSg5Pf2+NmgKpcvX6a4uJizZ89W+IwHDx5w9+5dWrRoUeV++fv7M3jwYHbu3Enfvn2rNPPZpEkTADIzM6v8HCGEJglKhRAvDBcXl2odtJ6fn0+dOnXKPR5KNXv6+IweoN4w9SRVLmlubm6V+1CZrKwsAgIC2LdvH3///TcABgYGWFhY8M4775CQkPBUO+7z8/OBkmCyLOW9e926dav9rMc1adKEyMhIQkJCiImJITY2ltjYWAICAmjVqhXe3t5VCuLS09OZPHkyjx49YvXq1RopBgA5OTlASXCqClCfpFAoKh0rVTv169ev/OX+X/PmzZk/fz7e3t588cUX7Nmzp9J7GjRooPE8IUT1SVAqhNBZDRs2JCcnh9zcXAwMDErVqwKEx2fgoGT2rCyqAEc166VS1kxmVZf4J02aRGpqKi4uLgwdOpS2bduq2w8MDHzq460aNmwIwB9//FFmvepdnnz358HQ0BBvb2+8vb25du0acXFxKJVKlEolnp6e7NmzR2NG+0nZ2dlMmjSJ7Oxs/P39sba2LnWNKsibPHmyRu5qddWrVw+AvLy8at3n4uKCUqkkJiaGBQsW0LVr1wqvV530UJ3gVwihSXJKhRA6q0OHDgDqZfAnnTx5EqDUsvKvv/5a6tqCggISExNp0KAB7dq1A0qWuouLi9Wzko/7/fffK+3fuXPnSElJwcrKCn9/f7p3764R8J47dw7QPJu0qrv9O3bsSHFxcbnvfvz4caD0uz+rn376CV9fXzIyMoCS/M4RI0awdu1ahg4dyqNHjyoMtAsKCpgyZYp6prS8jwK0b98eoNxZ0l9++YXAwEBOnDhRYX8bNWqEnp4eWVlZVXk9DYsWLeL1118nJiaGvXv3Vjg2qvbLSo0QQlSNBKVCCJ3l5uZGcXExy5cv5+bNmxp1K1eu5MqVK3Tt2rXU0rBSqeTnn39W/7u4uJiAgABycnIYNmyYOqdSlYeqVCrVS+8Aly5dYteuXZUGkKpZujt37pTaQBQREcHRo0cBNOpq1apVqqwsffr0wdDQkCNHjpRaXk5KSiI0NJTatWvj7OxcYTvVdeXKFcLCwli/fr1GeVFRkfrM1YryN728vDhz5gzvv/9+hTOgXbt2pV27dhw/fpwdO3Zo1N26dQsfHx9CQkI0xqU8HTp0oLCwsEp/SDyucePGLFmypEobmNLS0lAoFOo/lIQQ1SfL90IIndW/f3/c3d0JDw/H2dlZfU7pqVOnSE1NxdjYmKVLl5a6r0GDBkydOhV7e3tatGhBfHw8qampWFhYMGPGDPV1dnZ2mJiY8NtvvzFixAjee+89bt++TXR0NJ06dSpzlu7xWc+WLVtibW1NQkICQ4YMoXfv3igUCk6fPk1SUhJNmzbl9u3bGh8DUOW7xsXF4efnR48ePco8X7NevXoEBgYyZcoUvLy8iIiIwMzMTH1OKcCCBQs0Nng9D25ubuzatYsffviB1NRU9bL2iRMnOH/+PL179y5zIxnA+vXrOXjwIPr6+piamhIcHFzm15OGDRuGkZERy5cvZ/z48fj4+BAZGYmlpSV5eXlER0eTl5eHu7s7vXr1qrTPvXr1IiEhgfj4eNq0aVOt97W3t2f48OHs3Lmzwuvi4+OpW7cuNjY21WpfCPEPCUqFEC+Epz2o3sfHB2tra7Zs2cLhw4f5+++/MTY2ZurUqUyYMEGde/k4FxcXWrduzcaNGzl27BhGRkZMnz6djz76SGPnec2aNQkLC2PVqlUcO3aMzZs307JlS+bMmUOXLl0YMmRIqT4/+e+1a9eyZs0alEolW7Zs4bXXXsPExIRFixZhZ2eHnZ0dSqWS2bNnAyWbbLy9vfn222/ZunUreXl56qD0ybZtbGyIjIwkODiY48ePk5CQQOPGjXF0dGTcuHFYWFiU+XsuT1V+/w0bNmTDhg2sXbuWo0eP8v3331O7dm3atGnD3LlzGTVqVKk2Ve1evnwZhUJBfn4+gYGB5T7DxsYGIyMjTE1NiYqKYv369epnqQJad3d3BgwYUGl/AZydnQkKCuLIkSOljgKrinnz5nHy5Elu3LhRZv3Vq1e5evUqQ4YMUefCCiGqT1EsH1oWQrwiIiMj1Z/ynDt3rra7I/5D8+fPJyoqikOHDpV7+sLT8vf3JywsjN27dz/3mWkhXiWSUyqEEOKlN23aNGrUqEF4ePhzbffevXtERUXh5OQkAakQz0iCUiGEEC89IyMjPv30U8LCwso9RutprFu3DoVCwaxZs55bm0K8qiQoFUK8Up42d1XovkmTJmFlZUVAQMBzae/69ets2rQJX19f9YcXhBBPT3JKhRBCCCGE1slMqRBCCCGE0DoJSoUQQgghhNZJUCqEEEIIIbROglIhhBBCCKF1EpQKIYQQQgitk6BUCCGEEEJo3f8BI1dctwvhrhUAAAAASUVORK5CYII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114425"/>
            <a:ext cx="64484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9924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More in the online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br>
              <a:rPr lang="en-US" dirty="0" smtClean="0"/>
            </a:br>
            <a:r>
              <a:rPr lang="en-GB" sz="2700" dirty="0" smtClean="0">
                <a:hlinkClick r:id="rId2"/>
              </a:rPr>
              <a:t>github.com/</a:t>
            </a:r>
            <a:r>
              <a:rPr lang="en-GB" sz="2700" dirty="0" err="1" smtClean="0">
                <a:hlinkClick r:id="rId2"/>
              </a:rPr>
              <a:t>yoavram</a:t>
            </a:r>
            <a:r>
              <a:rPr lang="en-GB" sz="2700" dirty="0" smtClean="0">
                <a:hlinkClick r:id="rId2"/>
              </a:rPr>
              <a:t>/PyConIL2016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More </a:t>
            </a:r>
            <a:r>
              <a:rPr lang="en-US" b="1" dirty="0" err="1" smtClean="0"/>
              <a:t>NumPy</a:t>
            </a:r>
            <a:r>
              <a:rPr lang="en-US" dirty="0" smtClean="0"/>
              <a:t>: multi-type simulation with </a:t>
            </a:r>
            <a:r>
              <a:rPr lang="en-US" b="1" dirty="0" smtClean="0"/>
              <a:t>matrix multiplication </a:t>
            </a:r>
            <a:r>
              <a:rPr lang="en-US" dirty="0" smtClean="0"/>
              <a:t>and </a:t>
            </a:r>
            <a:r>
              <a:rPr lang="en-US" b="1" dirty="0" smtClean="0"/>
              <a:t>broadcasting</a:t>
            </a:r>
          </a:p>
          <a:p>
            <a:pPr algn="l" rtl="0"/>
            <a:r>
              <a:rPr lang="en-US" dirty="0" smtClean="0">
                <a:hlinkClick r:id="rId3" action="ppaction://hlinkfile"/>
              </a:rPr>
              <a:t>Pandas</a:t>
            </a:r>
            <a:r>
              <a:rPr lang="en-US" dirty="0"/>
              <a:t>: high-performance, easy-to-use data structures and </a:t>
            </a:r>
            <a:r>
              <a:rPr lang="en-US" b="1" dirty="0"/>
              <a:t>data analysis tools</a:t>
            </a:r>
            <a:endParaRPr lang="en-US" b="1" dirty="0" smtClean="0"/>
          </a:p>
          <a:p>
            <a:pPr algn="l" rtl="0"/>
            <a:r>
              <a:rPr lang="en-US" dirty="0" err="1" smtClean="0">
                <a:hlinkClick r:id="rId4"/>
              </a:rPr>
              <a:t>Numba</a:t>
            </a:r>
            <a:r>
              <a:rPr lang="en-US" dirty="0" smtClean="0"/>
              <a:t>: JIT </a:t>
            </a:r>
            <a:r>
              <a:rPr lang="en-GB" dirty="0" smtClean="0"/>
              <a:t>compiler, </a:t>
            </a:r>
            <a:r>
              <a:rPr lang="en-US" b="1" dirty="0" smtClean="0"/>
              <a:t>array-oriented </a:t>
            </a:r>
            <a:r>
              <a:rPr lang="en-US" b="1" dirty="0"/>
              <a:t>and math-heavy</a:t>
            </a:r>
            <a:r>
              <a:rPr lang="en-GB" dirty="0" smtClean="0"/>
              <a:t> </a:t>
            </a:r>
            <a:r>
              <a:rPr lang="en-GB" dirty="0"/>
              <a:t>Python </a:t>
            </a:r>
            <a:r>
              <a:rPr lang="en-GB" dirty="0" smtClean="0"/>
              <a:t>syntax to </a:t>
            </a:r>
            <a:r>
              <a:rPr lang="en-GB" dirty="0"/>
              <a:t>machine </a:t>
            </a:r>
            <a:r>
              <a:rPr lang="en-GB" dirty="0" smtClean="0"/>
              <a:t>code</a:t>
            </a:r>
            <a:endParaRPr lang="en-US" dirty="0" smtClean="0"/>
          </a:p>
          <a:p>
            <a:pPr algn="l" rtl="0"/>
            <a:r>
              <a:rPr lang="en-US" dirty="0" err="1" smtClean="0">
                <a:hlinkClick r:id="rId5"/>
              </a:rPr>
              <a:t>IPyParallel</a:t>
            </a:r>
            <a:r>
              <a:rPr lang="en-US" dirty="0"/>
              <a:t>: </a:t>
            </a:r>
            <a:r>
              <a:rPr lang="en-US" dirty="0" err="1"/>
              <a:t>IPython’s</a:t>
            </a:r>
            <a:r>
              <a:rPr lang="en-US" dirty="0"/>
              <a:t> sophisticated and powerful architecture for </a:t>
            </a:r>
            <a:r>
              <a:rPr lang="en-US" b="1" dirty="0"/>
              <a:t>parallel</a:t>
            </a:r>
            <a:r>
              <a:rPr lang="en-US" dirty="0"/>
              <a:t> and </a:t>
            </a:r>
            <a:r>
              <a:rPr lang="en-US" b="1" dirty="0"/>
              <a:t>distributed</a:t>
            </a:r>
            <a:r>
              <a:rPr lang="en-US" dirty="0"/>
              <a:t> </a:t>
            </a:r>
            <a:r>
              <a:rPr lang="en-US" b="1" dirty="0"/>
              <a:t>computing</a:t>
            </a:r>
            <a:r>
              <a:rPr lang="en-US" dirty="0"/>
              <a:t>.</a:t>
            </a:r>
            <a:endParaRPr lang="en-US" dirty="0" smtClean="0"/>
          </a:p>
          <a:p>
            <a:pPr algn="l" rtl="0"/>
            <a:r>
              <a:rPr lang="en-US" dirty="0" err="1" smtClean="0">
                <a:hlinkClick r:id="rId6"/>
              </a:rPr>
              <a:t>IPyWidgets</a:t>
            </a:r>
            <a:r>
              <a:rPr lang="en-US" dirty="0" smtClean="0"/>
              <a:t>: </a:t>
            </a:r>
            <a:r>
              <a:rPr lang="en-GB" b="1" dirty="0"/>
              <a:t>Interactive HTML </a:t>
            </a:r>
            <a:r>
              <a:rPr lang="en-GB" b="1" dirty="0" smtClean="0"/>
              <a:t>Widgets </a:t>
            </a:r>
            <a:r>
              <a:rPr lang="en-GB" dirty="0" smtClean="0"/>
              <a:t>for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/>
              <a:t>notebooks and the </a:t>
            </a:r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en-US" dirty="0" smtClean="0"/>
              <a:t>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63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40438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62" y="3068960"/>
            <a:ext cx="804689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More in the online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br>
              <a:rPr lang="en-US" dirty="0" smtClean="0"/>
            </a:br>
            <a:r>
              <a:rPr lang="en-GB" sz="2700" dirty="0" smtClean="0">
                <a:hlinkClick r:id="rId3"/>
              </a:rPr>
              <a:t>github.com/</a:t>
            </a:r>
            <a:r>
              <a:rPr lang="en-GB" sz="2700" dirty="0" err="1" smtClean="0">
                <a:hlinkClick r:id="rId3"/>
              </a:rPr>
              <a:t>yoavram</a:t>
            </a:r>
            <a:r>
              <a:rPr lang="en-GB" sz="2700" dirty="0" smtClean="0">
                <a:hlinkClick r:id="rId3"/>
              </a:rPr>
              <a:t>/PyConIL2016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 smtClean="0"/>
              <a:t>Multi-type simulation:</a:t>
            </a:r>
          </a:p>
          <a:p>
            <a:pPr marL="0" indent="0" algn="l" rtl="0">
              <a:buNone/>
            </a:pPr>
            <a:r>
              <a:rPr lang="en-US" sz="2800" dirty="0" smtClean="0"/>
              <a:t>Includes </a:t>
            </a:r>
            <a:r>
              <a:rPr lang="en-US" sz="2800" b="1" dirty="0" smtClean="0"/>
              <a:t>L</a:t>
            </a:r>
            <a:r>
              <a:rPr lang="en-US" sz="2800" dirty="0" smtClean="0"/>
              <a:t> variants, with mutation.</a:t>
            </a:r>
          </a:p>
          <a:p>
            <a:pPr marL="0" indent="0" algn="l" rtl="0">
              <a:buNone/>
            </a:pPr>
            <a:r>
              <a:rPr lang="en-US" sz="2800" dirty="0" smtClean="0"/>
              <a:t>Follow </a:t>
            </a:r>
            <a:r>
              <a:rPr lang="en-US" sz="2800" b="1" dirty="0" smtClean="0"/>
              <a:t>n</a:t>
            </a:r>
            <a:r>
              <a:rPr lang="en-US" sz="2800" b="1" baseline="-25000" dirty="0" smtClean="0"/>
              <a:t>0</a:t>
            </a:r>
            <a:r>
              <a:rPr lang="en-US" sz="2800" dirty="0" smtClean="0"/>
              <a:t>, </a:t>
            </a:r>
            <a:r>
              <a:rPr lang="en-US" sz="2800" b="1" dirty="0" smtClean="0"/>
              <a:t>n</a:t>
            </a:r>
            <a:r>
              <a:rPr lang="en-US" sz="2800" b="1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L</a:t>
            </a:r>
            <a:r>
              <a:rPr lang="en-US" sz="2800" b="1" i="1" baseline="-25000" dirty="0" smtClean="0"/>
              <a:t> </a:t>
            </a:r>
            <a:r>
              <a:rPr lang="en-US" sz="2800" dirty="0" smtClean="0"/>
              <a:t>until 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L</a:t>
            </a:r>
            <a:r>
              <a:rPr lang="en-US" sz="2800" b="1" dirty="0" smtClean="0"/>
              <a:t>=N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64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450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Drift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9D8E-8012-4A08-859B-0192BD58A9C6}" type="slidenum">
              <a:rPr lang="he-IL" smtClean="0"/>
              <a:t>7</a:t>
            </a:fld>
            <a:endParaRPr lang="he-IL"/>
          </a:p>
        </p:txBody>
      </p:sp>
      <p:pic>
        <p:nvPicPr>
          <p:cNvPr id="3074" name="Picture 2" descr="Genetic drif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3216"/>
            <a:ext cx="742890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57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The Wright-Fisher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 smtClean="0"/>
              <a:t>Standard model for change in frequency of gene variants.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8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1620416" y="5674022"/>
            <a:ext cx="25908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/>
              <a:t>R.A. Fisher</a:t>
            </a:r>
          </a:p>
          <a:p>
            <a:pPr algn="ctr" rtl="0"/>
            <a:r>
              <a:rPr lang="en-US" dirty="0" smtClean="0"/>
              <a:t>1890-1962, UK &amp; Australia</a:t>
            </a:r>
            <a:endParaRPr lang="he-IL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06223" y="5661248"/>
            <a:ext cx="222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/>
              <a:t>Sewall Wright</a:t>
            </a:r>
            <a:endParaRPr lang="he-IL" b="1" dirty="0" smtClean="0"/>
          </a:p>
          <a:p>
            <a:pPr algn="ctr" rtl="0"/>
            <a:r>
              <a:rPr lang="en-US" dirty="0" smtClean="0"/>
              <a:t>1889-1988, USA</a:t>
            </a:r>
            <a:endParaRPr lang="he-IL" dirty="0" smtClean="0"/>
          </a:p>
        </p:txBody>
      </p:sp>
      <p:pic>
        <p:nvPicPr>
          <p:cNvPr id="7" name="Picture 6" descr="http://www.harvardsquarelibrary.org/unitarians/images/wright-sewall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59" y="2906310"/>
            <a:ext cx="223837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apprendre-math.info/history/photos/Fisher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00" y="2906310"/>
            <a:ext cx="2219632" cy="27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9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The Wright-Fisher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 smtClean="0"/>
              <a:t>Standard model for change in frequency of gene variants.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 smtClean="0"/>
              <a:t>Two gene variants: </a:t>
            </a:r>
            <a:r>
              <a:rPr lang="en-US" sz="2800" b="1" dirty="0" smtClean="0"/>
              <a:t>0</a:t>
            </a:r>
            <a:r>
              <a:rPr lang="en-US" sz="2800" dirty="0" smtClean="0"/>
              <a:t> and </a:t>
            </a:r>
            <a:r>
              <a:rPr lang="en-US" sz="2800" b="1" dirty="0" smtClean="0"/>
              <a:t>1</a:t>
            </a:r>
            <a:r>
              <a:rPr lang="en-US" sz="2800" dirty="0" smtClean="0"/>
              <a:t>.</a:t>
            </a:r>
          </a:p>
          <a:p>
            <a:pPr marL="0" indent="0" algn="l" rtl="0">
              <a:buNone/>
            </a:pPr>
            <a:r>
              <a:rPr lang="en-US" sz="2800" dirty="0" smtClean="0"/>
              <a:t>Number of individuals with each variant is </a:t>
            </a:r>
            <a:r>
              <a:rPr lang="en-US" sz="2800" b="1" dirty="0" smtClean="0"/>
              <a:t>n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 </a:t>
            </a:r>
            <a:r>
              <a:rPr lang="en-US" sz="2800" dirty="0" smtClean="0"/>
              <a:t>and</a:t>
            </a:r>
            <a:r>
              <a:rPr lang="en-US" sz="2800" b="1" dirty="0" smtClean="0"/>
              <a:t> n</a:t>
            </a:r>
            <a:r>
              <a:rPr lang="en-US" sz="2800" b="1" baseline="-25000" dirty="0" smtClean="0"/>
              <a:t>1</a:t>
            </a:r>
            <a:r>
              <a:rPr lang="en-US" sz="2800" dirty="0" smtClean="0"/>
              <a:t>.</a:t>
            </a:r>
          </a:p>
          <a:p>
            <a:pPr marL="0" indent="0" algn="l" rtl="0">
              <a:buNone/>
            </a:pPr>
            <a:r>
              <a:rPr lang="en-US" sz="2800" dirty="0" smtClean="0"/>
              <a:t>Total population size is </a:t>
            </a:r>
            <a:r>
              <a:rPr lang="en-US" sz="2800" b="1" dirty="0" smtClean="0"/>
              <a:t>N = n</a:t>
            </a:r>
            <a:r>
              <a:rPr lang="en-US" sz="2800" b="1" baseline="-25000" dirty="0" smtClean="0"/>
              <a:t>0 </a:t>
            </a:r>
            <a:r>
              <a:rPr lang="en-US" sz="2800" b="1" dirty="0" smtClean="0"/>
              <a:t>+ n</a:t>
            </a:r>
            <a:r>
              <a:rPr lang="en-US" sz="2800" b="1" baseline="-25000" dirty="0" smtClean="0"/>
              <a:t>1</a:t>
            </a:r>
            <a:r>
              <a:rPr lang="en-US" sz="2800" dirty="0" smtClean="0"/>
              <a:t>.</a:t>
            </a:r>
          </a:p>
          <a:p>
            <a:pPr marL="0" indent="0" algn="l" rtl="0">
              <a:buNone/>
            </a:pPr>
            <a:r>
              <a:rPr lang="en-US" sz="2800" dirty="0" smtClean="0"/>
              <a:t>Frequency of each variant is </a:t>
            </a:r>
            <a:r>
              <a:rPr lang="en-US" sz="2800" b="1" dirty="0" smtClean="0"/>
              <a:t>p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=n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/N </a:t>
            </a:r>
            <a:r>
              <a:rPr lang="en-US" sz="2800" dirty="0" smtClean="0"/>
              <a:t>and </a:t>
            </a:r>
            <a:r>
              <a:rPr lang="en-US" sz="2800" b="1" dirty="0" smtClean="0"/>
              <a:t>p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=n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/N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177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2720</Words>
  <Application>Microsoft Office PowerPoint</Application>
  <PresentationFormat>On-screen Show (4:3)</PresentationFormat>
  <Paragraphs>608</Paragraphs>
  <Slides>64</Slides>
  <Notes>0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Office Theme</vt:lpstr>
      <vt:lpstr>Aurora Equation</vt:lpstr>
      <vt:lpstr>How to Study Evolution Using Scientific Python</vt:lpstr>
      <vt:lpstr>Who I am</vt:lpstr>
      <vt:lpstr>Why Scientific Python (why not MATLAB?)</vt:lpstr>
      <vt:lpstr>Mathematical Evolution Formally: Population genetics</vt:lpstr>
      <vt:lpstr>Evolution</vt:lpstr>
      <vt:lpstr>Natural Selection</vt:lpstr>
      <vt:lpstr>Genetic Drift</vt:lpstr>
      <vt:lpstr>The Wright-Fisher Model</vt:lpstr>
      <vt:lpstr>The Wright-Fisher Model</vt:lpstr>
      <vt:lpstr>The Wright-Fisher Model</vt:lpstr>
      <vt:lpstr>The Wright-Fisher Model</vt:lpstr>
      <vt:lpstr>Focus: Fixation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NumPy vs. Pure Python</vt:lpstr>
      <vt:lpstr>NumPy vs. Pure Python</vt:lpstr>
      <vt:lpstr>PowerPoint Presentation</vt:lpstr>
      <vt:lpstr>PowerPoint Presentation</vt:lpstr>
      <vt:lpstr>Numba</vt:lpstr>
      <vt:lpstr>Cython </vt:lpstr>
      <vt:lpstr>Cython</vt:lpstr>
      <vt:lpstr>Numba </vt:lpstr>
      <vt:lpstr>Numba</vt:lpstr>
      <vt:lpstr>One simulation is not enough</vt:lpstr>
      <vt:lpstr>Multiple simulations: for loop </vt:lpstr>
      <vt:lpstr>Multiple simulations: NumPy</vt:lpstr>
      <vt:lpstr>Multiple simulations: NumPy</vt:lpstr>
      <vt:lpstr>Multiple simulations: NumPy</vt:lpstr>
      <vt:lpstr>Multiple simulations: NumPy</vt:lpstr>
      <vt:lpstr>Multiple simulations: NumPy</vt:lpstr>
      <vt:lpstr>Multiple simulations: NumPy</vt:lpstr>
      <vt:lpstr>Fixation probability as a function of N</vt:lpstr>
      <vt:lpstr>Fixation probability as a function of N</vt:lpstr>
      <vt:lpstr>Fixation probability as a function of N</vt:lpstr>
      <vt:lpstr>PowerPoint Presentation</vt:lpstr>
      <vt:lpstr>Approximation</vt:lpstr>
      <vt:lpstr>kimura is a ufunc out-of-the-box</vt:lpstr>
      <vt:lpstr>Numexpr</vt:lpstr>
      <vt:lpstr>Plot</vt:lpstr>
      <vt:lpstr>PowerPoint Presentation</vt:lpstr>
      <vt:lpstr>Fixation time</vt:lpstr>
      <vt:lpstr>PowerPoint Presentation</vt:lpstr>
      <vt:lpstr>PowerPoint Presentation</vt:lpstr>
      <vt:lpstr>PowerPoint Presentation</vt:lpstr>
      <vt:lpstr>Seaborn: statistical data visualization</vt:lpstr>
      <vt:lpstr>Seaborn: statistical data visualization</vt:lpstr>
      <vt:lpstr>Plot with Seaborn</vt:lpstr>
      <vt:lpstr>Plot with Seaborn</vt:lpstr>
      <vt:lpstr>Stochastic Approximation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in the online Jupyter notebook github.com/yoavram/PyConIL2016</vt:lpstr>
      <vt:lpstr>More in the online Jupyter notebook github.com/yoavram/PyConIL2016</vt:lpstr>
    </vt:vector>
  </TitlesOfParts>
  <Company>TAU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Study Evolution Using Scientific Python</dc:title>
  <dc:creator>Yoav Ram</dc:creator>
  <cp:lastModifiedBy>Yoav Ram</cp:lastModifiedBy>
  <cp:revision>61</cp:revision>
  <dcterms:created xsi:type="dcterms:W3CDTF">2016-04-26T15:04:11Z</dcterms:created>
  <dcterms:modified xsi:type="dcterms:W3CDTF">2016-04-27T13:00:29Z</dcterms:modified>
</cp:coreProperties>
</file>