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81" r:id="rId22"/>
    <p:sldId id="278" r:id="rId23"/>
    <p:sldId id="280" r:id="rId24"/>
    <p:sldId id="283" r:id="rId25"/>
    <p:sldId id="282" r:id="rId26"/>
    <p:sldId id="284" r:id="rId27"/>
    <p:sldId id="285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7" r:id="rId38"/>
    <p:sldId id="295" r:id="rId39"/>
    <p:sldId id="299" r:id="rId40"/>
    <p:sldId id="300" r:id="rId41"/>
    <p:sldId id="301" r:id="rId42"/>
    <p:sldId id="303" r:id="rId43"/>
    <p:sldId id="302" r:id="rId4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8FA91F-0CF6-4211-8AE9-6D58B34117B1}" type="datetimeFigureOut">
              <a:rPr lang="he-IL" smtClean="0"/>
              <a:t>י"ח/ניסן/תשע"ו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E8BF2F-B104-4F3D-BEF2-80BCF224F3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8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CECB-1B57-4828-81E5-5B667E58A2CD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12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A2C2-FDE7-461B-8EDA-CDB5169861F7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4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AECD-1883-4631-82DB-D389B29CD655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24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87D9-FCBF-4A68-86B0-8A60C4671F60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15A-85A4-4A09-AC53-6A749F9557F9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8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92BD-CF35-4224-92FF-7006FD4C09F9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85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B47C-A816-4B99-8BC7-E1A1AAA7D0B7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801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A559-2A5E-4C41-B102-E8550B9CCCEA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1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D3F-8DA9-47EA-A40F-5EA1E6683E16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7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53A1-38A8-41E0-85B2-2C229BDD7627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2C2A-8A7E-4796-B577-E18D4B1F8801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2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16A3-D5DA-4BC2-AD62-AC49443A4265}" type="datetime8">
              <a:rPr lang="he-IL" smtClean="0"/>
              <a:t>26 אפריל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3898-3D9E-4632-97B7-550D87A0C6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yrille.rossant.net/why-using-python-for-scientific-computing/" TargetMode="External"/><Relationship Id="rId2" Type="http://schemas.openxmlformats.org/officeDocument/2006/relationships/hyperlink" Target="https://stevetjoa.com/3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akerdeck.com/yoavram/introduction-to-pyth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pulation_genet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data/numexp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olution.berkeley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How to Study </a:t>
            </a:r>
            <a:r>
              <a:rPr lang="en-US" b="1" dirty="0" smtClean="0">
                <a:solidFill>
                  <a:srgbClr val="00B050"/>
                </a:solidFill>
              </a:rPr>
              <a:t>Evolution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0070C0"/>
                </a:solidFill>
              </a:rPr>
              <a:t>Scientific Python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lnSpcReduction="10000"/>
          </a:bodyPr>
          <a:lstStyle/>
          <a:p>
            <a:pPr rtl="0"/>
            <a:r>
              <a:rPr lang="en-US" b="1" dirty="0" smtClean="0"/>
              <a:t> Yoav Ram</a:t>
            </a:r>
          </a:p>
          <a:p>
            <a:pPr rtl="0"/>
            <a:r>
              <a:rPr lang="en-GB" b="1" dirty="0" err="1"/>
              <a:t>PyCon</a:t>
            </a:r>
            <a:r>
              <a:rPr lang="en-GB" b="1" dirty="0"/>
              <a:t> Israel 2016</a:t>
            </a:r>
          </a:p>
          <a:p>
            <a:pPr rtl="0"/>
            <a:r>
              <a:rPr lang="en-GB" dirty="0"/>
              <a:t>Tel Aviv, </a:t>
            </a:r>
            <a:r>
              <a:rPr lang="en-GB" dirty="0" smtClean="0"/>
              <a:t>Israel</a:t>
            </a:r>
            <a:endParaRPr lang="en-US" dirty="0"/>
          </a:p>
          <a:p>
            <a:pPr rtl="0"/>
            <a:r>
              <a:rPr lang="en-GB" dirty="0" smtClean="0"/>
              <a:t>May 2-3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3" y="4024387"/>
            <a:ext cx="199115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30" y="4023689"/>
            <a:ext cx="192513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67" y="191743"/>
            <a:ext cx="179366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0" y="371743"/>
            <a:ext cx="231016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743"/>
            <a:ext cx="338181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429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Random genetic drift accounts for the effect of </a:t>
                </a:r>
                <a:r>
                  <a:rPr lang="en-US" sz="2800" b="1" dirty="0" smtClean="0"/>
                  <a:t>random sampling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Due to genetic drift,</a:t>
                </a:r>
                <a:r>
                  <a:rPr lang="en-US" sz="2800" dirty="0" smtClean="0"/>
                  <a:t> the number of individuals with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in the next generation (</a:t>
                </a:r>
                <a:r>
                  <a:rPr lang="en-US" sz="2800" b="1" dirty="0" smtClean="0"/>
                  <a:t>n’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800" b="0" i="0" smtClean="0">
                          <a:latin typeface="Cambria Math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Binomial</m:t>
                      </m:r>
                      <m:r>
                        <a:rPr lang="en-US" sz="2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N</m:t>
                      </m:r>
                      <m:r>
                        <a:rPr lang="en-US" sz="2800" b="0" i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b="1" dirty="0" smtClean="0"/>
                  <a:t>Binomial distribution</a:t>
                </a:r>
                <a:r>
                  <a:rPr lang="en-US" sz="2800" dirty="0" smtClean="0"/>
                  <a:t> is the distribution of the number of successes in </a:t>
                </a:r>
                <a:r>
                  <a:rPr lang="en-US" sz="2800" b="1" dirty="0" smtClean="0"/>
                  <a:t>N</a:t>
                </a:r>
                <a:r>
                  <a:rPr lang="en-US" sz="2800" i="1" dirty="0" smtClean="0"/>
                  <a:t> </a:t>
                </a:r>
                <a:r>
                  <a:rPr lang="en-US" sz="2800" dirty="0" smtClean="0"/>
                  <a:t>independent trials with probability of success 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.</a:t>
                </a: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22" r="-593" b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10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Focus: Fixation Probability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Assume a single copy variant </a:t>
            </a:r>
            <a:r>
              <a:rPr lang="en-US" b="1" dirty="0" smtClean="0"/>
              <a:t>1</a:t>
            </a:r>
            <a:r>
              <a:rPr lang="en-US" dirty="0" smtClean="0"/>
              <a:t> in a population of size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ctr" rtl="0">
              <a:buNone/>
            </a:pPr>
            <a:r>
              <a:rPr lang="en-US" sz="3600" dirty="0" smtClean="0"/>
              <a:t>What is the probability that variant </a:t>
            </a:r>
            <a:r>
              <a:rPr lang="en-US" sz="3600" b="1" dirty="0" smtClean="0"/>
              <a:t>1</a:t>
            </a:r>
            <a:r>
              <a:rPr lang="en-US" sz="3600" dirty="0" smtClean="0"/>
              <a:t> will </a:t>
            </a:r>
            <a:r>
              <a:rPr lang="en-US" sz="3600" b="1" dirty="0" smtClean="0"/>
              <a:t>fix rather than go extinct</a:t>
            </a:r>
            <a:r>
              <a:rPr lang="en-US" sz="3600" dirty="0" smtClean="0"/>
              <a:t>?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86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274618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274618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0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numpy.random </a:t>
            </a: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Import a binomial random number generator from </a:t>
            </a:r>
            <a:r>
              <a:rPr lang="en-US" sz="2400" b="1" dirty="0" err="1" smtClean="0">
                <a:solidFill>
                  <a:schemeClr val="accent2"/>
                </a:solidFill>
              </a:rPr>
              <a:t>NumPy</a:t>
            </a:r>
            <a:endParaRPr lang="he-IL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Start with a single copy of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endParaRPr lang="he-IL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</a:t>
            </a:r>
            <a:r>
              <a:rPr lang="pt-BR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GB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Until number of individuals with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is </a:t>
            </a:r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r>
              <a:rPr lang="en-US" sz="2400" b="1" dirty="0" smtClean="0">
                <a:solidFill>
                  <a:schemeClr val="accent2"/>
                </a:solidFill>
              </a:rPr>
              <a:t> or </a:t>
            </a:r>
            <a:r>
              <a:rPr lang="en-US" sz="2400" dirty="0" smtClean="0">
                <a:solidFill>
                  <a:schemeClr val="accent2"/>
                </a:solidFill>
              </a:rPr>
              <a:t>N</a:t>
            </a:r>
            <a:r>
              <a:rPr lang="en-US" sz="2400" b="1" dirty="0" smtClean="0">
                <a:solidFill>
                  <a:schemeClr val="accent2"/>
                </a:solidFill>
              </a:rPr>
              <a:t>: extinction or fixation</a:t>
            </a:r>
            <a:endParaRPr lang="he-IL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s) 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The frequency of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after the effect of selection natural is </a:t>
            </a:r>
            <a:r>
              <a:rPr lang="en-US" sz="2400" dirty="0" smtClean="0">
                <a:solidFill>
                  <a:schemeClr val="accent2"/>
                </a:solidFill>
              </a:rPr>
              <a:t>p1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binomial(N,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32500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Due to genetic drift, the number of individuals with variant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</a:rPr>
              <a:t> in the next generation is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32848" cy="532859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numpy.random import binomial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0 &lt; n1 &lt; N: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n0 = N - n1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p1 = n1*(1+s) / (n0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n1*(1+s))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= binomial(N, p1)              </a:t>
            </a:r>
          </a:p>
          <a:p>
            <a:pPr marL="0" indent="0" algn="l" rtl="0">
              <a:buNone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= n1 == N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∼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Binomial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8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0">
                                        <a:latin typeface="Cambria Math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909215"/>
                  </p:ext>
                </p:extLst>
              </p:nvPr>
            </p:nvGraphicFramePr>
            <p:xfrm>
              <a:off x="1475656" y="188640"/>
              <a:ext cx="6096000" cy="1041210"/>
            </p:xfrm>
            <a:graphic>
              <a:graphicData uri="http://schemas.openxmlformats.org/drawingml/2006/table">
                <a:tbl>
                  <a:tblPr rtl="1" firstRow="1" bandRow="1" bandCol="1">
                    <a:tableStyleId>{2D5ABB26-0587-4C30-8999-92F81FD0307C}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Random drift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1800" b="1" dirty="0" smtClean="0"/>
                            <a:t>Natural Selection</a:t>
                          </a:r>
                          <a:endParaRPr lang="he-IL" dirty="0"/>
                        </a:p>
                      </a:txBody>
                      <a:tcPr anchor="ctr"/>
                    </a:tc>
                  </a:tr>
                  <a:tr h="67037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000" r="-100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000" r="-2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563888" y="1988840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Fixation: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</a:rPr>
              <a:t>N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Extinction: </a:t>
            </a:r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equals </a:t>
            </a:r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7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NumPy</a:t>
            </a:r>
            <a:r>
              <a:rPr lang="en-US" dirty="0" smtClean="0"/>
              <a:t> vs. Pure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2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Here, </a:t>
            </a:r>
            <a:r>
              <a:rPr lang="en-US" b="1" dirty="0" err="1" smtClean="0"/>
              <a:t>NumPy</a:t>
            </a:r>
            <a:r>
              <a:rPr lang="en-US" dirty="0" smtClean="0"/>
              <a:t> is useful for random number generation: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pt-B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binomial(N, </a:t>
            </a:r>
            <a:r>
              <a:rPr lang="pt-BR" sz="4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pt-BR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900" dirty="0" smtClean="0"/>
          </a:p>
          <a:p>
            <a:pPr marL="0" indent="0" algn="l" rtl="0">
              <a:buNone/>
            </a:pPr>
            <a:r>
              <a:rPr lang="en-US" b="1" dirty="0" smtClean="0"/>
              <a:t>Pure Python </a:t>
            </a:r>
            <a:r>
              <a:rPr lang="en-US" dirty="0" smtClean="0"/>
              <a:t>version would replace this with: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random import random</a:t>
            </a:r>
          </a:p>
          <a:p>
            <a:pPr marL="0" indent="0" algn="l" rtl="0"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 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45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in 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45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4500" baseline="30000" dirty="0" smtClean="0"/>
              <a:t> </a:t>
            </a:r>
            <a:r>
              <a:rPr lang="en-US" sz="45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5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pt-BR" sz="45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  <a:p>
            <a:pPr marL="0" indent="0" algn="l" rtl="0">
              <a:buNone/>
            </a:pPr>
            <a:r>
              <a:rPr lang="pt-BR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4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3100" dirty="0" smtClean="0"/>
          </a:p>
          <a:p>
            <a:pPr marL="0" indent="0" algn="l" rtl="0">
              <a:buNone/>
            </a:pPr>
            <a:r>
              <a:rPr lang="en-US" sz="2600" baseline="30000" dirty="0" smtClean="0"/>
              <a:t>*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600" dirty="0" smtClean="0"/>
              <a:t> is </a:t>
            </a:r>
            <a:r>
              <a:rPr lang="en-US" sz="2600" dirty="0"/>
              <a:t>the standard library random number generation </a:t>
            </a:r>
            <a:r>
              <a:rPr lang="en-US" sz="2600" dirty="0" smtClean="0"/>
              <a:t>module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Who I am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dirty="0" smtClean="0"/>
              <a:t>PhD in Theoretical Evolutionary Biology</a:t>
            </a:r>
          </a:p>
          <a:p>
            <a:pPr algn="l" rtl="0"/>
            <a:r>
              <a:rPr lang="en-GB" dirty="0" smtClean="0"/>
              <a:t>Using Python since 2002</a:t>
            </a:r>
          </a:p>
          <a:p>
            <a:pPr algn="l" rtl="0"/>
            <a:r>
              <a:rPr lang="en-GB" dirty="0" smtClean="0"/>
              <a:t>Using Scientific Python since 2011</a:t>
            </a:r>
            <a:endParaRPr lang="he-IL" dirty="0" smtClean="0"/>
          </a:p>
          <a:p>
            <a:pPr algn="l" rtl="0"/>
            <a:r>
              <a:rPr lang="en-GB" dirty="0" smtClean="0"/>
              <a:t>Teaching Python since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765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NumPy</a:t>
            </a:r>
            <a:r>
              <a:rPr lang="en-US" dirty="0" smtClean="0"/>
              <a:t> vs. Pure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0912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3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3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3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3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3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3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b="1" dirty="0" smtClean="0"/>
              <a:t>Pure Python version:</a:t>
            </a:r>
          </a:p>
          <a:p>
            <a:pPr marL="0" indent="0" algn="l" rtl="0">
              <a:buNone/>
            </a:pPr>
            <a:r>
              <a:rPr lang="nl-NL" dirty="0" smtClean="0"/>
              <a:t>100 loops, best of 3: </a:t>
            </a:r>
            <a:r>
              <a:rPr lang="nl-NL" b="1" dirty="0" smtClean="0"/>
              <a:t>8.13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b="1" dirty="0" smtClean="0"/>
              <a:t>319 ms </a:t>
            </a:r>
            <a:r>
              <a:rPr lang="nl-NL" dirty="0" smtClean="0"/>
              <a:t>per loop</a:t>
            </a:r>
          </a:p>
          <a:p>
            <a:pPr marL="0" indent="0" algn="l" rtl="0">
              <a:buNone/>
            </a:pPr>
            <a:r>
              <a:rPr lang="nl-NL" b="1" dirty="0" smtClean="0"/>
              <a:t>NumPy version:</a:t>
            </a:r>
          </a:p>
          <a:p>
            <a:pPr marL="0" indent="0" algn="l" rtl="0">
              <a:buNone/>
            </a:pPr>
            <a:r>
              <a:rPr lang="en-GB" dirty="0" smtClean="0"/>
              <a:t>10000 loops, best of 3: </a:t>
            </a:r>
            <a:r>
              <a:rPr lang="en-GB" b="1" dirty="0" smtClean="0"/>
              <a:t>190 µs </a:t>
            </a:r>
            <a:r>
              <a:rPr lang="en-GB" dirty="0" smtClean="0"/>
              <a:t>per loop </a:t>
            </a:r>
            <a:r>
              <a:rPr lang="en-GB" b="1" dirty="0" smtClean="0"/>
              <a:t>(x42 faster)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 smtClean="0"/>
              <a:t>249 µs </a:t>
            </a:r>
            <a:r>
              <a:rPr lang="en-GB" dirty="0" smtClean="0"/>
              <a:t>per loop </a:t>
            </a:r>
            <a:r>
              <a:rPr lang="en-GB" sz="3000" b="1" dirty="0" smtClean="0"/>
              <a:t>(x1280 faster)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924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Can we do it </a:t>
            </a:r>
            <a:r>
              <a:rPr lang="en-US" strike="sngStrike" dirty="0" smtClean="0"/>
              <a:t>better</a:t>
            </a:r>
            <a:r>
              <a:rPr lang="en-US" dirty="0" smtClean="0"/>
              <a:t> faster?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dirty="0" err="1" smtClean="0"/>
              <a:t>Cython</a:t>
            </a:r>
            <a:endParaRPr lang="en-US" b="1" dirty="0" smtClean="0"/>
          </a:p>
          <a:p>
            <a:pPr algn="l" rtl="0"/>
            <a:r>
              <a:rPr lang="en-US" dirty="0" smtClean="0"/>
              <a:t>a</a:t>
            </a:r>
          </a:p>
          <a:p>
            <a:pPr marL="0" indent="0" algn="l" rtl="0">
              <a:buNone/>
            </a:pPr>
            <a:r>
              <a:rPr lang="en-US" b="1" dirty="0" err="1" smtClean="0"/>
              <a:t>Numba</a:t>
            </a:r>
            <a:endParaRPr lang="en-US" b="1" dirty="0" smtClean="0"/>
          </a:p>
          <a:p>
            <a:pPr algn="l" rtl="0"/>
            <a:r>
              <a:rPr lang="en-US" dirty="0"/>
              <a:t>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9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Cython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simulation(</a:t>
            </a:r>
            <a:r>
              <a:rPr lang="pt-BR" sz="4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np.uint64_t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N, 					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np.float64_t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np.uint64_t 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n1 = 1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np.uint64_t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n0    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cdef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np.float64_t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</a:t>
            </a:r>
          </a:p>
          <a:p>
            <a:pPr marL="0" indent="0" algn="l" rtl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10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nl-NL" sz="2800" b="1" dirty="0" smtClean="0"/>
              <a:t>NumPy version: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190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(x42 faster)</a:t>
            </a:r>
          </a:p>
          <a:p>
            <a:pPr marL="0" indent="0" algn="l" rtl="0">
              <a:buNone/>
            </a:pPr>
            <a:r>
              <a:rPr lang="en-GB" sz="2800" dirty="0" smtClean="0"/>
              <a:t>1000 loops, best of 3: </a:t>
            </a:r>
            <a:r>
              <a:rPr lang="en-GB" sz="2800" b="1" dirty="0" smtClean="0"/>
              <a:t>249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(x1280 faster)</a:t>
            </a:r>
            <a:endParaRPr lang="en-US" sz="2800" b="1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Cython</a:t>
            </a:r>
            <a:r>
              <a:rPr lang="en-US" sz="2800" b="1" dirty="0" smtClean="0"/>
              <a:t> version: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97.7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(x2 faster)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198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(x1.25 faster)</a:t>
            </a:r>
            <a:endParaRPr lang="he-IL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393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err="1" smtClean="0"/>
              <a:t>Numba</a:t>
            </a:r>
            <a:r>
              <a:rPr lang="en-US" dirty="0" smtClean="0"/>
              <a:t>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pt-BR" sz="40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@numba.jit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(locals=dict(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s=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numba.float64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N=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numba.uint64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n0=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numba.uint64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n1=</a:t>
            </a:r>
            <a:r>
              <a:rPr lang="pt-B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numba.uint64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p=</a:t>
            </a:r>
            <a:r>
              <a:rPr lang="pt-BR" sz="4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numba.float64</a:t>
            </a:r>
            <a:r>
              <a:rPr lang="pt-BR" sz="4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pt-B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 simulation(N, s):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n1 = 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 0 &lt; n1 &lt; N: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n0 = N - n1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p1 = n1 * (1 + s) / (n0 + n1 * (1 + s))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n1 = np.random.binomial(N, p1)               </a:t>
            </a: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n1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9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US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s=</a:t>
            </a:r>
            <a:r>
              <a:rPr lang="en-US" sz="2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US" sz="2800" dirty="0" smtClean="0"/>
          </a:p>
          <a:p>
            <a:pPr marL="0" indent="0" algn="l" rtl="0">
              <a:buNone/>
            </a:pPr>
            <a:r>
              <a:rPr lang="nl-NL" sz="2800" b="1" dirty="0" smtClean="0"/>
              <a:t>NumPy version: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190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(x42 faster)</a:t>
            </a:r>
          </a:p>
          <a:p>
            <a:pPr marL="0" indent="0" algn="l" rtl="0">
              <a:buNone/>
            </a:pPr>
            <a:r>
              <a:rPr lang="en-GB" sz="2800" dirty="0" smtClean="0"/>
              <a:t>1000 loops, best of 3: </a:t>
            </a:r>
            <a:r>
              <a:rPr lang="en-GB" sz="2800" b="1" dirty="0" smtClean="0"/>
              <a:t>249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(x1280 faster)</a:t>
            </a:r>
            <a:endParaRPr lang="en-US" sz="2800" b="1" dirty="0" smtClean="0"/>
          </a:p>
          <a:p>
            <a:pPr marL="0" indent="0" algn="l" rtl="0">
              <a:buNone/>
            </a:pPr>
            <a:r>
              <a:rPr lang="en-US" sz="2800" b="1" dirty="0" err="1" smtClean="0"/>
              <a:t>Numba</a:t>
            </a:r>
            <a:r>
              <a:rPr lang="en-US" sz="2800" b="1" dirty="0" smtClean="0"/>
              <a:t> version:</a:t>
            </a:r>
          </a:p>
          <a:p>
            <a:pPr marL="0" indent="0" algn="l" rtl="0">
              <a:buNone/>
            </a:pPr>
            <a:r>
              <a:rPr lang="en-GB" sz="2800" dirty="0" smtClean="0"/>
              <a:t>10000 loops, best of 3: </a:t>
            </a:r>
            <a:r>
              <a:rPr lang="en-GB" sz="2800" b="1" dirty="0" smtClean="0"/>
              <a:t>57.9 µs </a:t>
            </a:r>
            <a:r>
              <a:rPr lang="en-GB" sz="2800" dirty="0" smtClean="0"/>
              <a:t>per loop </a:t>
            </a:r>
            <a:r>
              <a:rPr lang="en-GB" sz="2800" b="1" dirty="0" smtClean="0"/>
              <a:t>(x2 faster)</a:t>
            </a:r>
          </a:p>
          <a:p>
            <a:pPr marL="0" indent="0" algn="l" rtl="0">
              <a:buNone/>
            </a:pPr>
            <a:r>
              <a:rPr lang="en-GB" sz="2800" dirty="0" smtClean="0"/>
              <a:t>100 loops, best of 3: </a:t>
            </a:r>
            <a:r>
              <a:rPr lang="en-GB" sz="2800" b="1" dirty="0" smtClean="0"/>
              <a:t>33.8 </a:t>
            </a:r>
            <a:r>
              <a:rPr lang="en-GB" sz="2800" b="1" dirty="0" err="1" smtClean="0"/>
              <a:t>ms</a:t>
            </a:r>
            <a:r>
              <a:rPr lang="en-GB" sz="2800" dirty="0" smtClean="0"/>
              <a:t> per loop </a:t>
            </a:r>
            <a:r>
              <a:rPr lang="en-GB" sz="2800" b="1" dirty="0" smtClean="0"/>
              <a:t>(x20 slower?)</a:t>
            </a:r>
            <a:endParaRPr lang="he-IL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22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One simulation is not enough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sz="3600" dirty="0" smtClean="0"/>
                  <a:t>To approximate the fixation probability we need </a:t>
                </a:r>
                <a:r>
                  <a:rPr lang="en-US" sz="3600" b="1" dirty="0" smtClean="0"/>
                  <a:t>multiple simulations</a:t>
                </a:r>
                <a:r>
                  <a:rPr lang="en-US" sz="3600" dirty="0" smtClean="0"/>
                  <a:t>. Thousands.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In principle, the standard error of the mean decreases with square root of number of simulations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SEM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∼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he-IL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r="-9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9463898-3D9E-4632-97B7-550D87A0C6CF}" type="slidenum">
              <a:rPr lang="he-IL" smtClean="0"/>
              <a:pPr rtl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28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cs typeface="Consolas" panose="020B0609020204030204" pitchFamily="49" charset="0"/>
              </a:rPr>
              <a:t> loop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fixations =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s) 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_ in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(fixations) / </a:t>
            </a:r>
            <a:r>
              <a:rPr lang="en-GB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(fixations)</a:t>
            </a:r>
          </a:p>
          <a:p>
            <a:pPr marL="0" indent="0" algn="l" rtl="0">
              <a:buNone/>
            </a:pPr>
            <a:r>
              <a:rPr lang="en-GB" dirty="0" smtClean="0"/>
              <a:t>-&gt; 0.195</a:t>
            </a:r>
            <a:endParaRPr lang="en-GB" dirty="0"/>
          </a:p>
          <a:p>
            <a:pPr marL="0" indent="0" algn="l" rtl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GB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GB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 for … 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 algn="l" rtl="0">
              <a:buNone/>
            </a:pPr>
            <a:r>
              <a:rPr lang="nl-NL" dirty="0" smtClean="0"/>
              <a:t>1 loop, best of 3: </a:t>
            </a:r>
            <a:r>
              <a:rPr lang="nl-NL" sz="4800" b="1" dirty="0" smtClean="0"/>
              <a:t>8.05 s </a:t>
            </a:r>
            <a:r>
              <a:rPr lang="nl-NL" dirty="0" smtClean="0"/>
              <a:t>per loop</a:t>
            </a:r>
            <a:endParaRPr lang="en-GB" dirty="0" smtClean="0"/>
          </a:p>
          <a:p>
            <a:pPr marL="0" indent="0" algn="l" rtl="0">
              <a:buNone/>
            </a:pPr>
            <a:endParaRPr lang="he-IL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51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24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946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29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67944" y="5253007"/>
            <a:ext cx="496855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Initialize multiple simulations</a:t>
            </a:r>
          </a:p>
        </p:txBody>
      </p:sp>
    </p:spTree>
    <p:extLst>
      <p:ext uri="{BB962C8B-B14F-4D97-AF65-F5344CB8AC3E}">
        <p14:creationId xmlns:p14="http://schemas.microsoft.com/office/powerpoint/2010/main" val="21453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Why Scientific Python</a:t>
            </a:r>
            <a:br>
              <a:rPr lang="en-US" dirty="0" smtClean="0"/>
            </a:br>
            <a:r>
              <a:rPr lang="en-US" sz="3100" dirty="0"/>
              <a:t>(</a:t>
            </a:r>
            <a:r>
              <a:rPr lang="en-US" sz="3100" dirty="0" smtClean="0"/>
              <a:t>why not MATLAB?)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 smtClean="0"/>
              <a:t>Python is…</a:t>
            </a:r>
          </a:p>
          <a:p>
            <a:pPr algn="l" rtl="0"/>
            <a:r>
              <a:rPr lang="en-US" dirty="0" smtClean="0"/>
              <a:t>Free as in beer</a:t>
            </a:r>
          </a:p>
          <a:p>
            <a:pPr algn="l" rtl="0"/>
            <a:r>
              <a:rPr lang="en-US" dirty="0" smtClean="0"/>
              <a:t>Free as in speech</a:t>
            </a:r>
          </a:p>
          <a:p>
            <a:pPr algn="l" rtl="0"/>
            <a:r>
              <a:rPr lang="en-US" dirty="0" smtClean="0"/>
              <a:t>General purpose</a:t>
            </a:r>
          </a:p>
          <a:p>
            <a:pPr algn="l" rtl="0"/>
            <a:r>
              <a:rPr lang="en-US" dirty="0" smtClean="0"/>
              <a:t>Portable</a:t>
            </a:r>
          </a:p>
          <a:p>
            <a:pPr algn="l" rtl="0"/>
            <a:r>
              <a:rPr lang="en-US" dirty="0" smtClean="0"/>
              <a:t>Beautiful</a:t>
            </a:r>
          </a:p>
          <a:p>
            <a:pPr algn="l" rtl="0"/>
            <a:r>
              <a:rPr lang="en-US" dirty="0" smtClean="0"/>
              <a:t>Everything is an object</a:t>
            </a:r>
          </a:p>
          <a:p>
            <a:pPr algn="l" rtl="0"/>
            <a:r>
              <a:rPr lang="en-US" dirty="0" smtClean="0"/>
              <a:t>Easy to learn, fast to develop</a:t>
            </a:r>
          </a:p>
          <a:p>
            <a:pPr algn="l" rtl="0"/>
            <a:r>
              <a:rPr lang="en-US" dirty="0" smtClean="0"/>
              <a:t>Fast enough</a:t>
            </a:r>
          </a:p>
          <a:p>
            <a:pPr algn="l" rtl="0"/>
            <a:r>
              <a:rPr lang="en-US" dirty="0" smtClean="0"/>
              <a:t>Large, diverse, active community</a:t>
            </a:r>
          </a:p>
          <a:p>
            <a:pPr algn="l" rtl="0"/>
            <a:r>
              <a:rPr lang="en-US" dirty="0" smtClean="0"/>
              <a:t>Many libraries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4427984" y="5877272"/>
            <a:ext cx="460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dirty="0" smtClean="0">
                <a:hlinkClick r:id="rId2"/>
              </a:rPr>
              <a:t>I used </a:t>
            </a:r>
            <a:r>
              <a:rPr lang="en-US" dirty="0" err="1" smtClean="0">
                <a:hlinkClick r:id="rId2"/>
              </a:rPr>
              <a:t>Matlab</a:t>
            </a:r>
            <a:r>
              <a:rPr lang="en-US" dirty="0" smtClean="0">
                <a:hlinkClick r:id="rId2"/>
              </a:rPr>
              <a:t>. Now I use Python. by Steve </a:t>
            </a:r>
            <a:r>
              <a:rPr lang="en-US" dirty="0" err="1" smtClean="0">
                <a:hlinkClick r:id="rId2"/>
              </a:rPr>
              <a:t>Tjoa</a:t>
            </a:r>
            <a:endParaRPr lang="en-US" dirty="0" smtClean="0"/>
          </a:p>
          <a:p>
            <a:pPr rtl="0"/>
            <a:r>
              <a:rPr lang="en-US" dirty="0" smtClean="0">
                <a:hlinkClick r:id="rId3"/>
              </a:rPr>
              <a:t>Why use Python for scientific computing?</a:t>
            </a:r>
            <a:endParaRPr lang="en-US" dirty="0" smtClean="0"/>
          </a:p>
          <a:p>
            <a:pPr rtl="0"/>
            <a:r>
              <a:rPr lang="en-US" dirty="0" smtClean="0">
                <a:hlinkClick r:id="rId4"/>
              </a:rPr>
              <a:t>Introduction to Python for MATLAB users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66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30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Natural selection: </a:t>
            </a:r>
          </a:p>
          <a:p>
            <a:pPr algn="ctr" rtl="0"/>
            <a:r>
              <a:rPr lang="en-US" sz="2400" dirty="0" smtClean="0">
                <a:solidFill>
                  <a:schemeClr val="accent2"/>
                </a:solidFill>
              </a:rPr>
              <a:t>n1</a:t>
            </a:r>
            <a:r>
              <a:rPr lang="en-US" sz="2400" b="1" dirty="0" smtClean="0">
                <a:solidFill>
                  <a:schemeClr val="accent2"/>
                </a:solidFill>
              </a:rPr>
              <a:t> is an array so operations are element-wise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31</a:t>
            </a:fld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067944" y="5301208"/>
            <a:ext cx="49685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Genetic drift:</a:t>
            </a:r>
          </a:p>
          <a:p>
            <a:pPr algn="ctr" rtl="0"/>
            <a:r>
              <a:rPr lang="en-US" sz="2400" dirty="0">
                <a:solidFill>
                  <a:schemeClr val="accent2"/>
                </a:solidFill>
              </a:rPr>
              <a:t>b</a:t>
            </a:r>
            <a:r>
              <a:rPr lang="en-US" sz="2400" dirty="0" smtClean="0">
                <a:solidFill>
                  <a:schemeClr val="accent2"/>
                </a:solidFill>
              </a:rPr>
              <a:t>inomial(N, p1)</a:t>
            </a:r>
            <a:r>
              <a:rPr lang="en-US" sz="2400" b="1" dirty="0" smtClean="0">
                <a:solidFill>
                  <a:schemeClr val="accent2"/>
                </a:solidFill>
              </a:rPr>
              <a:t> draws from multiple binomial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32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067944" y="5301208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accent2"/>
                </a:solidFill>
              </a:rPr>
              <a:t>update </a:t>
            </a:r>
            <a:r>
              <a:rPr lang="en-US" sz="2400" b="1" dirty="0" smtClean="0">
                <a:solidFill>
                  <a:schemeClr val="accent2"/>
                </a:solidFill>
              </a:rPr>
              <a:t>follows the simulations that didn’t finish yet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simulation(N, s,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=1000):</a:t>
            </a:r>
          </a:p>
          <a:p>
            <a:pPr marL="0" indent="0" algn="l" rtl="0">
              <a:buNone/>
            </a:pP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([True] *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GB" sz="24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(1 + s) / (N + 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s)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binomial(N, p1[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 algn="l" rtl="0">
              <a:buNone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 &amp; (</a:t>
            </a:r>
            <a:r>
              <a:rPr lang="en-GB" sz="2400" b="1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 </a:t>
            </a:r>
            <a:r>
              <a:rPr lang="en-GB" sz="24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N)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2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33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067944" y="5253007"/>
            <a:ext cx="49685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chemeClr val="accent2"/>
                </a:solidFill>
              </a:rPr>
              <a:t>Return an array of Booleans</a:t>
            </a:r>
            <a:r>
              <a:rPr lang="en-US" sz="2400" b="1" dirty="0" smtClean="0">
                <a:solidFill>
                  <a:schemeClr val="accent2"/>
                </a:solidFill>
              </a:rPr>
              <a:t>: for each simulation, did variant </a:t>
            </a:r>
            <a:r>
              <a:rPr lang="en-US" sz="2400" dirty="0" smtClean="0">
                <a:solidFill>
                  <a:schemeClr val="accent2"/>
                </a:solidFill>
              </a:rPr>
              <a:t>1 </a:t>
            </a:r>
            <a:r>
              <a:rPr lang="en-US" sz="2400" b="1" dirty="0" smtClean="0">
                <a:solidFill>
                  <a:schemeClr val="accent2"/>
                </a:solidFill>
              </a:rPr>
              <a:t>fix?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simulations: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GB" sz="28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timeit</a:t>
            </a:r>
            <a:r>
              <a:rPr lang="en-GB" sz="28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simulation(N=1000, s=0.1)</a:t>
            </a:r>
          </a:p>
          <a:p>
            <a:pPr marL="0" indent="0" algn="l" rtl="0">
              <a:buNone/>
            </a:pPr>
            <a:r>
              <a:rPr lang="en-GB" sz="2800" dirty="0" smtClean="0"/>
              <a:t>10 loops, best of 3: </a:t>
            </a:r>
            <a:r>
              <a:rPr lang="en-GB" sz="2800" b="1" dirty="0" smtClean="0"/>
              <a:t>39.2 </a:t>
            </a:r>
            <a:r>
              <a:rPr lang="en-GB" sz="2800" b="1" dirty="0" err="1" smtClean="0"/>
              <a:t>ms</a:t>
            </a:r>
            <a:r>
              <a:rPr lang="en-GB" sz="2800" b="1" dirty="0" smtClean="0"/>
              <a:t> </a:t>
            </a:r>
            <a:r>
              <a:rPr lang="en-GB" sz="2800" dirty="0" smtClean="0"/>
              <a:t>per loop (</a:t>
            </a:r>
            <a:r>
              <a:rPr lang="en-GB" sz="2800" b="1" dirty="0" smtClean="0"/>
              <a:t>x200 faster</a:t>
            </a:r>
            <a:r>
              <a:rPr lang="en-GB" sz="2800" dirty="0" smtClean="0"/>
              <a:t>)</a:t>
            </a:r>
            <a:endParaRPr lang="en-GB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449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4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40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np.logspace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(1, 6, 20, 			  </a:t>
            </a:r>
            <a:r>
              <a:rPr lang="en-GB" sz="40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GB" sz="40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=np.uint64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94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4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simulation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s, 							repetitions</a:t>
            </a:r>
          </a:p>
          <a:p>
            <a:pPr marL="0" indent="0" algn="l" rtl="0">
              <a:buNone/>
            </a:pPr>
            <a:r>
              <a:rPr lang="en-GB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for N in </a:t>
            </a:r>
            <a:r>
              <a:rPr lang="en-GB" sz="4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endParaRPr lang="en-GB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4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GB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Fixation probability as a function of </a:t>
            </a:r>
            <a:r>
              <a:rPr lang="en-US" b="1" dirty="0" smtClean="0"/>
              <a:t>N</a:t>
            </a:r>
            <a:endParaRPr lang="he-IL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3600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 = </a:t>
            </a:r>
            <a:r>
              <a:rPr lang="en-GB" sz="3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</a:p>
          <a:p>
            <a:pPr marL="0" indent="0" algn="l" rtl="0">
              <a:buNone/>
            </a:pP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3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fix_prob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axis=1, 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ddof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pPr marL="0" indent="0" algn="l" rtl="0">
              <a:buNone/>
            </a:pP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GB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np.</a:t>
            </a:r>
            <a:r>
              <a:rPr lang="en-GB" sz="36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6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repetitions</a:t>
            </a:r>
            <a:r>
              <a:rPr lang="en-GB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60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38</a:t>
            </a:fld>
            <a:endParaRPr lang="he-IL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5531"/>
            <a:ext cx="8280920" cy="599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10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</a:t>
            </a:r>
            <a:r>
              <a:rPr lang="en-US" dirty="0" smtClean="0"/>
              <a:t>pproximation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 smtClean="0"/>
                  <a:t>Kimura’s equation: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Ns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endParaRPr lang="pt-BR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def </a:t>
                </a:r>
                <a:r>
                  <a:rPr lang="pt-BR" b="1" dirty="0" smtClean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kimura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(N, s):</a:t>
                </a:r>
              </a:p>
              <a:p>
                <a:pPr marL="0" indent="0" algn="l" rtl="0">
                  <a:buNone/>
                </a:pP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np.</a:t>
                </a:r>
                <a:r>
                  <a:rPr lang="pt-BR" b="1" dirty="0" smtClean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(-2 *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 / </a:t>
                </a:r>
              </a:p>
              <a:p>
                <a:pPr marL="0" indent="0" algn="l" rtl="0">
                  <a:buNone/>
                </a:pPr>
                <a:r>
                  <a:rPr lang="pt-BR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  np.</a:t>
                </a:r>
                <a:r>
                  <a:rPr lang="pt-BR" b="1" dirty="0" smtClean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expm1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(-2 *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:r>
                  <a:rPr lang="pt-BR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pt-BR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he-IL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1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Mathematical Evolution</a:t>
            </a:r>
            <a:br>
              <a:rPr lang="en-US" dirty="0" smtClean="0"/>
            </a:br>
            <a:r>
              <a:rPr lang="en-US" sz="3100" dirty="0" smtClean="0"/>
              <a:t>Formally: </a:t>
            </a:r>
            <a:r>
              <a:rPr lang="en-GB" sz="3100" b="1" dirty="0" smtClean="0"/>
              <a:t>Population genetics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Study change in frequency of gene variants within populations</a:t>
            </a:r>
          </a:p>
          <a:p>
            <a:pPr algn="l" rtl="0"/>
            <a:r>
              <a:rPr lang="en-US" dirty="0" smtClean="0"/>
              <a:t>The four forces of evolution:</a:t>
            </a:r>
          </a:p>
          <a:p>
            <a:pPr lvl="1" algn="l" rtl="0"/>
            <a:r>
              <a:rPr lang="en-US" dirty="0" smtClean="0"/>
              <a:t>Natural selection</a:t>
            </a:r>
          </a:p>
          <a:p>
            <a:pPr lvl="1" algn="l" rtl="0"/>
            <a:r>
              <a:rPr lang="en-US" dirty="0" smtClean="0"/>
              <a:t>Random genetic drift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 flow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recombination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 algn="l" rtl="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Mutation</a:t>
            </a:r>
          </a:p>
          <a:p>
            <a:pPr algn="l" rtl="0"/>
            <a:r>
              <a:rPr lang="en-US" dirty="0" smtClean="0"/>
              <a:t>Focus on adaptation, speciation, population subdivision, and population structure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488160" y="63186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hlinkClick r:id="rId2"/>
              </a:rPr>
              <a:t>Population genetics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037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is a </a:t>
            </a:r>
            <a:r>
              <a:rPr lang="en-US" b="1" dirty="0" err="1" smtClean="0"/>
              <a:t>ufunc</a:t>
            </a:r>
            <a:r>
              <a:rPr lang="en-US" dirty="0" smtClean="0"/>
              <a:t> out-of-the-box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pt-BR" sz="4000" b="1" dirty="0" smtClean="0">
                <a:solidFill>
                  <a:srgbClr val="00B050"/>
                </a:solidFill>
              </a:rPr>
              <a:t>%timeit </a:t>
            </a:r>
            <a:r>
              <a:rPr lang="pt-BR" sz="4000" dirty="0" smtClean="0"/>
              <a:t>[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(N=N, s=s) </a:t>
            </a:r>
          </a:p>
          <a:p>
            <a:pPr marL="0" indent="0" algn="l" rtl="0">
              <a:buNone/>
            </a:pPr>
            <a:r>
              <a:rPr lang="pt-BR" sz="4000" dirty="0" smtClean="0"/>
              <a:t>		</a:t>
            </a:r>
            <a:r>
              <a:rPr lang="pt-BR" sz="4000" dirty="0"/>
              <a:t>	</a:t>
            </a:r>
            <a:r>
              <a:rPr lang="pt-BR" sz="4000" dirty="0" smtClean="0"/>
              <a:t>		for N in Nrange]</a:t>
            </a:r>
          </a:p>
          <a:p>
            <a:pPr marL="0" indent="0" algn="l" rtl="0">
              <a:buNone/>
            </a:pPr>
            <a:r>
              <a:rPr lang="pt-BR" sz="4000" b="1" dirty="0" smtClean="0">
                <a:solidFill>
                  <a:srgbClr val="00B050"/>
                </a:solidFill>
              </a:rPr>
              <a:t>%timeit</a:t>
            </a:r>
            <a:r>
              <a:rPr lang="pt-BR" sz="4000" b="1" dirty="0" smtClean="0"/>
              <a:t> </a:t>
            </a:r>
            <a:r>
              <a:rPr lang="pt-BR" sz="4000" b="1" dirty="0" smtClean="0">
                <a:solidFill>
                  <a:srgbClr val="7030A0"/>
                </a:solidFill>
              </a:rPr>
              <a:t>kimura</a:t>
            </a:r>
            <a:r>
              <a:rPr lang="pt-BR" sz="4000" dirty="0" smtClean="0"/>
              <a:t>(N=Nrange, s=s)</a:t>
            </a:r>
          </a:p>
          <a:p>
            <a:pPr algn="l" rtl="0"/>
            <a:endParaRPr lang="nl-NL" sz="4000" dirty="0" smtClean="0"/>
          </a:p>
          <a:p>
            <a:pPr marL="0" indent="0" algn="l" rtl="0">
              <a:buNone/>
            </a:pPr>
            <a:r>
              <a:rPr lang="nl-NL" sz="4000" dirty="0" smtClean="0"/>
              <a:t>1 loop, best of 3: </a:t>
            </a:r>
            <a:r>
              <a:rPr lang="nl-NL" sz="4000" b="1" dirty="0" smtClean="0"/>
              <a:t>917 ms </a:t>
            </a:r>
            <a:r>
              <a:rPr lang="nl-NL" sz="4000" dirty="0" smtClean="0"/>
              <a:t>per loop 1000 loops, best of 3: </a:t>
            </a:r>
            <a:r>
              <a:rPr lang="nl-NL" sz="4000" b="1" dirty="0" smtClean="0"/>
              <a:t>4.77 ms </a:t>
            </a:r>
            <a:r>
              <a:rPr lang="nl-NL" sz="4000" dirty="0" smtClean="0"/>
              <a:t>per loop </a:t>
            </a:r>
          </a:p>
          <a:p>
            <a:pPr marL="0" indent="0" algn="ctr" rtl="0">
              <a:buNone/>
            </a:pPr>
            <a:r>
              <a:rPr lang="nl-NL" sz="4800" b="1" dirty="0" smtClean="0"/>
              <a:t>X200 faster!</a:t>
            </a:r>
          </a:p>
          <a:p>
            <a:pPr marL="0" indent="0" algn="l" rtl="0">
              <a:buNone/>
            </a:pPr>
            <a:endParaRPr lang="he-I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899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Numexpr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 smtClean="0"/>
              <a:t>fast evaluation of array expressions elementwise by using a vector-based virtual machine.</a:t>
            </a:r>
          </a:p>
          <a:p>
            <a:pPr marL="0" indent="0" algn="l" rtl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ne.evaluate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"expm1(-2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 expm1(-2 * N * s)“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pt-BR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%timeit </a:t>
            </a:r>
            <a:r>
              <a:rPr lang="en-GB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pt-BR" dirty="0" smtClean="0">
                <a:latin typeface="Consolas" panose="020B0609020204030204" pitchFamily="49" charset="0"/>
              </a:rPr>
              <a:t>(N=Nrange, s=s)</a:t>
            </a:r>
          </a:p>
          <a:p>
            <a:pPr marL="0" indent="0" algn="l" rtl="0">
              <a:buNone/>
            </a:pPr>
            <a:r>
              <a:rPr lang="en-GB" dirty="0" smtClean="0"/>
              <a:t>1000 loops, best of 3: </a:t>
            </a:r>
            <a:r>
              <a:rPr lang="en-GB" b="1" dirty="0" smtClean="0"/>
              <a:t>1.18 </a:t>
            </a:r>
            <a:r>
              <a:rPr lang="en-GB" b="1" dirty="0" err="1" smtClean="0"/>
              <a:t>ms</a:t>
            </a:r>
            <a:r>
              <a:rPr lang="en-GB" b="1" dirty="0" smtClean="0"/>
              <a:t> </a:t>
            </a:r>
            <a:r>
              <a:rPr lang="en-GB" dirty="0" smtClean="0"/>
              <a:t>per loop (</a:t>
            </a:r>
            <a:r>
              <a:rPr lang="en-GB" b="1" dirty="0" smtClean="0"/>
              <a:t>x2 faster</a:t>
            </a:r>
            <a:r>
              <a:rPr lang="en-GB" dirty="0" smtClean="0"/>
              <a:t>)</a:t>
            </a:r>
            <a:endParaRPr lang="he-IL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41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292080" y="6309320"/>
            <a:ext cx="362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GB" dirty="0" smtClean="0">
                <a:hlinkClick r:id="rId2"/>
              </a:rPr>
              <a:t>https://github.com/pydata/numexpr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77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Plot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4857403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fig,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plt.subplots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</a:t>
            </a:r>
          </a:p>
          <a:p>
            <a:pPr marL="0" indent="0" algn="l" rtl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ax.plot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kimura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s), label='Kimura')</a:t>
            </a:r>
          </a:p>
          <a:p>
            <a:pPr marL="0" indent="0" algn="l" rtl="0">
              <a:buNone/>
            </a:pPr>
            <a:r>
              <a:rPr lang="en-GB" sz="2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ax.axhline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(2*s,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ls='--', label='2s')</a:t>
            </a:r>
          </a:p>
          <a:p>
            <a:pPr marL="0" indent="0" algn="l" rtl="0">
              <a:buNone/>
            </a:pPr>
            <a:r>
              <a:rPr lang="en-GB" sz="2400" b="1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ax.errorbar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Nrange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y=mean,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yerr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 algn="l" rtl="0">
              <a:buNone/>
            </a:pP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='o', capsize=5, label='Simulation')</a:t>
            </a:r>
          </a:p>
          <a:p>
            <a:pPr marL="0" indent="0" algn="l" rtl="0">
              <a:buNone/>
            </a:pPr>
            <a:endParaRPr lang="en-GB" sz="2400" dirty="0" smtClean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ax.set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='Population size (N)',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xscale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='log', 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xlim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=(0.5 *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Nrange.min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1.5 *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Nrange.max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</a:p>
          <a:p>
            <a:pPr marL="0" indent="0" algn="l" rtl="0">
              <a:buNone/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='Fixation probability'</a:t>
            </a: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ax.legend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he-IL" sz="2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43</a:t>
            </a:fld>
            <a:endParaRPr lang="he-IL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5" y="260648"/>
            <a:ext cx="8523465" cy="617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Evolution</a:t>
            </a:r>
            <a:endParaRPr lang="he-I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28894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62390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University of California Museum of Paleontology's </a:t>
            </a:r>
            <a:r>
              <a:rPr lang="en-US" dirty="0" smtClean="0">
                <a:hlinkClick r:id="rId3"/>
              </a:rPr>
              <a:t>Understanding Evolution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5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Selection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6</a:t>
            </a:fld>
            <a:endParaRPr lang="he-IL"/>
          </a:p>
        </p:txBody>
      </p:sp>
      <p:pic>
        <p:nvPicPr>
          <p:cNvPr id="8194" name="Picture 2" descr="Differential reprodu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2392" y="1341048"/>
            <a:ext cx="3738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lor variation in these beet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eredity of the traits of the beetles who surv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82" y="4149360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Eventually, the advantageous trait domina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10" y="4077072"/>
            <a:ext cx="251999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87824" y="2492896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72336" y="3717032"/>
            <a:ext cx="468000" cy="6120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60032" y="5301208"/>
            <a:ext cx="12240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7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Drift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9D8E-8012-4A08-859B-0192BD58A9C6}" type="slidenum">
              <a:rPr lang="he-IL" smtClean="0"/>
              <a:t>7</a:t>
            </a:fld>
            <a:endParaRPr lang="he-IL"/>
          </a:p>
        </p:txBody>
      </p:sp>
      <p:pic>
        <p:nvPicPr>
          <p:cNvPr id="3074" name="Picture 2" descr="Genetic dri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3216"/>
            <a:ext cx="74289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7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Standard model for change in frequency of gene variants.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 smtClean="0"/>
              <a:t>Two gene variants: </a:t>
            </a:r>
            <a:r>
              <a:rPr lang="en-US" sz="2800" b="1" dirty="0" smtClean="0"/>
              <a:t>0</a:t>
            </a:r>
            <a:r>
              <a:rPr lang="en-US" sz="2800" dirty="0" smtClean="0"/>
              <a:t> and </a:t>
            </a:r>
            <a:r>
              <a:rPr lang="en-US" sz="2800" b="1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Number of individuals with each variant is 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 </a:t>
            </a:r>
            <a:r>
              <a:rPr lang="en-US" sz="2800" dirty="0" smtClean="0"/>
              <a:t>and</a:t>
            </a:r>
            <a:r>
              <a:rPr lang="en-US" sz="2800" b="1" dirty="0" smtClean="0"/>
              <a:t> 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Total population size is </a:t>
            </a:r>
            <a:r>
              <a:rPr lang="en-US" sz="2800" b="1" dirty="0" smtClean="0"/>
              <a:t>N=</a:t>
            </a:r>
            <a:r>
              <a:rPr lang="en-US" sz="2800" b="1" dirty="0" smtClean="0"/>
              <a:t> 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+</a:t>
            </a:r>
            <a:r>
              <a:rPr lang="en-US" sz="2800" b="1" dirty="0" smtClean="0"/>
              <a:t>n</a:t>
            </a:r>
            <a:r>
              <a:rPr lang="en-US" sz="2800" b="1" baseline="-25000" dirty="0" smtClean="0"/>
              <a:t>1</a:t>
            </a:r>
            <a:r>
              <a:rPr lang="en-US" sz="2800" dirty="0" smtClean="0"/>
              <a:t>.</a:t>
            </a:r>
          </a:p>
          <a:p>
            <a:pPr marL="0" indent="0" algn="l" rtl="0">
              <a:buNone/>
            </a:pPr>
            <a:r>
              <a:rPr lang="en-US" sz="2800" dirty="0" smtClean="0"/>
              <a:t>Frequency of each variant is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/N </a:t>
            </a:r>
            <a:r>
              <a:rPr lang="en-US" sz="2800" dirty="0" smtClean="0"/>
              <a:t>and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=n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/N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Wright-Fisher Model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lnSpcReduction="10000"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Assume that variant </a:t>
                </a:r>
                <a:r>
                  <a:rPr lang="en-US" sz="2800" b="1" dirty="0" smtClean="0"/>
                  <a:t>1</a:t>
                </a:r>
                <a:r>
                  <a:rPr lang="en-US" sz="2800" dirty="0" smtClean="0"/>
                  <a:t> is </a:t>
                </a:r>
                <a:r>
                  <a:rPr lang="en-US" sz="2800" b="1" dirty="0" smtClean="0"/>
                  <a:t>favored by selection</a:t>
                </a:r>
                <a:r>
                  <a:rPr lang="en-US" sz="2800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The frequency of variant </a:t>
                </a:r>
                <a:r>
                  <a:rPr lang="en-US" sz="2800" b="1" dirty="0" smtClean="0"/>
                  <a:t>1 </a:t>
                </a:r>
                <a:r>
                  <a:rPr lang="en-US" sz="2800" dirty="0" smtClean="0"/>
                  <a:t>after the effect of selection natural (</a:t>
                </a:r>
                <a:r>
                  <a:rPr lang="en-US" sz="2800" b="1" dirty="0" smtClean="0"/>
                  <a:t>p</a:t>
                </a:r>
                <a:r>
                  <a:rPr lang="en-US" sz="2800" b="1" baseline="-25000" dirty="0" smtClean="0"/>
                  <a:t>1</a:t>
                </a:r>
                <a:r>
                  <a:rPr lang="en-US" sz="2800" dirty="0" smtClean="0"/>
                  <a:t>) is: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0"/>
                        <m:t>=</m:t>
                      </m:r>
                      <m:f>
                        <m:fPr>
                          <m:ctrlPr>
                            <a:rPr lang="en-US" sz="2800"/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/>
                              </m:ctrlPr>
                            </m:dPr>
                            <m:e>
                              <m:r>
                                <a:rPr lang="en-US" sz="2800" i="0"/>
                                <m:t>1</m:t>
                              </m:r>
                              <m:r>
                                <a:rPr lang="en-US" sz="2800" i="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/>
                                <m:t>s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i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0"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/>
                              </m:ctrlPr>
                            </m:dPr>
                            <m:e>
                              <m:r>
                                <a:rPr lang="en-US" sz="2800" i="0"/>
                                <m:t>1</m:t>
                              </m:r>
                              <m:r>
                                <a:rPr lang="en-US" sz="2800" i="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/>
                                <m:t>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b="1" dirty="0" smtClean="0"/>
              </a:p>
              <a:p>
                <a:pPr marL="0" indent="0" algn="l" rtl="0">
                  <a:buNone/>
                </a:pPr>
                <a:r>
                  <a:rPr lang="en-US" sz="2800" b="1" dirty="0" smtClean="0"/>
                  <a:t>s</a:t>
                </a:r>
                <a:r>
                  <a:rPr lang="en-US" sz="2800" dirty="0" smtClean="0"/>
                  <a:t> is a selection coefficient, representing </a:t>
                </a:r>
                <a:r>
                  <a:rPr lang="en-US" sz="2800" b="1" dirty="0" smtClean="0"/>
                  <a:t>how much variant 1 is favored over variant 0.</a:t>
                </a:r>
                <a:endParaRPr lang="en-US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481" t="-20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63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1880</Words>
  <Application>Microsoft Office PowerPoint</Application>
  <PresentationFormat>On-screen Show (4:3)</PresentationFormat>
  <Paragraphs>415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How to Study Evolution Using Scientific Python</vt:lpstr>
      <vt:lpstr>Who I am</vt:lpstr>
      <vt:lpstr>Why Scientific Python (why not MATLAB?)</vt:lpstr>
      <vt:lpstr>Mathematical Evolution Formally: Population genetics</vt:lpstr>
      <vt:lpstr>Evolution</vt:lpstr>
      <vt:lpstr>Natural Selection</vt:lpstr>
      <vt:lpstr>Genetic Drift</vt:lpstr>
      <vt:lpstr>The Wright-Fisher Model</vt:lpstr>
      <vt:lpstr>The Wright-Fisher Model</vt:lpstr>
      <vt:lpstr>The Wright-Fisher Model</vt:lpstr>
      <vt:lpstr>Focus: Fixation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vs. Pure Python</vt:lpstr>
      <vt:lpstr>NumPy vs. Pure Python</vt:lpstr>
      <vt:lpstr>Can we do it better faster?</vt:lpstr>
      <vt:lpstr>Cython </vt:lpstr>
      <vt:lpstr>Cython</vt:lpstr>
      <vt:lpstr>Numba </vt:lpstr>
      <vt:lpstr>Numba</vt:lpstr>
      <vt:lpstr>One simulation is not enough</vt:lpstr>
      <vt:lpstr>Multiple simulations: for loop 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Multiple simulations: NumPy</vt:lpstr>
      <vt:lpstr>Fixation probability as a function of N</vt:lpstr>
      <vt:lpstr>Fixation probability as a function of N</vt:lpstr>
      <vt:lpstr>Fixation probability as a function of N</vt:lpstr>
      <vt:lpstr>PowerPoint Presentation</vt:lpstr>
      <vt:lpstr>Approximation</vt:lpstr>
      <vt:lpstr>kimura is a ufunc out-of-the-box</vt:lpstr>
      <vt:lpstr>Numexpr</vt:lpstr>
      <vt:lpstr>Plot</vt:lpstr>
      <vt:lpstr>PowerPoint Presentation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Evolution Using Scientific Python</dc:title>
  <dc:creator>Yoav Ram</dc:creator>
  <cp:lastModifiedBy>Yoav Ram</cp:lastModifiedBy>
  <cp:revision>27</cp:revision>
  <dcterms:created xsi:type="dcterms:W3CDTF">2016-04-26T15:04:11Z</dcterms:created>
  <dcterms:modified xsi:type="dcterms:W3CDTF">2016-04-26T22:02:37Z</dcterms:modified>
</cp:coreProperties>
</file>