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89D6-9CFA-B911-05D2-337E48ACC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6DE3A-D1A3-E38C-B72D-7E944C478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98E3-0660-EAAE-4506-A7E34435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0858-9B0A-CF44-7243-E13B308F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B9CC-75AD-AD38-566E-ED57A788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B525-642D-E45E-4E91-815AD67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E91B7-D968-4D22-2023-D13A2F142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E7C2-8710-8FF8-3BBB-CF283604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1B08-BF13-5A30-13D5-BB3BB375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5542-6EFA-D48D-0A54-CE663CDD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35A49-8A5E-444F-101F-1D8390027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293B6-0EC7-8222-E61A-05C6D5F5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756AC-8F5D-3286-2A2B-178D298C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0A36-DF0B-BBA7-309C-55A00F5F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6F7C-704A-2BBE-A91E-354F2241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F872-2720-E9FA-4CD4-9DF1D61C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6DD9-693B-E2A1-EE63-0C4F871A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7B3A-C0F1-7617-CB76-E8FA999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4F01-FEFE-14E4-AC06-EB89A7D2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C392-110B-E677-395B-914930B5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BF8-F5C4-BF59-EFCB-9B62AE7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DBA7-9EE3-07D2-3B8C-39F0162B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49E3-879B-3E6F-FAFF-1C7519C5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FB5F-D40B-54D6-5B7A-02B892B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A34B-C62F-8C56-A10B-C7454109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567-443D-A516-9199-F59F5AB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5383-0EB7-CE16-2B43-86435C41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3996-252C-2BAE-6D15-2CD7D547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2A521-B31F-B6DC-C919-A375957C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0FE4-8BEF-4B8E-DBBC-D1E60848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6A42-55EB-0C4E-1CFB-AD9CE67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7953-304B-6E81-A438-6F2AE29B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D88E-2F04-1A7C-316A-6F24782A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E78D-E4F5-7DE8-68A7-D27D96CE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AB0D8-6F07-30DA-22A3-24078773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3A168-7B90-9B4E-ED7D-DA74767EF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C7D19-1F8B-C08C-F5DC-61F6B9E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3B6F4-88FF-17F9-C43F-4F9BDC4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4A496-9EFB-D175-9CAD-0F04DACA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2611-D636-D12D-BD18-48C61521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FA875-F461-541D-1D08-647CF73F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D52DE-F5F9-C561-F854-4CF98DA0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2F48-998D-190D-16D3-6CD9855A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D5707-32B4-1F11-D8BA-ED0D0ABA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13471-7303-90EB-D09A-96CA73BC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A70B-95BB-97CD-84F4-7FB108DA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A0B2-4CA5-6896-F436-1FE78A0D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7586-A6C0-A8B4-6DBF-C347A97F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95E81-C530-D77B-330A-F1B7A4B8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0351F-BCA8-884B-FDB3-F4F3ED14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79B0-6257-94B3-F5D5-489645EA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6FB5F-A033-68AF-E6E9-D101E71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228-2981-3707-6994-4743D142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8AD1D-302F-0ED8-E552-9E4156FAC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8496-A6E0-58E4-7689-7F80C2FCF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16E7-EA9B-8917-7EA9-C93D3FDC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F8A7B-61B1-F423-9C73-3824198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E8F2-26FC-3A5A-69E0-6777023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8E505-8C35-B067-DE2D-66BBA543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52DD-2C55-F78F-5263-30A3F53E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E629-2BD5-4614-9D78-165A830A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EB0C-A51E-4817-B90A-281272FF8A7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CF83-C15B-FD28-0DF4-9842361C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57CA-0BC6-CCF5-8F3B-6741BD520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AF2-896F-4B4A-831C-63EDE90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gile-sdlc" TargetMode="External"/><Relationship Id="rId2" Type="http://schemas.openxmlformats.org/officeDocument/2006/relationships/hyperlink" Target="https://www.atlassian.com/agile/scrum/ro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sdlc/sdlc_waterfall_model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D90B-063B-4D3A-7061-1D74D7294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Agile/Scrum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BF131-6641-C270-6BDC-167550413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1894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1EEAC-030C-124F-C44F-FB9ACE79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E3F-AF80-E1B1-453F-F3362805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Construction/iteration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3509-DFF4-FC59-20AE-C587BC6B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As the requirements are identified, the bulk of the work can start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aim is to provide a working product within the set amount of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product will be incremented with new improvements every sprint</a:t>
            </a:r>
          </a:p>
        </p:txBody>
      </p:sp>
    </p:spTree>
    <p:extLst>
      <p:ext uri="{BB962C8B-B14F-4D97-AF65-F5344CB8AC3E}">
        <p14:creationId xmlns:p14="http://schemas.microsoft.com/office/powerpoint/2010/main" val="152982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318CB-F9B1-A0CC-8571-AAD71A8B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BDE5-FB3C-9A0C-D9EE-12941817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058A-8FB0-E150-96DC-1CA77DDF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product is put into an environment where the next stage in the life cycle can start.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6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936EA-F937-0FC9-490F-FE41E17B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6443-D5E5-5BB7-CBC9-592E1429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376C5-BA94-6947-E284-89C57B097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As deployment is finishing, the testers on the team thoroughly test the product to ensure quality for the end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Test cases set forth by the team are implemented and the task is set to ‘done’ when all testing has concluded a positive result</a:t>
            </a:r>
          </a:p>
        </p:txBody>
      </p:sp>
    </p:spTree>
    <p:extLst>
      <p:ext uri="{BB962C8B-B14F-4D97-AF65-F5344CB8AC3E}">
        <p14:creationId xmlns:p14="http://schemas.microsoft.com/office/powerpoint/2010/main" val="41618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3D1BF-1CA7-EE21-2128-E8E20DB8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F49B-9C0F-73EE-695E-E2A50B86D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6E454-3724-B785-7623-866530984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After release of the product, the team receives feedback about how the product works and what might be improved.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cycle begins anew when a problem has been identified.</a:t>
            </a:r>
          </a:p>
        </p:txBody>
      </p:sp>
    </p:spTree>
    <p:extLst>
      <p:ext uri="{BB962C8B-B14F-4D97-AF65-F5344CB8AC3E}">
        <p14:creationId xmlns:p14="http://schemas.microsoft.com/office/powerpoint/2010/main" val="102370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9F3EF-5728-711E-E8B5-FF6B2AD4E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F834-9C56-5D24-CC78-572772DD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Waterfall vs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E66A0-A7F0-37F6-67C3-DB93B83EB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SDLC is largely the same in both frameworks, but the major difference when using the waterfall approach is that waterfall is strictly linear.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There are no overlaps in the lifecycle which majorly slows development down.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agile approach is used in iterations and broken down in smaller chunks so that value is able to be continuously delivered instead of all at once.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Changing requirements is a herculean task in waterfall and is to not be taken lightly.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Pivoting to the “health/wellness” destinations portion of the travel project would have monumentally increased the turnaround time in waterfall</a:t>
            </a:r>
          </a:p>
        </p:txBody>
      </p:sp>
    </p:spTree>
    <p:extLst>
      <p:ext uri="{BB962C8B-B14F-4D97-AF65-F5344CB8AC3E}">
        <p14:creationId xmlns:p14="http://schemas.microsoft.com/office/powerpoint/2010/main" val="352396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1516D-D906-DAD6-D275-3DD27859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8003-2280-BAF6-6820-C617F6C0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…continued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A7AB0-A44B-2E79-95DD-3E829133B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Waterfall can be selected for short and simple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Projects that have clearly defined requirements and are not dynamic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They should have little customer involvement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Projects should have enough time allotted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6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312792-1773-1ED8-40E3-EF743F97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FD1F-82A9-AC0E-4063-93A12F11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Choosing an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D1F3-55B4-0786-B877-095C54EC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Both approaches have been used for a reason over time, but the massive popularity of the Agile/Scrum framework has a reason behind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benefit of being able to pivot and constantly iterate software gives the customer/stakeholder a sense that they are “in it” with the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Changing requirements is not a difficult task within Agile. That is what it was built around.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 short, use waterfall for clearly defined requirements that are not subject to change with a clearly allotted amount of time. For all else…Agile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152481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FF89F0-FE74-0A53-AF46-D6F8E465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A0A-DA1B-D81A-8AC8-89B213CF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Works Cited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55BF3-73EB-3F49-045F-B01D01275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West, D. (n.d.). Scrum Roles. Atlassian. Retrieved February 24, 2024, from </a:t>
            </a:r>
            <a:r>
              <a:rPr lang="en-US" dirty="0">
                <a:hlinkClick r:id="rId2"/>
              </a:rPr>
              <a:t>https://www.atlassian.com/agile/scrum/roles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(n.d.). Software Development Life Cycle: Agile. </a:t>
            </a:r>
            <a:r>
              <a:rPr lang="en-US" dirty="0" err="1"/>
              <a:t>JavaTpoint</a:t>
            </a:r>
            <a:r>
              <a:rPr lang="en-US" dirty="0"/>
              <a:t>. Retrieved </a:t>
            </a:r>
            <a:r>
              <a:rPr lang="en-US"/>
              <a:t>February 24, </a:t>
            </a:r>
            <a:r>
              <a:rPr lang="en-US" dirty="0"/>
              <a:t>2024, from </a:t>
            </a:r>
            <a:r>
              <a:rPr lang="en-US" dirty="0">
                <a:hlinkClick r:id="rId3"/>
              </a:rPr>
              <a:t>https://www.javatpoint.com/agile-sdlc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(n.d.). SDLC - Waterfall Model. </a:t>
            </a:r>
            <a:r>
              <a:rPr lang="en-US" dirty="0" err="1"/>
              <a:t>TutorialsPoint</a:t>
            </a:r>
            <a:r>
              <a:rPr lang="en-US" dirty="0"/>
              <a:t>. Retrieved February 24, 2024, from </a:t>
            </a:r>
            <a:r>
              <a:rPr lang="en-US" dirty="0">
                <a:hlinkClick r:id="rId4"/>
              </a:rPr>
              <a:t>https://www.tutorialspoint.com/sdlc/sdlc_waterfall_model.htm</a:t>
            </a:r>
            <a:endParaRPr lang="en-US" dirty="0"/>
          </a:p>
          <a:p>
            <a:pPr algn="l"/>
            <a:r>
              <a:rPr lang="en-US" dirty="0"/>
              <a:t>   4. Cobb, C. G. (n.d.). </a:t>
            </a:r>
            <a:r>
              <a:rPr lang="en-US" i="1" dirty="0"/>
              <a:t>The Project Manager's Guide to Mastering Agile: Principles and Practices for an Adaptive Approach</a:t>
            </a:r>
            <a:r>
              <a:rPr lang="en-US" dirty="0"/>
              <a:t>. 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262DB-F79C-3607-719B-8F6F22D19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9B63-D196-572C-D085-7884B9AF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2491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Scrum Roles</a:t>
            </a:r>
          </a:p>
        </p:txBody>
      </p:sp>
    </p:spTree>
    <p:extLst>
      <p:ext uri="{BB962C8B-B14F-4D97-AF65-F5344CB8AC3E}">
        <p14:creationId xmlns:p14="http://schemas.microsoft.com/office/powerpoint/2010/main" val="71032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8D76F-B9AC-70E1-15A1-04826FE9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ABA0-8AE4-F841-65CA-AA64A78C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Product Owner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DC40-ED6B-0EDC-5402-B63FC8D7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Understand the business requirements set forth within a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They create and manage the product backlog based on those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It is up to the Product Owner to make sure that the team is creating the most value for her stakeholders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They provide the vision for the team moving forward in any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They are the intermediary between the team and the stakeholders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Product Owners set the pace and priority for the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CE7A0-F841-4488-691E-4B36B255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9C1-D029-852F-547C-A846257B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Scrum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D815D-64B9-ED26-159A-E012A9BD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glue that holds the team together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Servant leader who ascribes to foster an active scrum environment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Leads the scrum ceremonies (standups, reflections, refinement)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Works closely with the product owner to better understand and communicate  value requirements to the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Helps the team to self –organize to remove any blockers or hinderances to their effectiveness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Facilitates continuous team improvement</a:t>
            </a:r>
          </a:p>
        </p:txBody>
      </p:sp>
    </p:spTree>
    <p:extLst>
      <p:ext uri="{BB962C8B-B14F-4D97-AF65-F5344CB8AC3E}">
        <p14:creationId xmlns:p14="http://schemas.microsoft.com/office/powerpoint/2010/main" val="22813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77FC2-F51B-E1CA-4747-1094906C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6619-FF9E-9292-177D-800F551A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Development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8362-BBE6-AB53-FCE4-0E7AA046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‘bread and butter’ of a scrum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Able to effectively self-organize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Self-organization leads to the empowerment of the team to make decisions they would think is best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Attend a ‘daily scrum’ or ‘standup’ to ensure transparency and communicate progress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Provide technical insight into problems that a sprint might face with a certain task</a:t>
            </a:r>
          </a:p>
        </p:txBody>
      </p:sp>
    </p:spTree>
    <p:extLst>
      <p:ext uri="{BB962C8B-B14F-4D97-AF65-F5344CB8AC3E}">
        <p14:creationId xmlns:p14="http://schemas.microsoft.com/office/powerpoint/2010/main" val="18260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54D17-CE6F-6342-DB2E-72F1285D1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0F6-0A8C-0AB1-125F-3A8896AB7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BA333-C1D3-A509-BB70-E8960B6DD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Develops test cases for each task during a sprint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Ensures quality product for the end user through test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Provides insight into necessary improvements to tasks or cards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Has the final say on whether a task is “done”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Assess risk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Largely might participate in automated regression testing to ensure a stable product</a:t>
            </a:r>
          </a:p>
        </p:txBody>
      </p:sp>
    </p:spTree>
    <p:extLst>
      <p:ext uri="{BB962C8B-B14F-4D97-AF65-F5344CB8AC3E}">
        <p14:creationId xmlns:p14="http://schemas.microsoft.com/office/powerpoint/2010/main" val="61550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E98F4-F002-FD45-5E84-B683A922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731C-7C4C-0DE8-011A-220478A0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Agile: Software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8065-1EA0-22E2-96A6-191CC858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Requirement gathering and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Design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Construction/iteration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113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8D7FC-7D50-6572-B04C-CDBDC673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5F9A-E2E5-AFB2-1C8C-E49330E6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Requirement gathering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E7A71-D7DD-D267-8B05-A636AB37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Product owner gleans knowledge and organizes the requirements into a backlog of “user stories”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Explore business opportunities and plan the time and effort needed to build this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Evaluation of economic and technical viability</a:t>
            </a:r>
          </a:p>
        </p:txBody>
      </p:sp>
    </p:spTree>
    <p:extLst>
      <p:ext uri="{BB962C8B-B14F-4D97-AF65-F5344CB8AC3E}">
        <p14:creationId xmlns:p14="http://schemas.microsoft.com/office/powerpoint/2010/main" val="283003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4F25E-CFB5-3E59-F376-2DE9E4B5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791F-12C7-9CD4-E0AA-C6E66FA0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942"/>
          </a:xfrm>
        </p:spPr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Design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94834-1D59-F4C7-53FE-739845B1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807"/>
            <a:ext cx="9144000" cy="4956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Project has been identified and researched thoroughly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Work with stakeholders to define requirements in detail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Diagrams or high-level UML to show the work and how it will apply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3415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878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Biome</vt:lpstr>
      <vt:lpstr>Calibri</vt:lpstr>
      <vt:lpstr>Calibri Light</vt:lpstr>
      <vt:lpstr>Office Theme</vt:lpstr>
      <vt:lpstr>Agile/Scrum</vt:lpstr>
      <vt:lpstr>Scrum Roles</vt:lpstr>
      <vt:lpstr>Product Owner</vt:lpstr>
      <vt:lpstr>Scrum Master</vt:lpstr>
      <vt:lpstr>Development Team</vt:lpstr>
      <vt:lpstr>Tester</vt:lpstr>
      <vt:lpstr>Agile: Software Development Life Cycle</vt:lpstr>
      <vt:lpstr>Requirement gathering and analysis</vt:lpstr>
      <vt:lpstr>Design Requirements</vt:lpstr>
      <vt:lpstr>Construction/iteration</vt:lpstr>
      <vt:lpstr>Deployment</vt:lpstr>
      <vt:lpstr>Testing</vt:lpstr>
      <vt:lpstr>Feedback</vt:lpstr>
      <vt:lpstr>Waterfall vs Agile</vt:lpstr>
      <vt:lpstr>…continued</vt:lpstr>
      <vt:lpstr>Choosing an approach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Agile/Scrum</dc:title>
  <dc:creator>Spivey, James</dc:creator>
  <cp:lastModifiedBy>Spivey, James</cp:lastModifiedBy>
  <cp:revision>4</cp:revision>
  <dcterms:created xsi:type="dcterms:W3CDTF">2024-02-25T20:57:02Z</dcterms:created>
  <dcterms:modified xsi:type="dcterms:W3CDTF">2024-02-25T23:59:57Z</dcterms:modified>
</cp:coreProperties>
</file>