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F9E6-B468-4374-8C5F-5A67EC7B766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A8BB-6CC5-461E-BD79-C0C9D400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8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BBF3-57D7-4072-A1FE-05DEC91A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PRIMENA NEURONSKIH MREŽA U FINANSIJAMA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E61A6-BCA5-4BC3-8BB7-8AD83E367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Jovan Stanković RI 48/2019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611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AE79-0D8C-45F6-88E3-84F7304E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DETEKCIJA PREVARA I UPRAVLJANJE RIZIKOM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CC2A-35DD-46A1-8A5E-F6272EDF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naučiti</a:t>
            </a:r>
            <a:r>
              <a:rPr lang="en-US" dirty="0"/>
              <a:t> </a:t>
            </a:r>
            <a:r>
              <a:rPr lang="en-US" dirty="0" err="1"/>
              <a:t>složene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/>
              <a:t>primetiti </a:t>
            </a:r>
            <a:r>
              <a:rPr lang="en-US" dirty="0" err="1"/>
              <a:t>anomalije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neuobičajene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sr-Latn-RS" dirty="0"/>
              <a:t> ili</a:t>
            </a:r>
            <a:r>
              <a:rPr lang="en-US" dirty="0"/>
              <a:t> </a:t>
            </a:r>
            <a:r>
              <a:rPr lang="en-US" dirty="0" err="1"/>
              <a:t>nepravilnosti</a:t>
            </a:r>
            <a:r>
              <a:rPr lang="en-US" dirty="0"/>
              <a:t> </a:t>
            </a:r>
            <a:r>
              <a:rPr lang="sr-Latn-RS" dirty="0"/>
              <a:t>u</a:t>
            </a:r>
            <a:r>
              <a:rPr lang="en-US" dirty="0" err="1"/>
              <a:t>obrascima</a:t>
            </a:r>
            <a:r>
              <a:rPr lang="en-US" dirty="0"/>
              <a:t> </a:t>
            </a:r>
            <a:r>
              <a:rPr lang="en-US" dirty="0" err="1"/>
              <a:t>trošenja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M</a:t>
            </a:r>
            <a:r>
              <a:rPr lang="it-IT" dirty="0"/>
              <a:t>reže mogu koristiti podatke o prethodnim prevarama kako bi se prilagodile novim vrstama prevara i unapredile svoju sposobnost detekcije.</a:t>
            </a:r>
            <a:endParaRPr lang="sr-Latn-RS" dirty="0"/>
          </a:p>
          <a:p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identifikovati</a:t>
            </a:r>
            <a:r>
              <a:rPr lang="en-US" dirty="0"/>
              <a:t> </a:t>
            </a:r>
            <a:r>
              <a:rPr lang="en-US" dirty="0" err="1"/>
              <a:t>složene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faktora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predvideti</a:t>
            </a:r>
            <a:r>
              <a:rPr lang="en-US" dirty="0"/>
              <a:t> </a:t>
            </a:r>
            <a:r>
              <a:rPr lang="en-US" dirty="0" err="1"/>
              <a:t>potencijalne</a:t>
            </a:r>
            <a:r>
              <a:rPr lang="en-US" dirty="0"/>
              <a:t> </a:t>
            </a:r>
            <a:r>
              <a:rPr lang="en-US" dirty="0" err="1"/>
              <a:t>rizike</a:t>
            </a:r>
            <a:r>
              <a:rPr lang="en-US" dirty="0"/>
              <a:t>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finansijske</a:t>
            </a:r>
            <a:r>
              <a:rPr lang="en-US" dirty="0"/>
              <a:t> </a:t>
            </a:r>
            <a:r>
              <a:rPr lang="en-US" dirty="0" err="1"/>
              <a:t>institucije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prilagoditi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preduzeti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mere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rizicima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4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787D-87BE-4B52-94F5-2D7CE118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Automatsko trgovanje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DB12-3CDD-4C20-8430-9635C5FF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en-US" dirty="0" err="1"/>
              <a:t>potrebu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za </a:t>
            </a:r>
            <a:r>
              <a:rPr lang="en-US" dirty="0" err="1"/>
              <a:t>donošenje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 o </a:t>
            </a:r>
            <a:r>
              <a:rPr lang="en-US" dirty="0" err="1"/>
              <a:t>trgovanju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finansijskim</a:t>
            </a:r>
            <a:r>
              <a:rPr lang="en-US" dirty="0"/>
              <a:t> </a:t>
            </a:r>
            <a:r>
              <a:rPr lang="en-US" dirty="0" err="1"/>
              <a:t>tržištima</a:t>
            </a:r>
            <a:r>
              <a:rPr lang="en-US" dirty="0"/>
              <a:t> bez </a:t>
            </a:r>
            <a:r>
              <a:rPr lang="en-US" dirty="0" err="1"/>
              <a:t>direktnog</a:t>
            </a:r>
            <a:r>
              <a:rPr lang="en-US" dirty="0"/>
              <a:t> </a:t>
            </a:r>
            <a:r>
              <a:rPr lang="en-US" dirty="0" err="1"/>
              <a:t>učešća</a:t>
            </a:r>
            <a:r>
              <a:rPr lang="en-US" dirty="0"/>
              <a:t> </a:t>
            </a:r>
            <a:r>
              <a:rPr lang="en-US" dirty="0" err="1"/>
              <a:t>čoveka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M</a:t>
            </a:r>
            <a:r>
              <a:rPr lang="en-US" dirty="0" err="1"/>
              <a:t>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naučiti</a:t>
            </a:r>
            <a:r>
              <a:rPr lang="sr-Latn-RS" dirty="0"/>
              <a:t> da</a:t>
            </a:r>
            <a:r>
              <a:rPr lang="en-US" dirty="0"/>
              <a:t> </a:t>
            </a:r>
            <a:r>
              <a:rPr lang="en-US" dirty="0" err="1"/>
              <a:t>prepozna</a:t>
            </a:r>
            <a:r>
              <a:rPr lang="sr-Latn-RS" dirty="0"/>
              <a:t>ju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koji </a:t>
            </a:r>
            <a:r>
              <a:rPr lang="en-US" dirty="0" err="1"/>
              <a:t>ukazuju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povoljne</a:t>
            </a:r>
            <a:r>
              <a:rPr lang="en-US" dirty="0"/>
              <a:t> </a:t>
            </a:r>
            <a:r>
              <a:rPr lang="en-US" dirty="0" err="1"/>
              <a:t>trenutke</a:t>
            </a:r>
            <a:r>
              <a:rPr lang="en-US" dirty="0"/>
              <a:t> za </a:t>
            </a:r>
            <a:r>
              <a:rPr lang="en-US" dirty="0" err="1"/>
              <a:t>kupovinu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prodaju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za </a:t>
            </a:r>
            <a:r>
              <a:rPr lang="en-US" dirty="0" err="1"/>
              <a:t>trgovanje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donošenje</a:t>
            </a:r>
            <a:r>
              <a:rPr lang="en-US" dirty="0"/>
              <a:t> </a:t>
            </a:r>
            <a:r>
              <a:rPr lang="en-US" dirty="0" err="1"/>
              <a:t>brzih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preciznih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026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53E6-C646-43C8-86E1-3CD6DE6C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Kreditno ocenjivanje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9C43-C210-4792-9C22-7E3039DD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Kreditno</a:t>
            </a:r>
            <a:r>
              <a:rPr lang="en-US" dirty="0"/>
              <a:t> </a:t>
            </a:r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finansijskim</a:t>
            </a:r>
            <a:r>
              <a:rPr lang="en-US" dirty="0"/>
              <a:t> </a:t>
            </a:r>
            <a:r>
              <a:rPr lang="en-US" dirty="0" err="1"/>
              <a:t>institucijama</a:t>
            </a:r>
            <a:r>
              <a:rPr lang="en-US" dirty="0"/>
              <a:t> </a:t>
            </a:r>
            <a:r>
              <a:rPr lang="en-US" dirty="0" err="1"/>
              <a:t>brzo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pouzdano</a:t>
            </a:r>
            <a:r>
              <a:rPr lang="en-US" dirty="0"/>
              <a:t> </a:t>
            </a:r>
            <a:r>
              <a:rPr lang="en-US" dirty="0" err="1"/>
              <a:t>donošenje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 o </a:t>
            </a:r>
            <a:r>
              <a:rPr lang="en-US" dirty="0" err="1"/>
              <a:t>odobravanju</a:t>
            </a:r>
            <a:r>
              <a:rPr lang="en-US" dirty="0"/>
              <a:t> </a:t>
            </a:r>
            <a:r>
              <a:rPr lang="en-US" dirty="0" err="1"/>
              <a:t>kredita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Neuronske m</a:t>
            </a:r>
            <a:r>
              <a:rPr lang="en-US" dirty="0" err="1"/>
              <a:t>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analizirati</a:t>
            </a:r>
            <a:r>
              <a:rPr lang="en-US" dirty="0"/>
              <a:t> </a:t>
            </a:r>
            <a:r>
              <a:rPr lang="en-US" dirty="0" err="1"/>
              <a:t>faktore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istorijska</a:t>
            </a:r>
            <a:r>
              <a:rPr lang="en-US" dirty="0"/>
              <a:t> </a:t>
            </a:r>
            <a:r>
              <a:rPr lang="en-US" dirty="0" err="1"/>
              <a:t>zaduženost</a:t>
            </a:r>
            <a:r>
              <a:rPr lang="en-US" dirty="0"/>
              <a:t>, </a:t>
            </a:r>
            <a:r>
              <a:rPr lang="en-US" dirty="0" err="1"/>
              <a:t>finansijsko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, </a:t>
            </a:r>
            <a:r>
              <a:rPr lang="en-US" dirty="0" err="1"/>
              <a:t>plaćanje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, </a:t>
            </a:r>
            <a:r>
              <a:rPr lang="en-US" dirty="0" err="1"/>
              <a:t>zaposlenje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faktore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da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U</a:t>
            </a:r>
            <a:r>
              <a:rPr lang="en-US" dirty="0" err="1"/>
              <a:t>potreba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za </a:t>
            </a:r>
            <a:r>
              <a:rPr lang="en-US" dirty="0" err="1"/>
              <a:t>kreditno</a:t>
            </a:r>
            <a:r>
              <a:rPr lang="en-US" dirty="0"/>
              <a:t> </a:t>
            </a:r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veću</a:t>
            </a:r>
            <a:r>
              <a:rPr lang="en-US" dirty="0"/>
              <a:t> </a:t>
            </a:r>
            <a:r>
              <a:rPr lang="en-US" dirty="0" err="1"/>
              <a:t>objektivnost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konzistentnost</a:t>
            </a:r>
            <a:r>
              <a:rPr lang="en-US" dirty="0"/>
              <a:t> u </a:t>
            </a:r>
            <a:r>
              <a:rPr lang="en-US" dirty="0" err="1"/>
              <a:t>donošenju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6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1776-8DD6-45EA-862F-1D02BBDE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4333"/>
            <a:ext cx="10353762" cy="4986867"/>
          </a:xfrm>
        </p:spPr>
        <p:txBody>
          <a:bodyPr anchor="ctr"/>
          <a:lstStyle/>
          <a:p>
            <a:r>
              <a:rPr lang="sr-Latn-RS" sz="2400" b="1" i="0" dirty="0">
                <a:solidFill>
                  <a:srgbClr val="D1D5DB"/>
                </a:solidFill>
                <a:effectLst/>
                <a:latin typeface="Söhne"/>
              </a:rPr>
              <a:t>P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rimena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neuronskih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mreža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finansijama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ima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značajan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potencijal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donosi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brojne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prednosti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sr-Latn-R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Korišćenje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neuronskih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mreža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dubinsku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analizu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velike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količine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finansijskih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otkrivanje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složenih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veza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obrazaca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brzo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donošenje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informisanih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odluka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sr-Latn-R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sr-Latn-RS" sz="2400" b="1" i="0" dirty="0">
                <a:solidFill>
                  <a:srgbClr val="D1D5DB"/>
                </a:solidFill>
                <a:effectLst/>
                <a:latin typeface="Söhne"/>
              </a:rPr>
              <a:t>M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ože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unaprediti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efikasnost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preciznost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sigurnost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finansijskih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operacija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sr-Latn-R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sr-Latn-RS" sz="2400" b="1" i="0" dirty="0">
                <a:solidFill>
                  <a:srgbClr val="D1D5DB"/>
                </a:solidFill>
                <a:effectLst/>
                <a:latin typeface="Söhne"/>
              </a:rPr>
              <a:t>P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rimena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neuronskih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mreža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finansijama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zahteva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kvalitetne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podatke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pažljivo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modeliranje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validaciju</a:t>
            </a:r>
            <a:r>
              <a:rPr lang="sr-Latn-RS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87E661-777A-464D-9655-C2E122247D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9" r="29989"/>
          <a:stretch>
            <a:fillRect/>
          </a:stretch>
        </p:blipFill>
        <p:spPr>
          <a:xfrm>
            <a:off x="7408333" y="767347"/>
            <a:ext cx="3936999" cy="48830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4A924-D84D-4FCF-B980-8AC93282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626533"/>
            <a:ext cx="5934950" cy="5164667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Ogromne</a:t>
            </a:r>
            <a:r>
              <a:rPr lang="en-US" sz="2400" dirty="0"/>
              <a:t> </a:t>
            </a:r>
            <a:r>
              <a:rPr lang="en-US" sz="2400" dirty="0" err="1"/>
              <a:t>količine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Visoka</a:t>
            </a:r>
            <a:r>
              <a:rPr lang="en-US" sz="2400" dirty="0"/>
              <a:t> </a:t>
            </a:r>
            <a:r>
              <a:rPr lang="en-US" sz="2400" dirty="0" err="1"/>
              <a:t>volatilnost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Kompleksni</a:t>
            </a:r>
            <a:r>
              <a:rPr lang="en-US" sz="2400" dirty="0"/>
              <a:t> </a:t>
            </a:r>
            <a:r>
              <a:rPr lang="en-US" sz="2400" dirty="0" err="1"/>
              <a:t>međusobni</a:t>
            </a:r>
            <a:r>
              <a:rPr lang="en-US" sz="2400" dirty="0"/>
              <a:t> </a:t>
            </a:r>
            <a:r>
              <a:rPr lang="en-US" sz="2400" dirty="0" err="1"/>
              <a:t>odnosi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različitih</a:t>
            </a:r>
            <a:r>
              <a:rPr lang="en-US" sz="2400" dirty="0"/>
              <a:t> </a:t>
            </a:r>
            <a:r>
              <a:rPr lang="en-US" sz="2400" dirty="0" err="1"/>
              <a:t>tržišta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Učestali</a:t>
            </a:r>
            <a:r>
              <a:rPr lang="en-US" sz="2400" dirty="0"/>
              <a:t> </a:t>
            </a:r>
            <a:r>
              <a:rPr lang="en-US" sz="2400" dirty="0" err="1"/>
              <a:t>nepredvidivi</a:t>
            </a:r>
            <a:r>
              <a:rPr lang="en-US" sz="2400" dirty="0"/>
              <a:t> </a:t>
            </a:r>
            <a:r>
              <a:rPr lang="en-US" sz="2400" dirty="0" err="1"/>
              <a:t>događaji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5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7B87-36A2-4340-8976-157F945D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99532"/>
            <a:ext cx="9001462" cy="1430867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Tipovi</a:t>
            </a:r>
            <a:r>
              <a:rPr lang="en-US" sz="3200" dirty="0"/>
              <a:t> </a:t>
            </a:r>
            <a:r>
              <a:rPr lang="en-US" sz="3200" dirty="0" err="1"/>
              <a:t>neuralnih</a:t>
            </a:r>
            <a:r>
              <a:rPr lang="en-US" sz="3200" dirty="0"/>
              <a:t> </a:t>
            </a:r>
            <a:r>
              <a:rPr lang="en-US" sz="3200" dirty="0" err="1"/>
              <a:t>mre</a:t>
            </a:r>
            <a:r>
              <a:rPr lang="sr-Latn-RS" sz="3200" dirty="0"/>
              <a:t>ža u finansijama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7E5EC-88E2-4D03-B5AE-C0051F63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30400"/>
            <a:ext cx="9001462" cy="3327400"/>
          </a:xfrm>
        </p:spPr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N</a:t>
            </a:r>
            <a:r>
              <a:rPr lang="en-US" dirty="0" err="1"/>
              <a:t>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propagacijom</a:t>
            </a:r>
            <a:r>
              <a:rPr lang="en-US" dirty="0"/>
              <a:t> </a:t>
            </a:r>
            <a:r>
              <a:rPr lang="en-US" dirty="0" err="1"/>
              <a:t>unapred</a:t>
            </a:r>
            <a:endParaRPr lang="sr-Latn-R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Rekurentne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sr-Latn-R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Konvolutivne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sr-Latn-R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Long Short-Term Memory</a:t>
            </a:r>
            <a:r>
              <a:rPr lang="sr-Latn-RS" dirty="0"/>
              <a:t> mreže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CA98-9696-4D93-BE11-50B3407D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n</a:t>
            </a:r>
            <a:r>
              <a:rPr lang="en-US" sz="2800" dirty="0" err="1"/>
              <a:t>euronske</a:t>
            </a:r>
            <a:r>
              <a:rPr lang="en-US" sz="2800" dirty="0"/>
              <a:t> </a:t>
            </a:r>
            <a:r>
              <a:rPr lang="en-US" sz="2800" dirty="0" err="1"/>
              <a:t>mreže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propagacijom</a:t>
            </a:r>
            <a:r>
              <a:rPr lang="en-US" sz="2800" dirty="0"/>
              <a:t> </a:t>
            </a:r>
            <a:r>
              <a:rPr lang="en-US" sz="2800" dirty="0" err="1"/>
              <a:t>unapred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0121-4081-47D9-BAC7-AA3946F0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46866"/>
            <a:ext cx="10353762" cy="3344333"/>
          </a:xfrm>
        </p:spPr>
        <p:txBody>
          <a:bodyPr anchor="t"/>
          <a:lstStyle/>
          <a:p>
            <a:pPr algn="ctr"/>
            <a:r>
              <a:rPr lang="pl-PL" dirty="0"/>
              <a:t>Obrada i analiza velike količine podataka</a:t>
            </a:r>
          </a:p>
          <a:p>
            <a:pPr algn="ctr"/>
            <a:r>
              <a:rPr lang="en-US" dirty="0" err="1"/>
              <a:t>Prognoziranje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endParaRPr lang="pl-PL" dirty="0"/>
          </a:p>
          <a:p>
            <a:pPr algn="ctr"/>
            <a:r>
              <a:rPr lang="en-US" dirty="0" err="1"/>
              <a:t>Klasifikacija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7209-A565-4AFB-8E71-FEF00946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Rekurentne</a:t>
            </a:r>
            <a:r>
              <a:rPr lang="en-US" sz="2800" dirty="0"/>
              <a:t> </a:t>
            </a:r>
            <a:r>
              <a:rPr lang="en-US" sz="2800" dirty="0" err="1"/>
              <a:t>neuronske</a:t>
            </a:r>
            <a:r>
              <a:rPr lang="en-US" sz="2800" dirty="0"/>
              <a:t> </a:t>
            </a:r>
            <a:r>
              <a:rPr lang="en-US" sz="2800" dirty="0" err="1"/>
              <a:t>mreže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98BD-664F-4635-ABE3-9B25EE23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9066"/>
            <a:ext cx="10353762" cy="3522133"/>
          </a:xfrm>
        </p:spPr>
        <p:txBody>
          <a:bodyPr/>
          <a:lstStyle/>
          <a:p>
            <a:pPr algn="ctr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vremenskih</a:t>
            </a:r>
            <a:r>
              <a:rPr lang="en-US" dirty="0"/>
              <a:t> </a:t>
            </a:r>
            <a:r>
              <a:rPr lang="en-US" dirty="0" err="1"/>
              <a:t>serija</a:t>
            </a:r>
            <a:endParaRPr lang="sr-Latn-RS" dirty="0"/>
          </a:p>
          <a:p>
            <a:pPr algn="ctr"/>
            <a:r>
              <a:rPr lang="en-US" dirty="0" err="1"/>
              <a:t>Prognoziranje</a:t>
            </a:r>
            <a:r>
              <a:rPr lang="en-US" dirty="0"/>
              <a:t> </a:t>
            </a:r>
            <a:r>
              <a:rPr lang="en-US" dirty="0" err="1"/>
              <a:t>budućih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sr-Latn-RS" dirty="0"/>
          </a:p>
          <a:p>
            <a:pPr algn="ctr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portfeljem</a:t>
            </a:r>
            <a:endParaRPr lang="sr-Latn-RS" dirty="0"/>
          </a:p>
          <a:p>
            <a:pPr algn="ctr"/>
            <a:r>
              <a:rPr lang="pl-PL" dirty="0"/>
              <a:t>Detekcija anomalija i upravljanje rizicima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6B94-2141-45DB-A32F-B4210260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Konvolutivne</a:t>
            </a:r>
            <a:r>
              <a:rPr lang="en-US" sz="2800" dirty="0"/>
              <a:t> </a:t>
            </a:r>
            <a:r>
              <a:rPr lang="en-US" sz="2800" dirty="0" err="1"/>
              <a:t>neuronske</a:t>
            </a:r>
            <a:r>
              <a:rPr lang="en-US" sz="2800" dirty="0"/>
              <a:t> </a:t>
            </a:r>
            <a:r>
              <a:rPr lang="en-US" sz="2800" dirty="0" err="1"/>
              <a:t>mreže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2422-F77C-421B-A78F-F5CD9064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0666"/>
            <a:ext cx="10353762" cy="3420533"/>
          </a:xfrm>
        </p:spPr>
        <p:txBody>
          <a:bodyPr/>
          <a:lstStyle/>
          <a:p>
            <a:pPr algn="ctr"/>
            <a:r>
              <a:rPr lang="en-US" dirty="0" err="1"/>
              <a:t>Ekstrakcija</a:t>
            </a:r>
            <a:r>
              <a:rPr lang="en-US" dirty="0"/>
              <a:t> </a:t>
            </a:r>
            <a:r>
              <a:rPr lang="en-US" dirty="0" err="1"/>
              <a:t>relevantnih</a:t>
            </a:r>
            <a:r>
              <a:rPr lang="en-US" dirty="0"/>
              <a:t> </a:t>
            </a:r>
            <a:r>
              <a:rPr lang="en-US" dirty="0" err="1"/>
              <a:t>obrazaca</a:t>
            </a:r>
            <a:endParaRPr lang="sr-Latn-RS" dirty="0"/>
          </a:p>
          <a:p>
            <a:pPr algn="ctr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grafikona</a:t>
            </a:r>
            <a:endParaRPr lang="sr-Latn-RS" dirty="0"/>
          </a:p>
          <a:p>
            <a:pPr algn="ctr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makroekonomskih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599-58BA-422B-AF5B-2BCA48D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Dugoročna</a:t>
            </a:r>
            <a:r>
              <a:rPr lang="en-US" sz="2800" dirty="0"/>
              <a:t> </a:t>
            </a:r>
            <a:r>
              <a:rPr lang="en-US" sz="2800" dirty="0" err="1"/>
              <a:t>kratkoročna</a:t>
            </a:r>
            <a:r>
              <a:rPr lang="en-US" sz="2800" dirty="0"/>
              <a:t> </a:t>
            </a:r>
            <a:r>
              <a:rPr lang="en-US" sz="2800" dirty="0" err="1"/>
              <a:t>memorija</a:t>
            </a:r>
            <a:r>
              <a:rPr lang="en-US" sz="2800" dirty="0"/>
              <a:t> (Long Short-Term Memory - 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453D-DE03-4687-98D0-A0E7FDEB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4466"/>
            <a:ext cx="10353762" cy="3496733"/>
          </a:xfrm>
        </p:spPr>
        <p:txBody>
          <a:bodyPr/>
          <a:lstStyle/>
          <a:p>
            <a:pPr algn="ctr"/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dugoročne</a:t>
            </a:r>
            <a:r>
              <a:rPr lang="en-US" dirty="0"/>
              <a:t> </a:t>
            </a:r>
            <a:r>
              <a:rPr lang="en-US" dirty="0" err="1"/>
              <a:t>zavisnosti</a:t>
            </a:r>
            <a:endParaRPr lang="sr-Latn-RS" dirty="0"/>
          </a:p>
          <a:p>
            <a:pPr algn="ctr"/>
            <a:r>
              <a:rPr lang="sv-SE" dirty="0"/>
              <a:t>Predviđanje cena i kretanja tržišta</a:t>
            </a:r>
            <a:endParaRPr lang="sr-Latn-RS" dirty="0"/>
          </a:p>
          <a:p>
            <a:pPr algn="ctr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portfeljima</a:t>
            </a:r>
            <a:endParaRPr lang="sr-Latn-RS" dirty="0"/>
          </a:p>
          <a:p>
            <a:pPr algn="ctr"/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anomalija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prevara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B2BF-110C-4F88-8A1F-DB518A53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PROGNOZIRANJE CENA I VREDNOSTI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CA2-BC7A-4CB2-8440-F5ACD671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Neuronske mreže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vremenskih</a:t>
            </a:r>
            <a:r>
              <a:rPr lang="en-US" dirty="0"/>
              <a:t> </a:t>
            </a:r>
            <a:r>
              <a:rPr lang="en-US" dirty="0" err="1"/>
              <a:t>serija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trendova</a:t>
            </a:r>
            <a:r>
              <a:rPr lang="en-US" dirty="0"/>
              <a:t>, </a:t>
            </a:r>
            <a:r>
              <a:rPr lang="en-US" dirty="0" err="1"/>
              <a:t>ciklusa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relevantnih</a:t>
            </a:r>
            <a:r>
              <a:rPr lang="en-US" dirty="0"/>
              <a:t> </a:t>
            </a:r>
            <a:r>
              <a:rPr lang="en-US" dirty="0" err="1"/>
              <a:t>obrazaca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, </a:t>
            </a:r>
            <a:r>
              <a:rPr lang="en-US" dirty="0" err="1"/>
              <a:t>fundamentalne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uzimanja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emocionalnih</a:t>
            </a:r>
            <a:r>
              <a:rPr lang="en-US" dirty="0"/>
              <a:t> </a:t>
            </a:r>
            <a:r>
              <a:rPr lang="en-US" dirty="0" err="1"/>
              <a:t>faktora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tržišne</a:t>
            </a:r>
            <a:r>
              <a:rPr lang="en-US" dirty="0"/>
              <a:t> </a:t>
            </a:r>
            <a:r>
              <a:rPr lang="en-US" dirty="0" err="1"/>
              <a:t>psihologije</a:t>
            </a:r>
            <a:r>
              <a:rPr lang="en-US" dirty="0"/>
              <a:t>,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generisati</a:t>
            </a:r>
            <a:r>
              <a:rPr lang="en-US" dirty="0"/>
              <a:t> </a:t>
            </a:r>
            <a:r>
              <a:rPr lang="en-US" dirty="0" err="1"/>
              <a:t>prognoze</a:t>
            </a:r>
            <a:r>
              <a:rPr lang="en-US" dirty="0"/>
              <a:t> o </a:t>
            </a:r>
            <a:r>
              <a:rPr lang="en-US" dirty="0" err="1"/>
              <a:t>budućim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investitorima</a:t>
            </a:r>
            <a:r>
              <a:rPr lang="en-US" dirty="0"/>
              <a:t>, </a:t>
            </a:r>
            <a:r>
              <a:rPr lang="en-US" dirty="0" err="1"/>
              <a:t>trgovcima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finansijskom</a:t>
            </a:r>
            <a:r>
              <a:rPr lang="en-US" dirty="0"/>
              <a:t> </a:t>
            </a:r>
            <a:r>
              <a:rPr lang="en-US" dirty="0" err="1"/>
              <a:t>tržištu</a:t>
            </a:r>
            <a:r>
              <a:rPr lang="en-US" dirty="0"/>
              <a:t> da </a:t>
            </a:r>
            <a:r>
              <a:rPr lang="en-US" dirty="0" err="1"/>
              <a:t>donose</a:t>
            </a:r>
            <a:r>
              <a:rPr lang="en-US" dirty="0"/>
              <a:t> </a:t>
            </a:r>
            <a:r>
              <a:rPr lang="en-US" dirty="0" err="1"/>
              <a:t>informisane</a:t>
            </a:r>
            <a:r>
              <a:rPr lang="en-US" dirty="0"/>
              <a:t> </a:t>
            </a:r>
            <a:r>
              <a:rPr lang="en-US" dirty="0" err="1"/>
              <a:t>odluke</a:t>
            </a:r>
            <a:r>
              <a:rPr lang="en-US" dirty="0"/>
              <a:t>, </a:t>
            </a:r>
            <a:r>
              <a:rPr lang="en-US" dirty="0" err="1"/>
              <a:t>poboljšaju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smanje</a:t>
            </a:r>
            <a:r>
              <a:rPr lang="en-US" dirty="0"/>
              <a:t> </a:t>
            </a:r>
            <a:r>
              <a:rPr lang="en-US" dirty="0" err="1"/>
              <a:t>rizik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6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23A-66DA-4C6F-B2D8-54BEFB7C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OPTIMIZACIJA PORTFELJA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B17B-D1B8-4BF9-9E9A-F56A9B2B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</a:t>
            </a:r>
            <a:r>
              <a:rPr lang="en-US" dirty="0" err="1"/>
              <a:t>zbor</a:t>
            </a:r>
            <a:r>
              <a:rPr lang="en-US" dirty="0"/>
              <a:t> </a:t>
            </a:r>
            <a:r>
              <a:rPr lang="en-US" dirty="0" err="1"/>
              <a:t>optimalne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postigao</a:t>
            </a:r>
            <a:r>
              <a:rPr lang="en-US" dirty="0"/>
              <a:t> </a:t>
            </a:r>
            <a:r>
              <a:rPr lang="en-US" dirty="0" err="1"/>
              <a:t>najbolji</a:t>
            </a:r>
            <a:r>
              <a:rPr lang="en-US" dirty="0"/>
              <a:t> </a:t>
            </a:r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očekivanog</a:t>
            </a:r>
            <a:r>
              <a:rPr lang="en-US" dirty="0"/>
              <a:t> </a:t>
            </a:r>
            <a:r>
              <a:rPr lang="en-US" dirty="0" err="1"/>
              <a:t>prinosa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rizika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velikog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faktora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,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istorijske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cenama</a:t>
            </a:r>
            <a:r>
              <a:rPr lang="en-US" dirty="0"/>
              <a:t>, </a:t>
            </a:r>
            <a:r>
              <a:rPr lang="en-US" dirty="0" err="1"/>
              <a:t>volatilnosti</a:t>
            </a:r>
            <a:r>
              <a:rPr lang="en-US" dirty="0"/>
              <a:t>, </a:t>
            </a:r>
            <a:r>
              <a:rPr lang="en-US" dirty="0" err="1"/>
              <a:t>korelaciji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instrumenata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relevantne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Portfolio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investitorima</a:t>
            </a:r>
            <a:r>
              <a:rPr lang="en-US" dirty="0"/>
              <a:t> da </a:t>
            </a:r>
            <a:r>
              <a:rPr lang="en-US" dirty="0" err="1"/>
              <a:t>donose</a:t>
            </a:r>
            <a:r>
              <a:rPr lang="en-US" dirty="0"/>
              <a:t> </a:t>
            </a:r>
            <a:r>
              <a:rPr lang="en-US" dirty="0" err="1"/>
              <a:t>informisane</a:t>
            </a:r>
            <a:r>
              <a:rPr lang="en-US" dirty="0"/>
              <a:t> </a:t>
            </a:r>
            <a:r>
              <a:rPr lang="en-US" dirty="0" err="1"/>
              <a:t>odluke</a:t>
            </a:r>
            <a:r>
              <a:rPr lang="en-US" dirty="0"/>
              <a:t> o </a:t>
            </a:r>
            <a:r>
              <a:rPr lang="en-US" dirty="0" err="1"/>
              <a:t>alokaciji</a:t>
            </a:r>
            <a:r>
              <a:rPr lang="en-US" dirty="0"/>
              <a:t> </a:t>
            </a:r>
            <a:r>
              <a:rPr lang="en-US" dirty="0" err="1"/>
              <a:t>sredstava</a:t>
            </a:r>
            <a:r>
              <a:rPr lang="en-US" dirty="0"/>
              <a:t>, </a:t>
            </a:r>
            <a:r>
              <a:rPr lang="en-US" dirty="0" err="1"/>
              <a:t>uzimajući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kompleksnost</a:t>
            </a:r>
            <a:r>
              <a:rPr lang="en-US" dirty="0"/>
              <a:t> </a:t>
            </a:r>
            <a:r>
              <a:rPr lang="en-US" dirty="0" err="1"/>
              <a:t>finansijskih</a:t>
            </a:r>
            <a:r>
              <a:rPr lang="en-US" dirty="0"/>
              <a:t> </a:t>
            </a:r>
            <a:r>
              <a:rPr lang="en-US" dirty="0" err="1"/>
              <a:t>tržišta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faktore</a:t>
            </a:r>
            <a:r>
              <a:rPr lang="en-US" dirty="0"/>
              <a:t> koji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utiču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16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</TotalTime>
  <Words>546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Söhne</vt:lpstr>
      <vt:lpstr>Wingdings</vt:lpstr>
      <vt:lpstr>Damask</vt:lpstr>
      <vt:lpstr>PRIMENA NEURONSKIH MREŽA U FINANSIJAMA</vt:lpstr>
      <vt:lpstr>PowerPoint Presentation</vt:lpstr>
      <vt:lpstr>Tipovi neuralnih mreža u finansijama</vt:lpstr>
      <vt:lpstr>neuronske mreže sa propagacijom unapred</vt:lpstr>
      <vt:lpstr>Rekurentne neuronske mreže</vt:lpstr>
      <vt:lpstr>Konvolutivne neuronske mreže</vt:lpstr>
      <vt:lpstr>Dugoročna kratkoročna memorija (Long Short-Term Memory - LSTM)</vt:lpstr>
      <vt:lpstr>PROGNOZIRANJE CENA I VREDNOSTI</vt:lpstr>
      <vt:lpstr>OPTIMIZACIJA PORTFELJA</vt:lpstr>
      <vt:lpstr>DETEKCIJA PREVARA I UPRAVLJANJE RIZIKOM</vt:lpstr>
      <vt:lpstr>Automatsko trgovanje</vt:lpstr>
      <vt:lpstr>Kreditno ocenjivanje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NEURONSKIH MREŽA U FINANSIJAMA</dc:title>
  <dc:creator>Jovan Stankovic</dc:creator>
  <cp:lastModifiedBy>Jovan Stankovic</cp:lastModifiedBy>
  <cp:revision>6</cp:revision>
  <dcterms:created xsi:type="dcterms:W3CDTF">2023-05-11T13:10:38Z</dcterms:created>
  <dcterms:modified xsi:type="dcterms:W3CDTF">2023-05-12T11:25:38Z</dcterms:modified>
</cp:coreProperties>
</file>