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231D868-7C66-4C82-A3FC-3340108E44F2}" type="datetimeFigureOut">
              <a:rPr lang="en-US" smtClean="0"/>
              <a:t>1/6/2023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4731318-4C6F-4055-B0DA-57B677D8A6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919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124713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04021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22542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1D868-7C66-4C82-A3FC-3340108E44F2}"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700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1D868-7C66-4C82-A3FC-3340108E44F2}"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157504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1D868-7C66-4C82-A3FC-3340108E44F2}" type="datetimeFigureOut">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58329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1D868-7C66-4C82-A3FC-3340108E44F2}"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64249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1D868-7C66-4C82-A3FC-3340108E44F2}"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32881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1D868-7C66-4C82-A3FC-3340108E44F2}"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78050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1D868-7C66-4C82-A3FC-3340108E44F2}"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09942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231D868-7C66-4C82-A3FC-3340108E44F2}" type="datetimeFigureOut">
              <a:rPr lang="en-US" smtClean="0"/>
              <a:t>1/6/2023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4731318-4C6F-4055-B0DA-57B677D8A686}" type="slidenum">
              <a:rPr lang="en-US" smtClean="0"/>
              <a:t>‹#›</a:t>
            </a:fld>
            <a:endParaRPr lang="en-US"/>
          </a:p>
        </p:txBody>
      </p:sp>
    </p:spTree>
    <p:extLst>
      <p:ext uri="{BB962C8B-B14F-4D97-AF65-F5344CB8AC3E}">
        <p14:creationId xmlns:p14="http://schemas.microsoft.com/office/powerpoint/2010/main" val="76077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C1C5-8ED6-4007-A848-D33CA4427E59}"/>
              </a:ext>
            </a:extLst>
          </p:cNvPr>
          <p:cNvSpPr>
            <a:spLocks noGrp="1"/>
          </p:cNvSpPr>
          <p:nvPr>
            <p:ph type="ctrTitle"/>
          </p:nvPr>
        </p:nvSpPr>
        <p:spPr/>
        <p:txBody>
          <a:bodyPr/>
          <a:lstStyle/>
          <a:p>
            <a:r>
              <a:rPr lang="en-US" dirty="0"/>
              <a:t>DOG CO</a:t>
            </a:r>
          </a:p>
        </p:txBody>
      </p:sp>
      <p:sp>
        <p:nvSpPr>
          <p:cNvPr id="3" name="Subtitle 2">
            <a:extLst>
              <a:ext uri="{FF2B5EF4-FFF2-40B4-BE49-F238E27FC236}">
                <a16:creationId xmlns:a16="http://schemas.microsoft.com/office/drawing/2014/main" id="{9ED12D37-5815-48CA-9748-0C022B3881C3}"/>
              </a:ext>
            </a:extLst>
          </p:cNvPr>
          <p:cNvSpPr>
            <a:spLocks noGrp="1"/>
          </p:cNvSpPr>
          <p:nvPr>
            <p:ph type="subTitle" idx="1"/>
          </p:nvPr>
        </p:nvSpPr>
        <p:spPr/>
        <p:txBody>
          <a:bodyPr/>
          <a:lstStyle/>
          <a:p>
            <a:r>
              <a:rPr lang="en-US" dirty="0"/>
              <a:t>IOS I Android </a:t>
            </a:r>
            <a:r>
              <a:rPr lang="en-US" dirty="0" err="1"/>
              <a:t>Aplikacija</a:t>
            </a:r>
            <a:endParaRPr lang="en-US" dirty="0"/>
          </a:p>
        </p:txBody>
      </p:sp>
      <p:pic>
        <p:nvPicPr>
          <p:cNvPr id="5" name="Picture 4">
            <a:extLst>
              <a:ext uri="{FF2B5EF4-FFF2-40B4-BE49-F238E27FC236}">
                <a16:creationId xmlns:a16="http://schemas.microsoft.com/office/drawing/2014/main" id="{FDDE03BF-54D3-49AE-87E6-8EE0EC74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668" y="-431800"/>
            <a:ext cx="6976533" cy="5232400"/>
          </a:xfrm>
          <a:prstGeom prst="rect">
            <a:avLst/>
          </a:prstGeom>
        </p:spPr>
      </p:pic>
      <p:sp>
        <p:nvSpPr>
          <p:cNvPr id="6" name="TextBox 5">
            <a:extLst>
              <a:ext uri="{FF2B5EF4-FFF2-40B4-BE49-F238E27FC236}">
                <a16:creationId xmlns:a16="http://schemas.microsoft.com/office/drawing/2014/main" id="{69F2D783-C58B-4B87-A227-E5D36E13804D}"/>
              </a:ext>
            </a:extLst>
          </p:cNvPr>
          <p:cNvSpPr txBox="1"/>
          <p:nvPr/>
        </p:nvSpPr>
        <p:spPr>
          <a:xfrm>
            <a:off x="8501651" y="5646420"/>
            <a:ext cx="3163045" cy="646331"/>
          </a:xfrm>
          <a:prstGeom prst="rect">
            <a:avLst/>
          </a:prstGeom>
          <a:noFill/>
        </p:spPr>
        <p:txBody>
          <a:bodyPr wrap="none" rtlCol="0">
            <a:spAutoFit/>
          </a:bodyPr>
          <a:lstStyle/>
          <a:p>
            <a:r>
              <a:rPr lang="sr-Latn-RS" dirty="0"/>
              <a:t>Jovan Stanković RI 48/2019</a:t>
            </a:r>
          </a:p>
          <a:p>
            <a:r>
              <a:rPr lang="sr-Latn-RS" dirty="0"/>
              <a:t>Lazar Grbić RI 76/2019</a:t>
            </a:r>
            <a:endParaRPr lang="en-US" dirty="0"/>
          </a:p>
        </p:txBody>
      </p:sp>
    </p:spTree>
    <p:extLst>
      <p:ext uri="{BB962C8B-B14F-4D97-AF65-F5344CB8AC3E}">
        <p14:creationId xmlns:p14="http://schemas.microsoft.com/office/powerpoint/2010/main" val="365434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36150" y="795338"/>
            <a:ext cx="2796813" cy="4351337"/>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3004" y="795338"/>
            <a:ext cx="2785916" cy="4351337"/>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8599"/>
            <a:ext cx="1587294" cy="646331"/>
          </a:xfrm>
          <a:prstGeom prst="rect">
            <a:avLst/>
          </a:prstGeom>
          <a:noFill/>
        </p:spPr>
        <p:txBody>
          <a:bodyPr wrap="none" rtlCol="0">
            <a:spAutoFit/>
          </a:bodyPr>
          <a:lstStyle/>
          <a:p>
            <a:pPr algn="ctr"/>
            <a:r>
              <a:rPr lang="sr-Latn-RS" dirty="0"/>
              <a:t>DRESURA</a:t>
            </a:r>
          </a:p>
          <a:p>
            <a:pPr algn="ctr"/>
            <a:r>
              <a:rPr lang="sr-Latn-RS" dirty="0"/>
              <a:t>Tip: DETAIL</a:t>
            </a:r>
            <a:endParaRPr lang="en-US" dirty="0"/>
          </a:p>
        </p:txBody>
      </p:sp>
    </p:spTree>
    <p:extLst>
      <p:ext uri="{BB962C8B-B14F-4D97-AF65-F5344CB8AC3E}">
        <p14:creationId xmlns:p14="http://schemas.microsoft.com/office/powerpoint/2010/main" val="253366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795338"/>
            <a:ext cx="2788299" cy="4351337"/>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3004" y="820648"/>
            <a:ext cx="2785916"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002112" y="5300132"/>
            <a:ext cx="2864887" cy="646331"/>
          </a:xfrm>
          <a:prstGeom prst="rect">
            <a:avLst/>
          </a:prstGeom>
          <a:noFill/>
        </p:spPr>
        <p:txBody>
          <a:bodyPr wrap="none" rtlCol="0">
            <a:spAutoFit/>
          </a:bodyPr>
          <a:lstStyle/>
          <a:p>
            <a:pPr algn="ctr"/>
            <a:r>
              <a:rPr lang="sr-Latn-RS" dirty="0"/>
              <a:t>PRIJAVA ZA DRESURU</a:t>
            </a:r>
          </a:p>
          <a:p>
            <a:pPr algn="ctr"/>
            <a:r>
              <a:rPr lang="sr-Latn-RS" dirty="0"/>
              <a:t>Tip: DETAIL</a:t>
            </a:r>
            <a:endParaRPr lang="en-US" dirty="0"/>
          </a:p>
        </p:txBody>
      </p:sp>
    </p:spTree>
    <p:extLst>
      <p:ext uri="{BB962C8B-B14F-4D97-AF65-F5344CB8AC3E}">
        <p14:creationId xmlns:p14="http://schemas.microsoft.com/office/powerpoint/2010/main" val="150994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800494"/>
            <a:ext cx="2788299" cy="4341024"/>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66661" y="820648"/>
            <a:ext cx="2738601"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179241" y="5300132"/>
            <a:ext cx="2510624" cy="646331"/>
          </a:xfrm>
          <a:prstGeom prst="rect">
            <a:avLst/>
          </a:prstGeom>
          <a:noFill/>
        </p:spPr>
        <p:txBody>
          <a:bodyPr wrap="none" rtlCol="0">
            <a:spAutoFit/>
          </a:bodyPr>
          <a:lstStyle/>
          <a:p>
            <a:pPr algn="ctr"/>
            <a:r>
              <a:rPr lang="sr-Latn-RS" dirty="0"/>
              <a:t>USPESNA PRIJAVA</a:t>
            </a:r>
          </a:p>
          <a:p>
            <a:pPr algn="ctr"/>
            <a:r>
              <a:rPr lang="sr-Latn-RS" dirty="0"/>
              <a:t>Tip: DETAIL</a:t>
            </a:r>
            <a:endParaRPr lang="en-US" dirty="0"/>
          </a:p>
        </p:txBody>
      </p:sp>
      <p:sp>
        <p:nvSpPr>
          <p:cNvPr id="2" name="TextBox 1">
            <a:extLst>
              <a:ext uri="{FF2B5EF4-FFF2-40B4-BE49-F238E27FC236}">
                <a16:creationId xmlns:a16="http://schemas.microsoft.com/office/drawing/2014/main" id="{AF1710EC-FBC0-4C0F-86E5-D3652F95DEC6}"/>
              </a:ext>
            </a:extLst>
          </p:cNvPr>
          <p:cNvSpPr txBox="1"/>
          <p:nvPr/>
        </p:nvSpPr>
        <p:spPr>
          <a:xfrm>
            <a:off x="7542314" y="5300131"/>
            <a:ext cx="1587294" cy="646331"/>
          </a:xfrm>
          <a:prstGeom prst="rect">
            <a:avLst/>
          </a:prstGeom>
          <a:noFill/>
        </p:spPr>
        <p:txBody>
          <a:bodyPr wrap="none" rtlCol="0">
            <a:spAutoFit/>
          </a:bodyPr>
          <a:lstStyle/>
          <a:p>
            <a:pPr algn="ctr"/>
            <a:r>
              <a:rPr lang="sr-Latn-RS" dirty="0"/>
              <a:t>KONTAKT</a:t>
            </a:r>
          </a:p>
          <a:p>
            <a:pPr algn="ctr"/>
            <a:r>
              <a:rPr lang="sr-Latn-RS" dirty="0"/>
              <a:t>Tip: DETAIL</a:t>
            </a:r>
            <a:endParaRPr lang="en-US" dirty="0"/>
          </a:p>
        </p:txBody>
      </p:sp>
    </p:spTree>
    <p:extLst>
      <p:ext uri="{BB962C8B-B14F-4D97-AF65-F5344CB8AC3E}">
        <p14:creationId xmlns:p14="http://schemas.microsoft.com/office/powerpoint/2010/main" val="290812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812217"/>
            <a:ext cx="2788299"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8422" y="820648"/>
            <a:ext cx="2775079"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406070" y="5300132"/>
            <a:ext cx="2056974" cy="646331"/>
          </a:xfrm>
          <a:prstGeom prst="rect">
            <a:avLst/>
          </a:prstGeom>
          <a:noFill/>
        </p:spPr>
        <p:txBody>
          <a:bodyPr wrap="none" rtlCol="0">
            <a:spAutoFit/>
          </a:bodyPr>
          <a:lstStyle/>
          <a:p>
            <a:pPr algn="ctr"/>
            <a:r>
              <a:rPr lang="sr-Latn-RS" dirty="0"/>
              <a:t>BLOG</a:t>
            </a:r>
          </a:p>
          <a:p>
            <a:pPr algn="ctr"/>
            <a:r>
              <a:rPr lang="sr-Latn-RS" dirty="0"/>
              <a:t>Tip: DATA VIEW</a:t>
            </a:r>
            <a:endParaRPr lang="en-US" dirty="0"/>
          </a:p>
        </p:txBody>
      </p:sp>
    </p:spTree>
    <p:extLst>
      <p:ext uri="{BB962C8B-B14F-4D97-AF65-F5344CB8AC3E}">
        <p14:creationId xmlns:p14="http://schemas.microsoft.com/office/powerpoint/2010/main" val="120273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1365" y="812217"/>
            <a:ext cx="2786382"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8422" y="824247"/>
            <a:ext cx="2775079" cy="4293518"/>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0132"/>
            <a:ext cx="1587294" cy="646331"/>
          </a:xfrm>
          <a:prstGeom prst="rect">
            <a:avLst/>
          </a:prstGeom>
          <a:noFill/>
        </p:spPr>
        <p:txBody>
          <a:bodyPr wrap="none" rtlCol="0">
            <a:spAutoFit/>
          </a:bodyPr>
          <a:lstStyle/>
          <a:p>
            <a:pPr algn="ctr"/>
            <a:r>
              <a:rPr lang="sr-Latn-RS" dirty="0"/>
              <a:t>BLOG POST</a:t>
            </a:r>
          </a:p>
          <a:p>
            <a:pPr algn="ctr"/>
            <a:r>
              <a:rPr lang="sr-Latn-RS" dirty="0"/>
              <a:t>Tip: DETAIL</a:t>
            </a:r>
            <a:endParaRPr lang="en-US" dirty="0"/>
          </a:p>
        </p:txBody>
      </p:sp>
    </p:spTree>
    <p:extLst>
      <p:ext uri="{BB962C8B-B14F-4D97-AF65-F5344CB8AC3E}">
        <p14:creationId xmlns:p14="http://schemas.microsoft.com/office/powerpoint/2010/main" val="381380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52145" y="812217"/>
            <a:ext cx="2764822"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58240" y="824247"/>
            <a:ext cx="2755443" cy="4293518"/>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0132"/>
            <a:ext cx="1587294" cy="646331"/>
          </a:xfrm>
          <a:prstGeom prst="rect">
            <a:avLst/>
          </a:prstGeom>
          <a:noFill/>
        </p:spPr>
        <p:txBody>
          <a:bodyPr wrap="none" rtlCol="0">
            <a:spAutoFit/>
          </a:bodyPr>
          <a:lstStyle/>
          <a:p>
            <a:pPr algn="ctr"/>
            <a:r>
              <a:rPr lang="sr-Latn-RS" dirty="0"/>
              <a:t>O NAMA</a:t>
            </a:r>
          </a:p>
          <a:p>
            <a:pPr algn="ctr"/>
            <a:r>
              <a:rPr lang="sr-Latn-RS" dirty="0"/>
              <a:t>Tip: DETAIL</a:t>
            </a:r>
            <a:endParaRPr lang="en-US" dirty="0"/>
          </a:p>
        </p:txBody>
      </p:sp>
    </p:spTree>
    <p:extLst>
      <p:ext uri="{BB962C8B-B14F-4D97-AF65-F5344CB8AC3E}">
        <p14:creationId xmlns:p14="http://schemas.microsoft.com/office/powerpoint/2010/main" val="68750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5C7A-DAE4-47B3-B717-80086AC98682}"/>
              </a:ext>
            </a:extLst>
          </p:cNvPr>
          <p:cNvSpPr>
            <a:spLocks noGrp="1"/>
          </p:cNvSpPr>
          <p:nvPr>
            <p:ph type="title"/>
          </p:nvPr>
        </p:nvSpPr>
        <p:spPr>
          <a:xfrm>
            <a:off x="1270338" y="-15614"/>
            <a:ext cx="8595360" cy="796877"/>
          </a:xfrm>
        </p:spPr>
        <p:txBody>
          <a:bodyPr/>
          <a:lstStyle/>
          <a:p>
            <a:r>
              <a:rPr lang="sr-Latn-RS" dirty="0"/>
              <a:t>HLD (High Level Diagram)</a:t>
            </a:r>
            <a:endParaRPr lang="en-US" dirty="0"/>
          </a:p>
        </p:txBody>
      </p:sp>
      <p:pic>
        <p:nvPicPr>
          <p:cNvPr id="5" name="Picture 4">
            <a:extLst>
              <a:ext uri="{FF2B5EF4-FFF2-40B4-BE49-F238E27FC236}">
                <a16:creationId xmlns:a16="http://schemas.microsoft.com/office/drawing/2014/main" id="{47497517-03BA-4160-AF86-AD838A1D0414}"/>
              </a:ext>
            </a:extLst>
          </p:cNvPr>
          <p:cNvPicPr>
            <a:picLocks noChangeAspect="1"/>
          </p:cNvPicPr>
          <p:nvPr/>
        </p:nvPicPr>
        <p:blipFill>
          <a:blip r:embed="rId2"/>
          <a:stretch>
            <a:fillRect/>
          </a:stretch>
        </p:blipFill>
        <p:spPr>
          <a:xfrm>
            <a:off x="2370274" y="3380427"/>
            <a:ext cx="805521" cy="960429"/>
          </a:xfrm>
          <a:prstGeom prst="rect">
            <a:avLst/>
          </a:prstGeom>
        </p:spPr>
      </p:pic>
      <p:sp>
        <p:nvSpPr>
          <p:cNvPr id="6" name="TextBox 5">
            <a:extLst>
              <a:ext uri="{FF2B5EF4-FFF2-40B4-BE49-F238E27FC236}">
                <a16:creationId xmlns:a16="http://schemas.microsoft.com/office/drawing/2014/main" id="{B288FB3F-386F-4301-9C45-8335166BA77F}"/>
              </a:ext>
            </a:extLst>
          </p:cNvPr>
          <p:cNvSpPr txBox="1"/>
          <p:nvPr/>
        </p:nvSpPr>
        <p:spPr>
          <a:xfrm>
            <a:off x="2370274" y="3306643"/>
            <a:ext cx="805521" cy="369332"/>
          </a:xfrm>
          <a:prstGeom prst="rect">
            <a:avLst/>
          </a:prstGeom>
          <a:noFill/>
        </p:spPr>
        <p:txBody>
          <a:bodyPr wrap="square" rtlCol="0">
            <a:spAutoFit/>
          </a:bodyPr>
          <a:lstStyle/>
          <a:p>
            <a:r>
              <a:rPr lang="en-US" dirty="0"/>
              <a:t>Main</a:t>
            </a:r>
          </a:p>
        </p:txBody>
      </p:sp>
      <p:sp>
        <p:nvSpPr>
          <p:cNvPr id="7" name="TextBox 6">
            <a:extLst>
              <a:ext uri="{FF2B5EF4-FFF2-40B4-BE49-F238E27FC236}">
                <a16:creationId xmlns:a16="http://schemas.microsoft.com/office/drawing/2014/main" id="{B29CD908-8BBD-4586-BCB8-90339A9703C1}"/>
              </a:ext>
            </a:extLst>
          </p:cNvPr>
          <p:cNvSpPr txBox="1"/>
          <p:nvPr/>
        </p:nvSpPr>
        <p:spPr>
          <a:xfrm>
            <a:off x="2319969" y="3675975"/>
            <a:ext cx="1007877" cy="369332"/>
          </a:xfrm>
          <a:prstGeom prst="rect">
            <a:avLst/>
          </a:prstGeom>
          <a:noFill/>
        </p:spPr>
        <p:txBody>
          <a:bodyPr wrap="square" rtlCol="0">
            <a:spAutoFit/>
          </a:bodyPr>
          <a:lstStyle/>
          <a:p>
            <a:r>
              <a:rPr lang="en-US" dirty="0"/>
              <a:t>Splash</a:t>
            </a:r>
          </a:p>
        </p:txBody>
      </p:sp>
      <p:sp>
        <p:nvSpPr>
          <p:cNvPr id="8" name="Isosceles Triangle 7">
            <a:extLst>
              <a:ext uri="{FF2B5EF4-FFF2-40B4-BE49-F238E27FC236}">
                <a16:creationId xmlns:a16="http://schemas.microsoft.com/office/drawing/2014/main" id="{7525D709-6165-4210-8974-CB55FDE491F3}"/>
              </a:ext>
            </a:extLst>
          </p:cNvPr>
          <p:cNvSpPr/>
          <p:nvPr/>
        </p:nvSpPr>
        <p:spPr>
          <a:xfrm>
            <a:off x="537972" y="3412787"/>
            <a:ext cx="1447800" cy="8957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54943D9-48F4-47EF-BCD8-8B93627FFBB7}"/>
              </a:ext>
            </a:extLst>
          </p:cNvPr>
          <p:cNvSpPr txBox="1"/>
          <p:nvPr/>
        </p:nvSpPr>
        <p:spPr>
          <a:xfrm>
            <a:off x="695050" y="3939162"/>
            <a:ext cx="1133644" cy="369332"/>
          </a:xfrm>
          <a:prstGeom prst="rect">
            <a:avLst/>
          </a:prstGeom>
          <a:noFill/>
        </p:spPr>
        <p:txBody>
          <a:bodyPr wrap="none" rtlCol="0">
            <a:spAutoFit/>
          </a:bodyPr>
          <a:lstStyle/>
          <a:p>
            <a:r>
              <a:rPr lang="sr-Latn-RS" dirty="0"/>
              <a:t>DOG CO</a:t>
            </a:r>
            <a:endParaRPr lang="en-US" dirty="0"/>
          </a:p>
        </p:txBody>
      </p:sp>
      <p:pic>
        <p:nvPicPr>
          <p:cNvPr id="10" name="Picture 9">
            <a:extLst>
              <a:ext uri="{FF2B5EF4-FFF2-40B4-BE49-F238E27FC236}">
                <a16:creationId xmlns:a16="http://schemas.microsoft.com/office/drawing/2014/main" id="{95FBC5F6-C2E5-4641-8032-2586E3EF29E4}"/>
              </a:ext>
            </a:extLst>
          </p:cNvPr>
          <p:cNvPicPr>
            <a:picLocks noChangeAspect="1"/>
          </p:cNvPicPr>
          <p:nvPr/>
        </p:nvPicPr>
        <p:blipFill>
          <a:blip r:embed="rId2"/>
          <a:stretch>
            <a:fillRect/>
          </a:stretch>
        </p:blipFill>
        <p:spPr>
          <a:xfrm>
            <a:off x="3491907" y="3380427"/>
            <a:ext cx="805521" cy="960429"/>
          </a:xfrm>
          <a:prstGeom prst="rect">
            <a:avLst/>
          </a:prstGeom>
        </p:spPr>
      </p:pic>
      <p:sp>
        <p:nvSpPr>
          <p:cNvPr id="11" name="TextBox 10">
            <a:extLst>
              <a:ext uri="{FF2B5EF4-FFF2-40B4-BE49-F238E27FC236}">
                <a16:creationId xmlns:a16="http://schemas.microsoft.com/office/drawing/2014/main" id="{3393DC38-2FDB-40BA-9DE2-74F99930A6EB}"/>
              </a:ext>
            </a:extLst>
          </p:cNvPr>
          <p:cNvSpPr txBox="1"/>
          <p:nvPr/>
        </p:nvSpPr>
        <p:spPr>
          <a:xfrm>
            <a:off x="3491907" y="3306643"/>
            <a:ext cx="805521" cy="369332"/>
          </a:xfrm>
          <a:prstGeom prst="rect">
            <a:avLst/>
          </a:prstGeom>
          <a:noFill/>
        </p:spPr>
        <p:txBody>
          <a:bodyPr wrap="square" rtlCol="0">
            <a:spAutoFit/>
          </a:bodyPr>
          <a:lstStyle/>
          <a:p>
            <a:r>
              <a:rPr lang="sr-Latn-RS" dirty="0"/>
              <a:t>Meni</a:t>
            </a:r>
            <a:endParaRPr lang="en-US" dirty="0"/>
          </a:p>
        </p:txBody>
      </p:sp>
      <p:sp>
        <p:nvSpPr>
          <p:cNvPr id="12" name="TextBox 11">
            <a:extLst>
              <a:ext uri="{FF2B5EF4-FFF2-40B4-BE49-F238E27FC236}">
                <a16:creationId xmlns:a16="http://schemas.microsoft.com/office/drawing/2014/main" id="{212E9B63-E3FD-4E1C-B6A6-C637182BE3BA}"/>
              </a:ext>
            </a:extLst>
          </p:cNvPr>
          <p:cNvSpPr txBox="1"/>
          <p:nvPr/>
        </p:nvSpPr>
        <p:spPr>
          <a:xfrm>
            <a:off x="3378151" y="3675975"/>
            <a:ext cx="1007877" cy="646331"/>
          </a:xfrm>
          <a:prstGeom prst="rect">
            <a:avLst/>
          </a:prstGeom>
          <a:noFill/>
        </p:spPr>
        <p:txBody>
          <a:bodyPr wrap="square" rtlCol="0">
            <a:spAutoFit/>
          </a:bodyPr>
          <a:lstStyle/>
          <a:p>
            <a:pPr algn="ctr"/>
            <a:r>
              <a:rPr lang="sr-Latn-RS" dirty="0"/>
              <a:t>Option</a:t>
            </a:r>
          </a:p>
          <a:p>
            <a:pPr algn="ctr"/>
            <a:r>
              <a:rPr lang="sr-Latn-RS" dirty="0"/>
              <a:t>List</a:t>
            </a:r>
            <a:endParaRPr lang="en-US" dirty="0"/>
          </a:p>
        </p:txBody>
      </p:sp>
      <p:pic>
        <p:nvPicPr>
          <p:cNvPr id="13" name="Picture 12">
            <a:extLst>
              <a:ext uri="{FF2B5EF4-FFF2-40B4-BE49-F238E27FC236}">
                <a16:creationId xmlns:a16="http://schemas.microsoft.com/office/drawing/2014/main" id="{B8584BD1-116E-4947-B384-F480E4A3FDC3}"/>
              </a:ext>
            </a:extLst>
          </p:cNvPr>
          <p:cNvPicPr>
            <a:picLocks noChangeAspect="1"/>
          </p:cNvPicPr>
          <p:nvPr/>
        </p:nvPicPr>
        <p:blipFill>
          <a:blip r:embed="rId2"/>
          <a:stretch>
            <a:fillRect/>
          </a:stretch>
        </p:blipFill>
        <p:spPr>
          <a:xfrm>
            <a:off x="4851007" y="1310763"/>
            <a:ext cx="805521" cy="960429"/>
          </a:xfrm>
          <a:prstGeom prst="rect">
            <a:avLst/>
          </a:prstGeom>
        </p:spPr>
      </p:pic>
      <p:sp>
        <p:nvSpPr>
          <p:cNvPr id="14" name="TextBox 13">
            <a:extLst>
              <a:ext uri="{FF2B5EF4-FFF2-40B4-BE49-F238E27FC236}">
                <a16:creationId xmlns:a16="http://schemas.microsoft.com/office/drawing/2014/main" id="{989A2518-5CA3-4C76-80A6-4F4750137D54}"/>
              </a:ext>
            </a:extLst>
          </p:cNvPr>
          <p:cNvSpPr txBox="1"/>
          <p:nvPr/>
        </p:nvSpPr>
        <p:spPr>
          <a:xfrm>
            <a:off x="4813758" y="1266742"/>
            <a:ext cx="1081983" cy="307777"/>
          </a:xfrm>
          <a:prstGeom prst="rect">
            <a:avLst/>
          </a:prstGeom>
          <a:noFill/>
        </p:spPr>
        <p:txBody>
          <a:bodyPr wrap="square" rtlCol="0">
            <a:spAutoFit/>
          </a:bodyPr>
          <a:lstStyle/>
          <a:p>
            <a:r>
              <a:rPr lang="sr-Latn-RS" sz="1400" dirty="0"/>
              <a:t>Dresura</a:t>
            </a:r>
            <a:endParaRPr lang="en-US" sz="1400" dirty="0"/>
          </a:p>
        </p:txBody>
      </p:sp>
      <p:sp>
        <p:nvSpPr>
          <p:cNvPr id="15" name="TextBox 14">
            <a:extLst>
              <a:ext uri="{FF2B5EF4-FFF2-40B4-BE49-F238E27FC236}">
                <a16:creationId xmlns:a16="http://schemas.microsoft.com/office/drawing/2014/main" id="{9E2102CE-21AF-4624-B502-9D6F5E84A25A}"/>
              </a:ext>
            </a:extLst>
          </p:cNvPr>
          <p:cNvSpPr txBox="1"/>
          <p:nvPr/>
        </p:nvSpPr>
        <p:spPr>
          <a:xfrm>
            <a:off x="4832381" y="1673719"/>
            <a:ext cx="1007877" cy="369332"/>
          </a:xfrm>
          <a:prstGeom prst="rect">
            <a:avLst/>
          </a:prstGeom>
          <a:noFill/>
        </p:spPr>
        <p:txBody>
          <a:bodyPr wrap="square" rtlCol="0">
            <a:spAutoFit/>
          </a:bodyPr>
          <a:lstStyle/>
          <a:p>
            <a:r>
              <a:rPr lang="sr-Latn-RS" dirty="0"/>
              <a:t>Detail</a:t>
            </a:r>
            <a:endParaRPr lang="en-US" dirty="0"/>
          </a:p>
        </p:txBody>
      </p:sp>
      <p:pic>
        <p:nvPicPr>
          <p:cNvPr id="16" name="Picture 15">
            <a:extLst>
              <a:ext uri="{FF2B5EF4-FFF2-40B4-BE49-F238E27FC236}">
                <a16:creationId xmlns:a16="http://schemas.microsoft.com/office/drawing/2014/main" id="{6639E34C-9778-482A-BE89-5AD756310763}"/>
              </a:ext>
            </a:extLst>
          </p:cNvPr>
          <p:cNvPicPr>
            <a:picLocks noChangeAspect="1"/>
          </p:cNvPicPr>
          <p:nvPr/>
        </p:nvPicPr>
        <p:blipFill>
          <a:blip r:embed="rId2"/>
          <a:stretch>
            <a:fillRect/>
          </a:stretch>
        </p:blipFill>
        <p:spPr>
          <a:xfrm>
            <a:off x="4851007" y="2341336"/>
            <a:ext cx="805521" cy="960429"/>
          </a:xfrm>
          <a:prstGeom prst="rect">
            <a:avLst/>
          </a:prstGeom>
        </p:spPr>
      </p:pic>
      <p:sp>
        <p:nvSpPr>
          <p:cNvPr id="17" name="TextBox 16">
            <a:extLst>
              <a:ext uri="{FF2B5EF4-FFF2-40B4-BE49-F238E27FC236}">
                <a16:creationId xmlns:a16="http://schemas.microsoft.com/office/drawing/2014/main" id="{CE1B00C5-E09F-4C14-9DD9-AF3C41A9AA1E}"/>
              </a:ext>
            </a:extLst>
          </p:cNvPr>
          <p:cNvSpPr txBox="1"/>
          <p:nvPr/>
        </p:nvSpPr>
        <p:spPr>
          <a:xfrm>
            <a:off x="4850810" y="2301969"/>
            <a:ext cx="1007877" cy="307777"/>
          </a:xfrm>
          <a:prstGeom prst="rect">
            <a:avLst/>
          </a:prstGeom>
          <a:noFill/>
        </p:spPr>
        <p:txBody>
          <a:bodyPr wrap="square" rtlCol="0">
            <a:spAutoFit/>
          </a:bodyPr>
          <a:lstStyle/>
          <a:p>
            <a:r>
              <a:rPr lang="sr-Latn-RS" sz="1400" dirty="0"/>
              <a:t>Prijava</a:t>
            </a:r>
            <a:endParaRPr lang="en-US" sz="1400" dirty="0"/>
          </a:p>
        </p:txBody>
      </p:sp>
      <p:sp>
        <p:nvSpPr>
          <p:cNvPr id="18" name="TextBox 17">
            <a:extLst>
              <a:ext uri="{FF2B5EF4-FFF2-40B4-BE49-F238E27FC236}">
                <a16:creationId xmlns:a16="http://schemas.microsoft.com/office/drawing/2014/main" id="{D192086C-D65F-4F50-9EC3-43667C80172D}"/>
              </a:ext>
            </a:extLst>
          </p:cNvPr>
          <p:cNvSpPr txBox="1"/>
          <p:nvPr/>
        </p:nvSpPr>
        <p:spPr>
          <a:xfrm>
            <a:off x="4832381" y="2721643"/>
            <a:ext cx="1007877" cy="369332"/>
          </a:xfrm>
          <a:prstGeom prst="rect">
            <a:avLst/>
          </a:prstGeom>
          <a:noFill/>
        </p:spPr>
        <p:txBody>
          <a:bodyPr wrap="square" rtlCol="0">
            <a:spAutoFit/>
          </a:bodyPr>
          <a:lstStyle/>
          <a:p>
            <a:r>
              <a:rPr lang="sr-Latn-RS" dirty="0"/>
              <a:t>Detail</a:t>
            </a:r>
            <a:endParaRPr lang="en-US" dirty="0"/>
          </a:p>
        </p:txBody>
      </p:sp>
      <p:pic>
        <p:nvPicPr>
          <p:cNvPr id="19" name="Picture 18">
            <a:extLst>
              <a:ext uri="{FF2B5EF4-FFF2-40B4-BE49-F238E27FC236}">
                <a16:creationId xmlns:a16="http://schemas.microsoft.com/office/drawing/2014/main" id="{82BEAAF4-303B-4B9E-95DC-5AAA6A01C1F8}"/>
              </a:ext>
            </a:extLst>
          </p:cNvPr>
          <p:cNvPicPr>
            <a:picLocks noChangeAspect="1"/>
          </p:cNvPicPr>
          <p:nvPr/>
        </p:nvPicPr>
        <p:blipFill>
          <a:blip r:embed="rId2"/>
          <a:stretch>
            <a:fillRect/>
          </a:stretch>
        </p:blipFill>
        <p:spPr>
          <a:xfrm>
            <a:off x="4851007" y="3336836"/>
            <a:ext cx="805521" cy="960429"/>
          </a:xfrm>
          <a:prstGeom prst="rect">
            <a:avLst/>
          </a:prstGeom>
        </p:spPr>
      </p:pic>
      <p:sp>
        <p:nvSpPr>
          <p:cNvPr id="20" name="TextBox 19">
            <a:extLst>
              <a:ext uri="{FF2B5EF4-FFF2-40B4-BE49-F238E27FC236}">
                <a16:creationId xmlns:a16="http://schemas.microsoft.com/office/drawing/2014/main" id="{71A85864-12F2-4471-9A9D-EB8C200EDB93}"/>
              </a:ext>
            </a:extLst>
          </p:cNvPr>
          <p:cNvSpPr txBox="1"/>
          <p:nvPr/>
        </p:nvSpPr>
        <p:spPr>
          <a:xfrm>
            <a:off x="4851007" y="3277866"/>
            <a:ext cx="951250" cy="338554"/>
          </a:xfrm>
          <a:prstGeom prst="rect">
            <a:avLst/>
          </a:prstGeom>
          <a:noFill/>
        </p:spPr>
        <p:txBody>
          <a:bodyPr wrap="square" rtlCol="0">
            <a:spAutoFit/>
          </a:bodyPr>
          <a:lstStyle/>
          <a:p>
            <a:r>
              <a:rPr lang="sr-Latn-RS" sz="1600" dirty="0"/>
              <a:t>BLOG</a:t>
            </a:r>
            <a:endParaRPr lang="en-US" sz="1600" dirty="0"/>
          </a:p>
        </p:txBody>
      </p:sp>
      <p:sp>
        <p:nvSpPr>
          <p:cNvPr id="21" name="TextBox 20">
            <a:extLst>
              <a:ext uri="{FF2B5EF4-FFF2-40B4-BE49-F238E27FC236}">
                <a16:creationId xmlns:a16="http://schemas.microsoft.com/office/drawing/2014/main" id="{485A9072-6B0E-460C-8C4E-03916E56808D}"/>
              </a:ext>
            </a:extLst>
          </p:cNvPr>
          <p:cNvSpPr txBox="1"/>
          <p:nvPr/>
        </p:nvSpPr>
        <p:spPr>
          <a:xfrm>
            <a:off x="4743506" y="3632822"/>
            <a:ext cx="1007877" cy="646331"/>
          </a:xfrm>
          <a:prstGeom prst="rect">
            <a:avLst/>
          </a:prstGeom>
          <a:noFill/>
        </p:spPr>
        <p:txBody>
          <a:bodyPr wrap="square" rtlCol="0">
            <a:spAutoFit/>
          </a:bodyPr>
          <a:lstStyle/>
          <a:p>
            <a:pPr algn="ctr"/>
            <a:r>
              <a:rPr lang="sr-Latn-RS" dirty="0"/>
              <a:t>Data View</a:t>
            </a:r>
            <a:endParaRPr lang="en-US" dirty="0"/>
          </a:p>
        </p:txBody>
      </p:sp>
      <p:pic>
        <p:nvPicPr>
          <p:cNvPr id="22" name="Picture 21">
            <a:extLst>
              <a:ext uri="{FF2B5EF4-FFF2-40B4-BE49-F238E27FC236}">
                <a16:creationId xmlns:a16="http://schemas.microsoft.com/office/drawing/2014/main" id="{999DCB3E-10C8-4B90-8194-8BABEDB09844}"/>
              </a:ext>
            </a:extLst>
          </p:cNvPr>
          <p:cNvPicPr>
            <a:picLocks noChangeAspect="1"/>
          </p:cNvPicPr>
          <p:nvPr/>
        </p:nvPicPr>
        <p:blipFill>
          <a:blip r:embed="rId2"/>
          <a:stretch>
            <a:fillRect/>
          </a:stretch>
        </p:blipFill>
        <p:spPr>
          <a:xfrm>
            <a:off x="4851007" y="4330519"/>
            <a:ext cx="805521" cy="960429"/>
          </a:xfrm>
          <a:prstGeom prst="rect">
            <a:avLst/>
          </a:prstGeom>
        </p:spPr>
      </p:pic>
      <p:sp>
        <p:nvSpPr>
          <p:cNvPr id="23" name="TextBox 22">
            <a:extLst>
              <a:ext uri="{FF2B5EF4-FFF2-40B4-BE49-F238E27FC236}">
                <a16:creationId xmlns:a16="http://schemas.microsoft.com/office/drawing/2014/main" id="{B9A2ED07-29C9-4E4C-8105-7F4E245F1A70}"/>
              </a:ext>
            </a:extLst>
          </p:cNvPr>
          <p:cNvSpPr txBox="1"/>
          <p:nvPr/>
        </p:nvSpPr>
        <p:spPr>
          <a:xfrm>
            <a:off x="4832381" y="4284037"/>
            <a:ext cx="1044734" cy="307777"/>
          </a:xfrm>
          <a:prstGeom prst="rect">
            <a:avLst/>
          </a:prstGeom>
          <a:noFill/>
        </p:spPr>
        <p:txBody>
          <a:bodyPr wrap="square" rtlCol="0">
            <a:spAutoFit/>
          </a:bodyPr>
          <a:lstStyle/>
          <a:p>
            <a:r>
              <a:rPr lang="sr-Latn-RS" sz="1400" dirty="0"/>
              <a:t>O nama</a:t>
            </a:r>
            <a:endParaRPr lang="en-US" sz="1400" dirty="0"/>
          </a:p>
        </p:txBody>
      </p:sp>
      <p:sp>
        <p:nvSpPr>
          <p:cNvPr id="24" name="TextBox 23">
            <a:extLst>
              <a:ext uri="{FF2B5EF4-FFF2-40B4-BE49-F238E27FC236}">
                <a16:creationId xmlns:a16="http://schemas.microsoft.com/office/drawing/2014/main" id="{2B59D682-00C3-4254-ADC1-DF9679496144}"/>
              </a:ext>
            </a:extLst>
          </p:cNvPr>
          <p:cNvSpPr txBox="1"/>
          <p:nvPr/>
        </p:nvSpPr>
        <p:spPr>
          <a:xfrm>
            <a:off x="4820866" y="4694233"/>
            <a:ext cx="1007877" cy="369332"/>
          </a:xfrm>
          <a:prstGeom prst="rect">
            <a:avLst/>
          </a:prstGeom>
          <a:noFill/>
        </p:spPr>
        <p:txBody>
          <a:bodyPr wrap="square" rtlCol="0">
            <a:spAutoFit/>
          </a:bodyPr>
          <a:lstStyle/>
          <a:p>
            <a:r>
              <a:rPr lang="sr-Latn-RS" dirty="0"/>
              <a:t>Detail</a:t>
            </a:r>
            <a:endParaRPr lang="en-US" dirty="0"/>
          </a:p>
        </p:txBody>
      </p:sp>
      <p:pic>
        <p:nvPicPr>
          <p:cNvPr id="25" name="Picture 24">
            <a:extLst>
              <a:ext uri="{FF2B5EF4-FFF2-40B4-BE49-F238E27FC236}">
                <a16:creationId xmlns:a16="http://schemas.microsoft.com/office/drawing/2014/main" id="{0CDCDA7A-8407-44CA-98DE-43F0D40B0954}"/>
              </a:ext>
            </a:extLst>
          </p:cNvPr>
          <p:cNvPicPr>
            <a:picLocks noChangeAspect="1"/>
          </p:cNvPicPr>
          <p:nvPr/>
        </p:nvPicPr>
        <p:blipFill>
          <a:blip r:embed="rId2"/>
          <a:stretch>
            <a:fillRect/>
          </a:stretch>
        </p:blipFill>
        <p:spPr>
          <a:xfrm>
            <a:off x="4844685" y="5334968"/>
            <a:ext cx="805521" cy="960429"/>
          </a:xfrm>
          <a:prstGeom prst="rect">
            <a:avLst/>
          </a:prstGeom>
        </p:spPr>
      </p:pic>
      <p:sp>
        <p:nvSpPr>
          <p:cNvPr id="26" name="TextBox 25">
            <a:extLst>
              <a:ext uri="{FF2B5EF4-FFF2-40B4-BE49-F238E27FC236}">
                <a16:creationId xmlns:a16="http://schemas.microsoft.com/office/drawing/2014/main" id="{F63529C8-B52C-4D9A-9325-C695CF1D742F}"/>
              </a:ext>
            </a:extLst>
          </p:cNvPr>
          <p:cNvSpPr txBox="1"/>
          <p:nvPr/>
        </p:nvSpPr>
        <p:spPr>
          <a:xfrm>
            <a:off x="4822693" y="5278719"/>
            <a:ext cx="1007877" cy="307777"/>
          </a:xfrm>
          <a:prstGeom prst="rect">
            <a:avLst/>
          </a:prstGeom>
          <a:noFill/>
        </p:spPr>
        <p:txBody>
          <a:bodyPr wrap="square" rtlCol="0">
            <a:spAutoFit/>
          </a:bodyPr>
          <a:lstStyle/>
          <a:p>
            <a:r>
              <a:rPr lang="sr-Latn-RS" sz="1400" dirty="0"/>
              <a:t>Kontakt</a:t>
            </a:r>
            <a:endParaRPr lang="en-US" sz="1400" dirty="0"/>
          </a:p>
        </p:txBody>
      </p:sp>
      <p:sp>
        <p:nvSpPr>
          <p:cNvPr id="27" name="TextBox 26">
            <a:extLst>
              <a:ext uri="{FF2B5EF4-FFF2-40B4-BE49-F238E27FC236}">
                <a16:creationId xmlns:a16="http://schemas.microsoft.com/office/drawing/2014/main" id="{317C88ED-A0AE-41D7-A3A5-805EEC2B70EF}"/>
              </a:ext>
            </a:extLst>
          </p:cNvPr>
          <p:cNvSpPr txBox="1"/>
          <p:nvPr/>
        </p:nvSpPr>
        <p:spPr>
          <a:xfrm>
            <a:off x="4820865" y="5707405"/>
            <a:ext cx="1007877" cy="369332"/>
          </a:xfrm>
          <a:prstGeom prst="rect">
            <a:avLst/>
          </a:prstGeom>
          <a:noFill/>
        </p:spPr>
        <p:txBody>
          <a:bodyPr wrap="square" rtlCol="0">
            <a:spAutoFit/>
          </a:bodyPr>
          <a:lstStyle/>
          <a:p>
            <a:r>
              <a:rPr lang="sr-Latn-RS" dirty="0"/>
              <a:t>Detail</a:t>
            </a:r>
            <a:endParaRPr lang="en-US" dirty="0"/>
          </a:p>
        </p:txBody>
      </p:sp>
      <p:pic>
        <p:nvPicPr>
          <p:cNvPr id="28" name="Picture 27">
            <a:extLst>
              <a:ext uri="{FF2B5EF4-FFF2-40B4-BE49-F238E27FC236}">
                <a16:creationId xmlns:a16="http://schemas.microsoft.com/office/drawing/2014/main" id="{0B77E40E-CDBE-47F9-8683-22612F0CC386}"/>
              </a:ext>
            </a:extLst>
          </p:cNvPr>
          <p:cNvPicPr>
            <a:picLocks noChangeAspect="1"/>
          </p:cNvPicPr>
          <p:nvPr/>
        </p:nvPicPr>
        <p:blipFill>
          <a:blip r:embed="rId2"/>
          <a:stretch>
            <a:fillRect/>
          </a:stretch>
        </p:blipFill>
        <p:spPr>
          <a:xfrm>
            <a:off x="6158663" y="3361877"/>
            <a:ext cx="805521" cy="960429"/>
          </a:xfrm>
          <a:prstGeom prst="rect">
            <a:avLst/>
          </a:prstGeom>
        </p:spPr>
      </p:pic>
      <p:sp>
        <p:nvSpPr>
          <p:cNvPr id="29" name="TextBox 28">
            <a:extLst>
              <a:ext uri="{FF2B5EF4-FFF2-40B4-BE49-F238E27FC236}">
                <a16:creationId xmlns:a16="http://schemas.microsoft.com/office/drawing/2014/main" id="{0001D4ED-F075-4E8E-96B5-EC0390E60555}"/>
              </a:ext>
            </a:extLst>
          </p:cNvPr>
          <p:cNvSpPr txBox="1"/>
          <p:nvPr/>
        </p:nvSpPr>
        <p:spPr>
          <a:xfrm>
            <a:off x="6234688" y="3301765"/>
            <a:ext cx="805521" cy="369332"/>
          </a:xfrm>
          <a:prstGeom prst="rect">
            <a:avLst/>
          </a:prstGeom>
          <a:noFill/>
        </p:spPr>
        <p:txBody>
          <a:bodyPr wrap="square" rtlCol="0">
            <a:spAutoFit/>
          </a:bodyPr>
          <a:lstStyle/>
          <a:p>
            <a:r>
              <a:rPr lang="sr-Latn-RS" dirty="0"/>
              <a:t>Post</a:t>
            </a:r>
            <a:endParaRPr lang="en-US" dirty="0"/>
          </a:p>
        </p:txBody>
      </p:sp>
      <p:sp>
        <p:nvSpPr>
          <p:cNvPr id="30" name="TextBox 29">
            <a:extLst>
              <a:ext uri="{FF2B5EF4-FFF2-40B4-BE49-F238E27FC236}">
                <a16:creationId xmlns:a16="http://schemas.microsoft.com/office/drawing/2014/main" id="{FC120CC2-ADCC-434A-A5BA-F07F60B8DF6B}"/>
              </a:ext>
            </a:extLst>
          </p:cNvPr>
          <p:cNvSpPr txBox="1"/>
          <p:nvPr/>
        </p:nvSpPr>
        <p:spPr>
          <a:xfrm>
            <a:off x="6133509" y="3731209"/>
            <a:ext cx="1007877" cy="369332"/>
          </a:xfrm>
          <a:prstGeom prst="rect">
            <a:avLst/>
          </a:prstGeom>
          <a:noFill/>
        </p:spPr>
        <p:txBody>
          <a:bodyPr wrap="square" rtlCol="0">
            <a:spAutoFit/>
          </a:bodyPr>
          <a:lstStyle/>
          <a:p>
            <a:r>
              <a:rPr lang="sr-Latn-RS" dirty="0"/>
              <a:t>Detail</a:t>
            </a:r>
            <a:endParaRPr lang="en-US" dirty="0"/>
          </a:p>
        </p:txBody>
      </p:sp>
      <p:pic>
        <p:nvPicPr>
          <p:cNvPr id="31" name="Picture 30">
            <a:extLst>
              <a:ext uri="{FF2B5EF4-FFF2-40B4-BE49-F238E27FC236}">
                <a16:creationId xmlns:a16="http://schemas.microsoft.com/office/drawing/2014/main" id="{FA7946EB-0CB5-43DE-86C2-15EC456E413D}"/>
              </a:ext>
            </a:extLst>
          </p:cNvPr>
          <p:cNvPicPr>
            <a:picLocks noChangeAspect="1"/>
          </p:cNvPicPr>
          <p:nvPr/>
        </p:nvPicPr>
        <p:blipFill>
          <a:blip r:embed="rId2"/>
          <a:stretch>
            <a:fillRect/>
          </a:stretch>
        </p:blipFill>
        <p:spPr>
          <a:xfrm>
            <a:off x="6158663" y="2339342"/>
            <a:ext cx="805521" cy="960429"/>
          </a:xfrm>
          <a:prstGeom prst="rect">
            <a:avLst/>
          </a:prstGeom>
        </p:spPr>
      </p:pic>
      <p:sp>
        <p:nvSpPr>
          <p:cNvPr id="32" name="TextBox 31">
            <a:extLst>
              <a:ext uri="{FF2B5EF4-FFF2-40B4-BE49-F238E27FC236}">
                <a16:creationId xmlns:a16="http://schemas.microsoft.com/office/drawing/2014/main" id="{8049C1BE-2ADF-4367-AC51-87DBCC35B797}"/>
              </a:ext>
            </a:extLst>
          </p:cNvPr>
          <p:cNvSpPr txBox="1"/>
          <p:nvPr/>
        </p:nvSpPr>
        <p:spPr>
          <a:xfrm>
            <a:off x="6158663" y="2265558"/>
            <a:ext cx="805521" cy="369332"/>
          </a:xfrm>
          <a:prstGeom prst="rect">
            <a:avLst/>
          </a:prstGeom>
          <a:noFill/>
        </p:spPr>
        <p:txBody>
          <a:bodyPr wrap="square" rtlCol="0">
            <a:spAutoFit/>
          </a:bodyPr>
          <a:lstStyle/>
          <a:p>
            <a:r>
              <a:rPr lang="sr-Latn-RS" dirty="0"/>
              <a:t>Form</a:t>
            </a:r>
            <a:endParaRPr lang="en-US" dirty="0"/>
          </a:p>
        </p:txBody>
      </p:sp>
      <p:sp>
        <p:nvSpPr>
          <p:cNvPr id="33" name="TextBox 32">
            <a:extLst>
              <a:ext uri="{FF2B5EF4-FFF2-40B4-BE49-F238E27FC236}">
                <a16:creationId xmlns:a16="http://schemas.microsoft.com/office/drawing/2014/main" id="{DAFC40AF-2335-46E1-ACEC-5DCFB87434B8}"/>
              </a:ext>
            </a:extLst>
          </p:cNvPr>
          <p:cNvSpPr txBox="1"/>
          <p:nvPr/>
        </p:nvSpPr>
        <p:spPr>
          <a:xfrm>
            <a:off x="6133509" y="2704050"/>
            <a:ext cx="1007877" cy="369332"/>
          </a:xfrm>
          <a:prstGeom prst="rect">
            <a:avLst/>
          </a:prstGeom>
          <a:noFill/>
        </p:spPr>
        <p:txBody>
          <a:bodyPr wrap="square" rtlCol="0">
            <a:spAutoFit/>
          </a:bodyPr>
          <a:lstStyle/>
          <a:p>
            <a:r>
              <a:rPr lang="sr-Latn-RS" dirty="0"/>
              <a:t>Detail</a:t>
            </a:r>
            <a:endParaRPr lang="en-US" dirty="0"/>
          </a:p>
        </p:txBody>
      </p:sp>
      <p:sp>
        <p:nvSpPr>
          <p:cNvPr id="34" name="Oval 33">
            <a:extLst>
              <a:ext uri="{FF2B5EF4-FFF2-40B4-BE49-F238E27FC236}">
                <a16:creationId xmlns:a16="http://schemas.microsoft.com/office/drawing/2014/main" id="{695F2AF1-7346-4DE5-BBF8-1E35682F2EC1}"/>
              </a:ext>
            </a:extLst>
          </p:cNvPr>
          <p:cNvSpPr/>
          <p:nvPr/>
        </p:nvSpPr>
        <p:spPr>
          <a:xfrm>
            <a:off x="948713" y="5334968"/>
            <a:ext cx="1507066" cy="9604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0DCE5B1-F13C-48E9-A6D6-D579B5E28104}"/>
              </a:ext>
            </a:extLst>
          </p:cNvPr>
          <p:cNvSpPr txBox="1"/>
          <p:nvPr/>
        </p:nvSpPr>
        <p:spPr>
          <a:xfrm>
            <a:off x="880980" y="5630517"/>
            <a:ext cx="2023533" cy="307777"/>
          </a:xfrm>
          <a:prstGeom prst="rect">
            <a:avLst/>
          </a:prstGeom>
          <a:noFill/>
        </p:spPr>
        <p:txBody>
          <a:bodyPr wrap="square" rtlCol="0">
            <a:spAutoFit/>
          </a:bodyPr>
          <a:lstStyle/>
          <a:p>
            <a:r>
              <a:rPr lang="sr-Latn-RS" sz="1400" dirty="0"/>
              <a:t>Društvene mreže</a:t>
            </a:r>
            <a:endParaRPr lang="en-US" sz="1400" dirty="0"/>
          </a:p>
        </p:txBody>
      </p:sp>
      <p:sp>
        <p:nvSpPr>
          <p:cNvPr id="36" name="Cloud 35">
            <a:extLst>
              <a:ext uri="{FF2B5EF4-FFF2-40B4-BE49-F238E27FC236}">
                <a16:creationId xmlns:a16="http://schemas.microsoft.com/office/drawing/2014/main" id="{B014B635-50E4-4CDA-831E-CA05C4F02AF9}"/>
              </a:ext>
            </a:extLst>
          </p:cNvPr>
          <p:cNvSpPr/>
          <p:nvPr/>
        </p:nvSpPr>
        <p:spPr>
          <a:xfrm>
            <a:off x="8043333" y="1938867"/>
            <a:ext cx="1701800" cy="1325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loud 36">
            <a:extLst>
              <a:ext uri="{FF2B5EF4-FFF2-40B4-BE49-F238E27FC236}">
                <a16:creationId xmlns:a16="http://schemas.microsoft.com/office/drawing/2014/main" id="{C4DE7A42-18B7-4990-9651-859902B70977}"/>
              </a:ext>
            </a:extLst>
          </p:cNvPr>
          <p:cNvSpPr/>
          <p:nvPr/>
        </p:nvSpPr>
        <p:spPr>
          <a:xfrm>
            <a:off x="8069920" y="3382526"/>
            <a:ext cx="1701800" cy="1325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E0EB25D-A9DC-45DB-93C6-4F2CBBEB5D59}"/>
              </a:ext>
            </a:extLst>
          </p:cNvPr>
          <p:cNvSpPr txBox="1"/>
          <p:nvPr/>
        </p:nvSpPr>
        <p:spPr>
          <a:xfrm>
            <a:off x="8070129" y="2393899"/>
            <a:ext cx="1648208" cy="415498"/>
          </a:xfrm>
          <a:prstGeom prst="rect">
            <a:avLst/>
          </a:prstGeom>
          <a:noFill/>
        </p:spPr>
        <p:txBody>
          <a:bodyPr wrap="none" rtlCol="0">
            <a:spAutoFit/>
          </a:bodyPr>
          <a:lstStyle/>
          <a:p>
            <a:r>
              <a:rPr lang="sr-Latn-RS" sz="1050" dirty="0"/>
              <a:t>BAZA PRIJAVLJENIH</a:t>
            </a:r>
          </a:p>
          <a:p>
            <a:pPr algn="ctr"/>
            <a:r>
              <a:rPr lang="sr-Latn-RS" sz="1050" dirty="0"/>
              <a:t>PASA</a:t>
            </a:r>
            <a:endParaRPr lang="en-US" sz="1050" dirty="0"/>
          </a:p>
        </p:txBody>
      </p:sp>
      <p:sp>
        <p:nvSpPr>
          <p:cNvPr id="39" name="TextBox 38">
            <a:extLst>
              <a:ext uri="{FF2B5EF4-FFF2-40B4-BE49-F238E27FC236}">
                <a16:creationId xmlns:a16="http://schemas.microsoft.com/office/drawing/2014/main" id="{7EBED29D-5F65-4A4F-834F-CAC67C9F5E45}"/>
              </a:ext>
            </a:extLst>
          </p:cNvPr>
          <p:cNvSpPr txBox="1"/>
          <p:nvPr/>
        </p:nvSpPr>
        <p:spPr>
          <a:xfrm>
            <a:off x="8175473" y="3817050"/>
            <a:ext cx="1569660" cy="369332"/>
          </a:xfrm>
          <a:prstGeom prst="rect">
            <a:avLst/>
          </a:prstGeom>
          <a:noFill/>
        </p:spPr>
        <p:txBody>
          <a:bodyPr wrap="none" rtlCol="0">
            <a:spAutoFit/>
          </a:bodyPr>
          <a:lstStyle/>
          <a:p>
            <a:r>
              <a:rPr lang="sr-Latn-RS" dirty="0"/>
              <a:t>BLOG BAZA</a:t>
            </a:r>
            <a:endParaRPr lang="en-US" dirty="0"/>
          </a:p>
        </p:txBody>
      </p:sp>
      <p:sp>
        <p:nvSpPr>
          <p:cNvPr id="40" name="Rectangle 39">
            <a:extLst>
              <a:ext uri="{FF2B5EF4-FFF2-40B4-BE49-F238E27FC236}">
                <a16:creationId xmlns:a16="http://schemas.microsoft.com/office/drawing/2014/main" id="{A6230065-8195-453D-911D-7D72158E9377}"/>
              </a:ext>
            </a:extLst>
          </p:cNvPr>
          <p:cNvSpPr/>
          <p:nvPr/>
        </p:nvSpPr>
        <p:spPr>
          <a:xfrm>
            <a:off x="7886713" y="6090291"/>
            <a:ext cx="3416288" cy="76770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4945EEFA-A27C-44FB-A08D-B998856F1AC7}"/>
              </a:ext>
            </a:extLst>
          </p:cNvPr>
          <p:cNvCxnSpPr>
            <a:cxnSpLocks/>
          </p:cNvCxnSpPr>
          <p:nvPr/>
        </p:nvCxnSpPr>
        <p:spPr>
          <a:xfrm>
            <a:off x="7917521" y="6227467"/>
            <a:ext cx="10496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662B94B-0508-434D-A669-6A7BC50AFBF8}"/>
              </a:ext>
            </a:extLst>
          </p:cNvPr>
          <p:cNvCxnSpPr>
            <a:cxnSpLocks/>
          </p:cNvCxnSpPr>
          <p:nvPr/>
        </p:nvCxnSpPr>
        <p:spPr>
          <a:xfrm>
            <a:off x="7917521" y="6524065"/>
            <a:ext cx="1068046"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5777DC5C-6108-46C2-8FFE-A3B869CE998B}"/>
              </a:ext>
            </a:extLst>
          </p:cNvPr>
          <p:cNvSpPr txBox="1"/>
          <p:nvPr/>
        </p:nvSpPr>
        <p:spPr>
          <a:xfrm>
            <a:off x="9126281" y="6642030"/>
            <a:ext cx="1510428" cy="261610"/>
          </a:xfrm>
          <a:prstGeom prst="rect">
            <a:avLst/>
          </a:prstGeom>
          <a:noFill/>
        </p:spPr>
        <p:txBody>
          <a:bodyPr wrap="square" rtlCol="0">
            <a:spAutoFit/>
          </a:bodyPr>
          <a:lstStyle/>
          <a:p>
            <a:r>
              <a:rPr lang="en-US" sz="1100" dirty="0" err="1"/>
              <a:t>Putanja</a:t>
            </a:r>
            <a:r>
              <a:rPr lang="en-US" sz="1100" dirty="0"/>
              <a:t> </a:t>
            </a:r>
            <a:r>
              <a:rPr lang="en-US" sz="1100" dirty="0" err="1"/>
              <a:t>sa</a:t>
            </a:r>
            <a:r>
              <a:rPr lang="en-US" sz="1100" dirty="0"/>
              <a:t> “back”</a:t>
            </a:r>
          </a:p>
        </p:txBody>
      </p:sp>
      <p:sp>
        <p:nvSpPr>
          <p:cNvPr id="44" name="TextBox 43">
            <a:extLst>
              <a:ext uri="{FF2B5EF4-FFF2-40B4-BE49-F238E27FC236}">
                <a16:creationId xmlns:a16="http://schemas.microsoft.com/office/drawing/2014/main" id="{9228C432-B863-4D36-BA86-AC8F0902F46E}"/>
              </a:ext>
            </a:extLst>
          </p:cNvPr>
          <p:cNvSpPr txBox="1"/>
          <p:nvPr/>
        </p:nvSpPr>
        <p:spPr>
          <a:xfrm>
            <a:off x="9129279" y="6375049"/>
            <a:ext cx="2316134" cy="261610"/>
          </a:xfrm>
          <a:prstGeom prst="rect">
            <a:avLst/>
          </a:prstGeom>
          <a:noFill/>
        </p:spPr>
        <p:txBody>
          <a:bodyPr wrap="square" rtlCol="0">
            <a:spAutoFit/>
          </a:bodyPr>
          <a:lstStyle/>
          <a:p>
            <a:r>
              <a:rPr lang="en-US" sz="1100" dirty="0" err="1"/>
              <a:t>Opcije</a:t>
            </a:r>
            <a:r>
              <a:rPr lang="en-US" sz="1100" dirty="0"/>
              <a:t> “</a:t>
            </a:r>
            <a:r>
              <a:rPr lang="en-US" sz="1100" dirty="0" err="1"/>
              <a:t>dvosmernog”prelaska</a:t>
            </a:r>
            <a:r>
              <a:rPr lang="en-US" sz="1100" dirty="0"/>
              <a:t> </a:t>
            </a:r>
          </a:p>
        </p:txBody>
      </p:sp>
      <p:cxnSp>
        <p:nvCxnSpPr>
          <p:cNvPr id="45" name="Straight Arrow Connector 44">
            <a:extLst>
              <a:ext uri="{FF2B5EF4-FFF2-40B4-BE49-F238E27FC236}">
                <a16:creationId xmlns:a16="http://schemas.microsoft.com/office/drawing/2014/main" id="{FF28F6AB-1043-4B23-984D-EDD425F7012F}"/>
              </a:ext>
            </a:extLst>
          </p:cNvPr>
          <p:cNvCxnSpPr>
            <a:cxnSpLocks/>
          </p:cNvCxnSpPr>
          <p:nvPr/>
        </p:nvCxnSpPr>
        <p:spPr>
          <a:xfrm>
            <a:off x="7917521" y="6797239"/>
            <a:ext cx="1028523"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61347176-DDE3-42D3-A843-89B22D447944}"/>
              </a:ext>
            </a:extLst>
          </p:cNvPr>
          <p:cNvSpPr txBox="1"/>
          <p:nvPr/>
        </p:nvSpPr>
        <p:spPr>
          <a:xfrm>
            <a:off x="9125457" y="6090291"/>
            <a:ext cx="2316134" cy="261610"/>
          </a:xfrm>
          <a:prstGeom prst="rect">
            <a:avLst/>
          </a:prstGeom>
          <a:noFill/>
        </p:spPr>
        <p:txBody>
          <a:bodyPr wrap="square" rtlCol="0">
            <a:spAutoFit/>
          </a:bodyPr>
          <a:lstStyle/>
          <a:p>
            <a:r>
              <a:rPr lang="en-US" sz="1100" dirty="0" err="1"/>
              <a:t>Opcije</a:t>
            </a:r>
            <a:r>
              <a:rPr lang="en-US" sz="1100" dirty="0"/>
              <a:t> “</a:t>
            </a:r>
            <a:r>
              <a:rPr lang="en-US" sz="1100" dirty="0" err="1"/>
              <a:t>jednosmernog”prelaska</a:t>
            </a:r>
            <a:r>
              <a:rPr lang="en-US" sz="1100" dirty="0"/>
              <a:t> </a:t>
            </a:r>
          </a:p>
        </p:txBody>
      </p:sp>
      <p:cxnSp>
        <p:nvCxnSpPr>
          <p:cNvPr id="64" name="Straight Arrow Connector 63">
            <a:extLst>
              <a:ext uri="{FF2B5EF4-FFF2-40B4-BE49-F238E27FC236}">
                <a16:creationId xmlns:a16="http://schemas.microsoft.com/office/drawing/2014/main" id="{E5BF2E28-60EF-4B42-A74E-C0EFA7F82A38}"/>
              </a:ext>
            </a:extLst>
          </p:cNvPr>
          <p:cNvCxnSpPr>
            <a:cxnSpLocks/>
            <a:stCxn id="8" idx="5"/>
          </p:cNvCxnSpPr>
          <p:nvPr/>
        </p:nvCxnSpPr>
        <p:spPr>
          <a:xfrm flipV="1">
            <a:off x="1623822" y="3859225"/>
            <a:ext cx="746452" cy="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E3E4938-BDDA-46ED-8E8F-DB7566F235FD}"/>
              </a:ext>
            </a:extLst>
          </p:cNvPr>
          <p:cNvCxnSpPr/>
          <p:nvPr/>
        </p:nvCxnSpPr>
        <p:spPr>
          <a:xfrm>
            <a:off x="3175795" y="3859224"/>
            <a:ext cx="316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85D27E9-A43E-4AEB-BCFE-E467EAA21A28}"/>
              </a:ext>
            </a:extLst>
          </p:cNvPr>
          <p:cNvCxnSpPr>
            <a:cxnSpLocks/>
            <a:stCxn id="11" idx="3"/>
            <a:endCxn id="15" idx="1"/>
          </p:cNvCxnSpPr>
          <p:nvPr/>
        </p:nvCxnSpPr>
        <p:spPr>
          <a:xfrm flipV="1">
            <a:off x="4297428" y="1858385"/>
            <a:ext cx="534953" cy="1632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00F4E0F-44F7-43D4-92A0-1EC0393A5E0D}"/>
              </a:ext>
            </a:extLst>
          </p:cNvPr>
          <p:cNvCxnSpPr>
            <a:endCxn id="18" idx="1"/>
          </p:cNvCxnSpPr>
          <p:nvPr/>
        </p:nvCxnSpPr>
        <p:spPr>
          <a:xfrm flipV="1">
            <a:off x="4297428" y="2906309"/>
            <a:ext cx="534953" cy="764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DA369DB-E05F-4E88-9AC7-EE7B9CFBC7B8}"/>
              </a:ext>
            </a:extLst>
          </p:cNvPr>
          <p:cNvCxnSpPr/>
          <p:nvPr/>
        </p:nvCxnSpPr>
        <p:spPr>
          <a:xfrm>
            <a:off x="4281019" y="3891129"/>
            <a:ext cx="5636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AA19009-0104-4A7A-B736-8F5863F4ACB7}"/>
              </a:ext>
            </a:extLst>
          </p:cNvPr>
          <p:cNvCxnSpPr>
            <a:endCxn id="24" idx="1"/>
          </p:cNvCxnSpPr>
          <p:nvPr/>
        </p:nvCxnSpPr>
        <p:spPr>
          <a:xfrm>
            <a:off x="4297428" y="4100541"/>
            <a:ext cx="523438" cy="7783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D816EEF-D393-4531-A628-D38D5314818B}"/>
              </a:ext>
            </a:extLst>
          </p:cNvPr>
          <p:cNvCxnSpPr>
            <a:endCxn id="27" idx="1"/>
          </p:cNvCxnSpPr>
          <p:nvPr/>
        </p:nvCxnSpPr>
        <p:spPr>
          <a:xfrm>
            <a:off x="4286777" y="4253845"/>
            <a:ext cx="534088" cy="1638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1C1556E-19CA-4B5A-911B-68301A9F6661}"/>
              </a:ext>
            </a:extLst>
          </p:cNvPr>
          <p:cNvCxnSpPr>
            <a:cxnSpLocks/>
            <a:endCxn id="33" idx="1"/>
          </p:cNvCxnSpPr>
          <p:nvPr/>
        </p:nvCxnSpPr>
        <p:spPr>
          <a:xfrm>
            <a:off x="5636619" y="2888716"/>
            <a:ext cx="496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DAF7027-F52E-4249-BA2E-D75721F71E9A}"/>
              </a:ext>
            </a:extLst>
          </p:cNvPr>
          <p:cNvCxnSpPr/>
          <p:nvPr/>
        </p:nvCxnSpPr>
        <p:spPr>
          <a:xfrm>
            <a:off x="6964184" y="2888716"/>
            <a:ext cx="1105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03AC3594-7E53-4871-90C9-51807ED8E0E0}"/>
              </a:ext>
            </a:extLst>
          </p:cNvPr>
          <p:cNvSpPr/>
          <p:nvPr/>
        </p:nvSpPr>
        <p:spPr>
          <a:xfrm>
            <a:off x="4096282" y="860401"/>
            <a:ext cx="3266526" cy="2526266"/>
          </a:xfrm>
          <a:custGeom>
            <a:avLst/>
            <a:gdLst>
              <a:gd name="connsiteX0" fmla="*/ 2871785 w 3266526"/>
              <a:gd name="connsiteY0" fmla="*/ 1891266 h 2526266"/>
              <a:gd name="connsiteX1" fmla="*/ 3261251 w 3266526"/>
              <a:gd name="connsiteY1" fmla="*/ 1222399 h 2526266"/>
              <a:gd name="connsiteX2" fmla="*/ 2981851 w 3266526"/>
              <a:gd name="connsiteY2" fmla="*/ 595866 h 2526266"/>
              <a:gd name="connsiteX3" fmla="*/ 1567918 w 3266526"/>
              <a:gd name="connsiteY3" fmla="*/ 70932 h 2526266"/>
              <a:gd name="connsiteX4" fmla="*/ 399518 w 3266526"/>
              <a:gd name="connsiteY4" fmla="*/ 138666 h 2526266"/>
              <a:gd name="connsiteX5" fmla="*/ 60851 w 3266526"/>
              <a:gd name="connsiteY5" fmla="*/ 1290132 h 2526266"/>
              <a:gd name="connsiteX6" fmla="*/ 1585 w 3266526"/>
              <a:gd name="connsiteY6" fmla="*/ 2526266 h 252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6526" h="2526266">
                <a:moveTo>
                  <a:pt x="2871785" y="1891266"/>
                </a:moveTo>
                <a:cubicBezTo>
                  <a:pt x="3057346" y="1664782"/>
                  <a:pt x="3242907" y="1438299"/>
                  <a:pt x="3261251" y="1222399"/>
                </a:cubicBezTo>
                <a:cubicBezTo>
                  <a:pt x="3279595" y="1006499"/>
                  <a:pt x="3264073" y="787777"/>
                  <a:pt x="2981851" y="595866"/>
                </a:cubicBezTo>
                <a:cubicBezTo>
                  <a:pt x="2699629" y="403955"/>
                  <a:pt x="1998307" y="147132"/>
                  <a:pt x="1567918" y="70932"/>
                </a:cubicBezTo>
                <a:cubicBezTo>
                  <a:pt x="1137529" y="-5268"/>
                  <a:pt x="650696" y="-64534"/>
                  <a:pt x="399518" y="138666"/>
                </a:cubicBezTo>
                <a:cubicBezTo>
                  <a:pt x="148340" y="341866"/>
                  <a:pt x="127173" y="892199"/>
                  <a:pt x="60851" y="1290132"/>
                </a:cubicBezTo>
                <a:cubicBezTo>
                  <a:pt x="-5471" y="1688065"/>
                  <a:pt x="-1943" y="2107165"/>
                  <a:pt x="1585" y="252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58D28EA5-9E07-41D4-AAEF-DD7D8614DD40}"/>
              </a:ext>
            </a:extLst>
          </p:cNvPr>
          <p:cNvSpPr/>
          <p:nvPr/>
        </p:nvSpPr>
        <p:spPr>
          <a:xfrm rot="10800000">
            <a:off x="4055007" y="3277866"/>
            <a:ext cx="96692" cy="1246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7F1C3E01-4908-4C15-ABF1-D9BAD3A1D2FA}"/>
              </a:ext>
            </a:extLst>
          </p:cNvPr>
          <p:cNvCxnSpPr>
            <a:cxnSpLocks/>
          </p:cNvCxnSpPr>
          <p:nvPr/>
        </p:nvCxnSpPr>
        <p:spPr>
          <a:xfrm flipH="1">
            <a:off x="6946692" y="3939162"/>
            <a:ext cx="1140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A93142D-1F17-4356-A926-0D64A7FD6C0C}"/>
              </a:ext>
            </a:extLst>
          </p:cNvPr>
          <p:cNvCxnSpPr>
            <a:cxnSpLocks/>
          </p:cNvCxnSpPr>
          <p:nvPr/>
        </p:nvCxnSpPr>
        <p:spPr>
          <a:xfrm flipH="1" flipV="1">
            <a:off x="2463800" y="5825067"/>
            <a:ext cx="2387010" cy="186266"/>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B8717BF-E3A4-402A-A37D-5772BB9AC4C1}"/>
              </a:ext>
            </a:extLst>
          </p:cNvPr>
          <p:cNvSpPr txBox="1"/>
          <p:nvPr/>
        </p:nvSpPr>
        <p:spPr>
          <a:xfrm>
            <a:off x="7059210" y="2873293"/>
            <a:ext cx="877163" cy="215444"/>
          </a:xfrm>
          <a:prstGeom prst="rect">
            <a:avLst/>
          </a:prstGeom>
          <a:noFill/>
        </p:spPr>
        <p:txBody>
          <a:bodyPr wrap="none" rtlCol="0">
            <a:spAutoFit/>
          </a:bodyPr>
          <a:lstStyle/>
          <a:p>
            <a:r>
              <a:rPr lang="sr-Latn-RS" sz="800" dirty="0"/>
              <a:t>UPIS U BAZU</a:t>
            </a:r>
            <a:endParaRPr lang="en-US" sz="800" dirty="0"/>
          </a:p>
        </p:txBody>
      </p:sp>
      <p:sp>
        <p:nvSpPr>
          <p:cNvPr id="101" name="TextBox 100">
            <a:extLst>
              <a:ext uri="{FF2B5EF4-FFF2-40B4-BE49-F238E27FC236}">
                <a16:creationId xmlns:a16="http://schemas.microsoft.com/office/drawing/2014/main" id="{6C74A701-2F96-4AE5-B6B3-6A449086AE36}"/>
              </a:ext>
            </a:extLst>
          </p:cNvPr>
          <p:cNvSpPr txBox="1"/>
          <p:nvPr/>
        </p:nvSpPr>
        <p:spPr>
          <a:xfrm>
            <a:off x="7013671" y="3925673"/>
            <a:ext cx="1103187" cy="215444"/>
          </a:xfrm>
          <a:prstGeom prst="rect">
            <a:avLst/>
          </a:prstGeom>
          <a:noFill/>
        </p:spPr>
        <p:txBody>
          <a:bodyPr wrap="none" rtlCol="0">
            <a:spAutoFit/>
          </a:bodyPr>
          <a:lstStyle/>
          <a:p>
            <a:r>
              <a:rPr lang="sr-Latn-RS" sz="800" dirty="0"/>
              <a:t>ČITANJE IZ BAZE</a:t>
            </a:r>
            <a:endParaRPr lang="en-US" sz="800" dirty="0"/>
          </a:p>
        </p:txBody>
      </p:sp>
      <p:sp>
        <p:nvSpPr>
          <p:cNvPr id="102" name="TextBox 101">
            <a:extLst>
              <a:ext uri="{FF2B5EF4-FFF2-40B4-BE49-F238E27FC236}">
                <a16:creationId xmlns:a16="http://schemas.microsoft.com/office/drawing/2014/main" id="{29CC9D80-5A2F-48BD-AE3C-4055008E6E56}"/>
              </a:ext>
            </a:extLst>
          </p:cNvPr>
          <p:cNvSpPr txBox="1"/>
          <p:nvPr/>
        </p:nvSpPr>
        <p:spPr>
          <a:xfrm>
            <a:off x="2556767" y="5978899"/>
            <a:ext cx="2034531" cy="215444"/>
          </a:xfrm>
          <a:prstGeom prst="rect">
            <a:avLst/>
          </a:prstGeom>
          <a:noFill/>
        </p:spPr>
        <p:txBody>
          <a:bodyPr wrap="none" rtlCol="0">
            <a:spAutoFit/>
          </a:bodyPr>
          <a:lstStyle/>
          <a:p>
            <a:r>
              <a:rPr lang="sr-Latn-RS" sz="800" dirty="0"/>
              <a:t>OTVARA APP DRUŠTVENIH MREŽA</a:t>
            </a:r>
            <a:endParaRPr lang="en-US" sz="800" dirty="0"/>
          </a:p>
        </p:txBody>
      </p:sp>
      <p:cxnSp>
        <p:nvCxnSpPr>
          <p:cNvPr id="104" name="Straight Arrow Connector 103">
            <a:extLst>
              <a:ext uri="{FF2B5EF4-FFF2-40B4-BE49-F238E27FC236}">
                <a16:creationId xmlns:a16="http://schemas.microsoft.com/office/drawing/2014/main" id="{4982169F-3EB5-423F-8BDC-D8CF4A3D4DB3}"/>
              </a:ext>
            </a:extLst>
          </p:cNvPr>
          <p:cNvCxnSpPr>
            <a:cxnSpLocks/>
            <a:endCxn id="30" idx="1"/>
          </p:cNvCxnSpPr>
          <p:nvPr/>
        </p:nvCxnSpPr>
        <p:spPr>
          <a:xfrm>
            <a:off x="5620025" y="3915875"/>
            <a:ext cx="5134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0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EFE0-EB66-464A-99D4-3BE109BF96A5}"/>
              </a:ext>
            </a:extLst>
          </p:cNvPr>
          <p:cNvSpPr>
            <a:spLocks noGrp="1"/>
          </p:cNvSpPr>
          <p:nvPr>
            <p:ph type="title"/>
          </p:nvPr>
        </p:nvSpPr>
        <p:spPr>
          <a:xfrm>
            <a:off x="1261872" y="365760"/>
            <a:ext cx="8595360" cy="1325562"/>
          </a:xfrm>
        </p:spPr>
        <p:txBody>
          <a:bodyPr/>
          <a:lstStyle/>
          <a:p>
            <a:r>
              <a:rPr lang="sr-Latn-RS" dirty="0"/>
              <a:t>Predlozi za dalji razvoj aplikacije</a:t>
            </a:r>
            <a:endParaRPr lang="en-US" dirty="0"/>
          </a:p>
        </p:txBody>
      </p:sp>
      <p:sp>
        <p:nvSpPr>
          <p:cNvPr id="3" name="Content Placeholder 2">
            <a:extLst>
              <a:ext uri="{FF2B5EF4-FFF2-40B4-BE49-F238E27FC236}">
                <a16:creationId xmlns:a16="http://schemas.microsoft.com/office/drawing/2014/main" id="{625A0D8D-4058-4E25-A92B-521D1673904E}"/>
              </a:ext>
            </a:extLst>
          </p:cNvPr>
          <p:cNvSpPr>
            <a:spLocks noGrp="1"/>
          </p:cNvSpPr>
          <p:nvPr>
            <p:ph idx="1"/>
          </p:nvPr>
        </p:nvSpPr>
        <p:spPr/>
        <p:txBody>
          <a:bodyPr/>
          <a:lstStyle/>
          <a:p>
            <a:r>
              <a:rPr lang="sr-Latn-RS" dirty="0"/>
              <a:t>Uvođenje korisničkih profila.</a:t>
            </a:r>
          </a:p>
          <a:p>
            <a:r>
              <a:rPr lang="sr-Latn-RS" dirty="0"/>
              <a:t>Uvođenje forme za direktno slanje e-maila sa dodatnim pitanjima kompaniji iz aplikacije (ili live chat sa nekim od trenera koji je dostupan u tom trenutku).</a:t>
            </a:r>
          </a:p>
          <a:p>
            <a:r>
              <a:rPr lang="sr-Latn-RS" dirty="0"/>
              <a:t>Omogućavanje plaćanja obuka platnim karticama iz aplikacije.</a:t>
            </a:r>
          </a:p>
          <a:p>
            <a:r>
              <a:rPr lang="sr-Latn-RS" dirty="0"/>
              <a:t>Pomoću korisničkih profila omogućiti praćenje toka obuke psa kojeg je korisnik prijavio na obuku.</a:t>
            </a:r>
          </a:p>
          <a:p>
            <a:r>
              <a:rPr lang="sr-Latn-RS"/>
              <a:t>Omogućavanje filtriranja i čuvanja postova sa bloga.</a:t>
            </a:r>
            <a:endParaRPr lang="sr-Latn-RS" dirty="0"/>
          </a:p>
        </p:txBody>
      </p:sp>
      <p:pic>
        <p:nvPicPr>
          <p:cNvPr id="5" name="Picture 4">
            <a:extLst>
              <a:ext uri="{FF2B5EF4-FFF2-40B4-BE49-F238E27FC236}">
                <a16:creationId xmlns:a16="http://schemas.microsoft.com/office/drawing/2014/main" id="{A0A53BCA-44FE-4DD2-9D4D-1E27A1EC8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2" y="4808537"/>
            <a:ext cx="3657600" cy="2743200"/>
          </a:xfrm>
          <a:prstGeom prst="rect">
            <a:avLst/>
          </a:prstGeom>
        </p:spPr>
      </p:pic>
    </p:spTree>
    <p:extLst>
      <p:ext uri="{BB962C8B-B14F-4D97-AF65-F5344CB8AC3E}">
        <p14:creationId xmlns:p14="http://schemas.microsoft.com/office/powerpoint/2010/main" val="3559510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6760F-8036-47CA-AA79-2E2D34B98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3999" cy="6858000"/>
          </a:xfrm>
          <a:prstGeom prst="rect">
            <a:avLst/>
          </a:prstGeom>
        </p:spPr>
      </p:pic>
    </p:spTree>
    <p:extLst>
      <p:ext uri="{BB962C8B-B14F-4D97-AF65-F5344CB8AC3E}">
        <p14:creationId xmlns:p14="http://schemas.microsoft.com/office/powerpoint/2010/main" val="413739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9FDF-0F0A-489C-9659-DE3DD3472C1A}"/>
              </a:ext>
            </a:extLst>
          </p:cNvPr>
          <p:cNvSpPr>
            <a:spLocks noGrp="1"/>
          </p:cNvSpPr>
          <p:nvPr>
            <p:ph type="title"/>
          </p:nvPr>
        </p:nvSpPr>
        <p:spPr/>
        <p:txBody>
          <a:bodyPr/>
          <a:lstStyle/>
          <a:p>
            <a:r>
              <a:rPr lang="sr-Latn-RS" dirty="0"/>
              <a:t>O KOMPANIJI</a:t>
            </a:r>
            <a:endParaRPr lang="en-US" dirty="0"/>
          </a:p>
        </p:txBody>
      </p:sp>
      <p:sp>
        <p:nvSpPr>
          <p:cNvPr id="3" name="Content Placeholder 2">
            <a:extLst>
              <a:ext uri="{FF2B5EF4-FFF2-40B4-BE49-F238E27FC236}">
                <a16:creationId xmlns:a16="http://schemas.microsoft.com/office/drawing/2014/main" id="{9656F855-D79A-4877-B1C3-01E038499E70}"/>
              </a:ext>
            </a:extLst>
          </p:cNvPr>
          <p:cNvSpPr>
            <a:spLocks noGrp="1"/>
          </p:cNvSpPr>
          <p:nvPr>
            <p:ph idx="1"/>
          </p:nvPr>
        </p:nvSpPr>
        <p:spPr/>
        <p:txBody>
          <a:bodyPr/>
          <a:lstStyle/>
          <a:p>
            <a:r>
              <a:rPr lang="sr-Latn-RS" b="0" i="0" dirty="0">
                <a:solidFill>
                  <a:srgbClr val="333333"/>
                </a:solidFill>
                <a:effectLst/>
                <a:latin typeface="Lato" panose="020B0604020202020204" pitchFamily="34" charset="0"/>
              </a:rPr>
              <a:t>Fiktivni </a:t>
            </a:r>
            <a:r>
              <a:rPr lang="sr-Latn-RS" dirty="0">
                <a:solidFill>
                  <a:srgbClr val="333333"/>
                </a:solidFill>
                <a:latin typeface="Lato" panose="020B0604020202020204" pitchFamily="34" charset="0"/>
              </a:rPr>
              <a:t>c</a:t>
            </a:r>
            <a:r>
              <a:rPr lang="en-US" b="0" i="0" dirty="0" err="1">
                <a:solidFill>
                  <a:srgbClr val="333333"/>
                </a:solidFill>
                <a:effectLst/>
                <a:latin typeface="Lato" panose="020B0604020202020204" pitchFamily="34" charset="0"/>
              </a:rPr>
              <a:t>entar</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obuku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pansion</a:t>
            </a:r>
            <a:r>
              <a:rPr lang="en-US" b="0" i="0" dirty="0">
                <a:solidFill>
                  <a:srgbClr val="333333"/>
                </a:solidFill>
                <a:effectLst/>
                <a:latin typeface="Lato" panose="020B0604020202020204" pitchFamily="34" charset="0"/>
              </a:rPr>
              <a:t> DOG CO </a:t>
            </a:r>
            <a:r>
              <a:rPr lang="en-US" b="0" i="0" dirty="0" err="1">
                <a:solidFill>
                  <a:srgbClr val="333333"/>
                </a:solidFill>
                <a:effectLst/>
                <a:latin typeface="Lato" panose="020B0604020202020204" pitchFamily="34" charset="0"/>
              </a:rPr>
              <a:t>nalazi</a:t>
            </a:r>
            <a:r>
              <a:rPr lang="en-US" b="0" i="0" dirty="0">
                <a:solidFill>
                  <a:srgbClr val="333333"/>
                </a:solidFill>
                <a:effectLst/>
                <a:latin typeface="Lato" panose="020B0604020202020204" pitchFamily="34" charset="0"/>
              </a:rPr>
              <a:t> se u </a:t>
            </a:r>
            <a:r>
              <a:rPr lang="en-US" b="0" i="0" dirty="0" err="1">
                <a:solidFill>
                  <a:srgbClr val="333333"/>
                </a:solidFill>
                <a:effectLst/>
                <a:latin typeface="Lato" panose="020B0604020202020204" pitchFamily="34" charset="0"/>
              </a:rPr>
              <a:t>Surčinu</a:t>
            </a:r>
            <a:r>
              <a:rPr lang="en-US" b="0" i="0" dirty="0">
                <a:solidFill>
                  <a:srgbClr val="333333"/>
                </a:solidFill>
                <a:effectLst/>
                <a:latin typeface="Lato" panose="020B0604020202020204" pitchFamily="34" charset="0"/>
              </a:rPr>
              <a:t>, u </a:t>
            </a:r>
            <a:r>
              <a:rPr lang="en-US" b="0" i="0" dirty="0" err="1">
                <a:solidFill>
                  <a:srgbClr val="333333"/>
                </a:solidFill>
                <a:effectLst/>
                <a:latin typeface="Lato" panose="020B0604020202020204" pitchFamily="34" charset="0"/>
              </a:rPr>
              <a:t>prijatnom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ambijentu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izmeštenom</a:t>
            </a:r>
            <a:r>
              <a:rPr lang="en-US" b="0" i="0" dirty="0">
                <a:solidFill>
                  <a:srgbClr val="333333"/>
                </a:solidFill>
                <a:effectLst/>
                <a:latin typeface="Lato" panose="020B0604020202020204" pitchFamily="34" charset="0"/>
              </a:rPr>
              <a:t> van </a:t>
            </a:r>
            <a:r>
              <a:rPr lang="en-US" b="0" i="0" dirty="0" err="1">
                <a:solidFill>
                  <a:srgbClr val="333333"/>
                </a:solidFill>
                <a:effectLst/>
                <a:latin typeface="Lato" panose="020B0604020202020204" pitchFamily="34" charset="0"/>
              </a:rPr>
              <a:t>naselja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svakodnevne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gužve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samo</a:t>
            </a:r>
            <a:r>
              <a:rPr lang="en-US" b="0" i="0" dirty="0">
                <a:solidFill>
                  <a:srgbClr val="333333"/>
                </a:solidFill>
                <a:effectLst/>
                <a:latin typeface="Lato" panose="020B0604020202020204" pitchFamily="34" charset="0"/>
              </a:rPr>
              <a:t> 30-tak </a:t>
            </a:r>
            <a:r>
              <a:rPr lang="en-US" b="0" i="0" dirty="0" err="1">
                <a:solidFill>
                  <a:srgbClr val="333333"/>
                </a:solidFill>
                <a:effectLst/>
                <a:latin typeface="Lato" panose="020B0604020202020204" pitchFamily="34" charset="0"/>
              </a:rPr>
              <a:t>minuta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voznje</a:t>
            </a:r>
            <a:r>
              <a:rPr lang="en-US" b="0" i="0" dirty="0">
                <a:solidFill>
                  <a:srgbClr val="333333"/>
                </a:solidFill>
                <a:effectLst/>
                <a:latin typeface="Lato" panose="020B0604020202020204" pitchFamily="34" charset="0"/>
              </a:rPr>
              <a:t> od centra </a:t>
            </a:r>
            <a:r>
              <a:rPr lang="en-US" b="0" i="0" dirty="0" err="1">
                <a:solidFill>
                  <a:srgbClr val="333333"/>
                </a:solidFill>
                <a:effectLst/>
                <a:latin typeface="Lato" panose="020B0604020202020204" pitchFamily="34" charset="0"/>
              </a:rPr>
              <a:t>Beograda</a:t>
            </a:r>
            <a:r>
              <a:rPr lang="en-US" b="0" i="0" dirty="0">
                <a:solidFill>
                  <a:srgbClr val="333333"/>
                </a:solidFill>
                <a:effectLst/>
                <a:latin typeface="Lato" panose="020B0604020202020204" pitchFamily="34" charset="0"/>
              </a:rPr>
              <a:t>. </a:t>
            </a:r>
            <a:endParaRPr lang="sr-Latn-RS" b="0" i="0" dirty="0">
              <a:solidFill>
                <a:srgbClr val="333333"/>
              </a:solidFill>
              <a:effectLst/>
              <a:latin typeface="Lato" panose="020B0604020202020204" pitchFamily="34" charset="0"/>
            </a:endParaRPr>
          </a:p>
          <a:p>
            <a:r>
              <a:rPr lang="en-US" b="0" i="0" dirty="0" err="1">
                <a:solidFill>
                  <a:srgbClr val="333333"/>
                </a:solidFill>
                <a:effectLst/>
                <a:latin typeface="Lato" panose="020B0604020202020204" pitchFamily="34" charset="0"/>
              </a:rPr>
              <a:t>Naš</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poligon</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trening</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smeštajni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kapaciteti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izgrađeni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su</a:t>
            </a:r>
            <a:r>
              <a:rPr lang="en-US" b="0" i="0" dirty="0">
                <a:solidFill>
                  <a:srgbClr val="333333"/>
                </a:solidFill>
                <a:effectLst/>
                <a:latin typeface="Lato" panose="020B0604020202020204" pitchFamily="34" charset="0"/>
              </a:rPr>
              <a:t> da </a:t>
            </a:r>
            <a:r>
              <a:rPr lang="en-US" b="0" i="0" dirty="0" err="1">
                <a:solidFill>
                  <a:srgbClr val="333333"/>
                </a:solidFill>
                <a:effectLst/>
                <a:latin typeface="Lato" panose="020B0604020202020204" pitchFamily="34" charset="0"/>
              </a:rPr>
              <a:t>zadovolje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najstrožije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evropske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standarde</a:t>
            </a:r>
            <a:r>
              <a:rPr lang="en-US" b="0" i="0" dirty="0">
                <a:solidFill>
                  <a:srgbClr val="333333"/>
                </a:solidFill>
                <a:effectLst/>
                <a:latin typeface="Lato" panose="020B0604020202020204" pitchFamily="34" charset="0"/>
              </a:rPr>
              <a:t>, a </a:t>
            </a:r>
            <a:r>
              <a:rPr lang="en-US" b="0" i="0" dirty="0" err="1">
                <a:solidFill>
                  <a:srgbClr val="333333"/>
                </a:solidFill>
                <a:effectLst/>
                <a:latin typeface="Lato" panose="020B0604020202020204" pitchFamily="34" charset="0"/>
              </a:rPr>
              <a:t>uz</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slobodan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prostor</a:t>
            </a:r>
            <a:r>
              <a:rPr lang="en-US" b="0" i="0" dirty="0">
                <a:solidFill>
                  <a:srgbClr val="333333"/>
                </a:solidFill>
                <a:effectLst/>
                <a:latin typeface="Lato" panose="020B0604020202020204" pitchFamily="34" charset="0"/>
              </a:rPr>
              <a:t> koji </a:t>
            </a:r>
            <a:r>
              <a:rPr lang="en-US" b="0" i="0" dirty="0" err="1">
                <a:solidFill>
                  <a:srgbClr val="333333"/>
                </a:solidFill>
                <a:effectLst/>
                <a:latin typeface="Lato" panose="020B0604020202020204" pitchFamily="34" charset="0"/>
              </a:rPr>
              <a:t>nas</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okružuje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Vaš</a:t>
            </a:r>
            <a:r>
              <a:rPr lang="en-US" b="0" i="0" dirty="0">
                <a:solidFill>
                  <a:srgbClr val="333333"/>
                </a:solidFill>
                <a:effectLst/>
                <a:latin typeface="Lato" panose="020B0604020202020204" pitchFamily="34" charset="0"/>
              </a:rPr>
              <a:t> pas </a:t>
            </a:r>
            <a:r>
              <a:rPr lang="en-US" b="0" i="0" dirty="0" err="1">
                <a:solidFill>
                  <a:srgbClr val="333333"/>
                </a:solidFill>
                <a:effectLst/>
                <a:latin typeface="Lato" panose="020B0604020202020204" pitchFamily="34" charset="0"/>
              </a:rPr>
              <a:t>će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imati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mogućnost</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nesmetan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stimulativan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uspešan</a:t>
            </a:r>
            <a:r>
              <a:rPr lang="en-US" b="0" i="0" dirty="0">
                <a:solidFill>
                  <a:srgbClr val="333333"/>
                </a:solidFill>
                <a:effectLst/>
                <a:latin typeface="Lato" panose="020B0604020202020204" pitchFamily="34" charset="0"/>
              </a:rPr>
              <a:t> rad. U DOG CO </a:t>
            </a:r>
            <a:r>
              <a:rPr lang="en-US" b="0" i="0" dirty="0" err="1">
                <a:solidFill>
                  <a:srgbClr val="333333"/>
                </a:solidFill>
                <a:effectLst/>
                <a:latin typeface="Lato" panose="020B0604020202020204" pitchFamily="34" charset="0"/>
              </a:rPr>
              <a:t>centru</a:t>
            </a:r>
            <a:r>
              <a:rPr lang="en-US" b="0" i="0" dirty="0">
                <a:solidFill>
                  <a:srgbClr val="333333"/>
                </a:solidFill>
                <a:effectLst/>
                <a:latin typeface="Lato" panose="020B0604020202020204" pitchFamily="34" charset="0"/>
              </a:rPr>
              <a:t> o </a:t>
            </a:r>
            <a:r>
              <a:rPr lang="en-US" b="0" i="0" dirty="0" err="1">
                <a:solidFill>
                  <a:srgbClr val="333333"/>
                </a:solidFill>
                <a:effectLst/>
                <a:latin typeface="Lato" panose="020B0604020202020204" pitchFamily="34" charset="0"/>
              </a:rPr>
              <a:t>svojim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ljubimcima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brinemo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mnogo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pažnje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ljubavi</a:t>
            </a:r>
            <a:r>
              <a:rPr lang="en-US" b="0" i="0" dirty="0">
                <a:solidFill>
                  <a:srgbClr val="333333"/>
                </a:solidFill>
                <a:effectLst/>
                <a:latin typeface="Lato" panose="020B0604020202020204" pitchFamily="34" charset="0"/>
              </a:rPr>
              <a:t>, a </a:t>
            </a:r>
            <a:r>
              <a:rPr lang="en-US" b="0" i="0" dirty="0" err="1">
                <a:solidFill>
                  <a:srgbClr val="333333"/>
                </a:solidFill>
                <a:effectLst/>
                <a:latin typeface="Lato" panose="020B0604020202020204" pitchFamily="34" charset="0"/>
              </a:rPr>
              <a:t>tako</a:t>
            </a:r>
            <a:r>
              <a:rPr lang="en-US" b="0" i="0" dirty="0">
                <a:solidFill>
                  <a:srgbClr val="333333"/>
                </a:solidFill>
                <a:effectLst/>
                <a:latin typeface="Lato" panose="020B0604020202020204" pitchFamily="34" charset="0"/>
              </a:rPr>
              <a:t> se </a:t>
            </a:r>
            <a:r>
              <a:rPr lang="en-US" b="0" i="0" dirty="0" err="1">
                <a:solidFill>
                  <a:srgbClr val="333333"/>
                </a:solidFill>
                <a:effectLst/>
                <a:latin typeface="Lato" panose="020B0604020202020204" pitchFamily="34" charset="0"/>
              </a:rPr>
              <a:t>odnosimo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prema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psima</a:t>
            </a:r>
            <a:r>
              <a:rPr lang="en-US" b="0" i="0" dirty="0">
                <a:solidFill>
                  <a:srgbClr val="333333"/>
                </a:solidFill>
                <a:effectLst/>
                <a:latin typeface="Lato" panose="020B0604020202020204" pitchFamily="34" charset="0"/>
              </a:rPr>
              <a:t> koji </a:t>
            </a:r>
            <a:r>
              <a:rPr lang="en-US" b="0" i="0" dirty="0" err="1">
                <a:solidFill>
                  <a:srgbClr val="333333"/>
                </a:solidFill>
                <a:effectLst/>
                <a:latin typeface="Lato" panose="020B0604020202020204" pitchFamily="34" charset="0"/>
              </a:rPr>
              <a:t>su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povereni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ciljem</a:t>
            </a:r>
            <a:r>
              <a:rPr lang="en-US" b="0" i="0" dirty="0">
                <a:solidFill>
                  <a:srgbClr val="333333"/>
                </a:solidFill>
                <a:effectLst/>
                <a:latin typeface="Lato" panose="020B0604020202020204" pitchFamily="34" charset="0"/>
              </a:rPr>
              <a:t> da </a:t>
            </a:r>
            <a:r>
              <a:rPr lang="en-US" b="0" i="0" dirty="0" err="1">
                <a:solidFill>
                  <a:srgbClr val="333333"/>
                </a:solidFill>
                <a:effectLst/>
                <a:latin typeface="Lato" panose="020B0604020202020204" pitchFamily="34" charset="0"/>
              </a:rPr>
              <a:t>im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pružimo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svu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neophodnu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negu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ispunimo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njihove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potrebe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najbolji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način</a:t>
            </a:r>
            <a:r>
              <a:rPr lang="en-US" b="0" i="0" dirty="0">
                <a:solidFill>
                  <a:srgbClr val="333333"/>
                </a:solidFill>
                <a:effectLst/>
                <a:latin typeface="Lato" panose="020B0604020202020204" pitchFamily="34" charset="0"/>
              </a:rPr>
              <a:t>.</a:t>
            </a:r>
            <a:endParaRPr lang="en-US" dirty="0"/>
          </a:p>
        </p:txBody>
      </p:sp>
      <p:pic>
        <p:nvPicPr>
          <p:cNvPr id="5" name="Picture 4">
            <a:extLst>
              <a:ext uri="{FF2B5EF4-FFF2-40B4-BE49-F238E27FC236}">
                <a16:creationId xmlns:a16="http://schemas.microsoft.com/office/drawing/2014/main" id="{E9FAB827-4ABA-4417-B58C-5ED29BD97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2" y="4808537"/>
            <a:ext cx="3657600" cy="2743200"/>
          </a:xfrm>
          <a:prstGeom prst="rect">
            <a:avLst/>
          </a:prstGeom>
        </p:spPr>
      </p:pic>
    </p:spTree>
    <p:extLst>
      <p:ext uri="{BB962C8B-B14F-4D97-AF65-F5344CB8AC3E}">
        <p14:creationId xmlns:p14="http://schemas.microsoft.com/office/powerpoint/2010/main" val="76971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A9B0-F1A9-4ED0-8B04-1EFC6A34CF6A}"/>
              </a:ext>
            </a:extLst>
          </p:cNvPr>
          <p:cNvSpPr>
            <a:spLocks noGrp="1"/>
          </p:cNvSpPr>
          <p:nvPr>
            <p:ph type="title"/>
          </p:nvPr>
        </p:nvSpPr>
        <p:spPr/>
        <p:txBody>
          <a:bodyPr/>
          <a:lstStyle/>
          <a:p>
            <a:r>
              <a:rPr lang="sr-Latn-RS" dirty="0"/>
              <a:t>O APLIKACIJI</a:t>
            </a:r>
            <a:endParaRPr lang="en-US" dirty="0"/>
          </a:p>
        </p:txBody>
      </p:sp>
      <p:sp>
        <p:nvSpPr>
          <p:cNvPr id="3" name="Content Placeholder 2">
            <a:extLst>
              <a:ext uri="{FF2B5EF4-FFF2-40B4-BE49-F238E27FC236}">
                <a16:creationId xmlns:a16="http://schemas.microsoft.com/office/drawing/2014/main" id="{22230646-0BB9-4865-85CD-98D1F2BF2616}"/>
              </a:ext>
            </a:extLst>
          </p:cNvPr>
          <p:cNvSpPr>
            <a:spLocks noGrp="1"/>
          </p:cNvSpPr>
          <p:nvPr>
            <p:ph idx="1"/>
          </p:nvPr>
        </p:nvSpPr>
        <p:spPr/>
        <p:txBody>
          <a:bodyPr/>
          <a:lstStyle/>
          <a:p>
            <a:r>
              <a:rPr lang="sr-Latn-RS" dirty="0"/>
              <a:t>Aplikacija DOG CO je aplikacija koja služi za zakazivanje termina dresure pasa i koristi kako korisnicima, tako i centru za obuku pasa DOG CO.</a:t>
            </a:r>
          </a:p>
          <a:p>
            <a:r>
              <a:rPr lang="sr-Latn-RS" dirty="0"/>
              <a:t>Korisnici kroz aplikaciju mogu brzo i lako pregledati dostupne treninge za pse i prijaviti svog ljubimca za neki od njih popunjavanjem forme, čime se smanjuje bespotrebna komunikacija između vlasnika pasa i centra za obuku, i štedi na vremenu.</a:t>
            </a:r>
          </a:p>
          <a:p>
            <a:r>
              <a:rPr lang="sr-Latn-RS" dirty="0"/>
              <a:t>Pored ovoga, aplikacija u sebe ima ugrađen i blog DOG CO preko koga se korisnici mogu informisati o različitim temama vezanim za pse.</a:t>
            </a:r>
            <a:endParaRPr lang="en-US" dirty="0"/>
          </a:p>
        </p:txBody>
      </p:sp>
      <p:pic>
        <p:nvPicPr>
          <p:cNvPr id="5" name="Picture 4">
            <a:extLst>
              <a:ext uri="{FF2B5EF4-FFF2-40B4-BE49-F238E27FC236}">
                <a16:creationId xmlns:a16="http://schemas.microsoft.com/office/drawing/2014/main" id="{2C9768C5-93F8-43FD-9135-46466D78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1" y="4808537"/>
            <a:ext cx="3657601" cy="2743200"/>
          </a:xfrm>
          <a:prstGeom prst="rect">
            <a:avLst/>
          </a:prstGeom>
        </p:spPr>
      </p:pic>
    </p:spTree>
    <p:extLst>
      <p:ext uri="{BB962C8B-B14F-4D97-AF65-F5344CB8AC3E}">
        <p14:creationId xmlns:p14="http://schemas.microsoft.com/office/powerpoint/2010/main" val="7407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8FB0-CAFC-439A-AC64-0B4E11F24800}"/>
              </a:ext>
            </a:extLst>
          </p:cNvPr>
          <p:cNvSpPr>
            <a:spLocks noGrp="1"/>
          </p:cNvSpPr>
          <p:nvPr>
            <p:ph type="title"/>
          </p:nvPr>
        </p:nvSpPr>
        <p:spPr/>
        <p:txBody>
          <a:bodyPr/>
          <a:lstStyle/>
          <a:p>
            <a:r>
              <a:rPr lang="sr-Latn-RS" dirty="0"/>
              <a:t>MODEL</a:t>
            </a:r>
            <a:endParaRPr lang="en-US" dirty="0"/>
          </a:p>
        </p:txBody>
      </p:sp>
      <p:sp>
        <p:nvSpPr>
          <p:cNvPr id="3" name="Content Placeholder 2">
            <a:extLst>
              <a:ext uri="{FF2B5EF4-FFF2-40B4-BE49-F238E27FC236}">
                <a16:creationId xmlns:a16="http://schemas.microsoft.com/office/drawing/2014/main" id="{5041A966-D4B5-4064-BB74-3C49D25D4F4E}"/>
              </a:ext>
            </a:extLst>
          </p:cNvPr>
          <p:cNvSpPr>
            <a:spLocks noGrp="1"/>
          </p:cNvSpPr>
          <p:nvPr>
            <p:ph idx="1"/>
          </p:nvPr>
        </p:nvSpPr>
        <p:spPr>
          <a:xfrm>
            <a:off x="1095233" y="1716722"/>
            <a:ext cx="8595360" cy="4351337"/>
          </a:xfrm>
        </p:spPr>
        <p:txBody>
          <a:bodyPr/>
          <a:lstStyle/>
          <a:p>
            <a:r>
              <a:rPr lang="en-US" sz="1400" dirty="0"/>
              <a:t>Za </a:t>
            </a:r>
            <a:r>
              <a:rPr lang="en-US" sz="1400" dirty="0" err="1"/>
              <a:t>ovu</a:t>
            </a:r>
            <a:r>
              <a:rPr lang="en-US" sz="1400" dirty="0"/>
              <a:t> </a:t>
            </a:r>
            <a:r>
              <a:rPr lang="en-US" sz="1400" dirty="0" err="1"/>
              <a:t>aplikaciju</a:t>
            </a:r>
            <a:r>
              <a:rPr lang="en-US" sz="1400" dirty="0"/>
              <a:t> je </a:t>
            </a:r>
            <a:r>
              <a:rPr lang="en-US" sz="1400" dirty="0" err="1"/>
              <a:t>kori</a:t>
            </a:r>
            <a:r>
              <a:rPr lang="sr-Latn-RS" sz="1400" dirty="0"/>
              <a:t>šćen </a:t>
            </a:r>
            <a:r>
              <a:rPr lang="sr-Latn-RS" sz="1400" b="1" dirty="0"/>
              <a:t>Prototyping Model (Evolutinonary prototype)</a:t>
            </a:r>
            <a:r>
              <a:rPr lang="sr-Latn-RS" sz="1400" dirty="0"/>
              <a:t>. Kroz ovaj prototip u više iteracija je testirano šta je dobro napravljeno, odnosno šta treba da se ispravi.</a:t>
            </a:r>
            <a:br>
              <a:rPr lang="sr-Latn-RS" sz="1400" dirty="0"/>
            </a:br>
            <a:r>
              <a:rPr lang="sr-Latn-RS" sz="1400" dirty="0"/>
              <a:t>Prototip predstavlja minimalne jedinice koje i dalje imaju sve parametre koji su potrebni za konačno rešenje. Njime filtriramo naše rešenje, razrešavamo sve probleme, ubacujemo sve komponente koje su nam potrebne tako da posle toga možemo da idemo na fazu implementacije.</a:t>
            </a:r>
            <a:br>
              <a:rPr lang="sr-Latn-RS" sz="1400" dirty="0"/>
            </a:br>
            <a:r>
              <a:rPr lang="sr-Latn-RS" sz="1400" dirty="0"/>
              <a:t>Korisniku je omogućeno da učestvuje u  razvoju aplikacije i od njegovog feedback-a zavisi dalji razvoj.</a:t>
            </a:r>
          </a:p>
          <a:p>
            <a:endParaRPr lang="en-US" dirty="0"/>
          </a:p>
        </p:txBody>
      </p:sp>
      <p:sp>
        <p:nvSpPr>
          <p:cNvPr id="23" name="Rectangle: Rounded Corners 22">
            <a:extLst>
              <a:ext uri="{FF2B5EF4-FFF2-40B4-BE49-F238E27FC236}">
                <a16:creationId xmlns:a16="http://schemas.microsoft.com/office/drawing/2014/main" id="{413C626D-01F2-4FF0-A1C3-9B504BA71F4D}"/>
              </a:ext>
            </a:extLst>
          </p:cNvPr>
          <p:cNvSpPr/>
          <p:nvPr/>
        </p:nvSpPr>
        <p:spPr>
          <a:xfrm>
            <a:off x="1261872" y="3700191"/>
            <a:ext cx="1591338" cy="60221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Planiranje</a:t>
            </a:r>
            <a:endParaRPr lang="en-US" b="1" dirty="0"/>
          </a:p>
        </p:txBody>
      </p:sp>
      <p:sp>
        <p:nvSpPr>
          <p:cNvPr id="24" name="Rectangle: Rounded Corners 23">
            <a:extLst>
              <a:ext uri="{FF2B5EF4-FFF2-40B4-BE49-F238E27FC236}">
                <a16:creationId xmlns:a16="http://schemas.microsoft.com/office/drawing/2014/main" id="{CE1758C8-2E98-45BD-AD0E-4AE771B8C3C4}"/>
              </a:ext>
            </a:extLst>
          </p:cNvPr>
          <p:cNvSpPr/>
          <p:nvPr/>
        </p:nvSpPr>
        <p:spPr>
          <a:xfrm>
            <a:off x="3039678" y="3669761"/>
            <a:ext cx="1439760"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Analiza</a:t>
            </a:r>
            <a:endParaRPr lang="en-US" b="1" dirty="0"/>
          </a:p>
        </p:txBody>
      </p:sp>
      <p:sp>
        <p:nvSpPr>
          <p:cNvPr id="25" name="Rectangle: Rounded Corners 24">
            <a:extLst>
              <a:ext uri="{FF2B5EF4-FFF2-40B4-BE49-F238E27FC236}">
                <a16:creationId xmlns:a16="http://schemas.microsoft.com/office/drawing/2014/main" id="{8E9C2635-EF2D-474C-A29B-54D17EE4C9DF}"/>
              </a:ext>
            </a:extLst>
          </p:cNvPr>
          <p:cNvSpPr/>
          <p:nvPr/>
        </p:nvSpPr>
        <p:spPr>
          <a:xfrm>
            <a:off x="3054372" y="4332834"/>
            <a:ext cx="1439760"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Dizajn</a:t>
            </a:r>
            <a:endParaRPr lang="en-US" b="1" dirty="0"/>
          </a:p>
        </p:txBody>
      </p:sp>
      <p:sp>
        <p:nvSpPr>
          <p:cNvPr id="26" name="Rectangle: Rounded Corners 25">
            <a:extLst>
              <a:ext uri="{FF2B5EF4-FFF2-40B4-BE49-F238E27FC236}">
                <a16:creationId xmlns:a16="http://schemas.microsoft.com/office/drawing/2014/main" id="{A85EAEB7-EFE5-45E7-88E2-E4F71B97E427}"/>
              </a:ext>
            </a:extLst>
          </p:cNvPr>
          <p:cNvSpPr/>
          <p:nvPr/>
        </p:nvSpPr>
        <p:spPr>
          <a:xfrm>
            <a:off x="3039678" y="4986802"/>
            <a:ext cx="2155918"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27" name="Rectangle: Rounded Corners 26">
            <a:extLst>
              <a:ext uri="{FF2B5EF4-FFF2-40B4-BE49-F238E27FC236}">
                <a16:creationId xmlns:a16="http://schemas.microsoft.com/office/drawing/2014/main" id="{7D35E205-66A3-4206-99EF-7CAD2E529E8B}"/>
              </a:ext>
            </a:extLst>
          </p:cNvPr>
          <p:cNvSpPr/>
          <p:nvPr/>
        </p:nvSpPr>
        <p:spPr>
          <a:xfrm>
            <a:off x="5442712" y="4377267"/>
            <a:ext cx="1439760" cy="66307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Prototip aplikacije</a:t>
            </a:r>
            <a:endParaRPr lang="en-US" b="1" dirty="0"/>
          </a:p>
        </p:txBody>
      </p:sp>
      <p:sp>
        <p:nvSpPr>
          <p:cNvPr id="28" name="Rectangle: Rounded Corners 27">
            <a:extLst>
              <a:ext uri="{FF2B5EF4-FFF2-40B4-BE49-F238E27FC236}">
                <a16:creationId xmlns:a16="http://schemas.microsoft.com/office/drawing/2014/main" id="{408B20C7-CC85-46A4-A8F4-F6867F27721B}"/>
              </a:ext>
            </a:extLst>
          </p:cNvPr>
          <p:cNvSpPr/>
          <p:nvPr/>
        </p:nvSpPr>
        <p:spPr>
          <a:xfrm>
            <a:off x="7420111" y="4377266"/>
            <a:ext cx="2132466"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29" name="Rectangle: Rounded Corners 28">
            <a:extLst>
              <a:ext uri="{FF2B5EF4-FFF2-40B4-BE49-F238E27FC236}">
                <a16:creationId xmlns:a16="http://schemas.microsoft.com/office/drawing/2014/main" id="{1E02F129-06DB-4D47-B3B7-3CBEDE89558C}"/>
              </a:ext>
            </a:extLst>
          </p:cNvPr>
          <p:cNvSpPr/>
          <p:nvPr/>
        </p:nvSpPr>
        <p:spPr>
          <a:xfrm>
            <a:off x="7503998" y="5649875"/>
            <a:ext cx="1964691" cy="66307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Aplikacija (Sistem)</a:t>
            </a:r>
            <a:endParaRPr lang="en-US" b="1" dirty="0"/>
          </a:p>
        </p:txBody>
      </p:sp>
      <p:cxnSp>
        <p:nvCxnSpPr>
          <p:cNvPr id="30" name="Straight Arrow Connector 29">
            <a:extLst>
              <a:ext uri="{FF2B5EF4-FFF2-40B4-BE49-F238E27FC236}">
                <a16:creationId xmlns:a16="http://schemas.microsoft.com/office/drawing/2014/main" id="{CFDEAAEF-8735-4209-BB57-F550DADCD25F}"/>
              </a:ext>
            </a:extLst>
          </p:cNvPr>
          <p:cNvCxnSpPr>
            <a:cxnSpLocks/>
            <a:stCxn id="23" idx="3"/>
            <a:endCxn id="24" idx="1"/>
          </p:cNvCxnSpPr>
          <p:nvPr/>
        </p:nvCxnSpPr>
        <p:spPr>
          <a:xfrm>
            <a:off x="2853210" y="4001298"/>
            <a:ext cx="1864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CC6A0CDB-DCD6-4B7A-BF2F-5D5954214D8F}"/>
              </a:ext>
            </a:extLst>
          </p:cNvPr>
          <p:cNvCxnSpPr>
            <a:cxnSpLocks/>
            <a:endCxn id="27" idx="1"/>
          </p:cNvCxnSpPr>
          <p:nvPr/>
        </p:nvCxnSpPr>
        <p:spPr>
          <a:xfrm>
            <a:off x="4508826" y="4708804"/>
            <a:ext cx="9338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D476628-6DB8-41D8-9F81-1F20F32A213F}"/>
              </a:ext>
            </a:extLst>
          </p:cNvPr>
          <p:cNvCxnSpPr>
            <a:cxnSpLocks/>
          </p:cNvCxnSpPr>
          <p:nvPr/>
        </p:nvCxnSpPr>
        <p:spPr>
          <a:xfrm flipV="1">
            <a:off x="6882472" y="4708803"/>
            <a:ext cx="53763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E64E37CB-B36E-4BC9-A4D1-07617FBFF2F1}"/>
              </a:ext>
            </a:extLst>
          </p:cNvPr>
          <p:cNvCxnSpPr>
            <a:cxnSpLocks/>
          </p:cNvCxnSpPr>
          <p:nvPr/>
        </p:nvCxnSpPr>
        <p:spPr>
          <a:xfrm>
            <a:off x="8478341" y="5057945"/>
            <a:ext cx="0" cy="591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Connector: Elbow 33">
            <a:extLst>
              <a:ext uri="{FF2B5EF4-FFF2-40B4-BE49-F238E27FC236}">
                <a16:creationId xmlns:a16="http://schemas.microsoft.com/office/drawing/2014/main" id="{4CDD1C68-13F4-4CF4-8E13-41D1F5FFCF52}"/>
              </a:ext>
            </a:extLst>
          </p:cNvPr>
          <p:cNvCxnSpPr>
            <a:cxnSpLocks/>
            <a:stCxn id="27" idx="2"/>
            <a:endCxn id="26" idx="3"/>
          </p:cNvCxnSpPr>
          <p:nvPr/>
        </p:nvCxnSpPr>
        <p:spPr>
          <a:xfrm rot="5400000">
            <a:off x="5540095" y="4695841"/>
            <a:ext cx="277999" cy="96699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Curved 34">
            <a:extLst>
              <a:ext uri="{FF2B5EF4-FFF2-40B4-BE49-F238E27FC236}">
                <a16:creationId xmlns:a16="http://schemas.microsoft.com/office/drawing/2014/main" id="{70149E69-1A60-46BE-A53F-27A1F57380CD}"/>
              </a:ext>
            </a:extLst>
          </p:cNvPr>
          <p:cNvCxnSpPr>
            <a:cxnSpLocks/>
            <a:stCxn id="24" idx="0"/>
            <a:endCxn id="23" idx="0"/>
          </p:cNvCxnSpPr>
          <p:nvPr/>
        </p:nvCxnSpPr>
        <p:spPr>
          <a:xfrm rot="16200000" flipH="1" flipV="1">
            <a:off x="2893335" y="2833967"/>
            <a:ext cx="30430" cy="1702017"/>
          </a:xfrm>
          <a:prstGeom prst="curvedConnector3">
            <a:avLst>
              <a:gd name="adj1" fmla="val -75123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214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5CD1-9122-4936-8A5E-28C3840B71B6}"/>
              </a:ext>
            </a:extLst>
          </p:cNvPr>
          <p:cNvSpPr>
            <a:spLocks noGrp="1"/>
          </p:cNvSpPr>
          <p:nvPr>
            <p:ph type="title"/>
          </p:nvPr>
        </p:nvSpPr>
        <p:spPr/>
        <p:txBody>
          <a:bodyPr/>
          <a:lstStyle/>
          <a:p>
            <a:r>
              <a:rPr lang="sr-Latn-RS" dirty="0"/>
              <a:t>KORACI</a:t>
            </a:r>
            <a:endParaRPr lang="en-US" dirty="0"/>
          </a:p>
        </p:txBody>
      </p:sp>
      <p:sp>
        <p:nvSpPr>
          <p:cNvPr id="3" name="Text Placeholder 2">
            <a:extLst>
              <a:ext uri="{FF2B5EF4-FFF2-40B4-BE49-F238E27FC236}">
                <a16:creationId xmlns:a16="http://schemas.microsoft.com/office/drawing/2014/main" id="{DB956C93-6531-42AC-8631-C0059EF045EF}"/>
              </a:ext>
            </a:extLst>
          </p:cNvPr>
          <p:cNvSpPr>
            <a:spLocks noGrp="1"/>
          </p:cNvSpPr>
          <p:nvPr>
            <p:ph type="body" idx="1"/>
          </p:nvPr>
        </p:nvSpPr>
        <p:spPr/>
        <p:txBody>
          <a:bodyPr/>
          <a:lstStyle/>
          <a:p>
            <a:r>
              <a:rPr lang="sr-Latn-RS" dirty="0"/>
              <a:t>I FAZA</a:t>
            </a:r>
            <a:endParaRPr lang="en-US" dirty="0"/>
          </a:p>
        </p:txBody>
      </p:sp>
      <p:sp>
        <p:nvSpPr>
          <p:cNvPr id="4" name="Content Placeholder 3">
            <a:extLst>
              <a:ext uri="{FF2B5EF4-FFF2-40B4-BE49-F238E27FC236}">
                <a16:creationId xmlns:a16="http://schemas.microsoft.com/office/drawing/2014/main" id="{1D4AF48A-620B-41BA-8C96-D55B98BD71BE}"/>
              </a:ext>
            </a:extLst>
          </p:cNvPr>
          <p:cNvSpPr>
            <a:spLocks noGrp="1"/>
          </p:cNvSpPr>
          <p:nvPr>
            <p:ph sz="half" idx="2"/>
          </p:nvPr>
        </p:nvSpPr>
        <p:spPr/>
        <p:txBody>
          <a:bodyPr/>
          <a:lstStyle/>
          <a:p>
            <a:r>
              <a:rPr lang="sr-Latn-RS" dirty="0"/>
              <a:t>Prikupljanje informacija o kompaniji, njenim zahtevima, zahtevima aplikacije, neophodnim performansama, funkcionalnostima, svrsi, dizajnu itd. –</a:t>
            </a:r>
            <a:r>
              <a:rPr lang="sr-Latn-RS" b="1" dirty="0"/>
              <a:t> prikupljanje potrebnih informacija</a:t>
            </a:r>
            <a:r>
              <a:rPr lang="sr-Latn-RS" dirty="0"/>
              <a:t>.</a:t>
            </a:r>
            <a:endParaRPr lang="en-US" dirty="0"/>
          </a:p>
          <a:p>
            <a:endParaRPr lang="en-US" dirty="0"/>
          </a:p>
        </p:txBody>
      </p:sp>
      <p:sp>
        <p:nvSpPr>
          <p:cNvPr id="5" name="Text Placeholder 4">
            <a:extLst>
              <a:ext uri="{FF2B5EF4-FFF2-40B4-BE49-F238E27FC236}">
                <a16:creationId xmlns:a16="http://schemas.microsoft.com/office/drawing/2014/main" id="{D0D876AD-67E9-4CEB-A7A2-B34ABAF6F3CF}"/>
              </a:ext>
            </a:extLst>
          </p:cNvPr>
          <p:cNvSpPr>
            <a:spLocks noGrp="1"/>
          </p:cNvSpPr>
          <p:nvPr>
            <p:ph type="body" sz="quarter" idx="3"/>
          </p:nvPr>
        </p:nvSpPr>
        <p:spPr/>
        <p:txBody>
          <a:bodyPr/>
          <a:lstStyle/>
          <a:p>
            <a:r>
              <a:rPr lang="sr-Latn-RS" dirty="0"/>
              <a:t>II FAZA</a:t>
            </a:r>
            <a:endParaRPr lang="en-US" dirty="0"/>
          </a:p>
        </p:txBody>
      </p:sp>
      <p:sp>
        <p:nvSpPr>
          <p:cNvPr id="6" name="Content Placeholder 5">
            <a:extLst>
              <a:ext uri="{FF2B5EF4-FFF2-40B4-BE49-F238E27FC236}">
                <a16:creationId xmlns:a16="http://schemas.microsoft.com/office/drawing/2014/main" id="{217F3536-C9EA-4A7A-9B25-932B3433E4E5}"/>
              </a:ext>
            </a:extLst>
          </p:cNvPr>
          <p:cNvSpPr>
            <a:spLocks noGrp="1"/>
          </p:cNvSpPr>
          <p:nvPr>
            <p:ph sz="quarter" idx="4"/>
          </p:nvPr>
        </p:nvSpPr>
        <p:spPr/>
        <p:txBody>
          <a:bodyPr/>
          <a:lstStyle/>
          <a:p>
            <a:r>
              <a:rPr lang="sr-Latn-RS" dirty="0"/>
              <a:t>Kreiranje jednostavnog dizajna i arhitekture za aplikaciju. Kreiranje prototipa aplikacije, koji predstavlja aproksimaciju karakteristika finalne aplikacije. Ovaj prototip je pojednostavljena aplikacija koja treba da prikaže kako će aplikacija izgledati, kako će funkcionisati itd.</a:t>
            </a:r>
          </a:p>
        </p:txBody>
      </p:sp>
    </p:spTree>
    <p:extLst>
      <p:ext uri="{BB962C8B-B14F-4D97-AF65-F5344CB8AC3E}">
        <p14:creationId xmlns:p14="http://schemas.microsoft.com/office/powerpoint/2010/main" val="25894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76DA00-390E-4678-AAEB-DFAB2BD4024E}"/>
              </a:ext>
            </a:extLst>
          </p:cNvPr>
          <p:cNvSpPr>
            <a:spLocks noGrp="1"/>
          </p:cNvSpPr>
          <p:nvPr>
            <p:ph type="body" idx="1"/>
          </p:nvPr>
        </p:nvSpPr>
        <p:spPr>
          <a:xfrm>
            <a:off x="1261872" y="685800"/>
            <a:ext cx="4480560" cy="731520"/>
          </a:xfrm>
        </p:spPr>
        <p:txBody>
          <a:bodyPr/>
          <a:lstStyle/>
          <a:p>
            <a:r>
              <a:rPr lang="sr-Latn-RS" dirty="0"/>
              <a:t>III FAZA</a:t>
            </a:r>
            <a:endParaRPr lang="en-US" dirty="0"/>
          </a:p>
        </p:txBody>
      </p:sp>
      <p:sp>
        <p:nvSpPr>
          <p:cNvPr id="4" name="Content Placeholder 3">
            <a:extLst>
              <a:ext uri="{FF2B5EF4-FFF2-40B4-BE49-F238E27FC236}">
                <a16:creationId xmlns:a16="http://schemas.microsoft.com/office/drawing/2014/main" id="{C0F70636-E9B9-4661-93AB-860AA9965171}"/>
              </a:ext>
            </a:extLst>
          </p:cNvPr>
          <p:cNvSpPr>
            <a:spLocks noGrp="1"/>
          </p:cNvSpPr>
          <p:nvPr>
            <p:ph sz="half" idx="2"/>
          </p:nvPr>
        </p:nvSpPr>
        <p:spPr>
          <a:xfrm>
            <a:off x="1261872" y="1596675"/>
            <a:ext cx="4480560" cy="3664650"/>
          </a:xfrm>
        </p:spPr>
        <p:txBody>
          <a:bodyPr/>
          <a:lstStyle/>
          <a:p>
            <a:r>
              <a:rPr lang="sr-Latn-RS" dirty="0"/>
              <a:t>Komunikacija sa korisnikom, diskusija o prototipu – upoređivanje prednosti i mana, predlozi šta treba da se izbaci iz aplikacije a šta treba da se ubaci u aplikaciju. Sakupljanje potrebnih informacija dobijenih od korisnika, njihova analiza i modifikacija prototipa ako je to potrebno. U slučaju da je potrebna modifikacija vraćamo se na prethodne korake.</a:t>
            </a:r>
            <a:endParaRPr lang="en-US" dirty="0"/>
          </a:p>
          <a:p>
            <a:endParaRPr lang="en-US" dirty="0"/>
          </a:p>
        </p:txBody>
      </p:sp>
      <p:sp>
        <p:nvSpPr>
          <p:cNvPr id="5" name="Text Placeholder 4">
            <a:extLst>
              <a:ext uri="{FF2B5EF4-FFF2-40B4-BE49-F238E27FC236}">
                <a16:creationId xmlns:a16="http://schemas.microsoft.com/office/drawing/2014/main" id="{C840D215-DE85-4E62-A66C-750CC79D7B5D}"/>
              </a:ext>
            </a:extLst>
          </p:cNvPr>
          <p:cNvSpPr>
            <a:spLocks noGrp="1"/>
          </p:cNvSpPr>
          <p:nvPr>
            <p:ph type="body" sz="quarter" idx="3"/>
          </p:nvPr>
        </p:nvSpPr>
        <p:spPr>
          <a:xfrm>
            <a:off x="6096000" y="685800"/>
            <a:ext cx="4480560" cy="731520"/>
          </a:xfrm>
        </p:spPr>
        <p:txBody>
          <a:bodyPr/>
          <a:lstStyle/>
          <a:p>
            <a:r>
              <a:rPr lang="sr-Latn-RS" dirty="0"/>
              <a:t>IV FAZA</a:t>
            </a:r>
            <a:endParaRPr lang="en-US" dirty="0"/>
          </a:p>
        </p:txBody>
      </p:sp>
      <p:sp>
        <p:nvSpPr>
          <p:cNvPr id="6" name="Content Placeholder 5">
            <a:extLst>
              <a:ext uri="{FF2B5EF4-FFF2-40B4-BE49-F238E27FC236}">
                <a16:creationId xmlns:a16="http://schemas.microsoft.com/office/drawing/2014/main" id="{09381EC7-C17D-4CB6-94D2-C9725B900B7E}"/>
              </a:ext>
            </a:extLst>
          </p:cNvPr>
          <p:cNvSpPr>
            <a:spLocks noGrp="1"/>
          </p:cNvSpPr>
          <p:nvPr>
            <p:ph sz="quarter" idx="4"/>
          </p:nvPr>
        </p:nvSpPr>
        <p:spPr>
          <a:xfrm>
            <a:off x="6096000" y="1596675"/>
            <a:ext cx="4480560" cy="3664650"/>
          </a:xfrm>
        </p:spPr>
        <p:txBody>
          <a:bodyPr/>
          <a:lstStyle/>
          <a:p>
            <a:r>
              <a:rPr lang="sr-Latn-RS" dirty="0"/>
              <a:t>Kada je prototip zadovoljavajuć on predstavlja aplikaciju. Takav prototip se pregleda, poboljšava i testira, kako bi se aplikacija konačno realizovala.</a:t>
            </a:r>
            <a:endParaRPr lang="en-US" dirty="0"/>
          </a:p>
          <a:p>
            <a:pPr marL="0" indent="0">
              <a:buNone/>
            </a:pPr>
            <a:endParaRPr lang="en-US" dirty="0"/>
          </a:p>
        </p:txBody>
      </p:sp>
    </p:spTree>
    <p:extLst>
      <p:ext uri="{BB962C8B-B14F-4D97-AF65-F5344CB8AC3E}">
        <p14:creationId xmlns:p14="http://schemas.microsoft.com/office/powerpoint/2010/main" val="388358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F042-61B1-4723-AB2E-D8731F220497}"/>
              </a:ext>
            </a:extLst>
          </p:cNvPr>
          <p:cNvSpPr>
            <a:spLocks noGrp="1"/>
          </p:cNvSpPr>
          <p:nvPr>
            <p:ph type="title"/>
          </p:nvPr>
        </p:nvSpPr>
        <p:spPr>
          <a:xfrm>
            <a:off x="1261872" y="365760"/>
            <a:ext cx="8595360" cy="1325562"/>
          </a:xfrm>
        </p:spPr>
        <p:txBody>
          <a:bodyPr/>
          <a:lstStyle/>
          <a:p>
            <a:r>
              <a:rPr lang="sr-Latn-RS" dirty="0"/>
              <a:t>PROCES KREIRANJA APLIKACIJE</a:t>
            </a:r>
            <a:endParaRPr lang="en-US" dirty="0"/>
          </a:p>
        </p:txBody>
      </p:sp>
      <p:sp>
        <p:nvSpPr>
          <p:cNvPr id="3" name="Content Placeholder 2">
            <a:extLst>
              <a:ext uri="{FF2B5EF4-FFF2-40B4-BE49-F238E27FC236}">
                <a16:creationId xmlns:a16="http://schemas.microsoft.com/office/drawing/2014/main" id="{EBB2B6A4-CF05-47BB-8A11-148A2A27FA58}"/>
              </a:ext>
            </a:extLst>
          </p:cNvPr>
          <p:cNvSpPr>
            <a:spLocks noGrp="1"/>
          </p:cNvSpPr>
          <p:nvPr>
            <p:ph idx="1"/>
          </p:nvPr>
        </p:nvSpPr>
        <p:spPr/>
        <p:txBody>
          <a:bodyPr/>
          <a:lstStyle/>
          <a:p>
            <a:r>
              <a:rPr lang="sr-Latn-RS" dirty="0"/>
              <a:t>Aplikacija je kreirana po navedenom modelu prateći svaki njen korak. Iz razgovora sa korisnikom su se prikupile sve potrebne informacije o tome čemu je aplikacija namenjena i koja je njena svrha, njene mogucnosti, performanse, kao i cena i vreme koje je zadato za razvoj aplikacije.</a:t>
            </a:r>
            <a:br>
              <a:rPr lang="sr-Latn-RS" dirty="0"/>
            </a:br>
            <a:r>
              <a:rPr lang="sr-Latn-RS" dirty="0"/>
              <a:t>Ti zahtevi se analiziraju i planira se njen dizajn, od kog se pravi prvi prototip, koji se prikazuje korisniku i unapređuje.</a:t>
            </a:r>
            <a:br>
              <a:rPr lang="sr-Latn-RS" dirty="0"/>
            </a:br>
            <a:r>
              <a:rPr lang="sr-Latn-RS" dirty="0"/>
              <a:t>Na osnovu analize kreirane su stranice aplikacije i njen dizajn i arhitektura. Kako se na kojoj stranici rešavala njena funkcionalnost to je blagovremeno bilo prikazano korisniku radi dobijanja njegovog feedback-a, na osnovu čega se nastavljao dalji razvoj aplikacije. Ovakav proces se ponavljao sve do momenta dok aplikacija nije zadovoljavala korisnikove potrebe.</a:t>
            </a:r>
          </a:p>
          <a:p>
            <a:endParaRPr lang="en-US" dirty="0"/>
          </a:p>
        </p:txBody>
      </p:sp>
    </p:spTree>
    <p:extLst>
      <p:ext uri="{BB962C8B-B14F-4D97-AF65-F5344CB8AC3E}">
        <p14:creationId xmlns:p14="http://schemas.microsoft.com/office/powerpoint/2010/main" val="150805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526E-133B-4370-83DE-EA412A040ECA}"/>
              </a:ext>
            </a:extLst>
          </p:cNvPr>
          <p:cNvSpPr>
            <a:spLocks noGrp="1"/>
          </p:cNvSpPr>
          <p:nvPr>
            <p:ph type="title"/>
          </p:nvPr>
        </p:nvSpPr>
        <p:spPr>
          <a:xfrm>
            <a:off x="1261872" y="365760"/>
            <a:ext cx="8595360" cy="1325562"/>
          </a:xfrm>
        </p:spPr>
        <p:txBody>
          <a:bodyPr/>
          <a:lstStyle/>
          <a:p>
            <a:r>
              <a:rPr lang="sr-Latn-RS" dirty="0"/>
              <a:t>TESTIRANJE APLIKACIJE</a:t>
            </a:r>
            <a:endParaRPr lang="en-US" dirty="0"/>
          </a:p>
        </p:txBody>
      </p:sp>
      <p:sp>
        <p:nvSpPr>
          <p:cNvPr id="3" name="Content Placeholder 2">
            <a:extLst>
              <a:ext uri="{FF2B5EF4-FFF2-40B4-BE49-F238E27FC236}">
                <a16:creationId xmlns:a16="http://schemas.microsoft.com/office/drawing/2014/main" id="{3F9605BA-9863-4A56-AFB2-12406AA81AEC}"/>
              </a:ext>
            </a:extLst>
          </p:cNvPr>
          <p:cNvSpPr>
            <a:spLocks noGrp="1"/>
          </p:cNvSpPr>
          <p:nvPr>
            <p:ph idx="1"/>
          </p:nvPr>
        </p:nvSpPr>
        <p:spPr/>
        <p:txBody>
          <a:bodyPr/>
          <a:lstStyle/>
          <a:p>
            <a:r>
              <a:rPr lang="sr-Latn-RS" b="1" dirty="0"/>
              <a:t>Testiranje aplikacije – </a:t>
            </a:r>
            <a:r>
              <a:rPr lang="sr-Latn-RS" dirty="0"/>
              <a:t>Testira se aplikacija i njena funkcionalnost, korišćenje i performanse. Aplikacija je testirana na emulatoru za iOS korisnike, a na Android telefonu za Android korisnike. Pri pravljenju prototipa aplikacija je svaki put bila testirana, kao i sama finalna verzija.</a:t>
            </a:r>
            <a:br>
              <a:rPr lang="sr-Latn-RS" dirty="0"/>
            </a:br>
            <a:r>
              <a:rPr lang="sr-Latn-RS" dirty="0"/>
              <a:t>Proveravanje da li aplikacija radi bez kašnjena, da li je svaka opicija funkcionalna, izgled ekrana na više uređaja, šta se desi kada se rotira ekran na mobilnom uređaju.</a:t>
            </a:r>
          </a:p>
          <a:p>
            <a:r>
              <a:rPr lang="sr-Latn-RS" dirty="0"/>
              <a:t>Testira se i pokretanje i zatvaranje aplikacije, instalacija i brisanje.</a:t>
            </a:r>
            <a:br>
              <a:rPr lang="sr-Latn-RS" dirty="0"/>
            </a:br>
            <a:endParaRPr lang="sr-Latn-RS" dirty="0"/>
          </a:p>
          <a:p>
            <a:r>
              <a:rPr lang="sr-Latn-RS" dirty="0"/>
              <a:t>Aplikacija je testirana na svakom nivou: funkcionalnost, performansa, sigurnost, učitavanje, korišćenje, prekidi u aplikaciji, konekcija sa internetom.</a:t>
            </a:r>
          </a:p>
          <a:p>
            <a:endParaRPr lang="en-US" dirty="0"/>
          </a:p>
        </p:txBody>
      </p:sp>
    </p:spTree>
    <p:extLst>
      <p:ext uri="{BB962C8B-B14F-4D97-AF65-F5344CB8AC3E}">
        <p14:creationId xmlns:p14="http://schemas.microsoft.com/office/powerpoint/2010/main" val="36316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E60-FCCB-442C-B928-E8ED23EBC34E}"/>
              </a:ext>
            </a:extLst>
          </p:cNvPr>
          <p:cNvSpPr>
            <a:spLocks noGrp="1"/>
          </p:cNvSpPr>
          <p:nvPr>
            <p:ph type="title"/>
          </p:nvPr>
        </p:nvSpPr>
        <p:spPr>
          <a:xfrm>
            <a:off x="1249680" y="124136"/>
            <a:ext cx="9692640" cy="1325562"/>
          </a:xfrm>
        </p:spPr>
        <p:txBody>
          <a:bodyPr/>
          <a:lstStyle/>
          <a:p>
            <a:r>
              <a:rPr lang="sr-Latn-RS" dirty="0"/>
              <a:t>DIZAJN APLIKACIJE</a:t>
            </a:r>
            <a:endParaRPr lang="en-US" dirty="0"/>
          </a:p>
        </p:txBody>
      </p:sp>
      <p:pic>
        <p:nvPicPr>
          <p:cNvPr id="6" name="Content Placeholder 5">
            <a:extLst>
              <a:ext uri="{FF2B5EF4-FFF2-40B4-BE49-F238E27FC236}">
                <a16:creationId xmlns:a16="http://schemas.microsoft.com/office/drawing/2014/main" id="{D955CE5E-D348-428E-BC2F-F319831C257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9513" y="1524000"/>
            <a:ext cx="2825022" cy="4351338"/>
          </a:xfrm>
        </p:spPr>
      </p:pic>
      <p:pic>
        <p:nvPicPr>
          <p:cNvPr id="8" name="Content Placeholder 7">
            <a:extLst>
              <a:ext uri="{FF2B5EF4-FFF2-40B4-BE49-F238E27FC236}">
                <a16:creationId xmlns:a16="http://schemas.microsoft.com/office/drawing/2014/main" id="{6DC4E6D5-6816-450E-8FFC-CDD17AEB19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60991" y="1524000"/>
            <a:ext cx="2794923" cy="4351338"/>
          </a:xfrm>
        </p:spPr>
      </p:pic>
      <p:sp>
        <p:nvSpPr>
          <p:cNvPr id="9" name="TextBox 8">
            <a:extLst>
              <a:ext uri="{FF2B5EF4-FFF2-40B4-BE49-F238E27FC236}">
                <a16:creationId xmlns:a16="http://schemas.microsoft.com/office/drawing/2014/main" id="{5D8B8B68-ACEB-4DB5-B8ED-27EBF596C81B}"/>
              </a:ext>
            </a:extLst>
          </p:cNvPr>
          <p:cNvSpPr txBox="1"/>
          <p:nvPr/>
        </p:nvSpPr>
        <p:spPr>
          <a:xfrm>
            <a:off x="2686736" y="5949640"/>
            <a:ext cx="1630575" cy="646331"/>
          </a:xfrm>
          <a:prstGeom prst="rect">
            <a:avLst/>
          </a:prstGeom>
          <a:noFill/>
        </p:spPr>
        <p:txBody>
          <a:bodyPr wrap="none" rtlCol="0">
            <a:spAutoFit/>
          </a:bodyPr>
          <a:lstStyle/>
          <a:p>
            <a:pPr algn="ctr"/>
            <a:r>
              <a:rPr lang="sr-Latn-RS" dirty="0"/>
              <a:t>MAIN</a:t>
            </a:r>
          </a:p>
          <a:p>
            <a:pPr algn="ctr"/>
            <a:r>
              <a:rPr lang="sr-Latn-RS" dirty="0"/>
              <a:t>Tip: SPLASH</a:t>
            </a:r>
            <a:endParaRPr lang="en-US" dirty="0"/>
          </a:p>
        </p:txBody>
      </p:sp>
      <p:sp>
        <p:nvSpPr>
          <p:cNvPr id="10" name="TextBox 9">
            <a:extLst>
              <a:ext uri="{FF2B5EF4-FFF2-40B4-BE49-F238E27FC236}">
                <a16:creationId xmlns:a16="http://schemas.microsoft.com/office/drawing/2014/main" id="{9C80B36D-1807-4CAE-A6C5-8524E6FACD1E}"/>
              </a:ext>
            </a:extLst>
          </p:cNvPr>
          <p:cNvSpPr txBox="1"/>
          <p:nvPr/>
        </p:nvSpPr>
        <p:spPr>
          <a:xfrm>
            <a:off x="7389276" y="5949640"/>
            <a:ext cx="1938351" cy="646331"/>
          </a:xfrm>
          <a:prstGeom prst="rect">
            <a:avLst/>
          </a:prstGeom>
          <a:noFill/>
        </p:spPr>
        <p:txBody>
          <a:bodyPr wrap="none" rtlCol="0">
            <a:spAutoFit/>
          </a:bodyPr>
          <a:lstStyle/>
          <a:p>
            <a:pPr algn="ctr"/>
            <a:r>
              <a:rPr lang="sr-Latn-RS" dirty="0"/>
              <a:t>MENI</a:t>
            </a:r>
          </a:p>
          <a:p>
            <a:pPr algn="ctr"/>
            <a:r>
              <a:rPr lang="sr-Latn-RS" dirty="0"/>
              <a:t>Tip: LIST VIEW</a:t>
            </a:r>
            <a:endParaRPr lang="en-US" dirty="0"/>
          </a:p>
        </p:txBody>
      </p:sp>
    </p:spTree>
    <p:extLst>
      <p:ext uri="{BB962C8B-B14F-4D97-AF65-F5344CB8AC3E}">
        <p14:creationId xmlns:p14="http://schemas.microsoft.com/office/powerpoint/2010/main" val="18465552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90</TotalTime>
  <Words>911</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Schoolbook</vt:lpstr>
      <vt:lpstr>Lato</vt:lpstr>
      <vt:lpstr>Wingdings 2</vt:lpstr>
      <vt:lpstr>View</vt:lpstr>
      <vt:lpstr>DOG CO</vt:lpstr>
      <vt:lpstr>O KOMPANIJI</vt:lpstr>
      <vt:lpstr>O APLIKACIJI</vt:lpstr>
      <vt:lpstr>MODEL</vt:lpstr>
      <vt:lpstr>KORACI</vt:lpstr>
      <vt:lpstr>PowerPoint Presentation</vt:lpstr>
      <vt:lpstr>PROCES KREIRANJA APLIKACIJE</vt:lpstr>
      <vt:lpstr>TESTIRANJE APLIKACIJE</vt:lpstr>
      <vt:lpstr>DIZAJN APLIKACIJE</vt:lpstr>
      <vt:lpstr>PowerPoint Presentation</vt:lpstr>
      <vt:lpstr>PowerPoint Presentation</vt:lpstr>
      <vt:lpstr>PowerPoint Presentation</vt:lpstr>
      <vt:lpstr>PowerPoint Presentation</vt:lpstr>
      <vt:lpstr>PowerPoint Presentation</vt:lpstr>
      <vt:lpstr>PowerPoint Presentation</vt:lpstr>
      <vt:lpstr>HLD (High Level Diagram)</vt:lpstr>
      <vt:lpstr>Predlozi za dalji razvoj aplikacije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CO</dc:title>
  <dc:creator>Jovan Stankovic</dc:creator>
  <cp:lastModifiedBy>Jovan Stankovic</cp:lastModifiedBy>
  <cp:revision>13</cp:revision>
  <dcterms:created xsi:type="dcterms:W3CDTF">2023-01-06T06:42:41Z</dcterms:created>
  <dcterms:modified xsi:type="dcterms:W3CDTF">2023-01-06T08:13:01Z</dcterms:modified>
</cp:coreProperties>
</file>