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470"/>
    <a:srgbClr val="F05071"/>
    <a:srgbClr val="FABECB"/>
    <a:srgbClr val="F6C2E1"/>
    <a:srgbClr val="EAA8A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F3BB-F5AF-4D34-8650-A52599465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D34B2C-0718-4DE0-A7DB-2A69EBE1C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349CF6-D6CA-4A75-A3C4-E932319BF47E}"/>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5" name="Footer Placeholder 4">
            <a:extLst>
              <a:ext uri="{FF2B5EF4-FFF2-40B4-BE49-F238E27FC236}">
                <a16:creationId xmlns:a16="http://schemas.microsoft.com/office/drawing/2014/main" id="{9A6EB97B-42DA-4F08-87F7-9117056CB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4FFB7-EF75-444B-A8A9-2AEC3FD7ED59}"/>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244541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435B-AC6D-46F0-954F-42AF926983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CC4F4-D826-4637-801F-1953E7FFD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6A285-D9E2-4AA2-B566-F4B0463D3D1F}"/>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5" name="Footer Placeholder 4">
            <a:extLst>
              <a:ext uri="{FF2B5EF4-FFF2-40B4-BE49-F238E27FC236}">
                <a16:creationId xmlns:a16="http://schemas.microsoft.com/office/drawing/2014/main" id="{6542066D-F61B-404F-8DE6-9E3EE15F9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6CC19-C571-4032-82B7-F91AB70B0670}"/>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190470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34806-D4E5-4C15-BBA6-A5033FD43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5EBF8-47B3-45A2-8390-AA88D0BAB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A96F3-5CFC-4A83-B022-1901520E1E14}"/>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5" name="Footer Placeholder 4">
            <a:extLst>
              <a:ext uri="{FF2B5EF4-FFF2-40B4-BE49-F238E27FC236}">
                <a16:creationId xmlns:a16="http://schemas.microsoft.com/office/drawing/2014/main" id="{C908B2C2-5ABA-4627-AB5A-73A9B649E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E95D4-86F9-496A-BEF9-5079A840E1CC}"/>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22559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5BC1-97E4-41B4-BD4F-F5FA897FF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80E136-27C0-4DC4-825E-238D4FE4F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6C76E-920B-4C4A-989B-2C70E1BDA61D}"/>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5" name="Footer Placeholder 4">
            <a:extLst>
              <a:ext uri="{FF2B5EF4-FFF2-40B4-BE49-F238E27FC236}">
                <a16:creationId xmlns:a16="http://schemas.microsoft.com/office/drawing/2014/main" id="{195454DF-AD6A-4A17-8800-7CE45E9D9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16166-4B40-41EF-B472-90B415AEA8B6}"/>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162894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8309-54F0-4A25-A15B-81BDD81193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D3416-0CFD-4146-848D-77E3E7178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FE025-8576-42A4-9688-56B7B391E138}"/>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5" name="Footer Placeholder 4">
            <a:extLst>
              <a:ext uri="{FF2B5EF4-FFF2-40B4-BE49-F238E27FC236}">
                <a16:creationId xmlns:a16="http://schemas.microsoft.com/office/drawing/2014/main" id="{2CA1F238-488C-4E98-AEEB-E01D059A5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6901C-D250-47CB-930F-6E94021B360B}"/>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429365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63C-5B2B-48E1-BBD9-BE0E9B3167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9B2D87-BD30-4FC1-A00C-F26B17CE4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F0259E-31EC-4901-BB39-880656A4F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15E249-6BEF-4309-A121-E9A76A1CEC67}"/>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6" name="Footer Placeholder 5">
            <a:extLst>
              <a:ext uri="{FF2B5EF4-FFF2-40B4-BE49-F238E27FC236}">
                <a16:creationId xmlns:a16="http://schemas.microsoft.com/office/drawing/2014/main" id="{CA7C6117-DD3F-4B71-BA21-0A22DEFCA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A2B05-1B3E-47CF-AE1F-ABA975B15721}"/>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186512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A6A5-F9D6-415D-8977-9B4D884E45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EEF1AB-13E5-4ABE-B9F0-B85AE0CB1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9F83A-B0CB-438A-BDEF-D13BA61B9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A3F92-D574-4F76-B329-626C2174E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380F6B-D436-432D-9960-940C13C3D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60444-BDC0-49C8-A13B-B097765D9C28}"/>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8" name="Footer Placeholder 7">
            <a:extLst>
              <a:ext uri="{FF2B5EF4-FFF2-40B4-BE49-F238E27FC236}">
                <a16:creationId xmlns:a16="http://schemas.microsoft.com/office/drawing/2014/main" id="{21EE74CE-B6F6-471B-B40C-1B9F12450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B7F4EB-BF6F-46A8-8875-359239B6746D}"/>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149496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429C-215D-4459-A86A-54F3FEE17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DA6DEC-99D0-48CE-AE4B-E9179E1138F2}"/>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4" name="Footer Placeholder 3">
            <a:extLst>
              <a:ext uri="{FF2B5EF4-FFF2-40B4-BE49-F238E27FC236}">
                <a16:creationId xmlns:a16="http://schemas.microsoft.com/office/drawing/2014/main" id="{608BBC2D-7B41-428A-B668-3AD10EB65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33920-A267-43D2-95FE-9C0AE883382C}"/>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101410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EEFF8-6F5A-410A-BEEC-B77923D75670}"/>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3" name="Footer Placeholder 2">
            <a:extLst>
              <a:ext uri="{FF2B5EF4-FFF2-40B4-BE49-F238E27FC236}">
                <a16:creationId xmlns:a16="http://schemas.microsoft.com/office/drawing/2014/main" id="{BF376C67-7C3F-42C5-B29A-DACD82E93C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1220B7-3143-41DD-AC1B-2D2A56EEBFBD}"/>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137553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57D0-51ED-43AE-8D00-19B1909E4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1D97F-45C3-416E-AE3B-5DC3A396B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808FE-D24F-46ED-8395-F2F5F2282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EA667-8532-4F61-A884-96C81E112D87}"/>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6" name="Footer Placeholder 5">
            <a:extLst>
              <a:ext uri="{FF2B5EF4-FFF2-40B4-BE49-F238E27FC236}">
                <a16:creationId xmlns:a16="http://schemas.microsoft.com/office/drawing/2014/main" id="{6A4A16DF-BD76-44CB-BF5F-56B1E69CE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09D50-D9E1-40B9-B71B-33E69E9B63D2}"/>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357056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C3FF-43D5-42B1-9C5A-93745BE1D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1C3F78-2C02-4D76-9737-F4004394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9A5AD-7A08-4605-B119-78BD325ED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F90E-25F2-43C6-B426-F1DA6A14DDB5}"/>
              </a:ext>
            </a:extLst>
          </p:cNvPr>
          <p:cNvSpPr>
            <a:spLocks noGrp="1"/>
          </p:cNvSpPr>
          <p:nvPr>
            <p:ph type="dt" sz="half" idx="10"/>
          </p:nvPr>
        </p:nvSpPr>
        <p:spPr/>
        <p:txBody>
          <a:bodyPr/>
          <a:lstStyle/>
          <a:p>
            <a:fld id="{06111FF9-7EAB-48DD-883B-90B80EC21A6F}" type="datetimeFigureOut">
              <a:rPr lang="en-US" smtClean="0"/>
              <a:t>1/20/2022</a:t>
            </a:fld>
            <a:endParaRPr lang="en-US"/>
          </a:p>
        </p:txBody>
      </p:sp>
      <p:sp>
        <p:nvSpPr>
          <p:cNvPr id="6" name="Footer Placeholder 5">
            <a:extLst>
              <a:ext uri="{FF2B5EF4-FFF2-40B4-BE49-F238E27FC236}">
                <a16:creationId xmlns:a16="http://schemas.microsoft.com/office/drawing/2014/main" id="{F1D675C9-A084-49CB-A7C3-7B338EBD1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B6EB8-36B8-4391-9BAA-1A23EBB9CE51}"/>
              </a:ext>
            </a:extLst>
          </p:cNvPr>
          <p:cNvSpPr>
            <a:spLocks noGrp="1"/>
          </p:cNvSpPr>
          <p:nvPr>
            <p:ph type="sldNum" sz="quarter" idx="12"/>
          </p:nvPr>
        </p:nvSpPr>
        <p:spPr/>
        <p:txBody>
          <a:bodyPr/>
          <a:lstStyle/>
          <a:p>
            <a:fld id="{A28323C4-22B4-429C-97DC-D1CF4FDCD110}" type="slidenum">
              <a:rPr lang="en-US" smtClean="0"/>
              <a:t>‹#›</a:t>
            </a:fld>
            <a:endParaRPr lang="en-US"/>
          </a:p>
        </p:txBody>
      </p:sp>
    </p:spTree>
    <p:extLst>
      <p:ext uri="{BB962C8B-B14F-4D97-AF65-F5344CB8AC3E}">
        <p14:creationId xmlns:p14="http://schemas.microsoft.com/office/powerpoint/2010/main" val="278694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B93D2-4696-469D-BEE3-D44F8CE4F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49E603-17A6-47C0-8526-FA1C15090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24748-4B04-4467-8AB9-1A1DBD290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11FF9-7EAB-48DD-883B-90B80EC21A6F}" type="datetimeFigureOut">
              <a:rPr lang="en-US" smtClean="0"/>
              <a:t>1/20/2022</a:t>
            </a:fld>
            <a:endParaRPr lang="en-US"/>
          </a:p>
        </p:txBody>
      </p:sp>
      <p:sp>
        <p:nvSpPr>
          <p:cNvPr id="5" name="Footer Placeholder 4">
            <a:extLst>
              <a:ext uri="{FF2B5EF4-FFF2-40B4-BE49-F238E27FC236}">
                <a16:creationId xmlns:a16="http://schemas.microsoft.com/office/drawing/2014/main" id="{696DED7F-9AB8-4D91-8B55-21684ABC8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8478E-4683-4E34-938F-57B1FDC5A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323C4-22B4-429C-97DC-D1CF4FDCD110}" type="slidenum">
              <a:rPr lang="en-US" smtClean="0"/>
              <a:t>‹#›</a:t>
            </a:fld>
            <a:endParaRPr lang="en-US"/>
          </a:p>
        </p:txBody>
      </p:sp>
    </p:spTree>
    <p:extLst>
      <p:ext uri="{BB962C8B-B14F-4D97-AF65-F5344CB8AC3E}">
        <p14:creationId xmlns:p14="http://schemas.microsoft.com/office/powerpoint/2010/main" val="243038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mobincube.mobi/E6ZB9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9BAF93E-ED8D-4A45-8252-4987A1E79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8" y="4252081"/>
            <a:ext cx="1047750" cy="2314575"/>
          </a:xfrm>
          <a:prstGeom prst="rect">
            <a:avLst/>
          </a:prstGeom>
        </p:spPr>
      </p:pic>
      <p:pic>
        <p:nvPicPr>
          <p:cNvPr id="9" name="Picture 8">
            <a:extLst>
              <a:ext uri="{FF2B5EF4-FFF2-40B4-BE49-F238E27FC236}">
                <a16:creationId xmlns:a16="http://schemas.microsoft.com/office/drawing/2014/main" id="{106C2562-2181-4990-8778-BFD707D6B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5" y="4252081"/>
            <a:ext cx="2351088" cy="2314575"/>
          </a:xfrm>
          <a:prstGeom prst="rect">
            <a:avLst/>
          </a:prstGeom>
        </p:spPr>
      </p:pic>
      <p:pic>
        <p:nvPicPr>
          <p:cNvPr id="11" name="Picture 10">
            <a:extLst>
              <a:ext uri="{FF2B5EF4-FFF2-40B4-BE49-F238E27FC236}">
                <a16:creationId xmlns:a16="http://schemas.microsoft.com/office/drawing/2014/main" id="{0EE00045-606F-4274-B7EB-26A7883B6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2480" y="4252081"/>
            <a:ext cx="7940675" cy="2314575"/>
          </a:xfrm>
          <a:prstGeom prst="rect">
            <a:avLst/>
          </a:prstGeom>
        </p:spPr>
      </p:pic>
      <p:sp>
        <p:nvSpPr>
          <p:cNvPr id="2" name="Title 1">
            <a:extLst>
              <a:ext uri="{FF2B5EF4-FFF2-40B4-BE49-F238E27FC236}">
                <a16:creationId xmlns:a16="http://schemas.microsoft.com/office/drawing/2014/main" id="{575760D5-5E71-4877-B816-C697E7719C5B}"/>
              </a:ext>
            </a:extLst>
          </p:cNvPr>
          <p:cNvSpPr>
            <a:spLocks noGrp="1"/>
          </p:cNvSpPr>
          <p:nvPr>
            <p:ph type="ctrTitle"/>
          </p:nvPr>
        </p:nvSpPr>
        <p:spPr>
          <a:xfrm>
            <a:off x="526073" y="466578"/>
            <a:ext cx="11139854" cy="930447"/>
          </a:xfrm>
        </p:spPr>
        <p:txBody>
          <a:bodyPr>
            <a:normAutofit fontScale="90000"/>
          </a:bodyPr>
          <a:lstStyle/>
          <a:p>
            <a:r>
              <a:rPr lang="en-US" sz="6600" dirty="0">
                <a:solidFill>
                  <a:srgbClr val="FFFFFF"/>
                </a:solidFill>
              </a:rPr>
              <a:t>Go2 Travelling</a:t>
            </a:r>
          </a:p>
        </p:txBody>
      </p:sp>
      <p:sp>
        <p:nvSpPr>
          <p:cNvPr id="3" name="Subtitle 2">
            <a:extLst>
              <a:ext uri="{FF2B5EF4-FFF2-40B4-BE49-F238E27FC236}">
                <a16:creationId xmlns:a16="http://schemas.microsoft.com/office/drawing/2014/main" id="{AA139881-A99B-400E-86BC-AB1F8EAA6898}"/>
              </a:ext>
            </a:extLst>
          </p:cNvPr>
          <p:cNvSpPr>
            <a:spLocks noGrp="1"/>
          </p:cNvSpPr>
          <p:nvPr>
            <p:ph type="subTitle" idx="1"/>
          </p:nvPr>
        </p:nvSpPr>
        <p:spPr>
          <a:xfrm>
            <a:off x="1524000" y="1525638"/>
            <a:ext cx="9144000" cy="420001"/>
          </a:xfrm>
        </p:spPr>
        <p:txBody>
          <a:bodyPr>
            <a:normAutofit fontScale="92500" lnSpcReduction="10000"/>
          </a:bodyPr>
          <a:lstStyle/>
          <a:p>
            <a:r>
              <a:rPr lang="en-US" sz="2800" dirty="0">
                <a:solidFill>
                  <a:srgbClr val="E7E6E6"/>
                </a:solidFill>
              </a:rPr>
              <a:t>IOS </a:t>
            </a:r>
            <a:r>
              <a:rPr lang="en-US" sz="2800" dirty="0" err="1">
                <a:solidFill>
                  <a:srgbClr val="E7E6E6"/>
                </a:solidFill>
              </a:rPr>
              <a:t>i</a:t>
            </a:r>
            <a:r>
              <a:rPr lang="en-US" sz="2800" dirty="0">
                <a:solidFill>
                  <a:srgbClr val="E7E6E6"/>
                </a:solidFill>
              </a:rPr>
              <a:t> Android </a:t>
            </a:r>
            <a:r>
              <a:rPr lang="en-US" sz="2800" dirty="0" err="1">
                <a:solidFill>
                  <a:srgbClr val="E7E6E6"/>
                </a:solidFill>
              </a:rPr>
              <a:t>Aplikacija</a:t>
            </a:r>
            <a:endParaRPr lang="en-US" sz="2800" dirty="0">
              <a:solidFill>
                <a:srgbClr val="E7E6E6"/>
              </a:solidFill>
            </a:endParaRPr>
          </a:p>
        </p:txBody>
      </p:sp>
      <p:pic>
        <p:nvPicPr>
          <p:cNvPr id="19" name="Picture 18">
            <a:extLst>
              <a:ext uri="{FF2B5EF4-FFF2-40B4-BE49-F238E27FC236}">
                <a16:creationId xmlns:a16="http://schemas.microsoft.com/office/drawing/2014/main" id="{7E959673-218D-4D43-A961-8F5DC44DE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758" y="2374982"/>
            <a:ext cx="1986483" cy="1689859"/>
          </a:xfrm>
          <a:prstGeom prst="rect">
            <a:avLst/>
          </a:prstGeom>
        </p:spPr>
      </p:pic>
    </p:spTree>
    <p:extLst>
      <p:ext uri="{BB962C8B-B14F-4D97-AF65-F5344CB8AC3E}">
        <p14:creationId xmlns:p14="http://schemas.microsoft.com/office/powerpoint/2010/main" val="359665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359">
            <a:extLst>
              <a:ext uri="{FF2B5EF4-FFF2-40B4-BE49-F238E27FC236}">
                <a16:creationId xmlns:a16="http://schemas.microsoft.com/office/drawing/2014/main" id="{7FD4A5DE-6282-4750-8E9C-0826872ECDA4}"/>
              </a:ext>
            </a:extLst>
          </p:cNvPr>
          <p:cNvSpPr/>
          <p:nvPr/>
        </p:nvSpPr>
        <p:spPr>
          <a:xfrm>
            <a:off x="9031971" y="3265450"/>
            <a:ext cx="3160186" cy="8450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FD3604E8-6413-40B2-9B75-D41B8A5BB34B}"/>
              </a:ext>
            </a:extLst>
          </p:cNvPr>
          <p:cNvPicPr>
            <a:picLocks noChangeAspect="1"/>
          </p:cNvPicPr>
          <p:nvPr/>
        </p:nvPicPr>
        <p:blipFill>
          <a:blip r:embed="rId2"/>
          <a:stretch>
            <a:fillRect/>
          </a:stretch>
        </p:blipFill>
        <p:spPr>
          <a:xfrm>
            <a:off x="5513045" y="2881264"/>
            <a:ext cx="990600" cy="1181100"/>
          </a:xfrm>
          <a:prstGeom prst="rect">
            <a:avLst/>
          </a:prstGeom>
        </p:spPr>
      </p:pic>
      <p:pic>
        <p:nvPicPr>
          <p:cNvPr id="44" name="Picture 43">
            <a:extLst>
              <a:ext uri="{FF2B5EF4-FFF2-40B4-BE49-F238E27FC236}">
                <a16:creationId xmlns:a16="http://schemas.microsoft.com/office/drawing/2014/main" id="{7C513719-DDAA-4A05-9296-359ED8C6DB5F}"/>
              </a:ext>
            </a:extLst>
          </p:cNvPr>
          <p:cNvPicPr>
            <a:picLocks noChangeAspect="1"/>
          </p:cNvPicPr>
          <p:nvPr/>
        </p:nvPicPr>
        <p:blipFill>
          <a:blip r:embed="rId2"/>
          <a:stretch>
            <a:fillRect/>
          </a:stretch>
        </p:blipFill>
        <p:spPr>
          <a:xfrm>
            <a:off x="5504167" y="4243727"/>
            <a:ext cx="990600" cy="1181100"/>
          </a:xfrm>
          <a:prstGeom prst="rect">
            <a:avLst/>
          </a:prstGeom>
        </p:spPr>
      </p:pic>
      <p:pic>
        <p:nvPicPr>
          <p:cNvPr id="46" name="Picture 45">
            <a:extLst>
              <a:ext uri="{FF2B5EF4-FFF2-40B4-BE49-F238E27FC236}">
                <a16:creationId xmlns:a16="http://schemas.microsoft.com/office/drawing/2014/main" id="{8902ABA2-568C-48E7-8690-BD824D26311E}"/>
              </a:ext>
            </a:extLst>
          </p:cNvPr>
          <p:cNvPicPr>
            <a:picLocks noChangeAspect="1"/>
          </p:cNvPicPr>
          <p:nvPr/>
        </p:nvPicPr>
        <p:blipFill>
          <a:blip r:embed="rId2"/>
          <a:stretch>
            <a:fillRect/>
          </a:stretch>
        </p:blipFill>
        <p:spPr>
          <a:xfrm>
            <a:off x="5513045" y="5591135"/>
            <a:ext cx="990600" cy="1181100"/>
          </a:xfrm>
          <a:prstGeom prst="rect">
            <a:avLst/>
          </a:prstGeom>
        </p:spPr>
      </p:pic>
      <p:pic>
        <p:nvPicPr>
          <p:cNvPr id="40" name="Picture 39">
            <a:extLst>
              <a:ext uri="{FF2B5EF4-FFF2-40B4-BE49-F238E27FC236}">
                <a16:creationId xmlns:a16="http://schemas.microsoft.com/office/drawing/2014/main" id="{8B990D1D-BAD6-49B8-8D29-3B37D2B236E6}"/>
              </a:ext>
            </a:extLst>
          </p:cNvPr>
          <p:cNvPicPr>
            <a:picLocks noChangeAspect="1"/>
          </p:cNvPicPr>
          <p:nvPr/>
        </p:nvPicPr>
        <p:blipFill>
          <a:blip r:embed="rId2"/>
          <a:stretch>
            <a:fillRect/>
          </a:stretch>
        </p:blipFill>
        <p:spPr>
          <a:xfrm>
            <a:off x="5513045" y="1502896"/>
            <a:ext cx="990600" cy="1181100"/>
          </a:xfrm>
          <a:prstGeom prst="rect">
            <a:avLst/>
          </a:prstGeom>
        </p:spPr>
      </p:pic>
      <p:pic>
        <p:nvPicPr>
          <p:cNvPr id="38" name="Picture 37">
            <a:extLst>
              <a:ext uri="{FF2B5EF4-FFF2-40B4-BE49-F238E27FC236}">
                <a16:creationId xmlns:a16="http://schemas.microsoft.com/office/drawing/2014/main" id="{D6A97E00-1E2A-4E98-90AA-6F5BDEA80DD9}"/>
              </a:ext>
            </a:extLst>
          </p:cNvPr>
          <p:cNvPicPr>
            <a:picLocks noChangeAspect="1"/>
          </p:cNvPicPr>
          <p:nvPr/>
        </p:nvPicPr>
        <p:blipFill>
          <a:blip r:embed="rId2"/>
          <a:stretch>
            <a:fillRect/>
          </a:stretch>
        </p:blipFill>
        <p:spPr>
          <a:xfrm>
            <a:off x="5504167" y="124528"/>
            <a:ext cx="990600" cy="1181100"/>
          </a:xfrm>
          <a:prstGeom prst="rect">
            <a:avLst/>
          </a:prstGeom>
        </p:spPr>
      </p:pic>
      <p:pic>
        <p:nvPicPr>
          <p:cNvPr id="36" name="Picture 35">
            <a:extLst>
              <a:ext uri="{FF2B5EF4-FFF2-40B4-BE49-F238E27FC236}">
                <a16:creationId xmlns:a16="http://schemas.microsoft.com/office/drawing/2014/main" id="{2018A7A7-66E3-40B9-91EC-4797DD9677C5}"/>
              </a:ext>
            </a:extLst>
          </p:cNvPr>
          <p:cNvPicPr>
            <a:picLocks noChangeAspect="1"/>
          </p:cNvPicPr>
          <p:nvPr/>
        </p:nvPicPr>
        <p:blipFill>
          <a:blip r:embed="rId2"/>
          <a:stretch>
            <a:fillRect/>
          </a:stretch>
        </p:blipFill>
        <p:spPr>
          <a:xfrm>
            <a:off x="3680644" y="2819419"/>
            <a:ext cx="990600" cy="1181100"/>
          </a:xfrm>
          <a:prstGeom prst="rect">
            <a:avLst/>
          </a:prstGeom>
        </p:spPr>
      </p:pic>
      <p:pic>
        <p:nvPicPr>
          <p:cNvPr id="34" name="Picture 33">
            <a:extLst>
              <a:ext uri="{FF2B5EF4-FFF2-40B4-BE49-F238E27FC236}">
                <a16:creationId xmlns:a16="http://schemas.microsoft.com/office/drawing/2014/main" id="{F37DA925-CEDD-4F40-B23D-507463F239A5}"/>
              </a:ext>
            </a:extLst>
          </p:cNvPr>
          <p:cNvPicPr>
            <a:picLocks noChangeAspect="1"/>
          </p:cNvPicPr>
          <p:nvPr/>
        </p:nvPicPr>
        <p:blipFill>
          <a:blip r:embed="rId2"/>
          <a:stretch>
            <a:fillRect/>
          </a:stretch>
        </p:blipFill>
        <p:spPr>
          <a:xfrm>
            <a:off x="2077181" y="2817059"/>
            <a:ext cx="990600" cy="1181100"/>
          </a:xfrm>
          <a:prstGeom prst="rect">
            <a:avLst/>
          </a:prstGeom>
        </p:spPr>
      </p:pic>
      <p:pic>
        <p:nvPicPr>
          <p:cNvPr id="5" name="Picture 4">
            <a:extLst>
              <a:ext uri="{FF2B5EF4-FFF2-40B4-BE49-F238E27FC236}">
                <a16:creationId xmlns:a16="http://schemas.microsoft.com/office/drawing/2014/main" id="{F83D74DB-F8DC-483F-A361-AE948DD1549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8000"/>
                    </a14:imgEffect>
                  </a14:imgLayer>
                </a14:imgProps>
              </a:ext>
              <a:ext uri="{28A0092B-C50C-407E-A947-70E740481C1C}">
                <a14:useLocalDpi xmlns:a14="http://schemas.microsoft.com/office/drawing/2010/main" val="0"/>
              </a:ext>
            </a:extLst>
          </a:blip>
          <a:stretch>
            <a:fillRect/>
          </a:stretch>
        </p:blipFill>
        <p:spPr>
          <a:xfrm>
            <a:off x="133341" y="88027"/>
            <a:ext cx="3414139" cy="1167065"/>
          </a:xfrm>
          <a:prstGeom prst="rect">
            <a:avLst/>
          </a:prstGeom>
        </p:spPr>
      </p:pic>
      <p:pic>
        <p:nvPicPr>
          <p:cNvPr id="7" name="Picture 6">
            <a:extLst>
              <a:ext uri="{FF2B5EF4-FFF2-40B4-BE49-F238E27FC236}">
                <a16:creationId xmlns:a16="http://schemas.microsoft.com/office/drawing/2014/main" id="{009AEE70-0E13-4BC5-B57F-E8EADC7D5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502" y="88027"/>
            <a:ext cx="398769" cy="1167065"/>
          </a:xfrm>
          <a:prstGeom prst="rect">
            <a:avLst/>
          </a:prstGeom>
        </p:spPr>
      </p:pic>
      <p:sp>
        <p:nvSpPr>
          <p:cNvPr id="8" name="TextBox 7">
            <a:extLst>
              <a:ext uri="{FF2B5EF4-FFF2-40B4-BE49-F238E27FC236}">
                <a16:creationId xmlns:a16="http://schemas.microsoft.com/office/drawing/2014/main" id="{0D23F5C7-B73A-4B9C-86BA-5D88ABCCB9D0}"/>
              </a:ext>
            </a:extLst>
          </p:cNvPr>
          <p:cNvSpPr txBox="1"/>
          <p:nvPr/>
        </p:nvSpPr>
        <p:spPr>
          <a:xfrm>
            <a:off x="133341" y="344560"/>
            <a:ext cx="3405492" cy="461665"/>
          </a:xfrm>
          <a:prstGeom prst="rect">
            <a:avLst/>
          </a:prstGeom>
          <a:solidFill>
            <a:schemeClr val="bg1">
              <a:lumMod val="65000"/>
            </a:schemeClr>
          </a:solidFill>
        </p:spPr>
        <p:txBody>
          <a:bodyPr wrap="square" rtlCol="0">
            <a:spAutoFit/>
          </a:bodyPr>
          <a:lstStyle/>
          <a:p>
            <a:r>
              <a:rPr lang="en-US" sz="2400" b="1" dirty="0"/>
              <a:t>HLD</a:t>
            </a:r>
            <a:r>
              <a:rPr lang="sr-Latn-RS" sz="2400" b="1" dirty="0"/>
              <a:t> (High Level Diagram)</a:t>
            </a:r>
            <a:endParaRPr lang="en-US" sz="2400" b="1" dirty="0"/>
          </a:p>
        </p:txBody>
      </p:sp>
      <p:sp>
        <p:nvSpPr>
          <p:cNvPr id="2" name="Isosceles Triangle 1">
            <a:extLst>
              <a:ext uri="{FF2B5EF4-FFF2-40B4-BE49-F238E27FC236}">
                <a16:creationId xmlns:a16="http://schemas.microsoft.com/office/drawing/2014/main" id="{462E60FF-180B-4047-B811-A4A7A9BBE77B}"/>
              </a:ext>
            </a:extLst>
          </p:cNvPr>
          <p:cNvSpPr/>
          <p:nvPr/>
        </p:nvSpPr>
        <p:spPr>
          <a:xfrm>
            <a:off x="258397" y="2999935"/>
            <a:ext cx="1262689" cy="805382"/>
          </a:xfrm>
          <a:prstGeom prst="triangle">
            <a:avLst/>
          </a:prstGeom>
          <a:solidFill>
            <a:srgbClr val="FE64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Go2</a:t>
            </a:r>
          </a:p>
        </p:txBody>
      </p:sp>
      <p:cxnSp>
        <p:nvCxnSpPr>
          <p:cNvPr id="4" name="Straight Arrow Connector 3">
            <a:extLst>
              <a:ext uri="{FF2B5EF4-FFF2-40B4-BE49-F238E27FC236}">
                <a16:creationId xmlns:a16="http://schemas.microsoft.com/office/drawing/2014/main" id="{04B7E4CF-5443-442A-B076-543A85132BB3}"/>
              </a:ext>
            </a:extLst>
          </p:cNvPr>
          <p:cNvCxnSpPr>
            <a:cxnSpLocks/>
            <a:stCxn id="2" idx="5"/>
            <a:endCxn id="34" idx="1"/>
          </p:cNvCxnSpPr>
          <p:nvPr/>
        </p:nvCxnSpPr>
        <p:spPr>
          <a:xfrm>
            <a:off x="1205414" y="3402626"/>
            <a:ext cx="871767" cy="4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D93A6A1-E4ED-4F99-9EAA-11581D06CF31}"/>
              </a:ext>
            </a:extLst>
          </p:cNvPr>
          <p:cNvSpPr txBox="1"/>
          <p:nvPr/>
        </p:nvSpPr>
        <p:spPr>
          <a:xfrm>
            <a:off x="3856443" y="2792785"/>
            <a:ext cx="687977" cy="369332"/>
          </a:xfrm>
          <a:prstGeom prst="rect">
            <a:avLst/>
          </a:prstGeom>
          <a:noFill/>
        </p:spPr>
        <p:txBody>
          <a:bodyPr wrap="square" rtlCol="0">
            <a:spAutoFit/>
          </a:bodyPr>
          <a:lstStyle/>
          <a:p>
            <a:r>
              <a:rPr lang="en-US" dirty="0" err="1"/>
              <a:t>Meni</a:t>
            </a:r>
            <a:endParaRPr lang="en-US" dirty="0"/>
          </a:p>
        </p:txBody>
      </p:sp>
      <p:sp>
        <p:nvSpPr>
          <p:cNvPr id="13" name="TextBox 12">
            <a:extLst>
              <a:ext uri="{FF2B5EF4-FFF2-40B4-BE49-F238E27FC236}">
                <a16:creationId xmlns:a16="http://schemas.microsoft.com/office/drawing/2014/main" id="{3E55BA07-97F2-4BA8-A05C-9D4A8C3D338A}"/>
              </a:ext>
            </a:extLst>
          </p:cNvPr>
          <p:cNvSpPr txBox="1"/>
          <p:nvPr/>
        </p:nvSpPr>
        <p:spPr>
          <a:xfrm>
            <a:off x="2227680" y="2790425"/>
            <a:ext cx="805521" cy="369332"/>
          </a:xfrm>
          <a:prstGeom prst="rect">
            <a:avLst/>
          </a:prstGeom>
          <a:noFill/>
        </p:spPr>
        <p:txBody>
          <a:bodyPr wrap="square" rtlCol="0">
            <a:spAutoFit/>
          </a:bodyPr>
          <a:lstStyle/>
          <a:p>
            <a:r>
              <a:rPr lang="en-US" dirty="0"/>
              <a:t>Main</a:t>
            </a:r>
          </a:p>
        </p:txBody>
      </p:sp>
      <p:sp>
        <p:nvSpPr>
          <p:cNvPr id="14" name="TextBox 13">
            <a:extLst>
              <a:ext uri="{FF2B5EF4-FFF2-40B4-BE49-F238E27FC236}">
                <a16:creationId xmlns:a16="http://schemas.microsoft.com/office/drawing/2014/main" id="{E954338C-DEBD-4F72-A97B-C44A974A84CA}"/>
              </a:ext>
            </a:extLst>
          </p:cNvPr>
          <p:cNvSpPr txBox="1"/>
          <p:nvPr/>
        </p:nvSpPr>
        <p:spPr>
          <a:xfrm>
            <a:off x="2167918" y="3267036"/>
            <a:ext cx="805521" cy="369332"/>
          </a:xfrm>
          <a:prstGeom prst="rect">
            <a:avLst/>
          </a:prstGeom>
          <a:noFill/>
        </p:spPr>
        <p:txBody>
          <a:bodyPr wrap="square" rtlCol="0">
            <a:spAutoFit/>
          </a:bodyPr>
          <a:lstStyle/>
          <a:p>
            <a:r>
              <a:rPr lang="en-US" dirty="0"/>
              <a:t>Splash</a:t>
            </a:r>
          </a:p>
        </p:txBody>
      </p:sp>
      <p:sp>
        <p:nvSpPr>
          <p:cNvPr id="17" name="TextBox 16">
            <a:extLst>
              <a:ext uri="{FF2B5EF4-FFF2-40B4-BE49-F238E27FC236}">
                <a16:creationId xmlns:a16="http://schemas.microsoft.com/office/drawing/2014/main" id="{8CBB4769-D436-40FC-B22A-2624B123303E}"/>
              </a:ext>
            </a:extLst>
          </p:cNvPr>
          <p:cNvSpPr txBox="1"/>
          <p:nvPr/>
        </p:nvSpPr>
        <p:spPr>
          <a:xfrm>
            <a:off x="3774987" y="3188751"/>
            <a:ext cx="850890" cy="646331"/>
          </a:xfrm>
          <a:prstGeom prst="rect">
            <a:avLst/>
          </a:prstGeom>
          <a:noFill/>
        </p:spPr>
        <p:txBody>
          <a:bodyPr wrap="square" rtlCol="0">
            <a:spAutoFit/>
          </a:bodyPr>
          <a:lstStyle/>
          <a:p>
            <a:pPr algn="ctr"/>
            <a:r>
              <a:rPr lang="en-US" dirty="0"/>
              <a:t>Option list</a:t>
            </a:r>
          </a:p>
        </p:txBody>
      </p:sp>
      <p:sp>
        <p:nvSpPr>
          <p:cNvPr id="19" name="TextBox 18">
            <a:extLst>
              <a:ext uri="{FF2B5EF4-FFF2-40B4-BE49-F238E27FC236}">
                <a16:creationId xmlns:a16="http://schemas.microsoft.com/office/drawing/2014/main" id="{F25889EE-081A-4139-AE0F-1D749CF7A9CA}"/>
              </a:ext>
            </a:extLst>
          </p:cNvPr>
          <p:cNvSpPr txBox="1"/>
          <p:nvPr/>
        </p:nvSpPr>
        <p:spPr>
          <a:xfrm>
            <a:off x="5512814" y="91528"/>
            <a:ext cx="952732" cy="307777"/>
          </a:xfrm>
          <a:prstGeom prst="rect">
            <a:avLst/>
          </a:prstGeom>
          <a:noFill/>
        </p:spPr>
        <p:txBody>
          <a:bodyPr wrap="square" rtlCol="0">
            <a:spAutoFit/>
          </a:bodyPr>
          <a:lstStyle/>
          <a:p>
            <a:pPr algn="ctr"/>
            <a:r>
              <a:rPr lang="en-US" sz="1400" dirty="0" err="1"/>
              <a:t>Putovanja</a:t>
            </a:r>
            <a:endParaRPr lang="en-US" sz="1600" dirty="0"/>
          </a:p>
        </p:txBody>
      </p:sp>
      <p:sp>
        <p:nvSpPr>
          <p:cNvPr id="20" name="TextBox 19">
            <a:extLst>
              <a:ext uri="{FF2B5EF4-FFF2-40B4-BE49-F238E27FC236}">
                <a16:creationId xmlns:a16="http://schemas.microsoft.com/office/drawing/2014/main" id="{C8359FEF-BA74-4BCE-87D4-3143D59968BE}"/>
              </a:ext>
            </a:extLst>
          </p:cNvPr>
          <p:cNvSpPr txBox="1"/>
          <p:nvPr/>
        </p:nvSpPr>
        <p:spPr>
          <a:xfrm>
            <a:off x="5605854" y="604743"/>
            <a:ext cx="805521" cy="369332"/>
          </a:xfrm>
          <a:prstGeom prst="rect">
            <a:avLst/>
          </a:prstGeom>
          <a:noFill/>
        </p:spPr>
        <p:txBody>
          <a:bodyPr wrap="square" rtlCol="0">
            <a:spAutoFit/>
          </a:bodyPr>
          <a:lstStyle/>
          <a:p>
            <a:r>
              <a:rPr lang="en-US" dirty="0"/>
              <a:t>Detail</a:t>
            </a:r>
          </a:p>
        </p:txBody>
      </p:sp>
      <p:sp>
        <p:nvSpPr>
          <p:cNvPr id="22" name="TextBox 21">
            <a:extLst>
              <a:ext uri="{FF2B5EF4-FFF2-40B4-BE49-F238E27FC236}">
                <a16:creationId xmlns:a16="http://schemas.microsoft.com/office/drawing/2014/main" id="{EA4C07F9-0316-4BB7-BBF6-8A9DE6FD9D6F}"/>
              </a:ext>
            </a:extLst>
          </p:cNvPr>
          <p:cNvSpPr txBox="1"/>
          <p:nvPr/>
        </p:nvSpPr>
        <p:spPr>
          <a:xfrm>
            <a:off x="5548465" y="1477945"/>
            <a:ext cx="989719" cy="369332"/>
          </a:xfrm>
          <a:prstGeom prst="rect">
            <a:avLst/>
          </a:prstGeom>
          <a:noFill/>
        </p:spPr>
        <p:txBody>
          <a:bodyPr wrap="square" rtlCol="0">
            <a:spAutoFit/>
          </a:bodyPr>
          <a:lstStyle/>
          <a:p>
            <a:r>
              <a:rPr lang="en-US" dirty="0" err="1"/>
              <a:t>Ponude</a:t>
            </a:r>
            <a:endParaRPr lang="en-US" dirty="0"/>
          </a:p>
        </p:txBody>
      </p:sp>
      <p:sp>
        <p:nvSpPr>
          <p:cNvPr id="23" name="TextBox 22">
            <a:extLst>
              <a:ext uri="{FF2B5EF4-FFF2-40B4-BE49-F238E27FC236}">
                <a16:creationId xmlns:a16="http://schemas.microsoft.com/office/drawing/2014/main" id="{D0A8C2C4-0243-4694-9A3C-5A66BD6B8879}"/>
              </a:ext>
            </a:extLst>
          </p:cNvPr>
          <p:cNvSpPr txBox="1"/>
          <p:nvPr/>
        </p:nvSpPr>
        <p:spPr>
          <a:xfrm>
            <a:off x="5606562" y="1990633"/>
            <a:ext cx="805521" cy="369332"/>
          </a:xfrm>
          <a:prstGeom prst="rect">
            <a:avLst/>
          </a:prstGeom>
          <a:noFill/>
        </p:spPr>
        <p:txBody>
          <a:bodyPr wrap="square" rtlCol="0">
            <a:spAutoFit/>
          </a:bodyPr>
          <a:lstStyle/>
          <a:p>
            <a:r>
              <a:rPr lang="en-US" dirty="0"/>
              <a:t>Detail</a:t>
            </a:r>
          </a:p>
        </p:txBody>
      </p:sp>
      <p:sp>
        <p:nvSpPr>
          <p:cNvPr id="25" name="TextBox 24">
            <a:extLst>
              <a:ext uri="{FF2B5EF4-FFF2-40B4-BE49-F238E27FC236}">
                <a16:creationId xmlns:a16="http://schemas.microsoft.com/office/drawing/2014/main" id="{5EF08F11-7046-4706-B043-AAB8456740FB}"/>
              </a:ext>
            </a:extLst>
          </p:cNvPr>
          <p:cNvSpPr txBox="1"/>
          <p:nvPr/>
        </p:nvSpPr>
        <p:spPr>
          <a:xfrm>
            <a:off x="5704098" y="2856169"/>
            <a:ext cx="805521" cy="369332"/>
          </a:xfrm>
          <a:prstGeom prst="rect">
            <a:avLst/>
          </a:prstGeom>
          <a:noFill/>
        </p:spPr>
        <p:txBody>
          <a:bodyPr wrap="square" rtlCol="0">
            <a:spAutoFit/>
          </a:bodyPr>
          <a:lstStyle/>
          <a:p>
            <a:r>
              <a:rPr lang="en-US" dirty="0"/>
              <a:t>Blog</a:t>
            </a:r>
          </a:p>
        </p:txBody>
      </p:sp>
      <p:sp>
        <p:nvSpPr>
          <p:cNvPr id="26" name="TextBox 25">
            <a:extLst>
              <a:ext uri="{FF2B5EF4-FFF2-40B4-BE49-F238E27FC236}">
                <a16:creationId xmlns:a16="http://schemas.microsoft.com/office/drawing/2014/main" id="{C0E3BE6B-0CBC-429C-BB58-9B1DEE652305}"/>
              </a:ext>
            </a:extLst>
          </p:cNvPr>
          <p:cNvSpPr txBox="1"/>
          <p:nvPr/>
        </p:nvSpPr>
        <p:spPr>
          <a:xfrm>
            <a:off x="5580581" y="3296621"/>
            <a:ext cx="805521" cy="646331"/>
          </a:xfrm>
          <a:prstGeom prst="rect">
            <a:avLst/>
          </a:prstGeom>
          <a:noFill/>
        </p:spPr>
        <p:txBody>
          <a:bodyPr wrap="square" rtlCol="0">
            <a:spAutoFit/>
          </a:bodyPr>
          <a:lstStyle/>
          <a:p>
            <a:pPr algn="ctr"/>
            <a:r>
              <a:rPr lang="en-US" dirty="0"/>
              <a:t>Data View</a:t>
            </a:r>
          </a:p>
        </p:txBody>
      </p:sp>
      <p:sp>
        <p:nvSpPr>
          <p:cNvPr id="28" name="TextBox 27">
            <a:extLst>
              <a:ext uri="{FF2B5EF4-FFF2-40B4-BE49-F238E27FC236}">
                <a16:creationId xmlns:a16="http://schemas.microsoft.com/office/drawing/2014/main" id="{B1449A73-4ABE-4086-AD77-E09915314CE6}"/>
              </a:ext>
            </a:extLst>
          </p:cNvPr>
          <p:cNvSpPr txBox="1"/>
          <p:nvPr/>
        </p:nvSpPr>
        <p:spPr>
          <a:xfrm>
            <a:off x="5548465" y="4216144"/>
            <a:ext cx="1031329" cy="369332"/>
          </a:xfrm>
          <a:prstGeom prst="rect">
            <a:avLst/>
          </a:prstGeom>
          <a:noFill/>
        </p:spPr>
        <p:txBody>
          <a:bodyPr wrap="square" rtlCol="0">
            <a:spAutoFit/>
          </a:bodyPr>
          <a:lstStyle/>
          <a:p>
            <a:r>
              <a:rPr lang="en-US" dirty="0"/>
              <a:t>O </a:t>
            </a:r>
            <a:r>
              <a:rPr lang="en-US" dirty="0" err="1"/>
              <a:t>nama</a:t>
            </a:r>
            <a:endParaRPr lang="en-US" dirty="0"/>
          </a:p>
        </p:txBody>
      </p:sp>
      <p:sp>
        <p:nvSpPr>
          <p:cNvPr id="29" name="TextBox 28">
            <a:extLst>
              <a:ext uri="{FF2B5EF4-FFF2-40B4-BE49-F238E27FC236}">
                <a16:creationId xmlns:a16="http://schemas.microsoft.com/office/drawing/2014/main" id="{D9554CBF-2BC8-42BD-8DCA-9056660C32F1}"/>
              </a:ext>
            </a:extLst>
          </p:cNvPr>
          <p:cNvSpPr txBox="1"/>
          <p:nvPr/>
        </p:nvSpPr>
        <p:spPr>
          <a:xfrm>
            <a:off x="5629142" y="4781009"/>
            <a:ext cx="820262" cy="369332"/>
          </a:xfrm>
          <a:prstGeom prst="rect">
            <a:avLst/>
          </a:prstGeom>
          <a:noFill/>
        </p:spPr>
        <p:txBody>
          <a:bodyPr wrap="square" rtlCol="0">
            <a:spAutoFit/>
          </a:bodyPr>
          <a:lstStyle/>
          <a:p>
            <a:r>
              <a:rPr lang="en-US" dirty="0"/>
              <a:t>Detail</a:t>
            </a:r>
          </a:p>
        </p:txBody>
      </p:sp>
      <p:sp>
        <p:nvSpPr>
          <p:cNvPr id="31" name="TextBox 30">
            <a:extLst>
              <a:ext uri="{FF2B5EF4-FFF2-40B4-BE49-F238E27FC236}">
                <a16:creationId xmlns:a16="http://schemas.microsoft.com/office/drawing/2014/main" id="{AC2589BA-CF5D-4695-B61A-204E307D5CC6}"/>
              </a:ext>
            </a:extLst>
          </p:cNvPr>
          <p:cNvSpPr txBox="1"/>
          <p:nvPr/>
        </p:nvSpPr>
        <p:spPr>
          <a:xfrm>
            <a:off x="5513046" y="5570679"/>
            <a:ext cx="981722" cy="369332"/>
          </a:xfrm>
          <a:prstGeom prst="rect">
            <a:avLst/>
          </a:prstGeom>
          <a:noFill/>
        </p:spPr>
        <p:txBody>
          <a:bodyPr wrap="square" rtlCol="0">
            <a:spAutoFit/>
          </a:bodyPr>
          <a:lstStyle/>
          <a:p>
            <a:r>
              <a:rPr lang="en-US" dirty="0" err="1"/>
              <a:t>Kontakt</a:t>
            </a:r>
            <a:endParaRPr lang="en-US" dirty="0"/>
          </a:p>
        </p:txBody>
      </p:sp>
      <p:sp>
        <p:nvSpPr>
          <p:cNvPr id="32" name="TextBox 31">
            <a:extLst>
              <a:ext uri="{FF2B5EF4-FFF2-40B4-BE49-F238E27FC236}">
                <a16:creationId xmlns:a16="http://schemas.microsoft.com/office/drawing/2014/main" id="{C78E2783-F157-42C7-B7D2-E337808C1DAD}"/>
              </a:ext>
            </a:extLst>
          </p:cNvPr>
          <p:cNvSpPr txBox="1"/>
          <p:nvPr/>
        </p:nvSpPr>
        <p:spPr>
          <a:xfrm>
            <a:off x="5596976" y="6032325"/>
            <a:ext cx="805521" cy="646331"/>
          </a:xfrm>
          <a:prstGeom prst="rect">
            <a:avLst/>
          </a:prstGeom>
          <a:noFill/>
        </p:spPr>
        <p:txBody>
          <a:bodyPr wrap="square" rtlCol="0">
            <a:spAutoFit/>
          </a:bodyPr>
          <a:lstStyle/>
          <a:p>
            <a:pPr algn="ctr"/>
            <a:r>
              <a:rPr lang="en-US" dirty="0"/>
              <a:t>Data View</a:t>
            </a:r>
          </a:p>
        </p:txBody>
      </p:sp>
      <p:cxnSp>
        <p:nvCxnSpPr>
          <p:cNvPr id="48" name="Straight Arrow Connector 47">
            <a:extLst>
              <a:ext uri="{FF2B5EF4-FFF2-40B4-BE49-F238E27FC236}">
                <a16:creationId xmlns:a16="http://schemas.microsoft.com/office/drawing/2014/main" id="{20A9A5B7-1F84-4BB8-9D9A-89A59AA96787}"/>
              </a:ext>
            </a:extLst>
          </p:cNvPr>
          <p:cNvCxnSpPr>
            <a:cxnSpLocks/>
            <a:stCxn id="34" idx="3"/>
            <a:endCxn id="36" idx="1"/>
          </p:cNvCxnSpPr>
          <p:nvPr/>
        </p:nvCxnSpPr>
        <p:spPr>
          <a:xfrm>
            <a:off x="3067781" y="3407609"/>
            <a:ext cx="612863" cy="23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3218FF9A-CFDF-415D-AB62-47054ED334A7}"/>
              </a:ext>
            </a:extLst>
          </p:cNvPr>
          <p:cNvCxnSpPr>
            <a:cxnSpLocks/>
            <a:stCxn id="36" idx="3"/>
            <a:endCxn id="42" idx="1"/>
          </p:cNvCxnSpPr>
          <p:nvPr/>
        </p:nvCxnSpPr>
        <p:spPr>
          <a:xfrm>
            <a:off x="4671244" y="3409969"/>
            <a:ext cx="841801" cy="618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Connector: Curved 54">
            <a:extLst>
              <a:ext uri="{FF2B5EF4-FFF2-40B4-BE49-F238E27FC236}">
                <a16:creationId xmlns:a16="http://schemas.microsoft.com/office/drawing/2014/main" id="{DAF64F99-A6B4-4B88-B097-2CD51ECFE4F9}"/>
              </a:ext>
            </a:extLst>
          </p:cNvPr>
          <p:cNvCxnSpPr>
            <a:cxnSpLocks/>
            <a:endCxn id="38" idx="1"/>
          </p:cNvCxnSpPr>
          <p:nvPr/>
        </p:nvCxnSpPr>
        <p:spPr>
          <a:xfrm rot="5400000" flipH="1" flipV="1">
            <a:off x="3955127" y="1307458"/>
            <a:ext cx="2141420" cy="956660"/>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0" name="Connector: Curved 59">
            <a:extLst>
              <a:ext uri="{FF2B5EF4-FFF2-40B4-BE49-F238E27FC236}">
                <a16:creationId xmlns:a16="http://schemas.microsoft.com/office/drawing/2014/main" id="{33512B86-CB8F-41D2-85C6-8CF859644316}"/>
              </a:ext>
            </a:extLst>
          </p:cNvPr>
          <p:cNvCxnSpPr>
            <a:cxnSpLocks/>
            <a:stCxn id="36" idx="0"/>
            <a:endCxn id="40" idx="1"/>
          </p:cNvCxnSpPr>
          <p:nvPr/>
        </p:nvCxnSpPr>
        <p:spPr>
          <a:xfrm rot="5400000" flipH="1" flipV="1">
            <a:off x="4481508" y="1787883"/>
            <a:ext cx="725973" cy="1337101"/>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or: Curved 66">
            <a:extLst>
              <a:ext uri="{FF2B5EF4-FFF2-40B4-BE49-F238E27FC236}">
                <a16:creationId xmlns:a16="http://schemas.microsoft.com/office/drawing/2014/main" id="{C7C58CD1-C027-444F-B212-6976A924CA9C}"/>
              </a:ext>
            </a:extLst>
          </p:cNvPr>
          <p:cNvCxnSpPr>
            <a:cxnSpLocks/>
            <a:stCxn id="36" idx="2"/>
            <a:endCxn id="44" idx="1"/>
          </p:cNvCxnSpPr>
          <p:nvPr/>
        </p:nvCxnSpPr>
        <p:spPr>
          <a:xfrm rot="16200000" flipH="1">
            <a:off x="4423176" y="3753286"/>
            <a:ext cx="833758" cy="132822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71" name="Connector: Curved 70">
            <a:extLst>
              <a:ext uri="{FF2B5EF4-FFF2-40B4-BE49-F238E27FC236}">
                <a16:creationId xmlns:a16="http://schemas.microsoft.com/office/drawing/2014/main" id="{07DC7651-583D-402B-BA7D-683E69E4DBCF}"/>
              </a:ext>
            </a:extLst>
          </p:cNvPr>
          <p:cNvCxnSpPr>
            <a:cxnSpLocks/>
            <a:stCxn id="36" idx="2"/>
            <a:endCxn id="46" idx="1"/>
          </p:cNvCxnSpPr>
          <p:nvPr/>
        </p:nvCxnSpPr>
        <p:spPr>
          <a:xfrm rot="16200000" flipH="1">
            <a:off x="3753911" y="4422551"/>
            <a:ext cx="2181166" cy="1337101"/>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pic>
        <p:nvPicPr>
          <p:cNvPr id="90" name="Picture 89">
            <a:extLst>
              <a:ext uri="{FF2B5EF4-FFF2-40B4-BE49-F238E27FC236}">
                <a16:creationId xmlns:a16="http://schemas.microsoft.com/office/drawing/2014/main" id="{51067749-F723-4F99-8992-F737519B85A5}"/>
              </a:ext>
            </a:extLst>
          </p:cNvPr>
          <p:cNvPicPr>
            <a:picLocks noChangeAspect="1"/>
          </p:cNvPicPr>
          <p:nvPr/>
        </p:nvPicPr>
        <p:blipFill>
          <a:blip r:embed="rId2"/>
          <a:stretch>
            <a:fillRect/>
          </a:stretch>
        </p:blipFill>
        <p:spPr>
          <a:xfrm>
            <a:off x="7377492" y="99050"/>
            <a:ext cx="839674" cy="1001150"/>
          </a:xfrm>
          <a:prstGeom prst="rect">
            <a:avLst/>
          </a:prstGeom>
        </p:spPr>
      </p:pic>
      <p:sp>
        <p:nvSpPr>
          <p:cNvPr id="91" name="TextBox 90">
            <a:extLst>
              <a:ext uri="{FF2B5EF4-FFF2-40B4-BE49-F238E27FC236}">
                <a16:creationId xmlns:a16="http://schemas.microsoft.com/office/drawing/2014/main" id="{84998EB8-A9A8-4A96-A258-357275048CCF}"/>
              </a:ext>
            </a:extLst>
          </p:cNvPr>
          <p:cNvSpPr txBox="1"/>
          <p:nvPr/>
        </p:nvSpPr>
        <p:spPr>
          <a:xfrm>
            <a:off x="7377369" y="89892"/>
            <a:ext cx="874146" cy="261610"/>
          </a:xfrm>
          <a:prstGeom prst="rect">
            <a:avLst/>
          </a:prstGeom>
          <a:noFill/>
        </p:spPr>
        <p:txBody>
          <a:bodyPr wrap="square" rtlCol="0">
            <a:spAutoFit/>
          </a:bodyPr>
          <a:lstStyle/>
          <a:p>
            <a:r>
              <a:rPr lang="en-US" sz="1100" dirty="0"/>
              <a:t>Amsterdam</a:t>
            </a:r>
            <a:endParaRPr lang="en-US" sz="1400" dirty="0"/>
          </a:p>
        </p:txBody>
      </p:sp>
      <p:sp>
        <p:nvSpPr>
          <p:cNvPr id="92" name="TextBox 91">
            <a:extLst>
              <a:ext uri="{FF2B5EF4-FFF2-40B4-BE49-F238E27FC236}">
                <a16:creationId xmlns:a16="http://schemas.microsoft.com/office/drawing/2014/main" id="{E80C0249-D652-475D-9432-C6AC76AE420B}"/>
              </a:ext>
            </a:extLst>
          </p:cNvPr>
          <p:cNvSpPr txBox="1"/>
          <p:nvPr/>
        </p:nvSpPr>
        <p:spPr>
          <a:xfrm>
            <a:off x="7442811" y="586788"/>
            <a:ext cx="682793" cy="307777"/>
          </a:xfrm>
          <a:prstGeom prst="rect">
            <a:avLst/>
          </a:prstGeom>
          <a:noFill/>
        </p:spPr>
        <p:txBody>
          <a:bodyPr wrap="square" rtlCol="0">
            <a:spAutoFit/>
          </a:bodyPr>
          <a:lstStyle/>
          <a:p>
            <a:r>
              <a:rPr lang="en-US" sz="1400" dirty="0"/>
              <a:t>Detail</a:t>
            </a:r>
          </a:p>
        </p:txBody>
      </p:sp>
      <p:cxnSp>
        <p:nvCxnSpPr>
          <p:cNvPr id="94" name="Connector: Curved 93">
            <a:extLst>
              <a:ext uri="{FF2B5EF4-FFF2-40B4-BE49-F238E27FC236}">
                <a16:creationId xmlns:a16="http://schemas.microsoft.com/office/drawing/2014/main" id="{75F08A41-A4F6-4B79-8C82-568D6680F42B}"/>
              </a:ext>
            </a:extLst>
          </p:cNvPr>
          <p:cNvCxnSpPr>
            <a:stCxn id="38" idx="1"/>
            <a:endCxn id="40" idx="1"/>
          </p:cNvCxnSpPr>
          <p:nvPr/>
        </p:nvCxnSpPr>
        <p:spPr>
          <a:xfrm rot="10800000" flipH="1" flipV="1">
            <a:off x="5504167" y="715078"/>
            <a:ext cx="8878" cy="1378368"/>
          </a:xfrm>
          <a:prstGeom prst="curvedConnector3">
            <a:avLst>
              <a:gd name="adj1" fmla="val -8239694"/>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Connector: Curved 94">
            <a:extLst>
              <a:ext uri="{FF2B5EF4-FFF2-40B4-BE49-F238E27FC236}">
                <a16:creationId xmlns:a16="http://schemas.microsoft.com/office/drawing/2014/main" id="{5DC38BE1-3B97-4A23-ACD0-91C06E4A0B7F}"/>
              </a:ext>
            </a:extLst>
          </p:cNvPr>
          <p:cNvCxnSpPr>
            <a:cxnSpLocks/>
            <a:stCxn id="38" idx="1"/>
            <a:endCxn id="42" idx="1"/>
          </p:cNvCxnSpPr>
          <p:nvPr/>
        </p:nvCxnSpPr>
        <p:spPr>
          <a:xfrm rot="10800000" flipH="1" flipV="1">
            <a:off x="5504167" y="715078"/>
            <a:ext cx="8878" cy="2756736"/>
          </a:xfrm>
          <a:prstGeom prst="curvedConnector3">
            <a:avLst>
              <a:gd name="adj1" fmla="val -660892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Connector: Curved 97">
            <a:extLst>
              <a:ext uri="{FF2B5EF4-FFF2-40B4-BE49-F238E27FC236}">
                <a16:creationId xmlns:a16="http://schemas.microsoft.com/office/drawing/2014/main" id="{2B0F5E07-BF30-40D7-9695-6FB500FD9952}"/>
              </a:ext>
            </a:extLst>
          </p:cNvPr>
          <p:cNvCxnSpPr>
            <a:cxnSpLocks/>
            <a:stCxn id="38" idx="1"/>
            <a:endCxn id="44" idx="1"/>
          </p:cNvCxnSpPr>
          <p:nvPr/>
        </p:nvCxnSpPr>
        <p:spPr>
          <a:xfrm rot="10800000" flipV="1">
            <a:off x="5504167" y="715077"/>
            <a:ext cx="12700" cy="4119199"/>
          </a:xfrm>
          <a:prstGeom prst="curvedConnector3">
            <a:avLst>
              <a:gd name="adj1" fmla="val 1800000"/>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Connector: Curved 100">
            <a:extLst>
              <a:ext uri="{FF2B5EF4-FFF2-40B4-BE49-F238E27FC236}">
                <a16:creationId xmlns:a16="http://schemas.microsoft.com/office/drawing/2014/main" id="{C11DB0D8-42A3-4576-9EE0-655E8E471A47}"/>
              </a:ext>
            </a:extLst>
          </p:cNvPr>
          <p:cNvCxnSpPr>
            <a:cxnSpLocks/>
            <a:stCxn id="38" idx="1"/>
            <a:endCxn id="46" idx="1"/>
          </p:cNvCxnSpPr>
          <p:nvPr/>
        </p:nvCxnSpPr>
        <p:spPr>
          <a:xfrm rot="10800000" flipH="1" flipV="1">
            <a:off x="5504167" y="715077"/>
            <a:ext cx="8878" cy="5466607"/>
          </a:xfrm>
          <a:prstGeom prst="curvedConnector3">
            <a:avLst>
              <a:gd name="adj1" fmla="val -4548998"/>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Connector: Curved 103">
            <a:extLst>
              <a:ext uri="{FF2B5EF4-FFF2-40B4-BE49-F238E27FC236}">
                <a16:creationId xmlns:a16="http://schemas.microsoft.com/office/drawing/2014/main" id="{DA7C1159-A5D4-4CD6-9720-280716D440B6}"/>
              </a:ext>
            </a:extLst>
          </p:cNvPr>
          <p:cNvCxnSpPr>
            <a:cxnSpLocks/>
            <a:stCxn id="40" idx="3"/>
            <a:endCxn id="42" idx="3"/>
          </p:cNvCxnSpPr>
          <p:nvPr/>
        </p:nvCxnSpPr>
        <p:spPr>
          <a:xfrm>
            <a:off x="6503645" y="2093446"/>
            <a:ext cx="12700" cy="1378368"/>
          </a:xfrm>
          <a:prstGeom prst="curvedConnector3">
            <a:avLst>
              <a:gd name="adj1" fmla="val 3000000"/>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Connector: Curved 111">
            <a:extLst>
              <a:ext uri="{FF2B5EF4-FFF2-40B4-BE49-F238E27FC236}">
                <a16:creationId xmlns:a16="http://schemas.microsoft.com/office/drawing/2014/main" id="{5006FBD8-BA7A-4ECC-A8DE-84B6A32F38BA}"/>
              </a:ext>
            </a:extLst>
          </p:cNvPr>
          <p:cNvCxnSpPr>
            <a:cxnSpLocks/>
            <a:stCxn id="40" idx="3"/>
            <a:endCxn id="44" idx="3"/>
          </p:cNvCxnSpPr>
          <p:nvPr/>
        </p:nvCxnSpPr>
        <p:spPr>
          <a:xfrm flipH="1">
            <a:off x="6494767" y="2093446"/>
            <a:ext cx="8878" cy="2740831"/>
          </a:xfrm>
          <a:prstGeom prst="curvedConnector3">
            <a:avLst>
              <a:gd name="adj1" fmla="val -2574904"/>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Connector: Curved 114">
            <a:extLst>
              <a:ext uri="{FF2B5EF4-FFF2-40B4-BE49-F238E27FC236}">
                <a16:creationId xmlns:a16="http://schemas.microsoft.com/office/drawing/2014/main" id="{BF0AE115-CE54-4680-AB21-467B81CAA9D8}"/>
              </a:ext>
            </a:extLst>
          </p:cNvPr>
          <p:cNvCxnSpPr>
            <a:cxnSpLocks/>
            <a:stCxn id="40" idx="3"/>
            <a:endCxn id="46" idx="3"/>
          </p:cNvCxnSpPr>
          <p:nvPr/>
        </p:nvCxnSpPr>
        <p:spPr>
          <a:xfrm>
            <a:off x="6503645" y="2093446"/>
            <a:ext cx="12700" cy="4088239"/>
          </a:xfrm>
          <a:prstGeom prst="curvedConnector3">
            <a:avLst>
              <a:gd name="adj1" fmla="val 3180000"/>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8" name="Connector: Curved 117">
            <a:extLst>
              <a:ext uri="{FF2B5EF4-FFF2-40B4-BE49-F238E27FC236}">
                <a16:creationId xmlns:a16="http://schemas.microsoft.com/office/drawing/2014/main" id="{5233D99A-3830-4436-8D3C-91A176FDB3B3}"/>
              </a:ext>
            </a:extLst>
          </p:cNvPr>
          <p:cNvCxnSpPr>
            <a:cxnSpLocks/>
            <a:stCxn id="26" idx="3"/>
            <a:endCxn id="29" idx="2"/>
          </p:cNvCxnSpPr>
          <p:nvPr/>
        </p:nvCxnSpPr>
        <p:spPr>
          <a:xfrm flipH="1">
            <a:off x="6039273" y="3619787"/>
            <a:ext cx="346829" cy="1530554"/>
          </a:xfrm>
          <a:prstGeom prst="curvedConnector4">
            <a:avLst>
              <a:gd name="adj1" fmla="val -11661"/>
              <a:gd name="adj2" fmla="val 114936"/>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Connector: Curved 121">
            <a:extLst>
              <a:ext uri="{FF2B5EF4-FFF2-40B4-BE49-F238E27FC236}">
                <a16:creationId xmlns:a16="http://schemas.microsoft.com/office/drawing/2014/main" id="{F974FD69-C161-46CE-966C-5812C5327CE3}"/>
              </a:ext>
            </a:extLst>
          </p:cNvPr>
          <p:cNvCxnSpPr>
            <a:cxnSpLocks/>
            <a:stCxn id="42" idx="3"/>
            <a:endCxn id="31" idx="3"/>
          </p:cNvCxnSpPr>
          <p:nvPr/>
        </p:nvCxnSpPr>
        <p:spPr>
          <a:xfrm flipH="1">
            <a:off x="6494768" y="3471814"/>
            <a:ext cx="8877" cy="2283531"/>
          </a:xfrm>
          <a:prstGeom prst="curvedConnector3">
            <a:avLst>
              <a:gd name="adj1" fmla="val -2575194"/>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Connector: Curved 125">
            <a:extLst>
              <a:ext uri="{FF2B5EF4-FFF2-40B4-BE49-F238E27FC236}">
                <a16:creationId xmlns:a16="http://schemas.microsoft.com/office/drawing/2014/main" id="{305FDF48-9853-481B-ACB9-812A9AF4D4B0}"/>
              </a:ext>
            </a:extLst>
          </p:cNvPr>
          <p:cNvCxnSpPr>
            <a:cxnSpLocks/>
            <a:stCxn id="29" idx="1"/>
            <a:endCxn id="31" idx="1"/>
          </p:cNvCxnSpPr>
          <p:nvPr/>
        </p:nvCxnSpPr>
        <p:spPr>
          <a:xfrm rot="10800000" flipV="1">
            <a:off x="5513046" y="4965675"/>
            <a:ext cx="116096" cy="789670"/>
          </a:xfrm>
          <a:prstGeom prst="curvedConnector3">
            <a:avLst>
              <a:gd name="adj1" fmla="val 296906"/>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BAD61DD0-4907-45EC-BE8C-9E47AF8B3F3F}"/>
              </a:ext>
            </a:extLst>
          </p:cNvPr>
          <p:cNvCxnSpPr>
            <a:cxnSpLocks/>
          </p:cNvCxnSpPr>
          <p:nvPr/>
        </p:nvCxnSpPr>
        <p:spPr>
          <a:xfrm>
            <a:off x="9031971" y="3402626"/>
            <a:ext cx="10006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138">
            <a:extLst>
              <a:ext uri="{FF2B5EF4-FFF2-40B4-BE49-F238E27FC236}">
                <a16:creationId xmlns:a16="http://schemas.microsoft.com/office/drawing/2014/main" id="{EDE0A613-CC46-498E-865B-999E1E09A7B6}"/>
              </a:ext>
            </a:extLst>
          </p:cNvPr>
          <p:cNvCxnSpPr>
            <a:cxnSpLocks/>
          </p:cNvCxnSpPr>
          <p:nvPr/>
        </p:nvCxnSpPr>
        <p:spPr>
          <a:xfrm>
            <a:off x="9031971" y="3699224"/>
            <a:ext cx="1017681"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0" name="TextBox 139">
            <a:extLst>
              <a:ext uri="{FF2B5EF4-FFF2-40B4-BE49-F238E27FC236}">
                <a16:creationId xmlns:a16="http://schemas.microsoft.com/office/drawing/2014/main" id="{C394DF86-4447-4AB7-829B-DD30E47926C8}"/>
              </a:ext>
            </a:extLst>
          </p:cNvPr>
          <p:cNvSpPr txBox="1"/>
          <p:nvPr/>
        </p:nvSpPr>
        <p:spPr>
          <a:xfrm>
            <a:off x="10271539" y="3817189"/>
            <a:ext cx="1397199" cy="261610"/>
          </a:xfrm>
          <a:prstGeom prst="rect">
            <a:avLst/>
          </a:prstGeom>
          <a:noFill/>
        </p:spPr>
        <p:txBody>
          <a:bodyPr wrap="square" rtlCol="0">
            <a:spAutoFit/>
          </a:bodyPr>
          <a:lstStyle/>
          <a:p>
            <a:r>
              <a:rPr lang="en-US" sz="1100" dirty="0" err="1"/>
              <a:t>Putanja</a:t>
            </a:r>
            <a:r>
              <a:rPr lang="en-US" sz="1100" dirty="0"/>
              <a:t> </a:t>
            </a:r>
            <a:r>
              <a:rPr lang="en-US" sz="1100" dirty="0" err="1"/>
              <a:t>sa</a:t>
            </a:r>
            <a:r>
              <a:rPr lang="en-US" sz="1100" dirty="0"/>
              <a:t> “back”</a:t>
            </a:r>
          </a:p>
        </p:txBody>
      </p:sp>
      <p:sp>
        <p:nvSpPr>
          <p:cNvPr id="141" name="TextBox 140">
            <a:extLst>
              <a:ext uri="{FF2B5EF4-FFF2-40B4-BE49-F238E27FC236}">
                <a16:creationId xmlns:a16="http://schemas.microsoft.com/office/drawing/2014/main" id="{4B9DCF54-CE2F-418F-BFDA-E5899CC14191}"/>
              </a:ext>
            </a:extLst>
          </p:cNvPr>
          <p:cNvSpPr txBox="1"/>
          <p:nvPr/>
        </p:nvSpPr>
        <p:spPr>
          <a:xfrm>
            <a:off x="10274537" y="3550208"/>
            <a:ext cx="2142505" cy="261610"/>
          </a:xfrm>
          <a:prstGeom prst="rect">
            <a:avLst/>
          </a:prstGeom>
          <a:noFill/>
        </p:spPr>
        <p:txBody>
          <a:bodyPr wrap="square" rtlCol="0">
            <a:spAutoFit/>
          </a:bodyPr>
          <a:lstStyle/>
          <a:p>
            <a:r>
              <a:rPr lang="en-US" sz="1100" dirty="0" err="1"/>
              <a:t>Opcije</a:t>
            </a:r>
            <a:r>
              <a:rPr lang="en-US" sz="1100" dirty="0"/>
              <a:t> “</a:t>
            </a:r>
            <a:r>
              <a:rPr lang="en-US" sz="1100" dirty="0" err="1"/>
              <a:t>dvosmernog”prelaska</a:t>
            </a:r>
            <a:r>
              <a:rPr lang="en-US" sz="1100" dirty="0"/>
              <a:t> </a:t>
            </a:r>
          </a:p>
        </p:txBody>
      </p:sp>
      <p:pic>
        <p:nvPicPr>
          <p:cNvPr id="142" name="Picture 141">
            <a:extLst>
              <a:ext uri="{FF2B5EF4-FFF2-40B4-BE49-F238E27FC236}">
                <a16:creationId xmlns:a16="http://schemas.microsoft.com/office/drawing/2014/main" id="{74771809-597A-42F2-9750-B1B23902B5EA}"/>
              </a:ext>
            </a:extLst>
          </p:cNvPr>
          <p:cNvPicPr>
            <a:picLocks noChangeAspect="1"/>
          </p:cNvPicPr>
          <p:nvPr/>
        </p:nvPicPr>
        <p:blipFill>
          <a:blip r:embed="rId2"/>
          <a:stretch>
            <a:fillRect/>
          </a:stretch>
        </p:blipFill>
        <p:spPr>
          <a:xfrm>
            <a:off x="7385174" y="1204071"/>
            <a:ext cx="839674" cy="1001150"/>
          </a:xfrm>
          <a:prstGeom prst="rect">
            <a:avLst/>
          </a:prstGeom>
        </p:spPr>
      </p:pic>
      <p:sp>
        <p:nvSpPr>
          <p:cNvPr id="143" name="TextBox 142">
            <a:extLst>
              <a:ext uri="{FF2B5EF4-FFF2-40B4-BE49-F238E27FC236}">
                <a16:creationId xmlns:a16="http://schemas.microsoft.com/office/drawing/2014/main" id="{65658ADA-C73C-46CA-8299-F871F2C980DC}"/>
              </a:ext>
            </a:extLst>
          </p:cNvPr>
          <p:cNvSpPr txBox="1"/>
          <p:nvPr/>
        </p:nvSpPr>
        <p:spPr>
          <a:xfrm>
            <a:off x="7377314" y="1195119"/>
            <a:ext cx="838927" cy="307777"/>
          </a:xfrm>
          <a:prstGeom prst="rect">
            <a:avLst/>
          </a:prstGeom>
          <a:noFill/>
        </p:spPr>
        <p:txBody>
          <a:bodyPr wrap="square" rtlCol="0">
            <a:spAutoFit/>
          </a:bodyPr>
          <a:lstStyle/>
          <a:p>
            <a:r>
              <a:rPr lang="en-US" sz="1400" dirty="0"/>
              <a:t>Zanzibar</a:t>
            </a:r>
          </a:p>
        </p:txBody>
      </p:sp>
      <p:sp>
        <p:nvSpPr>
          <p:cNvPr id="144" name="TextBox 143">
            <a:extLst>
              <a:ext uri="{FF2B5EF4-FFF2-40B4-BE49-F238E27FC236}">
                <a16:creationId xmlns:a16="http://schemas.microsoft.com/office/drawing/2014/main" id="{1A84F9C3-BD60-438F-BE7D-29B8FC4A5133}"/>
              </a:ext>
            </a:extLst>
          </p:cNvPr>
          <p:cNvSpPr txBox="1"/>
          <p:nvPr/>
        </p:nvSpPr>
        <p:spPr>
          <a:xfrm>
            <a:off x="7450493" y="1691809"/>
            <a:ext cx="682793" cy="307777"/>
          </a:xfrm>
          <a:prstGeom prst="rect">
            <a:avLst/>
          </a:prstGeom>
          <a:noFill/>
        </p:spPr>
        <p:txBody>
          <a:bodyPr wrap="square" rtlCol="0">
            <a:spAutoFit/>
          </a:bodyPr>
          <a:lstStyle/>
          <a:p>
            <a:r>
              <a:rPr lang="en-US" sz="1400" dirty="0"/>
              <a:t>Detail</a:t>
            </a:r>
          </a:p>
        </p:txBody>
      </p:sp>
      <p:pic>
        <p:nvPicPr>
          <p:cNvPr id="145" name="Picture 144">
            <a:extLst>
              <a:ext uri="{FF2B5EF4-FFF2-40B4-BE49-F238E27FC236}">
                <a16:creationId xmlns:a16="http://schemas.microsoft.com/office/drawing/2014/main" id="{8314804D-EB21-4CFE-9336-E21A34F35191}"/>
              </a:ext>
            </a:extLst>
          </p:cNvPr>
          <p:cNvPicPr>
            <a:picLocks noChangeAspect="1"/>
          </p:cNvPicPr>
          <p:nvPr/>
        </p:nvPicPr>
        <p:blipFill>
          <a:blip r:embed="rId2"/>
          <a:stretch>
            <a:fillRect/>
          </a:stretch>
        </p:blipFill>
        <p:spPr>
          <a:xfrm>
            <a:off x="7379179" y="2305600"/>
            <a:ext cx="839674" cy="1001150"/>
          </a:xfrm>
          <a:prstGeom prst="rect">
            <a:avLst/>
          </a:prstGeom>
        </p:spPr>
      </p:pic>
      <p:sp>
        <p:nvSpPr>
          <p:cNvPr id="146" name="TextBox 145">
            <a:extLst>
              <a:ext uri="{FF2B5EF4-FFF2-40B4-BE49-F238E27FC236}">
                <a16:creationId xmlns:a16="http://schemas.microsoft.com/office/drawing/2014/main" id="{77ECA3C7-7FCF-4367-B2A8-EE2319FBEA21}"/>
              </a:ext>
            </a:extLst>
          </p:cNvPr>
          <p:cNvSpPr txBox="1"/>
          <p:nvPr/>
        </p:nvSpPr>
        <p:spPr>
          <a:xfrm>
            <a:off x="7500433" y="2306176"/>
            <a:ext cx="640322" cy="261610"/>
          </a:xfrm>
          <a:prstGeom prst="rect">
            <a:avLst/>
          </a:prstGeom>
          <a:noFill/>
        </p:spPr>
        <p:txBody>
          <a:bodyPr wrap="square" rtlCol="0">
            <a:spAutoFit/>
          </a:bodyPr>
          <a:lstStyle/>
          <a:p>
            <a:r>
              <a:rPr lang="en-US" sz="1100" dirty="0" err="1"/>
              <a:t>Ponude</a:t>
            </a:r>
            <a:endParaRPr lang="en-US" sz="1100" dirty="0"/>
          </a:p>
        </p:txBody>
      </p:sp>
      <p:sp>
        <p:nvSpPr>
          <p:cNvPr id="147" name="TextBox 146">
            <a:extLst>
              <a:ext uri="{FF2B5EF4-FFF2-40B4-BE49-F238E27FC236}">
                <a16:creationId xmlns:a16="http://schemas.microsoft.com/office/drawing/2014/main" id="{0AA1DD33-7131-44C6-BE4D-C738103FD83E}"/>
              </a:ext>
            </a:extLst>
          </p:cNvPr>
          <p:cNvSpPr txBox="1"/>
          <p:nvPr/>
        </p:nvSpPr>
        <p:spPr>
          <a:xfrm>
            <a:off x="7451824" y="2793337"/>
            <a:ext cx="675467" cy="307777"/>
          </a:xfrm>
          <a:prstGeom prst="rect">
            <a:avLst/>
          </a:prstGeom>
          <a:noFill/>
        </p:spPr>
        <p:txBody>
          <a:bodyPr wrap="square" rtlCol="0">
            <a:spAutoFit/>
          </a:bodyPr>
          <a:lstStyle/>
          <a:p>
            <a:r>
              <a:rPr lang="en-US" sz="1400" dirty="0"/>
              <a:t>Detail</a:t>
            </a:r>
          </a:p>
        </p:txBody>
      </p:sp>
      <p:cxnSp>
        <p:nvCxnSpPr>
          <p:cNvPr id="153" name="Straight Arrow Connector 152">
            <a:extLst>
              <a:ext uri="{FF2B5EF4-FFF2-40B4-BE49-F238E27FC236}">
                <a16:creationId xmlns:a16="http://schemas.microsoft.com/office/drawing/2014/main" id="{81AFCC4B-C286-4082-9139-4278BDB4A3F1}"/>
              </a:ext>
            </a:extLst>
          </p:cNvPr>
          <p:cNvCxnSpPr>
            <a:cxnSpLocks/>
          </p:cNvCxnSpPr>
          <p:nvPr/>
        </p:nvCxnSpPr>
        <p:spPr>
          <a:xfrm flipH="1">
            <a:off x="9048965" y="3972398"/>
            <a:ext cx="100068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56" name="TextBox 155">
            <a:extLst>
              <a:ext uri="{FF2B5EF4-FFF2-40B4-BE49-F238E27FC236}">
                <a16:creationId xmlns:a16="http://schemas.microsoft.com/office/drawing/2014/main" id="{945D93B6-9E59-49F7-A5E5-883BE3568C1D}"/>
              </a:ext>
            </a:extLst>
          </p:cNvPr>
          <p:cNvSpPr txBox="1"/>
          <p:nvPr/>
        </p:nvSpPr>
        <p:spPr>
          <a:xfrm>
            <a:off x="10270715" y="3265450"/>
            <a:ext cx="2142505" cy="261610"/>
          </a:xfrm>
          <a:prstGeom prst="rect">
            <a:avLst/>
          </a:prstGeom>
          <a:noFill/>
        </p:spPr>
        <p:txBody>
          <a:bodyPr wrap="square" rtlCol="0">
            <a:spAutoFit/>
          </a:bodyPr>
          <a:lstStyle/>
          <a:p>
            <a:r>
              <a:rPr lang="en-US" sz="1100" dirty="0" err="1"/>
              <a:t>Opcije</a:t>
            </a:r>
            <a:r>
              <a:rPr lang="en-US" sz="1100" dirty="0"/>
              <a:t> “</a:t>
            </a:r>
            <a:r>
              <a:rPr lang="en-US" sz="1100" dirty="0" err="1"/>
              <a:t>jednosmernog”prelaska</a:t>
            </a:r>
            <a:r>
              <a:rPr lang="en-US" sz="1100" dirty="0"/>
              <a:t> </a:t>
            </a:r>
          </a:p>
        </p:txBody>
      </p:sp>
      <p:pic>
        <p:nvPicPr>
          <p:cNvPr id="166" name="Picture 165">
            <a:extLst>
              <a:ext uri="{FF2B5EF4-FFF2-40B4-BE49-F238E27FC236}">
                <a16:creationId xmlns:a16="http://schemas.microsoft.com/office/drawing/2014/main" id="{A2EDEA30-1FEE-4DB9-A125-5EC2A574B0C1}"/>
              </a:ext>
            </a:extLst>
          </p:cNvPr>
          <p:cNvPicPr>
            <a:picLocks noChangeAspect="1"/>
          </p:cNvPicPr>
          <p:nvPr/>
        </p:nvPicPr>
        <p:blipFill>
          <a:blip r:embed="rId2"/>
          <a:stretch>
            <a:fillRect/>
          </a:stretch>
        </p:blipFill>
        <p:spPr>
          <a:xfrm>
            <a:off x="8691228" y="1215469"/>
            <a:ext cx="839674" cy="1001150"/>
          </a:xfrm>
          <a:prstGeom prst="rect">
            <a:avLst/>
          </a:prstGeom>
        </p:spPr>
      </p:pic>
      <p:sp>
        <p:nvSpPr>
          <p:cNvPr id="167" name="TextBox 166">
            <a:extLst>
              <a:ext uri="{FF2B5EF4-FFF2-40B4-BE49-F238E27FC236}">
                <a16:creationId xmlns:a16="http://schemas.microsoft.com/office/drawing/2014/main" id="{BBF4643E-FA4F-442B-A6E9-61BD8997B1E4}"/>
              </a:ext>
            </a:extLst>
          </p:cNvPr>
          <p:cNvSpPr txBox="1"/>
          <p:nvPr/>
        </p:nvSpPr>
        <p:spPr>
          <a:xfrm>
            <a:off x="8691228" y="1195118"/>
            <a:ext cx="766987" cy="307777"/>
          </a:xfrm>
          <a:prstGeom prst="rect">
            <a:avLst/>
          </a:prstGeom>
          <a:noFill/>
        </p:spPr>
        <p:txBody>
          <a:bodyPr wrap="square" rtlCol="0">
            <a:spAutoFit/>
          </a:bodyPr>
          <a:lstStyle/>
          <a:p>
            <a:pPr algn="ctr"/>
            <a:r>
              <a:rPr lang="en-US" sz="1400" dirty="0" err="1"/>
              <a:t>Prijava</a:t>
            </a:r>
            <a:endParaRPr lang="en-US" sz="1400" dirty="0"/>
          </a:p>
        </p:txBody>
      </p:sp>
      <p:sp>
        <p:nvSpPr>
          <p:cNvPr id="168" name="TextBox 167">
            <a:extLst>
              <a:ext uri="{FF2B5EF4-FFF2-40B4-BE49-F238E27FC236}">
                <a16:creationId xmlns:a16="http://schemas.microsoft.com/office/drawing/2014/main" id="{871452C3-ACBF-43DE-9335-870E4C0874A7}"/>
              </a:ext>
            </a:extLst>
          </p:cNvPr>
          <p:cNvSpPr txBox="1"/>
          <p:nvPr/>
        </p:nvSpPr>
        <p:spPr>
          <a:xfrm>
            <a:off x="8784745" y="1703207"/>
            <a:ext cx="635871" cy="307777"/>
          </a:xfrm>
          <a:prstGeom prst="rect">
            <a:avLst/>
          </a:prstGeom>
          <a:noFill/>
        </p:spPr>
        <p:txBody>
          <a:bodyPr wrap="square" rtlCol="0">
            <a:spAutoFit/>
          </a:bodyPr>
          <a:lstStyle/>
          <a:p>
            <a:r>
              <a:rPr lang="en-US" sz="1400" dirty="0"/>
              <a:t>Detail</a:t>
            </a:r>
          </a:p>
        </p:txBody>
      </p:sp>
      <p:cxnSp>
        <p:nvCxnSpPr>
          <p:cNvPr id="179" name="Connector: Curved 178">
            <a:extLst>
              <a:ext uri="{FF2B5EF4-FFF2-40B4-BE49-F238E27FC236}">
                <a16:creationId xmlns:a16="http://schemas.microsoft.com/office/drawing/2014/main" id="{5F6CE773-0E06-4292-B1F5-676144F56F3B}"/>
              </a:ext>
            </a:extLst>
          </p:cNvPr>
          <p:cNvCxnSpPr>
            <a:cxnSpLocks/>
            <a:stCxn id="166" idx="0"/>
          </p:cNvCxnSpPr>
          <p:nvPr/>
        </p:nvCxnSpPr>
        <p:spPr>
          <a:xfrm rot="16200000" flipV="1">
            <a:off x="7438395" y="-457201"/>
            <a:ext cx="737920" cy="260742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198" name="Cloud 197">
            <a:extLst>
              <a:ext uri="{FF2B5EF4-FFF2-40B4-BE49-F238E27FC236}">
                <a16:creationId xmlns:a16="http://schemas.microsoft.com/office/drawing/2014/main" id="{B424357E-6791-432E-A0C4-DE3E32E7BAD9}"/>
              </a:ext>
            </a:extLst>
          </p:cNvPr>
          <p:cNvSpPr/>
          <p:nvPr/>
        </p:nvSpPr>
        <p:spPr>
          <a:xfrm>
            <a:off x="10270715" y="279011"/>
            <a:ext cx="1591178" cy="1069995"/>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Baza</a:t>
            </a:r>
            <a:r>
              <a:rPr lang="en-US" sz="1200" b="1" dirty="0">
                <a:solidFill>
                  <a:schemeClr val="tx1"/>
                </a:solidFill>
              </a:rPr>
              <a:t> </a:t>
            </a:r>
            <a:r>
              <a:rPr lang="en-US" sz="1200" b="1" dirty="0" err="1">
                <a:solidFill>
                  <a:schemeClr val="tx1"/>
                </a:solidFill>
              </a:rPr>
              <a:t>podataka</a:t>
            </a:r>
            <a:r>
              <a:rPr lang="en-US" sz="1200" b="1" dirty="0">
                <a:solidFill>
                  <a:schemeClr val="tx1"/>
                </a:solidFill>
              </a:rPr>
              <a:t> </a:t>
            </a:r>
            <a:r>
              <a:rPr lang="en-US" sz="1200" b="1" dirty="0" err="1">
                <a:solidFill>
                  <a:schemeClr val="tx1"/>
                </a:solidFill>
              </a:rPr>
              <a:t>prijavljenih</a:t>
            </a:r>
            <a:r>
              <a:rPr lang="en-US" sz="1200" b="1" dirty="0">
                <a:solidFill>
                  <a:schemeClr val="tx1"/>
                </a:solidFill>
              </a:rPr>
              <a:t> </a:t>
            </a:r>
            <a:r>
              <a:rPr lang="en-US" sz="1200" b="1" dirty="0" err="1">
                <a:solidFill>
                  <a:schemeClr val="tx1"/>
                </a:solidFill>
              </a:rPr>
              <a:t>putnika</a:t>
            </a:r>
            <a:endParaRPr lang="en-US" sz="1200" b="1" dirty="0">
              <a:solidFill>
                <a:schemeClr val="tx1"/>
              </a:solidFill>
            </a:endParaRPr>
          </a:p>
        </p:txBody>
      </p:sp>
      <p:cxnSp>
        <p:nvCxnSpPr>
          <p:cNvPr id="200" name="Connector: Elbow 199">
            <a:extLst>
              <a:ext uri="{FF2B5EF4-FFF2-40B4-BE49-F238E27FC236}">
                <a16:creationId xmlns:a16="http://schemas.microsoft.com/office/drawing/2014/main" id="{AEAA0AA3-47C2-48A4-BEF8-E281CDB628AF}"/>
              </a:ext>
            </a:extLst>
          </p:cNvPr>
          <p:cNvCxnSpPr>
            <a:cxnSpLocks/>
            <a:stCxn id="166" idx="3"/>
            <a:endCxn id="198" idx="1"/>
          </p:cNvCxnSpPr>
          <p:nvPr/>
        </p:nvCxnSpPr>
        <p:spPr>
          <a:xfrm flipV="1">
            <a:off x="9530902" y="1347867"/>
            <a:ext cx="1535402" cy="3681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01" name="TextBox 200">
            <a:extLst>
              <a:ext uri="{FF2B5EF4-FFF2-40B4-BE49-F238E27FC236}">
                <a16:creationId xmlns:a16="http://schemas.microsoft.com/office/drawing/2014/main" id="{B15937BD-A4D1-471E-92D3-C88B8662BB92}"/>
              </a:ext>
            </a:extLst>
          </p:cNvPr>
          <p:cNvSpPr txBox="1"/>
          <p:nvPr/>
        </p:nvSpPr>
        <p:spPr>
          <a:xfrm>
            <a:off x="9749949" y="1460434"/>
            <a:ext cx="1714150" cy="261610"/>
          </a:xfrm>
          <a:prstGeom prst="rect">
            <a:avLst/>
          </a:prstGeom>
          <a:noFill/>
        </p:spPr>
        <p:txBody>
          <a:bodyPr wrap="square" rtlCol="0">
            <a:spAutoFit/>
          </a:bodyPr>
          <a:lstStyle/>
          <a:p>
            <a:r>
              <a:rPr lang="en-US" sz="1050" dirty="0" err="1"/>
              <a:t>Upisivanje</a:t>
            </a:r>
            <a:r>
              <a:rPr lang="en-US" sz="1050" dirty="0"/>
              <a:t> u </a:t>
            </a:r>
            <a:r>
              <a:rPr lang="en-US" sz="1050" dirty="0" err="1"/>
              <a:t>bazu</a:t>
            </a:r>
            <a:endParaRPr lang="en-US" sz="1050" dirty="0"/>
          </a:p>
        </p:txBody>
      </p:sp>
      <p:cxnSp>
        <p:nvCxnSpPr>
          <p:cNvPr id="294" name="Connector: Elbow 293">
            <a:extLst>
              <a:ext uri="{FF2B5EF4-FFF2-40B4-BE49-F238E27FC236}">
                <a16:creationId xmlns:a16="http://schemas.microsoft.com/office/drawing/2014/main" id="{6E576E9D-1866-4FC1-B28D-2DBD19A60D96}"/>
              </a:ext>
            </a:extLst>
          </p:cNvPr>
          <p:cNvCxnSpPr>
            <a:cxnSpLocks/>
            <a:endCxn id="142" idx="1"/>
          </p:cNvCxnSpPr>
          <p:nvPr/>
        </p:nvCxnSpPr>
        <p:spPr>
          <a:xfrm>
            <a:off x="6449404" y="1111757"/>
            <a:ext cx="935770" cy="592889"/>
          </a:xfrm>
          <a:prstGeom prst="bentConnector3">
            <a:avLst>
              <a:gd name="adj1" fmla="val 40228"/>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5" name="Connector: Elbow 294">
            <a:extLst>
              <a:ext uri="{FF2B5EF4-FFF2-40B4-BE49-F238E27FC236}">
                <a16:creationId xmlns:a16="http://schemas.microsoft.com/office/drawing/2014/main" id="{563D615C-4298-4C5E-AC42-AA3129F0DDB7}"/>
              </a:ext>
            </a:extLst>
          </p:cNvPr>
          <p:cNvCxnSpPr>
            <a:cxnSpLocks/>
            <a:stCxn id="90" idx="3"/>
            <a:endCxn id="167" idx="1"/>
          </p:cNvCxnSpPr>
          <p:nvPr/>
        </p:nvCxnSpPr>
        <p:spPr>
          <a:xfrm>
            <a:off x="8217166" y="599625"/>
            <a:ext cx="474062" cy="749382"/>
          </a:xfrm>
          <a:prstGeom prst="bentConnector3">
            <a:avLst>
              <a:gd name="adj1" fmla="val 5643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6" name="Connector: Elbow 295">
            <a:extLst>
              <a:ext uri="{FF2B5EF4-FFF2-40B4-BE49-F238E27FC236}">
                <a16:creationId xmlns:a16="http://schemas.microsoft.com/office/drawing/2014/main" id="{8A7F6212-D5D3-417D-A4A1-97D7926807E7}"/>
              </a:ext>
            </a:extLst>
          </p:cNvPr>
          <p:cNvCxnSpPr>
            <a:cxnSpLocks/>
            <a:endCxn id="91" idx="1"/>
          </p:cNvCxnSpPr>
          <p:nvPr/>
        </p:nvCxnSpPr>
        <p:spPr>
          <a:xfrm flipV="1">
            <a:off x="6469706" y="220697"/>
            <a:ext cx="907663" cy="78866"/>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4" name="Connector: Elbow 313">
            <a:extLst>
              <a:ext uri="{FF2B5EF4-FFF2-40B4-BE49-F238E27FC236}">
                <a16:creationId xmlns:a16="http://schemas.microsoft.com/office/drawing/2014/main" id="{77680352-146E-4F9D-9EB5-EC8B0BE1C002}"/>
              </a:ext>
            </a:extLst>
          </p:cNvPr>
          <p:cNvCxnSpPr>
            <a:cxnSpLocks/>
            <a:stCxn id="38" idx="3"/>
            <a:endCxn id="145" idx="1"/>
          </p:cNvCxnSpPr>
          <p:nvPr/>
        </p:nvCxnSpPr>
        <p:spPr>
          <a:xfrm>
            <a:off x="6494767" y="715078"/>
            <a:ext cx="884412" cy="2091097"/>
          </a:xfrm>
          <a:prstGeom prst="bentConnector3">
            <a:avLst>
              <a:gd name="adj1" fmla="val 62924"/>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5" name="Connector: Elbow 314">
            <a:extLst>
              <a:ext uri="{FF2B5EF4-FFF2-40B4-BE49-F238E27FC236}">
                <a16:creationId xmlns:a16="http://schemas.microsoft.com/office/drawing/2014/main" id="{E81284D7-767E-4C67-8E89-FB10B4E87811}"/>
              </a:ext>
            </a:extLst>
          </p:cNvPr>
          <p:cNvCxnSpPr>
            <a:cxnSpLocks/>
            <a:stCxn id="145" idx="3"/>
            <a:endCxn id="166" idx="2"/>
          </p:cNvCxnSpPr>
          <p:nvPr/>
        </p:nvCxnSpPr>
        <p:spPr>
          <a:xfrm flipV="1">
            <a:off x="8218853" y="2216619"/>
            <a:ext cx="892212" cy="589556"/>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26" name="Straight Arrow Connector 325">
            <a:extLst>
              <a:ext uri="{FF2B5EF4-FFF2-40B4-BE49-F238E27FC236}">
                <a16:creationId xmlns:a16="http://schemas.microsoft.com/office/drawing/2014/main" id="{F91F70B7-ACBD-4743-BBCA-CCA73AB73F10}"/>
              </a:ext>
            </a:extLst>
          </p:cNvPr>
          <p:cNvCxnSpPr>
            <a:cxnSpLocks/>
            <a:stCxn id="142" idx="3"/>
            <a:endCxn id="166" idx="1"/>
          </p:cNvCxnSpPr>
          <p:nvPr/>
        </p:nvCxnSpPr>
        <p:spPr>
          <a:xfrm>
            <a:off x="8224848" y="1704646"/>
            <a:ext cx="466380" cy="11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5" name="Cloud 334">
            <a:extLst>
              <a:ext uri="{FF2B5EF4-FFF2-40B4-BE49-F238E27FC236}">
                <a16:creationId xmlns:a16="http://schemas.microsoft.com/office/drawing/2014/main" id="{94DB7411-FA8D-41F3-9000-85541C060C5B}"/>
              </a:ext>
            </a:extLst>
          </p:cNvPr>
          <p:cNvSpPr/>
          <p:nvPr/>
        </p:nvSpPr>
        <p:spPr>
          <a:xfrm>
            <a:off x="7397267" y="3519899"/>
            <a:ext cx="1267692" cy="795346"/>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Blog </a:t>
            </a:r>
            <a:r>
              <a:rPr lang="en-US" sz="1050" b="1" dirty="0" err="1">
                <a:solidFill>
                  <a:schemeClr val="tx1"/>
                </a:solidFill>
              </a:rPr>
              <a:t>baza</a:t>
            </a:r>
            <a:r>
              <a:rPr lang="en-US" sz="1050" b="1" dirty="0">
                <a:solidFill>
                  <a:schemeClr val="tx1"/>
                </a:solidFill>
              </a:rPr>
              <a:t> (</a:t>
            </a:r>
            <a:r>
              <a:rPr lang="en-US" sz="1050" b="1" dirty="0" err="1">
                <a:solidFill>
                  <a:schemeClr val="tx1"/>
                </a:solidFill>
              </a:rPr>
              <a:t>slike</a:t>
            </a:r>
            <a:r>
              <a:rPr lang="en-US" sz="1050" b="1" dirty="0">
                <a:solidFill>
                  <a:schemeClr val="tx1"/>
                </a:solidFill>
              </a:rPr>
              <a:t> </a:t>
            </a:r>
            <a:r>
              <a:rPr lang="en-US" sz="1050" b="1" dirty="0" err="1">
                <a:solidFill>
                  <a:schemeClr val="tx1"/>
                </a:solidFill>
              </a:rPr>
              <a:t>i</a:t>
            </a:r>
            <a:r>
              <a:rPr lang="en-US" sz="1050" b="1" dirty="0">
                <a:solidFill>
                  <a:schemeClr val="tx1"/>
                </a:solidFill>
              </a:rPr>
              <a:t> </a:t>
            </a:r>
            <a:r>
              <a:rPr lang="en-US" sz="1050" b="1" dirty="0" err="1">
                <a:solidFill>
                  <a:schemeClr val="tx1"/>
                </a:solidFill>
              </a:rPr>
              <a:t>opisi</a:t>
            </a:r>
            <a:r>
              <a:rPr lang="en-US" sz="1050" b="1" dirty="0">
                <a:solidFill>
                  <a:schemeClr val="tx1"/>
                </a:solidFill>
              </a:rPr>
              <a:t> </a:t>
            </a:r>
            <a:r>
              <a:rPr lang="en-US" sz="1050" b="1" dirty="0" err="1">
                <a:solidFill>
                  <a:schemeClr val="tx1"/>
                </a:solidFill>
              </a:rPr>
              <a:t>bloga</a:t>
            </a:r>
            <a:r>
              <a:rPr lang="en-US" sz="1050" b="1" dirty="0">
                <a:solidFill>
                  <a:schemeClr val="tx1"/>
                </a:solidFill>
              </a:rPr>
              <a:t>)</a:t>
            </a:r>
          </a:p>
        </p:txBody>
      </p:sp>
      <p:cxnSp>
        <p:nvCxnSpPr>
          <p:cNvPr id="336" name="Connector: Elbow 335">
            <a:extLst>
              <a:ext uri="{FF2B5EF4-FFF2-40B4-BE49-F238E27FC236}">
                <a16:creationId xmlns:a16="http://schemas.microsoft.com/office/drawing/2014/main" id="{400032A1-1851-453A-BB9E-50B1BD8A5BA0}"/>
              </a:ext>
            </a:extLst>
          </p:cNvPr>
          <p:cNvCxnSpPr>
            <a:cxnSpLocks/>
            <a:stCxn id="335" idx="3"/>
            <a:endCxn id="42" idx="3"/>
          </p:cNvCxnSpPr>
          <p:nvPr/>
        </p:nvCxnSpPr>
        <p:spPr>
          <a:xfrm rot="16200000" flipV="1">
            <a:off x="7220599" y="2754860"/>
            <a:ext cx="93560" cy="15274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0" name="TextBox 339">
            <a:extLst>
              <a:ext uri="{FF2B5EF4-FFF2-40B4-BE49-F238E27FC236}">
                <a16:creationId xmlns:a16="http://schemas.microsoft.com/office/drawing/2014/main" id="{FB848FE2-4DD1-475B-9100-79DD473D7360}"/>
              </a:ext>
            </a:extLst>
          </p:cNvPr>
          <p:cNvSpPr txBox="1"/>
          <p:nvPr/>
        </p:nvSpPr>
        <p:spPr>
          <a:xfrm rot="1374936">
            <a:off x="3510366" y="5858316"/>
            <a:ext cx="1304181" cy="230832"/>
          </a:xfrm>
          <a:prstGeom prst="rect">
            <a:avLst/>
          </a:prstGeom>
          <a:noFill/>
        </p:spPr>
        <p:txBody>
          <a:bodyPr wrap="square" rtlCol="0">
            <a:spAutoFit/>
          </a:bodyPr>
          <a:lstStyle/>
          <a:p>
            <a:r>
              <a:rPr lang="en-US" sz="900" dirty="0" err="1"/>
              <a:t>Otvara</a:t>
            </a:r>
            <a:r>
              <a:rPr lang="en-US" sz="900" dirty="0"/>
              <a:t> Instagram app</a:t>
            </a:r>
          </a:p>
        </p:txBody>
      </p:sp>
      <p:sp>
        <p:nvSpPr>
          <p:cNvPr id="341" name="Cloud 340">
            <a:extLst>
              <a:ext uri="{FF2B5EF4-FFF2-40B4-BE49-F238E27FC236}">
                <a16:creationId xmlns:a16="http://schemas.microsoft.com/office/drawing/2014/main" id="{82CA00DA-DD69-4D52-AB13-409705280AED}"/>
              </a:ext>
            </a:extLst>
          </p:cNvPr>
          <p:cNvSpPr/>
          <p:nvPr/>
        </p:nvSpPr>
        <p:spPr>
          <a:xfrm>
            <a:off x="1195485" y="4872780"/>
            <a:ext cx="1267692" cy="795346"/>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Kontakt</a:t>
            </a:r>
            <a:r>
              <a:rPr lang="en-US" sz="1050" b="1" dirty="0">
                <a:solidFill>
                  <a:schemeClr val="tx1"/>
                </a:solidFill>
              </a:rPr>
              <a:t> </a:t>
            </a:r>
            <a:r>
              <a:rPr lang="en-US" sz="1050" b="1" dirty="0" err="1">
                <a:solidFill>
                  <a:schemeClr val="tx1"/>
                </a:solidFill>
              </a:rPr>
              <a:t>baza</a:t>
            </a:r>
            <a:r>
              <a:rPr lang="en-US" sz="1050" b="1" dirty="0">
                <a:solidFill>
                  <a:schemeClr val="tx1"/>
                </a:solidFill>
              </a:rPr>
              <a:t> </a:t>
            </a:r>
            <a:r>
              <a:rPr lang="en-US" sz="800" b="1" dirty="0">
                <a:solidFill>
                  <a:schemeClr val="tx1"/>
                </a:solidFill>
              </a:rPr>
              <a:t>(</a:t>
            </a:r>
            <a:r>
              <a:rPr lang="en-US" sz="800" b="1" dirty="0" err="1">
                <a:solidFill>
                  <a:schemeClr val="tx1"/>
                </a:solidFill>
              </a:rPr>
              <a:t>Lokacija</a:t>
            </a:r>
            <a:r>
              <a:rPr lang="en-US" sz="800" b="1" dirty="0">
                <a:solidFill>
                  <a:schemeClr val="tx1"/>
                </a:solidFill>
              </a:rPr>
              <a:t> </a:t>
            </a:r>
            <a:r>
              <a:rPr lang="en-US" sz="800" b="1" dirty="0" err="1">
                <a:solidFill>
                  <a:schemeClr val="tx1"/>
                </a:solidFill>
              </a:rPr>
              <a:t>i</a:t>
            </a:r>
            <a:r>
              <a:rPr lang="en-US" sz="800" b="1" dirty="0">
                <a:solidFill>
                  <a:schemeClr val="tx1"/>
                </a:solidFill>
              </a:rPr>
              <a:t> </a:t>
            </a:r>
            <a:r>
              <a:rPr lang="en-US" sz="800" b="1" dirty="0" err="1">
                <a:solidFill>
                  <a:schemeClr val="tx1"/>
                </a:solidFill>
              </a:rPr>
              <a:t>informacije</a:t>
            </a:r>
            <a:r>
              <a:rPr lang="en-US" sz="800" b="1" dirty="0">
                <a:solidFill>
                  <a:schemeClr val="tx1"/>
                </a:solidFill>
              </a:rPr>
              <a:t>)</a:t>
            </a:r>
            <a:endParaRPr lang="en-US" sz="1050" b="1" dirty="0">
              <a:solidFill>
                <a:schemeClr val="tx1"/>
              </a:solidFill>
            </a:endParaRPr>
          </a:p>
        </p:txBody>
      </p:sp>
      <p:cxnSp>
        <p:nvCxnSpPr>
          <p:cNvPr id="349" name="Connector: Elbow 348">
            <a:extLst>
              <a:ext uri="{FF2B5EF4-FFF2-40B4-BE49-F238E27FC236}">
                <a16:creationId xmlns:a16="http://schemas.microsoft.com/office/drawing/2014/main" id="{95B6C685-8660-41A1-9485-9E0FD1EF1A70}"/>
              </a:ext>
            </a:extLst>
          </p:cNvPr>
          <p:cNvCxnSpPr>
            <a:cxnSpLocks/>
            <a:stCxn id="341" idx="1"/>
          </p:cNvCxnSpPr>
          <p:nvPr/>
        </p:nvCxnSpPr>
        <p:spPr>
          <a:xfrm rot="16200000" flipH="1">
            <a:off x="3168682" y="4327928"/>
            <a:ext cx="1037176" cy="371587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56" name="TextBox 355">
            <a:extLst>
              <a:ext uri="{FF2B5EF4-FFF2-40B4-BE49-F238E27FC236}">
                <a16:creationId xmlns:a16="http://schemas.microsoft.com/office/drawing/2014/main" id="{9D24C12A-0ED1-4C03-8F34-566F500C06C1}"/>
              </a:ext>
            </a:extLst>
          </p:cNvPr>
          <p:cNvSpPr txBox="1"/>
          <p:nvPr/>
        </p:nvSpPr>
        <p:spPr>
          <a:xfrm>
            <a:off x="6890537" y="3241594"/>
            <a:ext cx="1360978" cy="276999"/>
          </a:xfrm>
          <a:prstGeom prst="rect">
            <a:avLst/>
          </a:prstGeom>
          <a:noFill/>
        </p:spPr>
        <p:txBody>
          <a:bodyPr wrap="square" rtlCol="0">
            <a:spAutoFit/>
          </a:bodyPr>
          <a:lstStyle/>
          <a:p>
            <a:r>
              <a:rPr lang="sr-Latn-RS" sz="1050" dirty="0"/>
              <a:t>Čitanje</a:t>
            </a:r>
            <a:r>
              <a:rPr lang="sr-Latn-RS" sz="1200" dirty="0"/>
              <a:t> iz baze</a:t>
            </a:r>
            <a:endParaRPr lang="en-US" sz="1200" dirty="0"/>
          </a:p>
        </p:txBody>
      </p:sp>
      <p:pic>
        <p:nvPicPr>
          <p:cNvPr id="357" name="Picture 356">
            <a:extLst>
              <a:ext uri="{FF2B5EF4-FFF2-40B4-BE49-F238E27FC236}">
                <a16:creationId xmlns:a16="http://schemas.microsoft.com/office/drawing/2014/main" id="{10ADBE37-D168-4960-85D0-C1F44493FE11}"/>
              </a:ext>
            </a:extLst>
          </p:cNvPr>
          <p:cNvPicPr>
            <a:picLocks noChangeAspect="1"/>
          </p:cNvPicPr>
          <p:nvPr/>
        </p:nvPicPr>
        <p:blipFill>
          <a:blip r:embed="rId2"/>
          <a:stretch>
            <a:fillRect/>
          </a:stretch>
        </p:blipFill>
        <p:spPr>
          <a:xfrm>
            <a:off x="7427304" y="4477562"/>
            <a:ext cx="839674" cy="1001150"/>
          </a:xfrm>
          <a:prstGeom prst="rect">
            <a:avLst/>
          </a:prstGeom>
        </p:spPr>
      </p:pic>
      <p:sp>
        <p:nvSpPr>
          <p:cNvPr id="358" name="TextBox 357">
            <a:extLst>
              <a:ext uri="{FF2B5EF4-FFF2-40B4-BE49-F238E27FC236}">
                <a16:creationId xmlns:a16="http://schemas.microsoft.com/office/drawing/2014/main" id="{12A41AA6-FBA2-44B6-9FE5-D9D353C1CA9E}"/>
              </a:ext>
            </a:extLst>
          </p:cNvPr>
          <p:cNvSpPr txBox="1"/>
          <p:nvPr/>
        </p:nvSpPr>
        <p:spPr>
          <a:xfrm>
            <a:off x="7427304" y="4457211"/>
            <a:ext cx="766987" cy="307777"/>
          </a:xfrm>
          <a:prstGeom prst="rect">
            <a:avLst/>
          </a:prstGeom>
          <a:noFill/>
        </p:spPr>
        <p:txBody>
          <a:bodyPr wrap="square" rtlCol="0">
            <a:spAutoFit/>
          </a:bodyPr>
          <a:lstStyle/>
          <a:p>
            <a:pPr algn="ctr"/>
            <a:r>
              <a:rPr lang="en-US" sz="1400" dirty="0" err="1"/>
              <a:t>Mapa</a:t>
            </a:r>
            <a:endParaRPr lang="en-US" sz="1400" dirty="0"/>
          </a:p>
        </p:txBody>
      </p:sp>
      <p:sp>
        <p:nvSpPr>
          <p:cNvPr id="359" name="TextBox 358">
            <a:extLst>
              <a:ext uri="{FF2B5EF4-FFF2-40B4-BE49-F238E27FC236}">
                <a16:creationId xmlns:a16="http://schemas.microsoft.com/office/drawing/2014/main" id="{FA4AB4FA-D9D7-482E-9320-DD9049661CB1}"/>
              </a:ext>
            </a:extLst>
          </p:cNvPr>
          <p:cNvSpPr txBox="1"/>
          <p:nvPr/>
        </p:nvSpPr>
        <p:spPr>
          <a:xfrm>
            <a:off x="7520821" y="4965300"/>
            <a:ext cx="635871" cy="307777"/>
          </a:xfrm>
          <a:prstGeom prst="rect">
            <a:avLst/>
          </a:prstGeom>
          <a:noFill/>
        </p:spPr>
        <p:txBody>
          <a:bodyPr wrap="square" rtlCol="0">
            <a:spAutoFit/>
          </a:bodyPr>
          <a:lstStyle/>
          <a:p>
            <a:r>
              <a:rPr lang="en-US" sz="1400" dirty="0"/>
              <a:t>Map</a:t>
            </a:r>
          </a:p>
        </p:txBody>
      </p:sp>
      <p:pic>
        <p:nvPicPr>
          <p:cNvPr id="367" name="Picture 366">
            <a:extLst>
              <a:ext uri="{FF2B5EF4-FFF2-40B4-BE49-F238E27FC236}">
                <a16:creationId xmlns:a16="http://schemas.microsoft.com/office/drawing/2014/main" id="{6E948D0D-87C1-422F-AEAC-2BAAD6F9320D}"/>
              </a:ext>
            </a:extLst>
          </p:cNvPr>
          <p:cNvPicPr>
            <a:picLocks noChangeAspect="1"/>
          </p:cNvPicPr>
          <p:nvPr/>
        </p:nvPicPr>
        <p:blipFill>
          <a:blip r:embed="rId2"/>
          <a:stretch>
            <a:fillRect/>
          </a:stretch>
        </p:blipFill>
        <p:spPr>
          <a:xfrm>
            <a:off x="7413051" y="5683163"/>
            <a:ext cx="839674" cy="1001150"/>
          </a:xfrm>
          <a:prstGeom prst="rect">
            <a:avLst/>
          </a:prstGeom>
        </p:spPr>
      </p:pic>
      <p:sp>
        <p:nvSpPr>
          <p:cNvPr id="368" name="TextBox 367">
            <a:extLst>
              <a:ext uri="{FF2B5EF4-FFF2-40B4-BE49-F238E27FC236}">
                <a16:creationId xmlns:a16="http://schemas.microsoft.com/office/drawing/2014/main" id="{B260C656-F139-48D4-8771-57578A7B6E35}"/>
              </a:ext>
            </a:extLst>
          </p:cNvPr>
          <p:cNvSpPr txBox="1"/>
          <p:nvPr/>
        </p:nvSpPr>
        <p:spPr>
          <a:xfrm>
            <a:off x="7413051" y="5662812"/>
            <a:ext cx="766987" cy="307777"/>
          </a:xfrm>
          <a:prstGeom prst="rect">
            <a:avLst/>
          </a:prstGeom>
          <a:noFill/>
        </p:spPr>
        <p:txBody>
          <a:bodyPr wrap="square" rtlCol="0">
            <a:spAutoFit/>
          </a:bodyPr>
          <a:lstStyle/>
          <a:p>
            <a:pPr algn="ctr"/>
            <a:r>
              <a:rPr lang="en-US" sz="1400" dirty="0"/>
              <a:t>Form</a:t>
            </a:r>
          </a:p>
        </p:txBody>
      </p:sp>
      <p:sp>
        <p:nvSpPr>
          <p:cNvPr id="369" name="TextBox 368">
            <a:extLst>
              <a:ext uri="{FF2B5EF4-FFF2-40B4-BE49-F238E27FC236}">
                <a16:creationId xmlns:a16="http://schemas.microsoft.com/office/drawing/2014/main" id="{5C66225D-2F82-428E-B435-04801D074792}"/>
              </a:ext>
            </a:extLst>
          </p:cNvPr>
          <p:cNvSpPr txBox="1"/>
          <p:nvPr/>
        </p:nvSpPr>
        <p:spPr>
          <a:xfrm>
            <a:off x="7506568" y="6170901"/>
            <a:ext cx="635871" cy="307777"/>
          </a:xfrm>
          <a:prstGeom prst="rect">
            <a:avLst/>
          </a:prstGeom>
          <a:noFill/>
        </p:spPr>
        <p:txBody>
          <a:bodyPr wrap="square" rtlCol="0">
            <a:spAutoFit/>
          </a:bodyPr>
          <a:lstStyle/>
          <a:p>
            <a:r>
              <a:rPr lang="en-US" sz="1400" dirty="0"/>
              <a:t>Detail</a:t>
            </a:r>
          </a:p>
        </p:txBody>
      </p:sp>
      <p:cxnSp>
        <p:nvCxnSpPr>
          <p:cNvPr id="370" name="Connector: Elbow 369">
            <a:extLst>
              <a:ext uri="{FF2B5EF4-FFF2-40B4-BE49-F238E27FC236}">
                <a16:creationId xmlns:a16="http://schemas.microsoft.com/office/drawing/2014/main" id="{DBED0E65-55E5-4BD1-8954-3B8A9E8C854A}"/>
              </a:ext>
            </a:extLst>
          </p:cNvPr>
          <p:cNvCxnSpPr>
            <a:cxnSpLocks/>
            <a:stCxn id="357" idx="1"/>
          </p:cNvCxnSpPr>
          <p:nvPr/>
        </p:nvCxnSpPr>
        <p:spPr>
          <a:xfrm rot="10800000" flipV="1">
            <a:off x="6494768" y="4978137"/>
            <a:ext cx="932537" cy="792134"/>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76" name="Connector: Elbow 375">
            <a:extLst>
              <a:ext uri="{FF2B5EF4-FFF2-40B4-BE49-F238E27FC236}">
                <a16:creationId xmlns:a16="http://schemas.microsoft.com/office/drawing/2014/main" id="{09742903-41AF-4EAC-AE4C-72981E7AD61E}"/>
              </a:ext>
            </a:extLst>
          </p:cNvPr>
          <p:cNvCxnSpPr>
            <a:cxnSpLocks/>
            <a:stCxn id="46" idx="3"/>
            <a:endCxn id="367" idx="1"/>
          </p:cNvCxnSpPr>
          <p:nvPr/>
        </p:nvCxnSpPr>
        <p:spPr>
          <a:xfrm>
            <a:off x="6503645" y="6181685"/>
            <a:ext cx="909406" cy="2053"/>
          </a:xfrm>
          <a:prstGeom prst="bentConnector3">
            <a:avLst>
              <a:gd name="adj1" fmla="val 6089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02" name="Oval 401">
            <a:extLst>
              <a:ext uri="{FF2B5EF4-FFF2-40B4-BE49-F238E27FC236}">
                <a16:creationId xmlns:a16="http://schemas.microsoft.com/office/drawing/2014/main" id="{2B729C35-7975-43D9-997B-778EC6CFB461}"/>
              </a:ext>
            </a:extLst>
          </p:cNvPr>
          <p:cNvSpPr/>
          <p:nvPr/>
        </p:nvSpPr>
        <p:spPr>
          <a:xfrm>
            <a:off x="2968851" y="4792243"/>
            <a:ext cx="965540" cy="882559"/>
          </a:xfrm>
          <a:prstGeom prst="ellipse">
            <a:avLst/>
          </a:prstGeom>
          <a:solidFill>
            <a:srgbClr val="F6C2E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b="1" dirty="0">
                <a:solidFill>
                  <a:schemeClr val="tx1"/>
                </a:solidFill>
              </a:rPr>
              <a:t>Instagram</a:t>
            </a:r>
            <a:endParaRPr lang="en-US" b="1" dirty="0">
              <a:solidFill>
                <a:schemeClr val="tx1"/>
              </a:solidFill>
            </a:endParaRPr>
          </a:p>
        </p:txBody>
      </p:sp>
      <p:cxnSp>
        <p:nvCxnSpPr>
          <p:cNvPr id="405" name="Connector: Curved 404">
            <a:extLst>
              <a:ext uri="{FF2B5EF4-FFF2-40B4-BE49-F238E27FC236}">
                <a16:creationId xmlns:a16="http://schemas.microsoft.com/office/drawing/2014/main" id="{5E98E318-185C-4009-B819-AF02BEFC506D}"/>
              </a:ext>
            </a:extLst>
          </p:cNvPr>
          <p:cNvCxnSpPr>
            <a:cxnSpLocks/>
            <a:stCxn id="32" idx="1"/>
            <a:endCxn id="402" idx="4"/>
          </p:cNvCxnSpPr>
          <p:nvPr/>
        </p:nvCxnSpPr>
        <p:spPr>
          <a:xfrm rot="10800000">
            <a:off x="3451622" y="5674803"/>
            <a:ext cx="2145355" cy="680689"/>
          </a:xfrm>
          <a:prstGeom prst="curvedConnector2">
            <a:avLst/>
          </a:prstGeom>
          <a:ln>
            <a:solidFill>
              <a:srgbClr val="F6C2E1"/>
            </a:solidFill>
          </a:ln>
        </p:spPr>
        <p:style>
          <a:lnRef idx="3">
            <a:schemeClr val="dk1"/>
          </a:lnRef>
          <a:fillRef idx="0">
            <a:schemeClr val="dk1"/>
          </a:fillRef>
          <a:effectRef idx="2">
            <a:schemeClr val="dk1"/>
          </a:effectRef>
          <a:fontRef idx="minor">
            <a:schemeClr val="tx1"/>
          </a:fontRef>
        </p:style>
      </p:cxnSp>
      <p:sp>
        <p:nvSpPr>
          <p:cNvPr id="409" name="TextBox 408">
            <a:extLst>
              <a:ext uri="{FF2B5EF4-FFF2-40B4-BE49-F238E27FC236}">
                <a16:creationId xmlns:a16="http://schemas.microsoft.com/office/drawing/2014/main" id="{3291D651-4D72-4AB0-A218-558B13B5A0F2}"/>
              </a:ext>
            </a:extLst>
          </p:cNvPr>
          <p:cNvSpPr txBox="1"/>
          <p:nvPr/>
        </p:nvSpPr>
        <p:spPr>
          <a:xfrm>
            <a:off x="1840411" y="6455718"/>
            <a:ext cx="1102075" cy="261610"/>
          </a:xfrm>
          <a:prstGeom prst="rect">
            <a:avLst/>
          </a:prstGeom>
          <a:noFill/>
        </p:spPr>
        <p:txBody>
          <a:bodyPr wrap="square" rtlCol="0">
            <a:spAutoFit/>
          </a:bodyPr>
          <a:lstStyle/>
          <a:p>
            <a:r>
              <a:rPr lang="sr-Latn-RS" sz="1050" dirty="0"/>
              <a:t>Čitanje iz baze</a:t>
            </a:r>
            <a:endParaRPr lang="en-US" sz="1050" dirty="0"/>
          </a:p>
        </p:txBody>
      </p:sp>
      <p:sp>
        <p:nvSpPr>
          <p:cNvPr id="410" name="Speech Bubble: Rectangle 409">
            <a:extLst>
              <a:ext uri="{FF2B5EF4-FFF2-40B4-BE49-F238E27FC236}">
                <a16:creationId xmlns:a16="http://schemas.microsoft.com/office/drawing/2014/main" id="{50ECCB89-5DBC-4229-B1C1-0F8C18901B8E}"/>
              </a:ext>
            </a:extLst>
          </p:cNvPr>
          <p:cNvSpPr/>
          <p:nvPr/>
        </p:nvSpPr>
        <p:spPr>
          <a:xfrm>
            <a:off x="8894972" y="5632600"/>
            <a:ext cx="839674" cy="637839"/>
          </a:xfrm>
          <a:prstGeom prst="wedgeRectCallout">
            <a:avLst/>
          </a:prstGeom>
          <a:solidFill>
            <a:srgbClr val="EAA8A8"/>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sz="1200" dirty="0"/>
              <a:t>Agencijki e-mail</a:t>
            </a:r>
            <a:endParaRPr lang="en-US" sz="1200" dirty="0"/>
          </a:p>
        </p:txBody>
      </p:sp>
      <p:cxnSp>
        <p:nvCxnSpPr>
          <p:cNvPr id="412" name="Connector: Elbow 411">
            <a:extLst>
              <a:ext uri="{FF2B5EF4-FFF2-40B4-BE49-F238E27FC236}">
                <a16:creationId xmlns:a16="http://schemas.microsoft.com/office/drawing/2014/main" id="{EAC4000E-DAFA-494D-AEC8-5790BA95A6B1}"/>
              </a:ext>
            </a:extLst>
          </p:cNvPr>
          <p:cNvCxnSpPr>
            <a:cxnSpLocks/>
            <a:stCxn id="367" idx="3"/>
            <a:endCxn id="410" idx="4"/>
          </p:cNvCxnSpPr>
          <p:nvPr/>
        </p:nvCxnSpPr>
        <p:spPr>
          <a:xfrm>
            <a:off x="8252725" y="6183738"/>
            <a:ext cx="887155" cy="166431"/>
          </a:xfrm>
          <a:prstGeom prst="bentConnector4">
            <a:avLst>
              <a:gd name="adj1" fmla="val 36197"/>
              <a:gd name="adj2" fmla="val 237354"/>
            </a:avLst>
          </a:prstGeom>
          <a:ln>
            <a:solidFill>
              <a:srgbClr val="EAA8A8"/>
            </a:solidFill>
            <a:tailEnd type="triangle"/>
          </a:ln>
        </p:spPr>
        <p:style>
          <a:lnRef idx="3">
            <a:schemeClr val="dk1"/>
          </a:lnRef>
          <a:fillRef idx="0">
            <a:schemeClr val="dk1"/>
          </a:fillRef>
          <a:effectRef idx="2">
            <a:schemeClr val="dk1"/>
          </a:effectRef>
          <a:fontRef idx="minor">
            <a:schemeClr val="tx1"/>
          </a:fontRef>
        </p:style>
      </p:cxnSp>
      <p:sp>
        <p:nvSpPr>
          <p:cNvPr id="417" name="TextBox 416">
            <a:extLst>
              <a:ext uri="{FF2B5EF4-FFF2-40B4-BE49-F238E27FC236}">
                <a16:creationId xmlns:a16="http://schemas.microsoft.com/office/drawing/2014/main" id="{49C480C6-A245-4E52-8308-A58E30A93846}"/>
              </a:ext>
            </a:extLst>
          </p:cNvPr>
          <p:cNvSpPr txBox="1"/>
          <p:nvPr/>
        </p:nvSpPr>
        <p:spPr>
          <a:xfrm>
            <a:off x="9111065" y="6350169"/>
            <a:ext cx="1714150" cy="507831"/>
          </a:xfrm>
          <a:prstGeom prst="rect">
            <a:avLst/>
          </a:prstGeom>
          <a:noFill/>
        </p:spPr>
        <p:txBody>
          <a:bodyPr wrap="square" rtlCol="0">
            <a:spAutoFit/>
          </a:bodyPr>
          <a:lstStyle/>
          <a:p>
            <a:r>
              <a:rPr lang="sr-Latn-RS" sz="900" dirty="0"/>
              <a:t>Sa ovog ekrana je moguće generisati email koji će agencija dobiti</a:t>
            </a:r>
            <a:endParaRPr lang="en-US" sz="900" dirty="0"/>
          </a:p>
        </p:txBody>
      </p:sp>
    </p:spTree>
    <p:extLst>
      <p:ext uri="{BB962C8B-B14F-4D97-AF65-F5344CB8AC3E}">
        <p14:creationId xmlns:p14="http://schemas.microsoft.com/office/powerpoint/2010/main" val="387372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75F68B-C420-4C07-AAD0-54820C39E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52256"/>
          </a:xfrm>
          <a:prstGeom prst="rect">
            <a:avLst/>
          </a:prstGeom>
        </p:spPr>
      </p:pic>
      <p:sp>
        <p:nvSpPr>
          <p:cNvPr id="9" name="TextBox 8">
            <a:extLst>
              <a:ext uri="{FF2B5EF4-FFF2-40B4-BE49-F238E27FC236}">
                <a16:creationId xmlns:a16="http://schemas.microsoft.com/office/drawing/2014/main" id="{AE7D2177-6C12-4EE6-9469-DC47213994F8}"/>
              </a:ext>
            </a:extLst>
          </p:cNvPr>
          <p:cNvSpPr txBox="1"/>
          <p:nvPr/>
        </p:nvSpPr>
        <p:spPr>
          <a:xfrm>
            <a:off x="130672" y="195296"/>
            <a:ext cx="5557421" cy="461665"/>
          </a:xfrm>
          <a:prstGeom prst="rect">
            <a:avLst/>
          </a:prstGeom>
          <a:noFill/>
        </p:spPr>
        <p:txBody>
          <a:bodyPr wrap="square" rtlCol="0">
            <a:spAutoFit/>
          </a:bodyPr>
          <a:lstStyle/>
          <a:p>
            <a:r>
              <a:rPr lang="en-US" sz="2400" b="1" dirty="0" err="1"/>
              <a:t>Obja</a:t>
            </a:r>
            <a:r>
              <a:rPr lang="sr-Latn-RS" sz="2400" b="1" dirty="0"/>
              <a:t>šnjenja za neke funkcionalnosti</a:t>
            </a:r>
            <a:endParaRPr lang="en-US" sz="2400" b="1" dirty="0"/>
          </a:p>
        </p:txBody>
      </p:sp>
      <p:pic>
        <p:nvPicPr>
          <p:cNvPr id="10" name="Picture 9">
            <a:extLst>
              <a:ext uri="{FF2B5EF4-FFF2-40B4-BE49-F238E27FC236}">
                <a16:creationId xmlns:a16="http://schemas.microsoft.com/office/drawing/2014/main" id="{44994796-F1E7-44C1-9858-4C1DBD8BA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48" y="1298954"/>
            <a:ext cx="2459567" cy="5050790"/>
          </a:xfrm>
          <a:prstGeom prst="rect">
            <a:avLst/>
          </a:prstGeom>
        </p:spPr>
      </p:pic>
      <p:pic>
        <p:nvPicPr>
          <p:cNvPr id="11" name="Picture 10">
            <a:extLst>
              <a:ext uri="{FF2B5EF4-FFF2-40B4-BE49-F238E27FC236}">
                <a16:creationId xmlns:a16="http://schemas.microsoft.com/office/drawing/2014/main" id="{532EB3F8-B916-44A4-8F83-8D94F6868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0142" y="1328875"/>
            <a:ext cx="2486464" cy="4990947"/>
          </a:xfrm>
          <a:prstGeom prst="rect">
            <a:avLst/>
          </a:prstGeom>
        </p:spPr>
      </p:pic>
      <p:sp>
        <p:nvSpPr>
          <p:cNvPr id="15" name="TextBox 14">
            <a:extLst>
              <a:ext uri="{FF2B5EF4-FFF2-40B4-BE49-F238E27FC236}">
                <a16:creationId xmlns:a16="http://schemas.microsoft.com/office/drawing/2014/main" id="{EA479883-1473-4967-8EF1-C395333B3B47}"/>
              </a:ext>
            </a:extLst>
          </p:cNvPr>
          <p:cNvSpPr txBox="1"/>
          <p:nvPr/>
        </p:nvSpPr>
        <p:spPr>
          <a:xfrm>
            <a:off x="8554479" y="2521059"/>
            <a:ext cx="3373361" cy="1569660"/>
          </a:xfrm>
          <a:prstGeom prst="rect">
            <a:avLst/>
          </a:prstGeom>
          <a:noFill/>
        </p:spPr>
        <p:txBody>
          <a:bodyPr wrap="square" rtlCol="0">
            <a:spAutoFit/>
          </a:bodyPr>
          <a:lstStyle/>
          <a:p>
            <a:r>
              <a:rPr lang="sr-Latn-RS" sz="1600" dirty="0"/>
              <a:t>Kada se popuni forma, klikom na dugme za slanje treba da se generiše email koji će stiči na email agencije koji je zadužen za pitanja korisnika gde će zaposlena osoba moći da ga vidi i da odgovori.</a:t>
            </a:r>
          </a:p>
        </p:txBody>
      </p:sp>
      <p:sp>
        <p:nvSpPr>
          <p:cNvPr id="17" name="TextBox 16">
            <a:extLst>
              <a:ext uri="{FF2B5EF4-FFF2-40B4-BE49-F238E27FC236}">
                <a16:creationId xmlns:a16="http://schemas.microsoft.com/office/drawing/2014/main" id="{95A1DC9F-81EF-442A-890E-F87E1C48C3A9}"/>
              </a:ext>
            </a:extLst>
          </p:cNvPr>
          <p:cNvSpPr txBox="1"/>
          <p:nvPr/>
        </p:nvSpPr>
        <p:spPr>
          <a:xfrm>
            <a:off x="2694205" y="1450651"/>
            <a:ext cx="2820447" cy="4555093"/>
          </a:xfrm>
          <a:prstGeom prst="rect">
            <a:avLst/>
          </a:prstGeom>
          <a:noFill/>
        </p:spPr>
        <p:txBody>
          <a:bodyPr wrap="square" rtlCol="0">
            <a:spAutoFit/>
          </a:bodyPr>
          <a:lstStyle/>
          <a:p>
            <a:r>
              <a:rPr lang="sr-Latn-RS" sz="1600" dirty="0"/>
              <a:t>Sistem treba </a:t>
            </a:r>
            <a:r>
              <a:rPr lang="sr-Latn-RS" dirty="0"/>
              <a:t>automatski</a:t>
            </a:r>
            <a:r>
              <a:rPr lang="sr-Latn-RS" sz="1600" dirty="0"/>
              <a:t> da prepozna sa kog putovanja se došlo do stranice „Prijava“ i da to zapiše u bazi.</a:t>
            </a:r>
          </a:p>
          <a:p>
            <a:endParaRPr lang="sr-Latn-RS" sz="1600" b="1" dirty="0"/>
          </a:p>
          <a:p>
            <a:r>
              <a:rPr lang="sr-Latn-RS" sz="1600" b="1" dirty="0"/>
              <a:t>Dropdown meni</a:t>
            </a:r>
            <a:r>
              <a:rPr lang="sr-Latn-RS" sz="1600" dirty="0"/>
              <a:t> treba da ponudi izbor termina, smeštaja, cene za određeno putovanje kao i mesta polaska.</a:t>
            </a:r>
          </a:p>
          <a:p>
            <a:br>
              <a:rPr lang="sr-Latn-RS" sz="1600" dirty="0"/>
            </a:br>
            <a:r>
              <a:rPr lang="sr-Latn-RS" sz="1600" dirty="0"/>
              <a:t>Kada su sve informacije unete klikom na pošalji ubacuje se novi zapis u bazu podataka agencije gde su prijavljeni putnici.</a:t>
            </a:r>
            <a:endParaRPr lang="sr-Latn-RS" sz="1600" b="1" dirty="0"/>
          </a:p>
          <a:p>
            <a:endParaRPr lang="sr-Latn-RS" sz="1600" b="1" dirty="0"/>
          </a:p>
          <a:p>
            <a:r>
              <a:rPr lang="sr-Latn-RS" sz="1600" dirty="0"/>
              <a:t>Klikom na ovo dugme se vraćamo na stranicu putovanja.</a:t>
            </a:r>
          </a:p>
        </p:txBody>
      </p:sp>
      <p:pic>
        <p:nvPicPr>
          <p:cNvPr id="19" name="Picture 18">
            <a:extLst>
              <a:ext uri="{FF2B5EF4-FFF2-40B4-BE49-F238E27FC236}">
                <a16:creationId xmlns:a16="http://schemas.microsoft.com/office/drawing/2014/main" id="{A6607F2D-44E6-4102-9D3F-44CE613540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342" y="852256"/>
            <a:ext cx="127501" cy="6005743"/>
          </a:xfrm>
          <a:prstGeom prst="rect">
            <a:avLst/>
          </a:prstGeom>
        </p:spPr>
      </p:pic>
      <p:sp>
        <p:nvSpPr>
          <p:cNvPr id="20" name="Oval 19">
            <a:extLst>
              <a:ext uri="{FF2B5EF4-FFF2-40B4-BE49-F238E27FC236}">
                <a16:creationId xmlns:a16="http://schemas.microsoft.com/office/drawing/2014/main" id="{623531D0-5504-4536-9C9A-208531FE7A9B}"/>
              </a:ext>
            </a:extLst>
          </p:cNvPr>
          <p:cNvSpPr/>
          <p:nvPr/>
        </p:nvSpPr>
        <p:spPr>
          <a:xfrm>
            <a:off x="234050" y="3824348"/>
            <a:ext cx="2326005" cy="701040"/>
          </a:xfrm>
          <a:prstGeom prst="ellipse">
            <a:avLst/>
          </a:prstGeom>
          <a:noFill/>
          <a:ln w="38100" cap="flat" cmpd="sng" algn="ctr">
            <a:solidFill>
              <a:srgbClr val="F0507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85389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F542D90-2186-46FB-A4FF-16878E8C713B}"/>
              </a:ext>
            </a:extLst>
          </p:cNvPr>
          <p:cNvSpPr/>
          <p:nvPr/>
        </p:nvSpPr>
        <p:spPr>
          <a:xfrm>
            <a:off x="0" y="2112884"/>
            <a:ext cx="4491542" cy="4745116"/>
          </a:xfrm>
          <a:prstGeom prst="rect">
            <a:avLst/>
          </a:prstGeom>
          <a:solidFill>
            <a:srgbClr val="FE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0A41C9E-EB0E-4F5E-A2DB-CA4100EA2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931" y="2294583"/>
            <a:ext cx="2109682" cy="4234653"/>
          </a:xfrm>
          <a:prstGeom prst="rect">
            <a:avLst/>
          </a:prstGeom>
        </p:spPr>
      </p:pic>
      <p:pic>
        <p:nvPicPr>
          <p:cNvPr id="5" name="Picture 4">
            <a:extLst>
              <a:ext uri="{FF2B5EF4-FFF2-40B4-BE49-F238E27FC236}">
                <a16:creationId xmlns:a16="http://schemas.microsoft.com/office/drawing/2014/main" id="{28451788-B298-439E-99E5-E235FD69D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491542" cy="2112885"/>
          </a:xfrm>
          <a:prstGeom prst="rect">
            <a:avLst/>
          </a:prstGeom>
        </p:spPr>
      </p:pic>
      <p:pic>
        <p:nvPicPr>
          <p:cNvPr id="7" name="Picture 6">
            <a:extLst>
              <a:ext uri="{FF2B5EF4-FFF2-40B4-BE49-F238E27FC236}">
                <a16:creationId xmlns:a16="http://schemas.microsoft.com/office/drawing/2014/main" id="{1E96A517-57AF-49E1-850B-0B0A1AE1C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 y="643906"/>
            <a:ext cx="598324" cy="825070"/>
          </a:xfrm>
          <a:prstGeom prst="rect">
            <a:avLst/>
          </a:prstGeom>
        </p:spPr>
      </p:pic>
      <p:pic>
        <p:nvPicPr>
          <p:cNvPr id="9" name="Picture 8">
            <a:extLst>
              <a:ext uri="{FF2B5EF4-FFF2-40B4-BE49-F238E27FC236}">
                <a16:creationId xmlns:a16="http://schemas.microsoft.com/office/drawing/2014/main" id="{6C5476A5-24A8-42EB-94FA-1A3C492D41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993315" y="-1029812"/>
            <a:ext cx="825068" cy="4172506"/>
          </a:xfrm>
          <a:prstGeom prst="rect">
            <a:avLst/>
          </a:prstGeom>
        </p:spPr>
      </p:pic>
      <p:sp>
        <p:nvSpPr>
          <p:cNvPr id="10" name="TextBox 9">
            <a:extLst>
              <a:ext uri="{FF2B5EF4-FFF2-40B4-BE49-F238E27FC236}">
                <a16:creationId xmlns:a16="http://schemas.microsoft.com/office/drawing/2014/main" id="{A1836053-EF8A-4ABA-9B8D-0E8C1563D267}"/>
              </a:ext>
            </a:extLst>
          </p:cNvPr>
          <p:cNvSpPr txBox="1"/>
          <p:nvPr/>
        </p:nvSpPr>
        <p:spPr>
          <a:xfrm>
            <a:off x="81280" y="806958"/>
            <a:ext cx="4405388" cy="461665"/>
          </a:xfrm>
          <a:prstGeom prst="rect">
            <a:avLst/>
          </a:prstGeom>
          <a:noFill/>
        </p:spPr>
        <p:txBody>
          <a:bodyPr wrap="square" rtlCol="0">
            <a:spAutoFit/>
          </a:bodyPr>
          <a:lstStyle/>
          <a:p>
            <a:r>
              <a:rPr lang="sr-Latn-RS" sz="2400" b="1" dirty="0"/>
              <a:t>Predlozi za dalji razvoj aplikacije</a:t>
            </a:r>
            <a:endParaRPr lang="en-US" sz="2400" b="1" dirty="0"/>
          </a:p>
        </p:txBody>
      </p:sp>
      <p:sp>
        <p:nvSpPr>
          <p:cNvPr id="14" name="Rectangle 13">
            <a:extLst>
              <a:ext uri="{FF2B5EF4-FFF2-40B4-BE49-F238E27FC236}">
                <a16:creationId xmlns:a16="http://schemas.microsoft.com/office/drawing/2014/main" id="{EC823772-BABA-4DD8-A708-C4A66E9F2711}"/>
              </a:ext>
            </a:extLst>
          </p:cNvPr>
          <p:cNvSpPr/>
          <p:nvPr/>
        </p:nvSpPr>
        <p:spPr>
          <a:xfrm>
            <a:off x="1386840" y="2819400"/>
            <a:ext cx="1793240" cy="3175000"/>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6C9255-04DC-4037-8C4A-CEDCB3B783AB}"/>
              </a:ext>
            </a:extLst>
          </p:cNvPr>
          <p:cNvPicPr>
            <a:picLocks noChangeAspect="1"/>
          </p:cNvPicPr>
          <p:nvPr/>
        </p:nvPicPr>
        <p:blipFill rotWithShape="1">
          <a:blip r:embed="rId5"/>
          <a:srcRect l="12452" t="17976" r="20127" b="15773"/>
          <a:stretch/>
        </p:blipFill>
        <p:spPr>
          <a:xfrm>
            <a:off x="1395396" y="3648429"/>
            <a:ext cx="1769785" cy="1385209"/>
          </a:xfrm>
          <a:prstGeom prst="rect">
            <a:avLst/>
          </a:prstGeom>
        </p:spPr>
      </p:pic>
      <p:sp>
        <p:nvSpPr>
          <p:cNvPr id="16" name="TextBox 15">
            <a:extLst>
              <a:ext uri="{FF2B5EF4-FFF2-40B4-BE49-F238E27FC236}">
                <a16:creationId xmlns:a16="http://schemas.microsoft.com/office/drawing/2014/main" id="{663CFEA6-795F-4CEA-A089-E3AF7E7316A2}"/>
              </a:ext>
            </a:extLst>
          </p:cNvPr>
          <p:cNvSpPr txBox="1"/>
          <p:nvPr/>
        </p:nvSpPr>
        <p:spPr>
          <a:xfrm>
            <a:off x="5476240" y="1021735"/>
            <a:ext cx="5831840" cy="5078313"/>
          </a:xfrm>
          <a:prstGeom prst="rect">
            <a:avLst/>
          </a:prstGeom>
          <a:noFill/>
        </p:spPr>
        <p:txBody>
          <a:bodyPr wrap="square" rtlCol="0">
            <a:spAutoFit/>
          </a:bodyPr>
          <a:lstStyle/>
          <a:p>
            <a:r>
              <a:rPr lang="sr-Latn-RS" sz="2400" b="1" dirty="0">
                <a:solidFill>
                  <a:srgbClr val="FE6470"/>
                </a:solidFill>
              </a:rPr>
              <a:t>I predlog:</a:t>
            </a:r>
          </a:p>
          <a:p>
            <a:r>
              <a:rPr lang="sr-Latn-RS" dirty="0"/>
              <a:t>Mogućnost da korisnici naprave svoj nalog u aplikaciji – </a:t>
            </a:r>
            <a:r>
              <a:rPr lang="sr-Latn-RS" b="1" dirty="0"/>
              <a:t>registracija</a:t>
            </a:r>
            <a:r>
              <a:rPr lang="sr-Latn-RS" dirty="0"/>
              <a:t>.</a:t>
            </a:r>
          </a:p>
          <a:p>
            <a:endParaRPr lang="sr-Latn-RS" dirty="0"/>
          </a:p>
          <a:p>
            <a:r>
              <a:rPr lang="sr-Latn-RS" sz="2400" b="1" dirty="0">
                <a:solidFill>
                  <a:srgbClr val="FE6470"/>
                </a:solidFill>
              </a:rPr>
              <a:t>II predlog:</a:t>
            </a:r>
          </a:p>
          <a:p>
            <a:r>
              <a:rPr lang="sr-Latn-RS" dirty="0"/>
              <a:t>Ubacivanje mogućnosti plaćanja preko aplikacije, svaki korisnik koji je registrovan može vršiti uplatu preko aplikacije. Korisnici koji plaćaju ratama ne moraju da razmišljaju do kada je rok za sledeću uplatu, to će se izvršavati automatski.</a:t>
            </a:r>
          </a:p>
          <a:p>
            <a:endParaRPr lang="sr-Latn-RS" dirty="0"/>
          </a:p>
          <a:p>
            <a:r>
              <a:rPr lang="sr-Latn-RS" sz="2400" b="1" dirty="0">
                <a:solidFill>
                  <a:srgbClr val="FE6470"/>
                </a:solidFill>
              </a:rPr>
              <a:t>III predlog:</a:t>
            </a:r>
          </a:p>
          <a:p>
            <a:r>
              <a:rPr lang="sr-Latn-RS" dirty="0"/>
              <a:t>Ubacivanje nove stranice koja će služiti korisnicima da daju predloge za putovanja koja nisu dostupna i glasati za njih kako bi agencija mogla da pruži veći izbog koji odgovara korisnicima.</a:t>
            </a:r>
          </a:p>
          <a:p>
            <a:endParaRPr lang="en-US" dirty="0"/>
          </a:p>
        </p:txBody>
      </p:sp>
    </p:spTree>
    <p:extLst>
      <p:ext uri="{BB962C8B-B14F-4D97-AF65-F5344CB8AC3E}">
        <p14:creationId xmlns:p14="http://schemas.microsoft.com/office/powerpoint/2010/main" val="115450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DC00D6-8515-45E8-906D-43D813B8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1E333A3-B349-43DB-9C07-0C313F7BA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564" y="1081836"/>
            <a:ext cx="9716871" cy="4694327"/>
          </a:xfrm>
          <a:prstGeom prst="rect">
            <a:avLst/>
          </a:prstGeom>
        </p:spPr>
      </p:pic>
      <p:sp>
        <p:nvSpPr>
          <p:cNvPr id="8" name="TextBox 7">
            <a:extLst>
              <a:ext uri="{FF2B5EF4-FFF2-40B4-BE49-F238E27FC236}">
                <a16:creationId xmlns:a16="http://schemas.microsoft.com/office/drawing/2014/main" id="{BFA07C09-C14F-4D9B-8647-810D867A5BB8}"/>
              </a:ext>
            </a:extLst>
          </p:cNvPr>
          <p:cNvSpPr txBox="1"/>
          <p:nvPr/>
        </p:nvSpPr>
        <p:spPr>
          <a:xfrm>
            <a:off x="2448559" y="2184117"/>
            <a:ext cx="7294880" cy="537051"/>
          </a:xfrm>
          <a:prstGeom prst="rect">
            <a:avLst/>
          </a:prstGeom>
          <a:solidFill>
            <a:schemeClr val="bg1"/>
          </a:solidFill>
        </p:spPr>
        <p:txBody>
          <a:bodyPr wrap="square" rtlCol="0" anchor="ctr" anchorCtr="1">
            <a:normAutofit/>
          </a:bodyPr>
          <a:lstStyle/>
          <a:p>
            <a:pPr algn="ctr"/>
            <a:r>
              <a:rPr lang="en-US" b="1" i="0" dirty="0">
                <a:solidFill>
                  <a:srgbClr val="000000"/>
                </a:solidFill>
                <a:effectLst/>
                <a:latin typeface="Lato" panose="020B0604020202020204" pitchFamily="34" charset="0"/>
                <a:hlinkClick r:id="rId4"/>
              </a:rPr>
              <a:t>http://mobincube.mobi/E6ZB9D</a:t>
            </a:r>
            <a:endParaRPr lang="en-US" dirty="0"/>
          </a:p>
        </p:txBody>
      </p:sp>
      <p:sp>
        <p:nvSpPr>
          <p:cNvPr id="9" name="TextBox 8">
            <a:extLst>
              <a:ext uri="{FF2B5EF4-FFF2-40B4-BE49-F238E27FC236}">
                <a16:creationId xmlns:a16="http://schemas.microsoft.com/office/drawing/2014/main" id="{ADB854EE-E6C2-4233-B95C-E58B8DEDC52E}"/>
              </a:ext>
            </a:extLst>
          </p:cNvPr>
          <p:cNvSpPr txBox="1"/>
          <p:nvPr/>
        </p:nvSpPr>
        <p:spPr>
          <a:xfrm>
            <a:off x="2448559" y="1374371"/>
            <a:ext cx="7294880" cy="830997"/>
          </a:xfrm>
          <a:prstGeom prst="rect">
            <a:avLst/>
          </a:prstGeom>
          <a:solidFill>
            <a:schemeClr val="bg1"/>
          </a:solidFill>
        </p:spPr>
        <p:txBody>
          <a:bodyPr wrap="square" rtlCol="0" anchor="ctr" anchorCtr="1">
            <a:normAutofit/>
          </a:bodyPr>
          <a:lstStyle/>
          <a:p>
            <a:pPr algn="ctr"/>
            <a:r>
              <a:rPr lang="sr-Latn-RS" sz="2400" dirty="0"/>
              <a:t>Link za preuzimanje aplikacije:</a:t>
            </a:r>
          </a:p>
        </p:txBody>
      </p:sp>
      <p:sp>
        <p:nvSpPr>
          <p:cNvPr id="10" name="Rectangle 9">
            <a:extLst>
              <a:ext uri="{FF2B5EF4-FFF2-40B4-BE49-F238E27FC236}">
                <a16:creationId xmlns:a16="http://schemas.microsoft.com/office/drawing/2014/main" id="{53EC2788-BC1B-40E3-917D-DB2078FA558B}"/>
              </a:ext>
            </a:extLst>
          </p:cNvPr>
          <p:cNvSpPr/>
          <p:nvPr/>
        </p:nvSpPr>
        <p:spPr>
          <a:xfrm>
            <a:off x="2448559" y="3048000"/>
            <a:ext cx="7294880" cy="2401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946C13E-4E82-4716-B0C1-1975FA8651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4570" y="3477237"/>
            <a:ext cx="1542857" cy="1542857"/>
          </a:xfrm>
          <a:prstGeom prst="rect">
            <a:avLst/>
          </a:prstGeom>
        </p:spPr>
      </p:pic>
    </p:spTree>
    <p:extLst>
      <p:ext uri="{BB962C8B-B14F-4D97-AF65-F5344CB8AC3E}">
        <p14:creationId xmlns:p14="http://schemas.microsoft.com/office/powerpoint/2010/main" val="209851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9FBF8A-53B1-4B62-9A6E-B7706AFFE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483439" y="-5483438"/>
            <a:ext cx="1225120" cy="12192000"/>
          </a:xfrm>
          <a:prstGeom prst="rect">
            <a:avLst/>
          </a:prstGeom>
        </p:spPr>
      </p:pic>
      <p:pic>
        <p:nvPicPr>
          <p:cNvPr id="8" name="Picture 7">
            <a:extLst>
              <a:ext uri="{FF2B5EF4-FFF2-40B4-BE49-F238E27FC236}">
                <a16:creationId xmlns:a16="http://schemas.microsoft.com/office/drawing/2014/main" id="{B9B5F3CA-F93E-417A-B65B-74DD0205C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55084" y="795286"/>
            <a:ext cx="5810769" cy="4854829"/>
          </a:xfrm>
          <a:prstGeom prst="rect">
            <a:avLst/>
          </a:prstGeom>
        </p:spPr>
      </p:pic>
      <p:sp>
        <p:nvSpPr>
          <p:cNvPr id="6" name="TextBox 5">
            <a:extLst>
              <a:ext uri="{FF2B5EF4-FFF2-40B4-BE49-F238E27FC236}">
                <a16:creationId xmlns:a16="http://schemas.microsoft.com/office/drawing/2014/main" id="{1270CEBB-F0B3-4CB5-904B-A7C1F51FFC8D}"/>
              </a:ext>
            </a:extLst>
          </p:cNvPr>
          <p:cNvSpPr txBox="1"/>
          <p:nvPr/>
        </p:nvSpPr>
        <p:spPr>
          <a:xfrm>
            <a:off x="248756" y="1056443"/>
            <a:ext cx="4854830" cy="4801314"/>
          </a:xfrm>
          <a:prstGeom prst="rect">
            <a:avLst/>
          </a:prstGeom>
          <a:noFill/>
        </p:spPr>
        <p:txBody>
          <a:bodyPr wrap="square" rtlCol="0">
            <a:spAutoFit/>
          </a:bodyPr>
          <a:lstStyle/>
          <a:p>
            <a:r>
              <a:rPr lang="en-US" b="1" i="0" dirty="0" err="1">
                <a:solidFill>
                  <a:schemeClr val="bg1"/>
                </a:solidFill>
                <a:effectLst/>
              </a:rPr>
              <a:t>Agencija</a:t>
            </a:r>
            <a:r>
              <a:rPr lang="en-US" b="1" i="0" dirty="0">
                <a:solidFill>
                  <a:schemeClr val="bg1"/>
                </a:solidFill>
                <a:effectLst/>
              </a:rPr>
              <a:t> Go2 Event </a:t>
            </a:r>
            <a:r>
              <a:rPr lang="en-US" b="1" i="0" dirty="0" err="1">
                <a:solidFill>
                  <a:schemeClr val="bg1"/>
                </a:solidFill>
                <a:effectLst/>
              </a:rPr>
              <a:t>d.o.o</a:t>
            </a:r>
            <a:r>
              <a:rPr lang="en-US" b="1" i="0" dirty="0">
                <a:solidFill>
                  <a:schemeClr val="bg1"/>
                </a:solidFill>
                <a:effectLst/>
              </a:rPr>
              <a:t> </a:t>
            </a:r>
            <a:r>
              <a:rPr lang="en-US" b="0" i="0" dirty="0">
                <a:solidFill>
                  <a:schemeClr val="bg1"/>
                </a:solidFill>
                <a:effectLst/>
              </a:rPr>
              <a:t>je </a:t>
            </a:r>
            <a:r>
              <a:rPr lang="en-US" b="0" i="0" dirty="0" err="1">
                <a:solidFill>
                  <a:schemeClr val="bg1"/>
                </a:solidFill>
                <a:effectLst/>
              </a:rPr>
              <a:t>porodica</a:t>
            </a:r>
            <a:r>
              <a:rPr lang="en-US" b="0" i="0" dirty="0">
                <a:solidFill>
                  <a:schemeClr val="bg1"/>
                </a:solidFill>
                <a:effectLst/>
              </a:rPr>
              <a:t> </a:t>
            </a:r>
            <a:r>
              <a:rPr lang="en-US" b="0" i="0" dirty="0" err="1">
                <a:solidFill>
                  <a:schemeClr val="bg1"/>
                </a:solidFill>
                <a:effectLst/>
              </a:rPr>
              <a:t>brendova</a:t>
            </a:r>
            <a:r>
              <a:rPr lang="en-US" b="0" i="0" dirty="0">
                <a:solidFill>
                  <a:schemeClr val="bg1"/>
                </a:solidFill>
                <a:effectLst/>
              </a:rPr>
              <a:t> za </a:t>
            </a:r>
            <a:r>
              <a:rPr lang="en-US" b="0" i="0" dirty="0" err="1">
                <a:solidFill>
                  <a:schemeClr val="bg1"/>
                </a:solidFill>
                <a:effectLst/>
              </a:rPr>
              <a:t>putovanja</a:t>
            </a:r>
            <a:r>
              <a:rPr lang="en-US" b="0" i="0" dirty="0">
                <a:solidFill>
                  <a:schemeClr val="bg1"/>
                </a:solidFill>
                <a:effectLst/>
              </a:rPr>
              <a:t>, </a:t>
            </a:r>
            <a:r>
              <a:rPr lang="en-US" b="0" i="0" dirty="0" err="1">
                <a:solidFill>
                  <a:schemeClr val="bg1"/>
                </a:solidFill>
                <a:effectLst/>
              </a:rPr>
              <a:t>koja</a:t>
            </a:r>
            <a:r>
              <a:rPr lang="en-US" b="0" i="0" dirty="0">
                <a:solidFill>
                  <a:schemeClr val="bg1"/>
                </a:solidFill>
                <a:effectLst/>
              </a:rPr>
              <a:t> </a:t>
            </a:r>
            <a:r>
              <a:rPr lang="en-US" b="0" i="0" dirty="0" err="1">
                <a:solidFill>
                  <a:schemeClr val="bg1"/>
                </a:solidFill>
                <a:effectLst/>
              </a:rPr>
              <a:t>nudi</a:t>
            </a:r>
            <a:r>
              <a:rPr lang="en-US" b="0" i="0" dirty="0">
                <a:solidFill>
                  <a:schemeClr val="bg1"/>
                </a:solidFill>
                <a:effectLst/>
              </a:rPr>
              <a:t> </a:t>
            </a:r>
            <a:r>
              <a:rPr lang="en-US" b="0" i="0" dirty="0" err="1">
                <a:solidFill>
                  <a:schemeClr val="bg1"/>
                </a:solidFill>
                <a:effectLst/>
              </a:rPr>
              <a:t>najbolja</a:t>
            </a:r>
            <a:r>
              <a:rPr lang="en-US" b="0" i="0" dirty="0">
                <a:solidFill>
                  <a:schemeClr val="bg1"/>
                </a:solidFill>
                <a:effectLst/>
              </a:rPr>
              <a:t> </a:t>
            </a:r>
            <a:r>
              <a:rPr lang="en-US" b="0" i="0" dirty="0" err="1">
                <a:solidFill>
                  <a:schemeClr val="bg1"/>
                </a:solidFill>
                <a:effectLst/>
              </a:rPr>
              <a:t>i</a:t>
            </a:r>
            <a:r>
              <a:rPr lang="en-US" b="0" i="0" dirty="0">
                <a:solidFill>
                  <a:schemeClr val="bg1"/>
                </a:solidFill>
                <a:effectLst/>
              </a:rPr>
              <a:t> </a:t>
            </a:r>
            <a:r>
              <a:rPr lang="en-US" b="0" i="0" dirty="0" err="1">
                <a:solidFill>
                  <a:schemeClr val="bg1"/>
                </a:solidFill>
                <a:effectLst/>
              </a:rPr>
              <a:t>najinovativnija</a:t>
            </a:r>
            <a:r>
              <a:rPr lang="en-US" b="0" i="0" dirty="0">
                <a:solidFill>
                  <a:schemeClr val="bg1"/>
                </a:solidFill>
                <a:effectLst/>
              </a:rPr>
              <a:t> </a:t>
            </a:r>
            <a:r>
              <a:rPr lang="en-US" b="0" i="0" dirty="0" err="1">
                <a:solidFill>
                  <a:schemeClr val="bg1"/>
                </a:solidFill>
                <a:effectLst/>
              </a:rPr>
              <a:t>iskustva</a:t>
            </a:r>
            <a:r>
              <a:rPr lang="en-US" b="0" i="0" dirty="0">
                <a:solidFill>
                  <a:schemeClr val="bg1"/>
                </a:solidFill>
                <a:effectLst/>
              </a:rPr>
              <a:t> u </a:t>
            </a:r>
            <a:r>
              <a:rPr lang="en-US" b="0" i="0" dirty="0" err="1">
                <a:solidFill>
                  <a:schemeClr val="bg1"/>
                </a:solidFill>
                <a:effectLst/>
              </a:rPr>
              <a:t>putovanjima</a:t>
            </a:r>
            <a:r>
              <a:rPr lang="en-US" b="0" i="0" dirty="0">
                <a:solidFill>
                  <a:schemeClr val="bg1"/>
                </a:solidFill>
                <a:effectLst/>
              </a:rPr>
              <a:t> za </a:t>
            </a:r>
            <a:r>
              <a:rPr lang="en-US" b="0" i="0" dirty="0" err="1">
                <a:solidFill>
                  <a:schemeClr val="bg1"/>
                </a:solidFill>
                <a:effectLst/>
              </a:rPr>
              <a:t>mlade</a:t>
            </a:r>
            <a:r>
              <a:rPr lang="en-US" b="0" i="0" dirty="0">
                <a:solidFill>
                  <a:schemeClr val="bg1"/>
                </a:solidFill>
                <a:effectLst/>
              </a:rPr>
              <a:t> </a:t>
            </a:r>
            <a:r>
              <a:rPr lang="en-US" b="0" i="0" dirty="0" err="1">
                <a:solidFill>
                  <a:schemeClr val="bg1"/>
                </a:solidFill>
                <a:effectLst/>
              </a:rPr>
              <a:t>širom</a:t>
            </a:r>
            <a:r>
              <a:rPr lang="en-US" b="0" i="0" dirty="0">
                <a:solidFill>
                  <a:schemeClr val="bg1"/>
                </a:solidFill>
                <a:effectLst/>
              </a:rPr>
              <a:t> </a:t>
            </a:r>
            <a:r>
              <a:rPr lang="en-US" b="0" i="0" dirty="0" err="1">
                <a:solidFill>
                  <a:schemeClr val="bg1"/>
                </a:solidFill>
                <a:effectLst/>
              </a:rPr>
              <a:t>Srbije</a:t>
            </a:r>
            <a:r>
              <a:rPr lang="en-US" b="0" i="0" dirty="0">
                <a:solidFill>
                  <a:schemeClr val="bg1"/>
                </a:solidFill>
                <a:effectLst/>
              </a:rPr>
              <a:t> </a:t>
            </a:r>
            <a:r>
              <a:rPr lang="en-US" b="0" i="0" dirty="0" err="1">
                <a:solidFill>
                  <a:schemeClr val="bg1"/>
                </a:solidFill>
                <a:effectLst/>
              </a:rPr>
              <a:t>i</a:t>
            </a:r>
            <a:r>
              <a:rPr lang="en-US" b="0" i="0" dirty="0">
                <a:solidFill>
                  <a:schemeClr val="bg1"/>
                </a:solidFill>
                <a:effectLst/>
              </a:rPr>
              <a:t> </a:t>
            </a:r>
            <a:r>
              <a:rPr lang="en-US" b="0" i="0" dirty="0" err="1">
                <a:solidFill>
                  <a:schemeClr val="bg1"/>
                </a:solidFill>
                <a:effectLst/>
              </a:rPr>
              <a:t>regiona</a:t>
            </a:r>
            <a:r>
              <a:rPr lang="en-US" b="0" i="0" dirty="0">
                <a:solidFill>
                  <a:schemeClr val="bg1"/>
                </a:solidFill>
                <a:effectLst/>
              </a:rPr>
              <a:t>. Od </a:t>
            </a:r>
            <a:r>
              <a:rPr lang="en-US" b="0" i="0" dirty="0" err="1">
                <a:solidFill>
                  <a:schemeClr val="bg1"/>
                </a:solidFill>
                <a:effectLst/>
              </a:rPr>
              <a:t>srednje</a:t>
            </a:r>
            <a:r>
              <a:rPr lang="en-US" b="0" i="0" dirty="0">
                <a:solidFill>
                  <a:schemeClr val="bg1"/>
                </a:solidFill>
                <a:effectLst/>
              </a:rPr>
              <a:t> </a:t>
            </a:r>
            <a:r>
              <a:rPr lang="en-US" b="0" i="0" dirty="0" err="1">
                <a:solidFill>
                  <a:schemeClr val="bg1"/>
                </a:solidFill>
                <a:effectLst/>
              </a:rPr>
              <a:t>škole</a:t>
            </a:r>
            <a:r>
              <a:rPr lang="en-US" b="0" i="0" dirty="0">
                <a:solidFill>
                  <a:schemeClr val="bg1"/>
                </a:solidFill>
                <a:effectLst/>
              </a:rPr>
              <a:t> do </a:t>
            </a:r>
            <a:r>
              <a:rPr lang="en-US" b="0" i="0" dirty="0" err="1">
                <a:solidFill>
                  <a:schemeClr val="bg1"/>
                </a:solidFill>
                <a:effectLst/>
              </a:rPr>
              <a:t>fakulteta</a:t>
            </a:r>
            <a:r>
              <a:rPr lang="en-US" b="0" i="0" dirty="0">
                <a:solidFill>
                  <a:schemeClr val="bg1"/>
                </a:solidFill>
                <a:effectLst/>
              </a:rPr>
              <a:t> </a:t>
            </a:r>
            <a:r>
              <a:rPr lang="en-US" b="0" i="0" dirty="0" err="1">
                <a:solidFill>
                  <a:schemeClr val="bg1"/>
                </a:solidFill>
                <a:effectLst/>
              </a:rPr>
              <a:t>i</a:t>
            </a:r>
            <a:r>
              <a:rPr lang="en-US" b="0" i="0" dirty="0">
                <a:solidFill>
                  <a:schemeClr val="bg1"/>
                </a:solidFill>
                <a:effectLst/>
              </a:rPr>
              <a:t> </a:t>
            </a:r>
            <a:r>
              <a:rPr lang="en-US" b="0" i="0" dirty="0" err="1">
                <a:solidFill>
                  <a:schemeClr val="bg1"/>
                </a:solidFill>
                <a:effectLst/>
              </a:rPr>
              <a:t>univerziteta</a:t>
            </a:r>
            <a:r>
              <a:rPr lang="en-US" b="0" i="0" dirty="0">
                <a:solidFill>
                  <a:schemeClr val="bg1"/>
                </a:solidFill>
                <a:effectLst/>
              </a:rPr>
              <a:t>, </a:t>
            </a:r>
            <a:r>
              <a:rPr lang="sr-Latn-RS" b="0" i="0" dirty="0">
                <a:solidFill>
                  <a:schemeClr val="bg1"/>
                </a:solidFill>
                <a:effectLst/>
              </a:rPr>
              <a:t>u ponudi su </a:t>
            </a:r>
            <a:r>
              <a:rPr lang="en-US" b="0" i="0" dirty="0" err="1">
                <a:solidFill>
                  <a:schemeClr val="bg1"/>
                </a:solidFill>
                <a:effectLst/>
              </a:rPr>
              <a:t>iskustva</a:t>
            </a:r>
            <a:r>
              <a:rPr lang="en-US" b="0" i="0" dirty="0">
                <a:solidFill>
                  <a:schemeClr val="bg1"/>
                </a:solidFill>
                <a:effectLst/>
              </a:rPr>
              <a:t> </a:t>
            </a:r>
            <a:r>
              <a:rPr lang="en-US" b="0" i="0" dirty="0" err="1">
                <a:solidFill>
                  <a:schemeClr val="bg1"/>
                </a:solidFill>
                <a:effectLst/>
              </a:rPr>
              <a:t>koja</a:t>
            </a:r>
            <a:r>
              <a:rPr lang="en-US" b="0" i="0" dirty="0">
                <a:solidFill>
                  <a:schemeClr val="bg1"/>
                </a:solidFill>
                <a:effectLst/>
              </a:rPr>
              <a:t> slave </a:t>
            </a:r>
            <a:r>
              <a:rPr lang="en-US" b="0" i="0" dirty="0" err="1">
                <a:solidFill>
                  <a:schemeClr val="bg1"/>
                </a:solidFill>
                <a:effectLst/>
              </a:rPr>
              <a:t>putovanja</a:t>
            </a:r>
            <a:r>
              <a:rPr lang="en-US" b="0" i="0" dirty="0">
                <a:solidFill>
                  <a:schemeClr val="bg1"/>
                </a:solidFill>
                <a:effectLst/>
              </a:rPr>
              <a:t>, nova </a:t>
            </a:r>
            <a:r>
              <a:rPr lang="en-US" b="0" i="0" dirty="0" err="1">
                <a:solidFill>
                  <a:schemeClr val="bg1"/>
                </a:solidFill>
                <a:effectLst/>
              </a:rPr>
              <a:t>i</a:t>
            </a:r>
            <a:r>
              <a:rPr lang="en-US" b="0" i="0" dirty="0">
                <a:solidFill>
                  <a:schemeClr val="bg1"/>
                </a:solidFill>
                <a:effectLst/>
              </a:rPr>
              <a:t> </a:t>
            </a:r>
            <a:r>
              <a:rPr lang="en-US" b="0" i="0" dirty="0" err="1">
                <a:solidFill>
                  <a:schemeClr val="bg1"/>
                </a:solidFill>
                <a:effectLst/>
              </a:rPr>
              <a:t>stara</a:t>
            </a:r>
            <a:r>
              <a:rPr lang="en-US" b="0" i="0" dirty="0">
                <a:solidFill>
                  <a:schemeClr val="bg1"/>
                </a:solidFill>
                <a:effectLst/>
              </a:rPr>
              <a:t> </a:t>
            </a:r>
            <a:r>
              <a:rPr lang="en-US" b="0" i="0" dirty="0" err="1">
                <a:solidFill>
                  <a:schemeClr val="bg1"/>
                </a:solidFill>
                <a:effectLst/>
              </a:rPr>
              <a:t>prijateljstva</a:t>
            </a:r>
            <a:r>
              <a:rPr lang="en-US" b="0" i="0" dirty="0">
                <a:solidFill>
                  <a:schemeClr val="bg1"/>
                </a:solidFill>
                <a:effectLst/>
              </a:rPr>
              <a:t> </a:t>
            </a:r>
            <a:r>
              <a:rPr lang="en-US" b="0" i="0" dirty="0" err="1">
                <a:solidFill>
                  <a:schemeClr val="bg1"/>
                </a:solidFill>
                <a:effectLst/>
              </a:rPr>
              <a:t>i</a:t>
            </a:r>
            <a:r>
              <a:rPr lang="en-US" b="0" i="0" dirty="0">
                <a:solidFill>
                  <a:schemeClr val="bg1"/>
                </a:solidFill>
                <a:effectLst/>
              </a:rPr>
              <a:t> </a:t>
            </a:r>
            <a:r>
              <a:rPr lang="en-US" b="0" i="0" dirty="0" err="1">
                <a:solidFill>
                  <a:schemeClr val="bg1"/>
                </a:solidFill>
                <a:effectLst/>
              </a:rPr>
              <a:t>avanturu</a:t>
            </a:r>
            <a:r>
              <a:rPr lang="en-US" b="0" i="0" dirty="0">
                <a:solidFill>
                  <a:schemeClr val="bg1"/>
                </a:solidFill>
                <a:effectLst/>
              </a:rPr>
              <a:t>.</a:t>
            </a:r>
            <a:br>
              <a:rPr lang="sr-Latn-RS" b="0" i="0" dirty="0">
                <a:solidFill>
                  <a:schemeClr val="bg1"/>
                </a:solidFill>
                <a:effectLst/>
              </a:rPr>
            </a:br>
            <a:endParaRPr lang="en-US" b="0" i="0" dirty="0">
              <a:solidFill>
                <a:schemeClr val="bg1"/>
              </a:solidFill>
              <a:effectLst/>
            </a:endParaRPr>
          </a:p>
          <a:p>
            <a:r>
              <a:rPr lang="en-US" b="1" i="0" dirty="0">
                <a:solidFill>
                  <a:schemeClr val="bg1"/>
                </a:solidFill>
                <a:effectLst/>
              </a:rPr>
              <a:t>Go2 Travelling</a:t>
            </a:r>
            <a:r>
              <a:rPr lang="en-US" b="0" i="0" dirty="0">
                <a:solidFill>
                  <a:schemeClr val="bg1"/>
                </a:solidFill>
                <a:effectLst/>
              </a:rPr>
              <a:t>, </a:t>
            </a:r>
            <a:r>
              <a:rPr lang="en-US" b="0" i="0" dirty="0" err="1">
                <a:solidFill>
                  <a:schemeClr val="bg1"/>
                </a:solidFill>
                <a:effectLst/>
              </a:rPr>
              <a:t>jedan</a:t>
            </a:r>
            <a:r>
              <a:rPr lang="en-US" b="0" i="0" dirty="0">
                <a:solidFill>
                  <a:schemeClr val="bg1"/>
                </a:solidFill>
                <a:effectLst/>
              </a:rPr>
              <a:t> od </a:t>
            </a:r>
            <a:r>
              <a:rPr lang="en-US" b="0" i="0" dirty="0" err="1">
                <a:solidFill>
                  <a:schemeClr val="bg1"/>
                </a:solidFill>
                <a:effectLst/>
              </a:rPr>
              <a:t>najpopularnijih</a:t>
            </a:r>
            <a:r>
              <a:rPr lang="en-US" b="0" i="0" dirty="0">
                <a:solidFill>
                  <a:schemeClr val="bg1"/>
                </a:solidFill>
                <a:effectLst/>
              </a:rPr>
              <a:t> </a:t>
            </a:r>
            <a:r>
              <a:rPr lang="en-US" b="0" i="0" dirty="0" err="1">
                <a:solidFill>
                  <a:schemeClr val="bg1"/>
                </a:solidFill>
                <a:effectLst/>
              </a:rPr>
              <a:t>brendova</a:t>
            </a:r>
            <a:r>
              <a:rPr lang="en-US" b="0" i="0" dirty="0">
                <a:solidFill>
                  <a:schemeClr val="bg1"/>
                </a:solidFill>
                <a:effectLst/>
              </a:rPr>
              <a:t> koji se </a:t>
            </a:r>
            <a:r>
              <a:rPr lang="en-US" b="0" i="0" dirty="0" err="1">
                <a:solidFill>
                  <a:schemeClr val="bg1"/>
                </a:solidFill>
                <a:effectLst/>
              </a:rPr>
              <a:t>bavi</a:t>
            </a:r>
            <a:r>
              <a:rPr lang="en-US" b="0" i="0" dirty="0">
                <a:solidFill>
                  <a:schemeClr val="bg1"/>
                </a:solidFill>
                <a:effectLst/>
              </a:rPr>
              <a:t> </a:t>
            </a:r>
            <a:r>
              <a:rPr lang="en-US" b="0" i="0" dirty="0" err="1">
                <a:solidFill>
                  <a:schemeClr val="bg1"/>
                </a:solidFill>
                <a:effectLst/>
              </a:rPr>
              <a:t>turizmom</a:t>
            </a:r>
            <a:r>
              <a:rPr lang="en-US" b="0" i="0" dirty="0">
                <a:solidFill>
                  <a:schemeClr val="bg1"/>
                </a:solidFill>
                <a:effectLst/>
              </a:rPr>
              <a:t> za </a:t>
            </a:r>
            <a:r>
              <a:rPr lang="en-US" b="0" i="0" dirty="0" err="1">
                <a:solidFill>
                  <a:schemeClr val="bg1"/>
                </a:solidFill>
                <a:effectLst/>
              </a:rPr>
              <a:t>mlade</a:t>
            </a:r>
            <a:r>
              <a:rPr lang="en-US" b="0" i="0" dirty="0">
                <a:solidFill>
                  <a:schemeClr val="bg1"/>
                </a:solidFill>
                <a:effectLst/>
              </a:rPr>
              <a:t>. Sa </a:t>
            </a:r>
            <a:r>
              <a:rPr lang="en-US" b="0" i="0" dirty="0" err="1">
                <a:solidFill>
                  <a:schemeClr val="bg1"/>
                </a:solidFill>
                <a:effectLst/>
              </a:rPr>
              <a:t>svojim</a:t>
            </a:r>
            <a:r>
              <a:rPr lang="en-US" b="0" i="0" dirty="0">
                <a:solidFill>
                  <a:schemeClr val="bg1"/>
                </a:solidFill>
                <a:effectLst/>
              </a:rPr>
              <a:t> </a:t>
            </a:r>
            <a:r>
              <a:rPr lang="en-US" b="0" i="0" dirty="0" err="1">
                <a:solidFill>
                  <a:schemeClr val="bg1"/>
                </a:solidFill>
                <a:effectLst/>
              </a:rPr>
              <a:t>jedinstvenim</a:t>
            </a:r>
            <a:r>
              <a:rPr lang="en-US" b="0" i="0" dirty="0">
                <a:solidFill>
                  <a:schemeClr val="bg1"/>
                </a:solidFill>
                <a:effectLst/>
              </a:rPr>
              <a:t> </a:t>
            </a:r>
            <a:r>
              <a:rPr lang="en-US" b="0" i="0" dirty="0" err="1">
                <a:solidFill>
                  <a:schemeClr val="bg1"/>
                </a:solidFill>
                <a:effectLst/>
              </a:rPr>
              <a:t>pristupom</a:t>
            </a:r>
            <a:r>
              <a:rPr lang="en-US" b="0" i="0" dirty="0">
                <a:solidFill>
                  <a:schemeClr val="bg1"/>
                </a:solidFill>
                <a:effectLst/>
              </a:rPr>
              <a:t> </a:t>
            </a:r>
            <a:r>
              <a:rPr lang="en-US" b="0" i="0" dirty="0" err="1">
                <a:solidFill>
                  <a:schemeClr val="bg1"/>
                </a:solidFill>
                <a:effectLst/>
              </a:rPr>
              <a:t>iz</a:t>
            </a:r>
            <a:r>
              <a:rPr lang="en-US" b="0" i="0" dirty="0">
                <a:solidFill>
                  <a:schemeClr val="bg1"/>
                </a:solidFill>
                <a:effectLst/>
              </a:rPr>
              <a:t> </a:t>
            </a:r>
            <a:r>
              <a:rPr lang="en-US" b="0" i="0" dirty="0" err="1">
                <a:solidFill>
                  <a:schemeClr val="bg1"/>
                </a:solidFill>
                <a:effectLst/>
              </a:rPr>
              <a:t>godine</a:t>
            </a:r>
            <a:r>
              <a:rPr lang="en-US" b="0" i="0" dirty="0">
                <a:solidFill>
                  <a:schemeClr val="bg1"/>
                </a:solidFill>
                <a:effectLst/>
              </a:rPr>
              <a:t> u </a:t>
            </a:r>
            <a:r>
              <a:rPr lang="en-US" b="0" i="0" dirty="0" err="1">
                <a:solidFill>
                  <a:schemeClr val="bg1"/>
                </a:solidFill>
                <a:effectLst/>
              </a:rPr>
              <a:t>godinu</a:t>
            </a:r>
            <a:r>
              <a:rPr lang="en-US" b="0" i="0" dirty="0">
                <a:solidFill>
                  <a:schemeClr val="bg1"/>
                </a:solidFill>
                <a:effectLst/>
              </a:rPr>
              <a:t> </a:t>
            </a:r>
            <a:r>
              <a:rPr lang="en-US" b="0" i="0" dirty="0" err="1">
                <a:solidFill>
                  <a:schemeClr val="bg1"/>
                </a:solidFill>
                <a:effectLst/>
              </a:rPr>
              <a:t>broji</a:t>
            </a:r>
            <a:r>
              <a:rPr lang="en-US" b="0" i="0" dirty="0">
                <a:solidFill>
                  <a:schemeClr val="bg1"/>
                </a:solidFill>
                <a:effectLst/>
              </a:rPr>
              <a:t> </a:t>
            </a:r>
            <a:r>
              <a:rPr lang="en-US" b="0" i="0" dirty="0" err="1">
                <a:solidFill>
                  <a:schemeClr val="bg1"/>
                </a:solidFill>
                <a:effectLst/>
              </a:rPr>
              <a:t>sve</a:t>
            </a:r>
            <a:r>
              <a:rPr lang="en-US" b="0" i="0" dirty="0">
                <a:solidFill>
                  <a:schemeClr val="bg1"/>
                </a:solidFill>
                <a:effectLst/>
              </a:rPr>
              <a:t> </a:t>
            </a:r>
            <a:r>
              <a:rPr lang="en-US" b="0" i="0" dirty="0" err="1">
                <a:solidFill>
                  <a:schemeClr val="bg1"/>
                </a:solidFill>
                <a:effectLst/>
              </a:rPr>
              <a:t>veći</a:t>
            </a:r>
            <a:r>
              <a:rPr lang="en-US" b="0" i="0" dirty="0">
                <a:solidFill>
                  <a:schemeClr val="bg1"/>
                </a:solidFill>
                <a:effectLst/>
              </a:rPr>
              <a:t> </a:t>
            </a:r>
            <a:r>
              <a:rPr lang="en-US" b="0" i="0" dirty="0" err="1">
                <a:solidFill>
                  <a:schemeClr val="bg1"/>
                </a:solidFill>
                <a:effectLst/>
              </a:rPr>
              <a:t>broj</a:t>
            </a:r>
            <a:r>
              <a:rPr lang="en-US" b="0" i="0" dirty="0">
                <a:solidFill>
                  <a:schemeClr val="bg1"/>
                </a:solidFill>
                <a:effectLst/>
              </a:rPr>
              <a:t> </a:t>
            </a:r>
            <a:r>
              <a:rPr lang="en-US" b="0" i="0" dirty="0" err="1">
                <a:solidFill>
                  <a:schemeClr val="bg1"/>
                </a:solidFill>
                <a:effectLst/>
              </a:rPr>
              <a:t>mladih</a:t>
            </a:r>
            <a:r>
              <a:rPr lang="en-US" b="0" i="0" dirty="0">
                <a:solidFill>
                  <a:schemeClr val="bg1"/>
                </a:solidFill>
                <a:effectLst/>
              </a:rPr>
              <a:t>, </a:t>
            </a:r>
            <a:r>
              <a:rPr lang="en-US" b="0" i="0" dirty="0" err="1">
                <a:solidFill>
                  <a:schemeClr val="bg1"/>
                </a:solidFill>
                <a:effectLst/>
              </a:rPr>
              <a:t>zadovoljnih</a:t>
            </a:r>
            <a:r>
              <a:rPr lang="en-US" b="0" i="0" dirty="0">
                <a:solidFill>
                  <a:schemeClr val="bg1"/>
                </a:solidFill>
                <a:effectLst/>
              </a:rPr>
              <a:t> </a:t>
            </a:r>
            <a:r>
              <a:rPr lang="en-US" b="0" i="0" dirty="0" err="1">
                <a:solidFill>
                  <a:schemeClr val="bg1"/>
                </a:solidFill>
                <a:effectLst/>
              </a:rPr>
              <a:t>putnika</a:t>
            </a:r>
            <a:r>
              <a:rPr lang="en-US" b="0" i="0" dirty="0">
                <a:solidFill>
                  <a:schemeClr val="bg1"/>
                </a:solidFill>
                <a:effectLst/>
              </a:rPr>
              <a:t> koji </a:t>
            </a:r>
            <a:r>
              <a:rPr lang="en-US" b="0" i="0" dirty="0" err="1">
                <a:solidFill>
                  <a:schemeClr val="bg1"/>
                </a:solidFill>
                <a:effectLst/>
              </a:rPr>
              <a:t>uživaju</a:t>
            </a:r>
            <a:r>
              <a:rPr lang="en-US" b="0" i="0" dirty="0">
                <a:solidFill>
                  <a:schemeClr val="bg1"/>
                </a:solidFill>
                <a:effectLst/>
              </a:rPr>
              <a:t> u </a:t>
            </a:r>
            <a:r>
              <a:rPr lang="en-US" b="0" i="0" dirty="0" err="1">
                <a:solidFill>
                  <a:schemeClr val="bg1"/>
                </a:solidFill>
                <a:effectLst/>
              </a:rPr>
              <a:t>dobrom</a:t>
            </a:r>
            <a:r>
              <a:rPr lang="en-US" b="0" i="0" dirty="0">
                <a:solidFill>
                  <a:schemeClr val="bg1"/>
                </a:solidFill>
                <a:effectLst/>
              </a:rPr>
              <a:t> </a:t>
            </a:r>
            <a:r>
              <a:rPr lang="en-US" b="0" i="0" dirty="0" err="1">
                <a:solidFill>
                  <a:schemeClr val="bg1"/>
                </a:solidFill>
                <a:effectLst/>
              </a:rPr>
              <a:t>provodu</a:t>
            </a:r>
            <a:r>
              <a:rPr lang="en-US" b="0" i="0" dirty="0">
                <a:solidFill>
                  <a:schemeClr val="bg1"/>
                </a:solidFill>
                <a:effectLst/>
              </a:rPr>
              <a:t> </a:t>
            </a:r>
            <a:r>
              <a:rPr lang="en-US" b="0" i="0" dirty="0" err="1">
                <a:solidFill>
                  <a:schemeClr val="bg1"/>
                </a:solidFill>
                <a:effectLst/>
              </a:rPr>
              <a:t>i</a:t>
            </a:r>
            <a:r>
              <a:rPr lang="en-US" b="0" i="0" dirty="0">
                <a:solidFill>
                  <a:schemeClr val="bg1"/>
                </a:solidFill>
                <a:effectLst/>
              </a:rPr>
              <a:t> </a:t>
            </a:r>
            <a:r>
              <a:rPr lang="en-US" b="0" i="0" dirty="0" err="1">
                <a:solidFill>
                  <a:schemeClr val="bg1"/>
                </a:solidFill>
                <a:effectLst/>
              </a:rPr>
              <a:t>kvalitetnom</a:t>
            </a:r>
            <a:r>
              <a:rPr lang="en-US" b="0" i="0" dirty="0">
                <a:solidFill>
                  <a:schemeClr val="bg1"/>
                </a:solidFill>
                <a:effectLst/>
              </a:rPr>
              <a:t> </a:t>
            </a:r>
            <a:r>
              <a:rPr lang="en-US" b="0" i="0" dirty="0" err="1">
                <a:solidFill>
                  <a:schemeClr val="bg1"/>
                </a:solidFill>
                <a:effectLst/>
              </a:rPr>
              <a:t>sadržaju</a:t>
            </a:r>
            <a:r>
              <a:rPr lang="en-US" b="0" i="0" dirty="0">
                <a:solidFill>
                  <a:schemeClr val="bg1"/>
                </a:solidFill>
                <a:effectLst/>
              </a:rPr>
              <a:t> </a:t>
            </a:r>
            <a:r>
              <a:rPr lang="en-US" b="0" i="0" dirty="0" err="1">
                <a:solidFill>
                  <a:schemeClr val="bg1"/>
                </a:solidFill>
                <a:effectLst/>
              </a:rPr>
              <a:t>na</a:t>
            </a:r>
            <a:r>
              <a:rPr lang="en-US" b="0" i="0" dirty="0">
                <a:solidFill>
                  <a:schemeClr val="bg1"/>
                </a:solidFill>
                <a:effectLst/>
              </a:rPr>
              <a:t> </a:t>
            </a:r>
            <a:r>
              <a:rPr lang="en-US" b="0" i="0" dirty="0" err="1">
                <a:solidFill>
                  <a:schemeClr val="bg1"/>
                </a:solidFill>
                <a:effectLst/>
              </a:rPr>
              <a:t>putovanjima</a:t>
            </a:r>
            <a:r>
              <a:rPr lang="en-US" b="0" i="0" dirty="0">
                <a:solidFill>
                  <a:schemeClr val="bg1"/>
                </a:solidFill>
                <a:effectLst/>
              </a:rPr>
              <a:t>.</a:t>
            </a:r>
            <a:br>
              <a:rPr lang="sr-Latn-RS" b="0" i="0" dirty="0">
                <a:solidFill>
                  <a:schemeClr val="bg1"/>
                </a:solidFill>
                <a:effectLst/>
              </a:rPr>
            </a:br>
            <a:endParaRPr lang="en-US" b="0" i="0" dirty="0">
              <a:solidFill>
                <a:schemeClr val="bg1"/>
              </a:solidFill>
              <a:effectLst/>
            </a:endParaRPr>
          </a:p>
          <a:p>
            <a:r>
              <a:rPr lang="en-US" b="0" i="0" dirty="0">
                <a:solidFill>
                  <a:schemeClr val="bg1"/>
                </a:solidFill>
                <a:effectLst/>
              </a:rPr>
              <a:t>Sa </a:t>
            </a:r>
            <a:r>
              <a:rPr lang="en-US" b="0" i="0" dirty="0" err="1">
                <a:solidFill>
                  <a:schemeClr val="bg1"/>
                </a:solidFill>
                <a:effectLst/>
              </a:rPr>
              <a:t>sloganom</a:t>
            </a:r>
            <a:r>
              <a:rPr lang="en-US" b="0" i="0" dirty="0">
                <a:solidFill>
                  <a:schemeClr val="bg1"/>
                </a:solidFill>
                <a:effectLst/>
              </a:rPr>
              <a:t> </a:t>
            </a:r>
            <a:r>
              <a:rPr lang="en-US" b="1" i="0" dirty="0" err="1">
                <a:solidFill>
                  <a:schemeClr val="bg1"/>
                </a:solidFill>
                <a:effectLst/>
              </a:rPr>
              <a:t>Explore.Dream.Discover</a:t>
            </a:r>
            <a:r>
              <a:rPr lang="en-US" b="1" i="0" dirty="0">
                <a:solidFill>
                  <a:schemeClr val="bg1"/>
                </a:solidFill>
                <a:effectLst/>
              </a:rPr>
              <a:t> </a:t>
            </a:r>
            <a:r>
              <a:rPr lang="en-US" b="0" i="0" dirty="0" err="1">
                <a:solidFill>
                  <a:schemeClr val="bg1"/>
                </a:solidFill>
                <a:effectLst/>
              </a:rPr>
              <a:t>sa</a:t>
            </a:r>
            <a:r>
              <a:rPr lang="en-US" b="0" i="0" dirty="0">
                <a:solidFill>
                  <a:schemeClr val="bg1"/>
                </a:solidFill>
                <a:effectLst/>
              </a:rPr>
              <a:t> </a:t>
            </a:r>
            <a:r>
              <a:rPr lang="en-US" b="0" i="0" dirty="0" err="1">
                <a:solidFill>
                  <a:schemeClr val="bg1"/>
                </a:solidFill>
                <a:effectLst/>
              </a:rPr>
              <a:t>svojim</a:t>
            </a:r>
            <a:r>
              <a:rPr lang="en-US" b="0" i="0" dirty="0">
                <a:solidFill>
                  <a:schemeClr val="bg1"/>
                </a:solidFill>
                <a:effectLst/>
              </a:rPr>
              <a:t> </a:t>
            </a:r>
            <a:r>
              <a:rPr lang="en-US" b="0" i="0" dirty="0" err="1">
                <a:solidFill>
                  <a:schemeClr val="bg1"/>
                </a:solidFill>
                <a:effectLst/>
              </a:rPr>
              <a:t>putnicima</a:t>
            </a:r>
            <a:r>
              <a:rPr lang="en-US" b="0" i="0" dirty="0">
                <a:solidFill>
                  <a:schemeClr val="bg1"/>
                </a:solidFill>
                <a:effectLst/>
              </a:rPr>
              <a:t> se </a:t>
            </a:r>
            <a:r>
              <a:rPr lang="en-US" b="0" i="0" dirty="0" err="1">
                <a:solidFill>
                  <a:schemeClr val="bg1"/>
                </a:solidFill>
                <a:effectLst/>
              </a:rPr>
              <a:t>zabavlja</a:t>
            </a:r>
            <a:r>
              <a:rPr lang="en-US" b="0" i="0" dirty="0">
                <a:solidFill>
                  <a:schemeClr val="bg1"/>
                </a:solidFill>
                <a:effectLst/>
              </a:rPr>
              <a:t> </a:t>
            </a:r>
            <a:r>
              <a:rPr lang="en-US" b="0" i="0" dirty="0" err="1">
                <a:solidFill>
                  <a:schemeClr val="bg1"/>
                </a:solidFill>
                <a:effectLst/>
              </a:rPr>
              <a:t>svakog</a:t>
            </a:r>
            <a:r>
              <a:rPr lang="en-US" b="0" i="0" dirty="0">
                <a:solidFill>
                  <a:schemeClr val="bg1"/>
                </a:solidFill>
                <a:effectLst/>
              </a:rPr>
              <a:t> dana, </a:t>
            </a:r>
            <a:r>
              <a:rPr lang="en-US" b="0" i="0" dirty="0" err="1">
                <a:solidFill>
                  <a:schemeClr val="bg1"/>
                </a:solidFill>
                <a:effectLst/>
              </a:rPr>
              <a:t>na</a:t>
            </a:r>
            <a:r>
              <a:rPr lang="en-US" b="0" i="0" dirty="0">
                <a:solidFill>
                  <a:schemeClr val="bg1"/>
                </a:solidFill>
                <a:effectLst/>
              </a:rPr>
              <a:t> </a:t>
            </a:r>
            <a:r>
              <a:rPr lang="en-US" b="0" i="0" dirty="0" err="1">
                <a:solidFill>
                  <a:schemeClr val="bg1"/>
                </a:solidFill>
                <a:effectLst/>
              </a:rPr>
              <a:t>svakom</a:t>
            </a:r>
            <a:r>
              <a:rPr lang="en-US" b="0" i="0" dirty="0">
                <a:solidFill>
                  <a:schemeClr val="bg1"/>
                </a:solidFill>
                <a:effectLst/>
              </a:rPr>
              <a:t> </a:t>
            </a:r>
            <a:r>
              <a:rPr lang="en-US" b="0" i="0" dirty="0" err="1">
                <a:solidFill>
                  <a:schemeClr val="bg1"/>
                </a:solidFill>
                <a:effectLst/>
              </a:rPr>
              <a:t>putovanju</a:t>
            </a:r>
            <a:r>
              <a:rPr lang="en-US" b="0" i="0" dirty="0">
                <a:solidFill>
                  <a:schemeClr val="bg1"/>
                </a:solidFill>
                <a:effectLst/>
              </a:rPr>
              <a:t>. </a:t>
            </a:r>
            <a:endParaRPr lang="en-US" dirty="0">
              <a:solidFill>
                <a:schemeClr val="bg1"/>
              </a:solidFill>
            </a:endParaRPr>
          </a:p>
        </p:txBody>
      </p:sp>
      <p:sp>
        <p:nvSpPr>
          <p:cNvPr id="12" name="TextBox 11">
            <a:extLst>
              <a:ext uri="{FF2B5EF4-FFF2-40B4-BE49-F238E27FC236}">
                <a16:creationId xmlns:a16="http://schemas.microsoft.com/office/drawing/2014/main" id="{8661FB32-2978-4A50-BD56-8C5B0DBD2ADD}"/>
              </a:ext>
            </a:extLst>
          </p:cNvPr>
          <p:cNvSpPr txBox="1"/>
          <p:nvPr/>
        </p:nvSpPr>
        <p:spPr>
          <a:xfrm>
            <a:off x="222884" y="427896"/>
            <a:ext cx="2679171" cy="369332"/>
          </a:xfrm>
          <a:prstGeom prst="rect">
            <a:avLst/>
          </a:prstGeom>
          <a:solidFill>
            <a:schemeClr val="bg1">
              <a:lumMod val="75000"/>
            </a:schemeClr>
          </a:solidFill>
        </p:spPr>
        <p:txBody>
          <a:bodyPr wrap="square" rtlCol="0">
            <a:spAutoFit/>
          </a:bodyPr>
          <a:lstStyle/>
          <a:p>
            <a:pPr algn="ctr"/>
            <a:r>
              <a:rPr lang="en-US" b="1" dirty="0"/>
              <a:t>O </a:t>
            </a:r>
            <a:r>
              <a:rPr lang="en-US" b="1" dirty="0" err="1"/>
              <a:t>Kompaniji</a:t>
            </a:r>
            <a:r>
              <a:rPr lang="en-US" b="1" dirty="0"/>
              <a:t>:</a:t>
            </a:r>
          </a:p>
        </p:txBody>
      </p:sp>
      <p:pic>
        <p:nvPicPr>
          <p:cNvPr id="14" name="Picture 13">
            <a:extLst>
              <a:ext uri="{FF2B5EF4-FFF2-40B4-BE49-F238E27FC236}">
                <a16:creationId xmlns:a16="http://schemas.microsoft.com/office/drawing/2014/main" id="{A8120BEB-3E87-48FB-9701-1D81BA28C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497718" y="218160"/>
            <a:ext cx="6372245" cy="6570550"/>
          </a:xfrm>
          <a:prstGeom prst="rect">
            <a:avLst/>
          </a:prstGeom>
        </p:spPr>
      </p:pic>
      <p:sp>
        <p:nvSpPr>
          <p:cNvPr id="15" name="TextBox 14">
            <a:extLst>
              <a:ext uri="{FF2B5EF4-FFF2-40B4-BE49-F238E27FC236}">
                <a16:creationId xmlns:a16="http://schemas.microsoft.com/office/drawing/2014/main" id="{9C1B9087-D404-4D1E-B9AD-9262E35A86D7}"/>
              </a:ext>
            </a:extLst>
          </p:cNvPr>
          <p:cNvSpPr txBox="1"/>
          <p:nvPr/>
        </p:nvSpPr>
        <p:spPr>
          <a:xfrm>
            <a:off x="5398566" y="442575"/>
            <a:ext cx="2679171" cy="369332"/>
          </a:xfrm>
          <a:prstGeom prst="rect">
            <a:avLst/>
          </a:prstGeom>
          <a:solidFill>
            <a:schemeClr val="bg1">
              <a:lumMod val="75000"/>
            </a:schemeClr>
          </a:solidFill>
        </p:spPr>
        <p:txBody>
          <a:bodyPr wrap="square" rtlCol="0">
            <a:spAutoFit/>
          </a:bodyPr>
          <a:lstStyle/>
          <a:p>
            <a:pPr algn="ctr"/>
            <a:r>
              <a:rPr lang="en-US" b="1" dirty="0" err="1"/>
              <a:t>Aplikacija</a:t>
            </a:r>
            <a:r>
              <a:rPr lang="en-US" b="1" dirty="0"/>
              <a:t>:</a:t>
            </a:r>
          </a:p>
        </p:txBody>
      </p:sp>
      <p:sp>
        <p:nvSpPr>
          <p:cNvPr id="17" name="TextBox 16">
            <a:extLst>
              <a:ext uri="{FF2B5EF4-FFF2-40B4-BE49-F238E27FC236}">
                <a16:creationId xmlns:a16="http://schemas.microsoft.com/office/drawing/2014/main" id="{2FE58163-2118-4B4A-B0EF-BB38C5F9885F}"/>
              </a:ext>
            </a:extLst>
          </p:cNvPr>
          <p:cNvSpPr txBox="1"/>
          <p:nvPr/>
        </p:nvSpPr>
        <p:spPr>
          <a:xfrm>
            <a:off x="5563541" y="937169"/>
            <a:ext cx="6240598" cy="5632311"/>
          </a:xfrm>
          <a:prstGeom prst="rect">
            <a:avLst/>
          </a:prstGeom>
          <a:noFill/>
        </p:spPr>
        <p:txBody>
          <a:bodyPr wrap="square" rtlCol="0">
            <a:spAutoFit/>
          </a:bodyPr>
          <a:lstStyle/>
          <a:p>
            <a:r>
              <a:rPr lang="sr-Latn-RS" dirty="0">
                <a:solidFill>
                  <a:schemeClr val="bg1"/>
                </a:solidFill>
              </a:rPr>
              <a:t>Aplikacija</a:t>
            </a:r>
            <a:r>
              <a:rPr lang="sr-Latn-RS" b="1" dirty="0">
                <a:solidFill>
                  <a:schemeClr val="bg1"/>
                </a:solidFill>
              </a:rPr>
              <a:t> Go2 Travelling </a:t>
            </a:r>
            <a:r>
              <a:rPr lang="sr-Latn-RS" dirty="0">
                <a:solidFill>
                  <a:schemeClr val="bg1"/>
                </a:solidFill>
              </a:rPr>
              <a:t>je travel aplikacija koja koliko služi korisnicima, toliko služi i agenciji. </a:t>
            </a:r>
          </a:p>
          <a:p>
            <a:endParaRPr lang="sr-Latn-RS" dirty="0">
              <a:solidFill>
                <a:schemeClr val="bg1"/>
              </a:solidFill>
            </a:endParaRPr>
          </a:p>
          <a:p>
            <a:r>
              <a:rPr lang="sr-Latn-RS" dirty="0">
                <a:solidFill>
                  <a:schemeClr val="bg1"/>
                </a:solidFill>
              </a:rPr>
              <a:t>Korisnici korz aplikaciju mogu efikasno, brzo i lako ragledati ponude agencije, i planiranju putovanja uz detaljne opise destinacija što štedi na vremenu. Takođe postoji mogućnost prijavljivanja za svako putovanje cime se smanjuje bespotrebna komunikacija između agencije i korisnika. U slučaju nekih dodatnih pitanja aplikacija omogućava korisnicma kontakt sa agencijom preko slanja upita, ali nudi i potrebne informacije kao što su broj, lokacije itd.</a:t>
            </a:r>
            <a:br>
              <a:rPr lang="sr-Latn-RS" dirty="0">
                <a:solidFill>
                  <a:schemeClr val="bg1"/>
                </a:solidFill>
              </a:rPr>
            </a:br>
            <a:br>
              <a:rPr lang="sr-Latn-RS" dirty="0">
                <a:solidFill>
                  <a:schemeClr val="bg1"/>
                </a:solidFill>
              </a:rPr>
            </a:br>
            <a:r>
              <a:rPr lang="sr-Latn-RS" dirty="0">
                <a:solidFill>
                  <a:schemeClr val="bg1"/>
                </a:solidFill>
              </a:rPr>
              <a:t>Pored ove osnovne svrhe aplikacije postoje i druge, kao što je pregled specijalnih ponuda agencije u bilo kom momentu – na klik!</a:t>
            </a:r>
            <a:br>
              <a:rPr lang="sr-Latn-RS" dirty="0">
                <a:solidFill>
                  <a:schemeClr val="bg1"/>
                </a:solidFill>
              </a:rPr>
            </a:br>
            <a:r>
              <a:rPr lang="sr-Latn-RS" dirty="0">
                <a:solidFill>
                  <a:schemeClr val="bg1"/>
                </a:solidFill>
              </a:rPr>
              <a:t>Takođe je dostupan i pregled bloga o raznim dešavanjima i projektima agencije.</a:t>
            </a:r>
            <a:br>
              <a:rPr lang="sr-Latn-RS" dirty="0">
                <a:solidFill>
                  <a:schemeClr val="bg1"/>
                </a:solidFill>
              </a:rPr>
            </a:br>
            <a:br>
              <a:rPr lang="sr-Latn-RS" dirty="0">
                <a:solidFill>
                  <a:schemeClr val="bg1"/>
                </a:solidFill>
              </a:rPr>
            </a:br>
            <a:r>
              <a:rPr lang="sr-Latn-RS" dirty="0">
                <a:solidFill>
                  <a:schemeClr val="bg1"/>
                </a:solidFill>
              </a:rPr>
              <a:t>Sama aplikacija podiže popularnost agenciji i sama po sebi predstavlja reklamu!</a:t>
            </a:r>
          </a:p>
        </p:txBody>
      </p:sp>
    </p:spTree>
    <p:extLst>
      <p:ext uri="{BB962C8B-B14F-4D97-AF65-F5344CB8AC3E}">
        <p14:creationId xmlns:p14="http://schemas.microsoft.com/office/powerpoint/2010/main" val="360689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D40A32-C707-4E98-91E4-92BADBC53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24301" cy="6858000"/>
          </a:xfrm>
          <a:prstGeom prst="rect">
            <a:avLst/>
          </a:prstGeom>
        </p:spPr>
      </p:pic>
      <p:sp>
        <p:nvSpPr>
          <p:cNvPr id="7" name="TextBox 6">
            <a:extLst>
              <a:ext uri="{FF2B5EF4-FFF2-40B4-BE49-F238E27FC236}">
                <a16:creationId xmlns:a16="http://schemas.microsoft.com/office/drawing/2014/main" id="{44DA8CD9-B9B3-497F-8150-B2125317BE53}"/>
              </a:ext>
            </a:extLst>
          </p:cNvPr>
          <p:cNvSpPr txBox="1"/>
          <p:nvPr/>
        </p:nvSpPr>
        <p:spPr>
          <a:xfrm>
            <a:off x="2627791" y="426128"/>
            <a:ext cx="8948691" cy="2308324"/>
          </a:xfrm>
          <a:prstGeom prst="rect">
            <a:avLst/>
          </a:prstGeom>
          <a:noFill/>
        </p:spPr>
        <p:txBody>
          <a:bodyPr wrap="square" rtlCol="0">
            <a:spAutoFit/>
          </a:bodyPr>
          <a:lstStyle/>
          <a:p>
            <a:r>
              <a:rPr lang="en-US" dirty="0"/>
              <a:t>Za </a:t>
            </a:r>
            <a:r>
              <a:rPr lang="en-US" dirty="0" err="1"/>
              <a:t>ovu</a:t>
            </a:r>
            <a:r>
              <a:rPr lang="en-US" dirty="0"/>
              <a:t> </a:t>
            </a:r>
            <a:r>
              <a:rPr lang="en-US" dirty="0" err="1"/>
              <a:t>aplikaciju</a:t>
            </a:r>
            <a:r>
              <a:rPr lang="en-US" dirty="0"/>
              <a:t> je </a:t>
            </a:r>
            <a:r>
              <a:rPr lang="en-US" dirty="0" err="1"/>
              <a:t>kori</a:t>
            </a:r>
            <a:r>
              <a:rPr lang="sr-Latn-RS" dirty="0"/>
              <a:t>šćen </a:t>
            </a:r>
            <a:r>
              <a:rPr lang="sr-Latn-RS" b="1" dirty="0"/>
              <a:t>Prototyping Model (Evolutinonary prototype)</a:t>
            </a:r>
            <a:r>
              <a:rPr lang="sr-Latn-RS" dirty="0"/>
              <a:t>. Korz ovaj prototip u više iteracija je testirano šta je dobro napravljeno ili šta treba da se ispravi.</a:t>
            </a:r>
            <a:br>
              <a:rPr lang="sr-Latn-RS" dirty="0"/>
            </a:br>
            <a:r>
              <a:rPr lang="sr-Latn-RS" dirty="0"/>
              <a:t>Prototip predstavlja minimalne jedinice koje idalje imaju sve parametre koji su potrebni za konačno rešenje. Njime filtriramo naše rešenje, znači razrešavamo sve probleme, ubacujemo sve komponente koje su nam potrebne tako da posle toga možemo da idemo na fazu implementacije.</a:t>
            </a:r>
            <a:br>
              <a:rPr lang="sr-Latn-RS" dirty="0"/>
            </a:br>
            <a:r>
              <a:rPr lang="sr-Latn-RS" dirty="0"/>
              <a:t>Korisniku je omogućeno da učestvuje u  razvoju aplikacije tako što pregleda prototip, a od njegovog feedback-a zavisi dalji razvoj.</a:t>
            </a:r>
          </a:p>
        </p:txBody>
      </p:sp>
      <p:sp>
        <p:nvSpPr>
          <p:cNvPr id="8" name="TextBox 7">
            <a:extLst>
              <a:ext uri="{FF2B5EF4-FFF2-40B4-BE49-F238E27FC236}">
                <a16:creationId xmlns:a16="http://schemas.microsoft.com/office/drawing/2014/main" id="{314A6F40-1F73-4F66-9223-7064BC176B56}"/>
              </a:ext>
            </a:extLst>
          </p:cNvPr>
          <p:cNvSpPr txBox="1"/>
          <p:nvPr/>
        </p:nvSpPr>
        <p:spPr>
          <a:xfrm>
            <a:off x="177553" y="133165"/>
            <a:ext cx="1979721" cy="461665"/>
          </a:xfrm>
          <a:prstGeom prst="rect">
            <a:avLst/>
          </a:prstGeom>
          <a:solidFill>
            <a:schemeClr val="bg1"/>
          </a:solidFill>
        </p:spPr>
        <p:txBody>
          <a:bodyPr wrap="square" rtlCol="0">
            <a:spAutoFit/>
          </a:bodyPr>
          <a:lstStyle/>
          <a:p>
            <a:pPr algn="ctr"/>
            <a:r>
              <a:rPr lang="sr-Latn-RS" sz="2400" b="1" dirty="0"/>
              <a:t>MODEL</a:t>
            </a:r>
            <a:endParaRPr lang="en-US" sz="2400" b="1" dirty="0"/>
          </a:p>
        </p:txBody>
      </p:sp>
      <p:sp>
        <p:nvSpPr>
          <p:cNvPr id="9" name="Rectangle: Rounded Corners 8">
            <a:extLst>
              <a:ext uri="{FF2B5EF4-FFF2-40B4-BE49-F238E27FC236}">
                <a16:creationId xmlns:a16="http://schemas.microsoft.com/office/drawing/2014/main" id="{FBA2A0A9-CFD8-43E9-B0DC-46F886729AA4}"/>
              </a:ext>
            </a:extLst>
          </p:cNvPr>
          <p:cNvSpPr/>
          <p:nvPr/>
        </p:nvSpPr>
        <p:spPr>
          <a:xfrm>
            <a:off x="544030" y="3429001"/>
            <a:ext cx="2101516" cy="737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Planiranje</a:t>
            </a:r>
            <a:endParaRPr lang="en-US" b="1" dirty="0"/>
          </a:p>
        </p:txBody>
      </p:sp>
      <p:sp>
        <p:nvSpPr>
          <p:cNvPr id="10" name="Rectangle: Rounded Corners 9">
            <a:extLst>
              <a:ext uri="{FF2B5EF4-FFF2-40B4-BE49-F238E27FC236}">
                <a16:creationId xmlns:a16="http://schemas.microsoft.com/office/drawing/2014/main" id="{1D437464-2406-40D0-B996-579C0025C6D3}"/>
              </a:ext>
            </a:extLst>
          </p:cNvPr>
          <p:cNvSpPr/>
          <p:nvPr/>
        </p:nvSpPr>
        <p:spPr>
          <a:xfrm>
            <a:off x="3430300" y="3429000"/>
            <a:ext cx="2101516" cy="737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Analiza</a:t>
            </a:r>
            <a:endParaRPr lang="en-US" b="1" dirty="0"/>
          </a:p>
        </p:txBody>
      </p:sp>
      <p:sp>
        <p:nvSpPr>
          <p:cNvPr id="11" name="Rectangle: Rounded Corners 10">
            <a:extLst>
              <a:ext uri="{FF2B5EF4-FFF2-40B4-BE49-F238E27FC236}">
                <a16:creationId xmlns:a16="http://schemas.microsoft.com/office/drawing/2014/main" id="{114262D6-3726-461F-91A6-F2002756B815}"/>
              </a:ext>
            </a:extLst>
          </p:cNvPr>
          <p:cNvSpPr/>
          <p:nvPr/>
        </p:nvSpPr>
        <p:spPr>
          <a:xfrm>
            <a:off x="3430300" y="4166937"/>
            <a:ext cx="2101516" cy="737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Dizajn</a:t>
            </a:r>
            <a:endParaRPr lang="en-US" b="1" dirty="0"/>
          </a:p>
        </p:txBody>
      </p:sp>
      <p:sp>
        <p:nvSpPr>
          <p:cNvPr id="12" name="Rectangle: Rounded Corners 11">
            <a:extLst>
              <a:ext uri="{FF2B5EF4-FFF2-40B4-BE49-F238E27FC236}">
                <a16:creationId xmlns:a16="http://schemas.microsoft.com/office/drawing/2014/main" id="{27BB2130-1876-4A9E-B4B5-DA79EBA82E80}"/>
              </a:ext>
            </a:extLst>
          </p:cNvPr>
          <p:cNvSpPr/>
          <p:nvPr/>
        </p:nvSpPr>
        <p:spPr>
          <a:xfrm>
            <a:off x="3430300" y="4904874"/>
            <a:ext cx="2101516" cy="737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Implementacija</a:t>
            </a:r>
            <a:endParaRPr lang="en-US" b="1" dirty="0"/>
          </a:p>
        </p:txBody>
      </p:sp>
      <p:sp>
        <p:nvSpPr>
          <p:cNvPr id="13" name="Rectangle: Rounded Corners 12">
            <a:extLst>
              <a:ext uri="{FF2B5EF4-FFF2-40B4-BE49-F238E27FC236}">
                <a16:creationId xmlns:a16="http://schemas.microsoft.com/office/drawing/2014/main" id="{44689A3D-BFC0-4707-8DE0-A8EA1365FB76}"/>
              </a:ext>
            </a:extLst>
          </p:cNvPr>
          <p:cNvSpPr/>
          <p:nvPr/>
        </p:nvSpPr>
        <p:spPr>
          <a:xfrm>
            <a:off x="6316570" y="4166936"/>
            <a:ext cx="2101516" cy="73793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r-Latn-RS" b="1" dirty="0"/>
              <a:t>Prototip aplikacije</a:t>
            </a:r>
            <a:endParaRPr lang="en-US" b="1" dirty="0"/>
          </a:p>
        </p:txBody>
      </p:sp>
      <p:sp>
        <p:nvSpPr>
          <p:cNvPr id="14" name="Rectangle: Rounded Corners 13">
            <a:extLst>
              <a:ext uri="{FF2B5EF4-FFF2-40B4-BE49-F238E27FC236}">
                <a16:creationId xmlns:a16="http://schemas.microsoft.com/office/drawing/2014/main" id="{EB913E9D-E08A-443E-A417-A69F1279FF42}"/>
              </a:ext>
            </a:extLst>
          </p:cNvPr>
          <p:cNvSpPr/>
          <p:nvPr/>
        </p:nvSpPr>
        <p:spPr>
          <a:xfrm>
            <a:off x="9202840" y="4166936"/>
            <a:ext cx="2101516" cy="737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Implementacija</a:t>
            </a:r>
            <a:endParaRPr lang="en-US" b="1" dirty="0"/>
          </a:p>
        </p:txBody>
      </p:sp>
      <p:sp>
        <p:nvSpPr>
          <p:cNvPr id="15" name="Rectangle: Rounded Corners 14">
            <a:extLst>
              <a:ext uri="{FF2B5EF4-FFF2-40B4-BE49-F238E27FC236}">
                <a16:creationId xmlns:a16="http://schemas.microsoft.com/office/drawing/2014/main" id="{C48CFBDC-2B94-4559-9861-328C46ABD090}"/>
              </a:ext>
            </a:extLst>
          </p:cNvPr>
          <p:cNvSpPr/>
          <p:nvPr/>
        </p:nvSpPr>
        <p:spPr>
          <a:xfrm>
            <a:off x="9202840" y="5573289"/>
            <a:ext cx="2101516" cy="73793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r-Latn-RS" b="1" dirty="0"/>
              <a:t>Aplikacija (Sistem)</a:t>
            </a:r>
            <a:endParaRPr lang="en-US" b="1" dirty="0"/>
          </a:p>
        </p:txBody>
      </p:sp>
      <p:cxnSp>
        <p:nvCxnSpPr>
          <p:cNvPr id="17" name="Straight Arrow Connector 16">
            <a:extLst>
              <a:ext uri="{FF2B5EF4-FFF2-40B4-BE49-F238E27FC236}">
                <a16:creationId xmlns:a16="http://schemas.microsoft.com/office/drawing/2014/main" id="{59024DD5-3D5E-4611-B3FB-706D177CE942}"/>
              </a:ext>
            </a:extLst>
          </p:cNvPr>
          <p:cNvCxnSpPr>
            <a:stCxn id="9" idx="3"/>
            <a:endCxn id="10" idx="1"/>
          </p:cNvCxnSpPr>
          <p:nvPr/>
        </p:nvCxnSpPr>
        <p:spPr>
          <a:xfrm flipV="1">
            <a:off x="2645546" y="3797969"/>
            <a:ext cx="78475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5D09140-BB65-4248-B427-A0954A259AEA}"/>
              </a:ext>
            </a:extLst>
          </p:cNvPr>
          <p:cNvCxnSpPr/>
          <p:nvPr/>
        </p:nvCxnSpPr>
        <p:spPr>
          <a:xfrm flipV="1">
            <a:off x="5531816" y="4535903"/>
            <a:ext cx="78475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3553E5CF-4BA3-4D9D-9471-36383723A1DC}"/>
              </a:ext>
            </a:extLst>
          </p:cNvPr>
          <p:cNvCxnSpPr/>
          <p:nvPr/>
        </p:nvCxnSpPr>
        <p:spPr>
          <a:xfrm flipV="1">
            <a:off x="8418086" y="4535903"/>
            <a:ext cx="78475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13F1F77-6A72-4CCF-84C6-D58477B9FD02}"/>
              </a:ext>
            </a:extLst>
          </p:cNvPr>
          <p:cNvCxnSpPr>
            <a:cxnSpLocks/>
          </p:cNvCxnSpPr>
          <p:nvPr/>
        </p:nvCxnSpPr>
        <p:spPr>
          <a:xfrm>
            <a:off x="10253598" y="4904873"/>
            <a:ext cx="0" cy="658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0A2341FB-62D5-4999-8B80-8879A602FFD6}"/>
              </a:ext>
            </a:extLst>
          </p:cNvPr>
          <p:cNvCxnSpPr>
            <a:cxnSpLocks/>
            <a:stCxn id="13" idx="2"/>
            <a:endCxn id="12" idx="3"/>
          </p:cNvCxnSpPr>
          <p:nvPr/>
        </p:nvCxnSpPr>
        <p:spPr>
          <a:xfrm rot="5400000">
            <a:off x="6265087" y="4171602"/>
            <a:ext cx="368970" cy="183551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or: Curved 30">
            <a:extLst>
              <a:ext uri="{FF2B5EF4-FFF2-40B4-BE49-F238E27FC236}">
                <a16:creationId xmlns:a16="http://schemas.microsoft.com/office/drawing/2014/main" id="{64686DFB-3CCB-492A-8B21-1FC2DFCBB3B8}"/>
              </a:ext>
            </a:extLst>
          </p:cNvPr>
          <p:cNvCxnSpPr>
            <a:stCxn id="10" idx="0"/>
            <a:endCxn id="9" idx="0"/>
          </p:cNvCxnSpPr>
          <p:nvPr/>
        </p:nvCxnSpPr>
        <p:spPr>
          <a:xfrm rot="16200000" flipH="1" flipV="1">
            <a:off x="3037922" y="1985865"/>
            <a:ext cx="1" cy="2886270"/>
          </a:xfrm>
          <a:prstGeom prst="curvedConnector3">
            <a:avLst>
              <a:gd name="adj1" fmla="val -2286000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7111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D40A32-C707-4E98-91E4-92BADBC53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24301" cy="6858000"/>
          </a:xfrm>
          <a:prstGeom prst="rect">
            <a:avLst/>
          </a:prstGeom>
        </p:spPr>
      </p:pic>
      <p:sp>
        <p:nvSpPr>
          <p:cNvPr id="21" name="TextBox 20">
            <a:extLst>
              <a:ext uri="{FF2B5EF4-FFF2-40B4-BE49-F238E27FC236}">
                <a16:creationId xmlns:a16="http://schemas.microsoft.com/office/drawing/2014/main" id="{97DA250F-EF8B-4EAE-A59A-2393812F3456}"/>
              </a:ext>
            </a:extLst>
          </p:cNvPr>
          <p:cNvSpPr txBox="1"/>
          <p:nvPr/>
        </p:nvSpPr>
        <p:spPr>
          <a:xfrm>
            <a:off x="177553" y="133165"/>
            <a:ext cx="1979721" cy="461665"/>
          </a:xfrm>
          <a:prstGeom prst="rect">
            <a:avLst/>
          </a:prstGeom>
          <a:solidFill>
            <a:schemeClr val="bg1"/>
          </a:solidFill>
        </p:spPr>
        <p:txBody>
          <a:bodyPr wrap="square" rtlCol="0">
            <a:spAutoFit/>
          </a:bodyPr>
          <a:lstStyle/>
          <a:p>
            <a:pPr algn="ctr"/>
            <a:r>
              <a:rPr lang="sr-Latn-RS" sz="2400" b="1" dirty="0"/>
              <a:t>KORACI</a:t>
            </a:r>
            <a:endParaRPr lang="en-US" sz="2400" b="1" dirty="0"/>
          </a:p>
        </p:txBody>
      </p:sp>
      <p:sp>
        <p:nvSpPr>
          <p:cNvPr id="2" name="TextBox 1">
            <a:extLst>
              <a:ext uri="{FF2B5EF4-FFF2-40B4-BE49-F238E27FC236}">
                <a16:creationId xmlns:a16="http://schemas.microsoft.com/office/drawing/2014/main" id="{F4C377D1-2D23-4B2F-85F6-D0D3B16DA52F}"/>
              </a:ext>
            </a:extLst>
          </p:cNvPr>
          <p:cNvSpPr txBox="1"/>
          <p:nvPr/>
        </p:nvSpPr>
        <p:spPr>
          <a:xfrm>
            <a:off x="2566738" y="133165"/>
            <a:ext cx="978568" cy="369332"/>
          </a:xfrm>
          <a:prstGeom prst="rect">
            <a:avLst/>
          </a:prstGeom>
          <a:solidFill>
            <a:schemeClr val="bg1">
              <a:lumMod val="65000"/>
            </a:schemeClr>
          </a:solidFill>
        </p:spPr>
        <p:txBody>
          <a:bodyPr wrap="square" rtlCol="0">
            <a:spAutoFit/>
          </a:bodyPr>
          <a:lstStyle/>
          <a:p>
            <a:r>
              <a:rPr lang="sr-Latn-RS" b="1" dirty="0"/>
              <a:t>I FAZA</a:t>
            </a:r>
            <a:endParaRPr lang="en-US" b="1" dirty="0"/>
          </a:p>
        </p:txBody>
      </p:sp>
      <p:sp>
        <p:nvSpPr>
          <p:cNvPr id="3" name="TextBox 2">
            <a:extLst>
              <a:ext uri="{FF2B5EF4-FFF2-40B4-BE49-F238E27FC236}">
                <a16:creationId xmlns:a16="http://schemas.microsoft.com/office/drawing/2014/main" id="{7644AFC7-791D-4CF5-A826-04F0AE7499AE}"/>
              </a:ext>
            </a:extLst>
          </p:cNvPr>
          <p:cNvSpPr txBox="1"/>
          <p:nvPr/>
        </p:nvSpPr>
        <p:spPr>
          <a:xfrm>
            <a:off x="2887579" y="502497"/>
            <a:ext cx="8117305" cy="646331"/>
          </a:xfrm>
          <a:prstGeom prst="rect">
            <a:avLst/>
          </a:prstGeom>
          <a:noFill/>
        </p:spPr>
        <p:txBody>
          <a:bodyPr wrap="square" rtlCol="0">
            <a:spAutoFit/>
          </a:bodyPr>
          <a:lstStyle/>
          <a:p>
            <a:r>
              <a:rPr lang="sr-Latn-RS" dirty="0"/>
              <a:t>Prikupljanje informacija o agenciji, njhovih zahteva, zahteva aplikacije, performanse, funkcionalnost, svrha, dizajn itd. –</a:t>
            </a:r>
            <a:r>
              <a:rPr lang="sr-Latn-RS" b="1" dirty="0"/>
              <a:t> prikupljanje potrebnih informacija</a:t>
            </a:r>
            <a:r>
              <a:rPr lang="sr-Latn-RS" dirty="0"/>
              <a:t>.</a:t>
            </a:r>
            <a:endParaRPr lang="en-US" dirty="0"/>
          </a:p>
        </p:txBody>
      </p:sp>
      <p:sp>
        <p:nvSpPr>
          <p:cNvPr id="22" name="TextBox 21">
            <a:extLst>
              <a:ext uri="{FF2B5EF4-FFF2-40B4-BE49-F238E27FC236}">
                <a16:creationId xmlns:a16="http://schemas.microsoft.com/office/drawing/2014/main" id="{E4A5A82D-9E11-4C5F-A8C8-AC190CF322C9}"/>
              </a:ext>
            </a:extLst>
          </p:cNvPr>
          <p:cNvSpPr txBox="1"/>
          <p:nvPr/>
        </p:nvSpPr>
        <p:spPr>
          <a:xfrm>
            <a:off x="2630907" y="1148828"/>
            <a:ext cx="978568" cy="369332"/>
          </a:xfrm>
          <a:prstGeom prst="rect">
            <a:avLst/>
          </a:prstGeom>
          <a:solidFill>
            <a:schemeClr val="bg1">
              <a:lumMod val="65000"/>
            </a:schemeClr>
          </a:solidFill>
        </p:spPr>
        <p:txBody>
          <a:bodyPr wrap="square" rtlCol="0">
            <a:spAutoFit/>
          </a:bodyPr>
          <a:lstStyle/>
          <a:p>
            <a:r>
              <a:rPr lang="sr-Latn-RS" b="1" dirty="0"/>
              <a:t>II FAZA</a:t>
            </a:r>
            <a:endParaRPr lang="en-US" b="1" dirty="0"/>
          </a:p>
        </p:txBody>
      </p:sp>
      <p:sp>
        <p:nvSpPr>
          <p:cNvPr id="23" name="TextBox 22">
            <a:extLst>
              <a:ext uri="{FF2B5EF4-FFF2-40B4-BE49-F238E27FC236}">
                <a16:creationId xmlns:a16="http://schemas.microsoft.com/office/drawing/2014/main" id="{3835D949-270C-4DAD-96B9-C29A2FBD6896}"/>
              </a:ext>
            </a:extLst>
          </p:cNvPr>
          <p:cNvSpPr txBox="1"/>
          <p:nvPr/>
        </p:nvSpPr>
        <p:spPr>
          <a:xfrm>
            <a:off x="2951748" y="1518160"/>
            <a:ext cx="8117305" cy="1200329"/>
          </a:xfrm>
          <a:prstGeom prst="rect">
            <a:avLst/>
          </a:prstGeom>
          <a:noFill/>
        </p:spPr>
        <p:txBody>
          <a:bodyPr wrap="square" rtlCol="0">
            <a:spAutoFit/>
          </a:bodyPr>
          <a:lstStyle/>
          <a:p>
            <a:r>
              <a:rPr lang="sr-Latn-RS" dirty="0"/>
              <a:t>Kreiranje jednostavnog dizajna i arhitekture za aplikaciju. Kreiranje prototipa aplikacije, koji predstavlja aproksimaciju karakteristika finalne aplikacije. Ovaj prototip je pojednostavljena aplikacija koja treba da prikaže kako će aplikacija izgledati, kako će funkcionisati itd.</a:t>
            </a:r>
          </a:p>
        </p:txBody>
      </p:sp>
      <p:sp>
        <p:nvSpPr>
          <p:cNvPr id="29" name="TextBox 28">
            <a:extLst>
              <a:ext uri="{FF2B5EF4-FFF2-40B4-BE49-F238E27FC236}">
                <a16:creationId xmlns:a16="http://schemas.microsoft.com/office/drawing/2014/main" id="{81533DAD-233F-4EBE-BB05-1BBE23552BBD}"/>
              </a:ext>
            </a:extLst>
          </p:cNvPr>
          <p:cNvSpPr txBox="1"/>
          <p:nvPr/>
        </p:nvSpPr>
        <p:spPr>
          <a:xfrm>
            <a:off x="2566738" y="2718489"/>
            <a:ext cx="978568" cy="369332"/>
          </a:xfrm>
          <a:prstGeom prst="rect">
            <a:avLst/>
          </a:prstGeom>
          <a:solidFill>
            <a:schemeClr val="bg1">
              <a:lumMod val="65000"/>
            </a:schemeClr>
          </a:solidFill>
        </p:spPr>
        <p:txBody>
          <a:bodyPr wrap="square" rtlCol="0">
            <a:spAutoFit/>
          </a:bodyPr>
          <a:lstStyle/>
          <a:p>
            <a:r>
              <a:rPr lang="sr-Latn-RS" b="1" dirty="0"/>
              <a:t>III FAZA</a:t>
            </a:r>
            <a:endParaRPr lang="en-US" b="1" dirty="0"/>
          </a:p>
        </p:txBody>
      </p:sp>
      <p:sp>
        <p:nvSpPr>
          <p:cNvPr id="30" name="TextBox 29">
            <a:extLst>
              <a:ext uri="{FF2B5EF4-FFF2-40B4-BE49-F238E27FC236}">
                <a16:creationId xmlns:a16="http://schemas.microsoft.com/office/drawing/2014/main" id="{D274D1DC-A98D-4DD3-856A-4302971CCEFB}"/>
              </a:ext>
            </a:extLst>
          </p:cNvPr>
          <p:cNvSpPr txBox="1"/>
          <p:nvPr/>
        </p:nvSpPr>
        <p:spPr>
          <a:xfrm>
            <a:off x="2887579" y="3087821"/>
            <a:ext cx="8117305" cy="1754326"/>
          </a:xfrm>
          <a:prstGeom prst="rect">
            <a:avLst/>
          </a:prstGeom>
          <a:noFill/>
        </p:spPr>
        <p:txBody>
          <a:bodyPr wrap="square" rtlCol="0">
            <a:spAutoFit/>
          </a:bodyPr>
          <a:lstStyle/>
          <a:p>
            <a:r>
              <a:rPr lang="sr-Latn-RS" dirty="0"/>
              <a:t>Komunikacija sa korisnikom, diskusija o prototipu – upoređivanje pogodnosti i mana, predlozi šta treba da se izbaci iz aplikacije, šta treba da se ubaci u aplikaciju. Sakupljanje potrebnih informacija dobijenih od korisnika, njihova analiza i modifikacija prototipa ako je to potrebno! Kada se dođe do finalnog prototipa on predstavlja konačnu aplikaciju, u svim ostalim slučajevima je potrebna modifikacija i vraćamo se na prethodne korake.</a:t>
            </a:r>
            <a:endParaRPr lang="en-US" dirty="0"/>
          </a:p>
        </p:txBody>
      </p:sp>
      <p:sp>
        <p:nvSpPr>
          <p:cNvPr id="32" name="TextBox 31">
            <a:extLst>
              <a:ext uri="{FF2B5EF4-FFF2-40B4-BE49-F238E27FC236}">
                <a16:creationId xmlns:a16="http://schemas.microsoft.com/office/drawing/2014/main" id="{11B799C1-B3D6-41D7-AF65-2419B429C4B3}"/>
              </a:ext>
            </a:extLst>
          </p:cNvPr>
          <p:cNvSpPr txBox="1"/>
          <p:nvPr/>
        </p:nvSpPr>
        <p:spPr>
          <a:xfrm>
            <a:off x="2566738" y="4842147"/>
            <a:ext cx="978568" cy="369332"/>
          </a:xfrm>
          <a:prstGeom prst="rect">
            <a:avLst/>
          </a:prstGeom>
          <a:solidFill>
            <a:schemeClr val="bg1">
              <a:lumMod val="65000"/>
            </a:schemeClr>
          </a:solidFill>
        </p:spPr>
        <p:txBody>
          <a:bodyPr wrap="square" rtlCol="0">
            <a:spAutoFit/>
          </a:bodyPr>
          <a:lstStyle/>
          <a:p>
            <a:r>
              <a:rPr lang="sr-Latn-RS" b="1" dirty="0"/>
              <a:t>IV FAZA</a:t>
            </a:r>
            <a:endParaRPr lang="en-US" b="1" dirty="0"/>
          </a:p>
        </p:txBody>
      </p:sp>
      <p:sp>
        <p:nvSpPr>
          <p:cNvPr id="33" name="TextBox 32">
            <a:extLst>
              <a:ext uri="{FF2B5EF4-FFF2-40B4-BE49-F238E27FC236}">
                <a16:creationId xmlns:a16="http://schemas.microsoft.com/office/drawing/2014/main" id="{D5848CD7-593E-4314-8323-F3975A14F44E}"/>
              </a:ext>
            </a:extLst>
          </p:cNvPr>
          <p:cNvSpPr txBox="1"/>
          <p:nvPr/>
        </p:nvSpPr>
        <p:spPr>
          <a:xfrm>
            <a:off x="2887579" y="5211479"/>
            <a:ext cx="8117305" cy="923330"/>
          </a:xfrm>
          <a:prstGeom prst="rect">
            <a:avLst/>
          </a:prstGeom>
          <a:noFill/>
        </p:spPr>
        <p:txBody>
          <a:bodyPr wrap="square" rtlCol="0">
            <a:spAutoFit/>
          </a:bodyPr>
          <a:lstStyle/>
          <a:p>
            <a:r>
              <a:rPr lang="sr-Latn-RS" dirty="0"/>
              <a:t>Kada je prototip zadovoljavajuć on predstavlja aplikaciju, kao što je ranije rečeno. Takav prototip se pregleda, poboljšava i testira, kako bi se aplikacija konačno realizovala.</a:t>
            </a:r>
            <a:endParaRPr lang="en-US" dirty="0"/>
          </a:p>
        </p:txBody>
      </p:sp>
    </p:spTree>
    <p:extLst>
      <p:ext uri="{BB962C8B-B14F-4D97-AF65-F5344CB8AC3E}">
        <p14:creationId xmlns:p14="http://schemas.microsoft.com/office/powerpoint/2010/main" val="257601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2623B-37EA-47E8-A062-6DBAD124D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827204" y="-5827201"/>
            <a:ext cx="537593" cy="12192002"/>
          </a:xfrm>
          <a:prstGeom prst="rect">
            <a:avLst/>
          </a:prstGeom>
        </p:spPr>
      </p:pic>
      <p:pic>
        <p:nvPicPr>
          <p:cNvPr id="7" name="Picture 6">
            <a:extLst>
              <a:ext uri="{FF2B5EF4-FFF2-40B4-BE49-F238E27FC236}">
                <a16:creationId xmlns:a16="http://schemas.microsoft.com/office/drawing/2014/main" id="{EBB14DE9-678B-4DBE-9EA2-3CCE3E085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04156" cy="6858000"/>
          </a:xfrm>
          <a:prstGeom prst="rect">
            <a:avLst/>
          </a:prstGeom>
        </p:spPr>
      </p:pic>
      <p:sp>
        <p:nvSpPr>
          <p:cNvPr id="8" name="TextBox 7">
            <a:extLst>
              <a:ext uri="{FF2B5EF4-FFF2-40B4-BE49-F238E27FC236}">
                <a16:creationId xmlns:a16="http://schemas.microsoft.com/office/drawing/2014/main" id="{4D37CF41-E7D4-4605-9573-22DB1E0A0815}"/>
              </a:ext>
            </a:extLst>
          </p:cNvPr>
          <p:cNvSpPr txBox="1"/>
          <p:nvPr/>
        </p:nvSpPr>
        <p:spPr>
          <a:xfrm>
            <a:off x="2590800" y="37967"/>
            <a:ext cx="7010400" cy="461665"/>
          </a:xfrm>
          <a:prstGeom prst="rect">
            <a:avLst/>
          </a:prstGeom>
          <a:noFill/>
        </p:spPr>
        <p:txBody>
          <a:bodyPr wrap="square" rtlCol="0">
            <a:spAutoFit/>
          </a:bodyPr>
          <a:lstStyle/>
          <a:p>
            <a:pPr algn="ctr"/>
            <a:r>
              <a:rPr lang="sr-Latn-RS" sz="2400" b="1" dirty="0">
                <a:solidFill>
                  <a:schemeClr val="bg1"/>
                </a:solidFill>
              </a:rPr>
              <a:t>PROCES KREIRANJA APLIKACIJE</a:t>
            </a:r>
            <a:endParaRPr lang="en-US" sz="2400" b="1" dirty="0">
              <a:solidFill>
                <a:schemeClr val="bg1"/>
              </a:solidFill>
            </a:endParaRPr>
          </a:p>
        </p:txBody>
      </p:sp>
      <p:sp>
        <p:nvSpPr>
          <p:cNvPr id="9" name="TextBox 8">
            <a:extLst>
              <a:ext uri="{FF2B5EF4-FFF2-40B4-BE49-F238E27FC236}">
                <a16:creationId xmlns:a16="http://schemas.microsoft.com/office/drawing/2014/main" id="{903C99C8-98FA-43B7-B6C5-A27CE77FDDA6}"/>
              </a:ext>
            </a:extLst>
          </p:cNvPr>
          <p:cNvSpPr txBox="1"/>
          <p:nvPr/>
        </p:nvSpPr>
        <p:spPr>
          <a:xfrm>
            <a:off x="1267326" y="843677"/>
            <a:ext cx="9914021" cy="2585323"/>
          </a:xfrm>
          <a:prstGeom prst="rect">
            <a:avLst/>
          </a:prstGeom>
          <a:noFill/>
        </p:spPr>
        <p:txBody>
          <a:bodyPr wrap="square" rtlCol="0">
            <a:spAutoFit/>
          </a:bodyPr>
          <a:lstStyle/>
          <a:p>
            <a:r>
              <a:rPr lang="sr-Latn-RS" dirty="0"/>
              <a:t>Aplikacija je kreirana po navedenom modelu prateći svaki njen korak. Kao što je već rečeno iz razgovora sa korisnikom su se prikupile sve potrebne informacije o tome čemu je aplikacija namenjena i koja je njena svrha, njene mogucnosti, performanse, kao i cena i vreme koje je zadato za razvoj aplikacije.</a:t>
            </a:r>
            <a:br>
              <a:rPr lang="sr-Latn-RS" dirty="0"/>
            </a:br>
            <a:r>
              <a:rPr lang="sr-Latn-RS" dirty="0"/>
              <a:t>Ti zahtevi se analiziraju i planira se njen dizajn, od kog se pravi prvi prototip, koji se prikazuje korisniku i unapređuje.</a:t>
            </a:r>
            <a:br>
              <a:rPr lang="sr-Latn-RS" dirty="0"/>
            </a:br>
            <a:r>
              <a:rPr lang="sr-Latn-RS" dirty="0"/>
              <a:t>Na osnovu analize kreirane su stranice aplikacije i njen dizajn i arhitektura. Kako se na kojoj stranici rešavala njena funkcionalnost to je blagovremeno bilo prikazano korisniku radi dobijanja njegovog feedback-a, na osnovu čega je uticao dalji razvoj aplikacije. Ovakav proces se ponavljao sve do momenta dok aplikacija nije zadovoljavala korisnikove potrebe.</a:t>
            </a:r>
          </a:p>
        </p:txBody>
      </p:sp>
      <p:sp>
        <p:nvSpPr>
          <p:cNvPr id="10" name="TextBox 9">
            <a:extLst>
              <a:ext uri="{FF2B5EF4-FFF2-40B4-BE49-F238E27FC236}">
                <a16:creationId xmlns:a16="http://schemas.microsoft.com/office/drawing/2014/main" id="{786D0C40-0622-4794-8755-F728DE5E5937}"/>
              </a:ext>
            </a:extLst>
          </p:cNvPr>
          <p:cNvSpPr txBox="1"/>
          <p:nvPr/>
        </p:nvSpPr>
        <p:spPr>
          <a:xfrm>
            <a:off x="1267326" y="3735080"/>
            <a:ext cx="9914021" cy="2585323"/>
          </a:xfrm>
          <a:prstGeom prst="rect">
            <a:avLst/>
          </a:prstGeom>
          <a:noFill/>
        </p:spPr>
        <p:txBody>
          <a:bodyPr wrap="square" rtlCol="0">
            <a:spAutoFit/>
          </a:bodyPr>
          <a:lstStyle/>
          <a:p>
            <a:r>
              <a:rPr lang="sr-Latn-RS" b="1" dirty="0"/>
              <a:t>Testiranje aplikacije – </a:t>
            </a:r>
            <a:r>
              <a:rPr lang="sr-Latn-RS" dirty="0"/>
              <a:t>Testira se aplikacija i njena funkcionalnost, korišćenje i performanse. Aplikacija je testirana na emulatoru za iOS korisnike, a na Android telefonu za android korisnike. Pri pravljenju prototipa aplikacija je svaki put bila testirana, kao i sama finalna verzija.</a:t>
            </a:r>
            <a:br>
              <a:rPr lang="sr-Latn-RS" dirty="0"/>
            </a:br>
            <a:r>
              <a:rPr lang="sr-Latn-RS" dirty="0"/>
              <a:t>Proveravanje da li aplikacija radi bez kašnjena, da li je svaka opicija funkcionalna, izgled ekrana na više uređaja, šta se desi kada se rotira ekran na mobilnom uređaju;</a:t>
            </a:r>
            <a:br>
              <a:rPr lang="sr-Latn-RS" dirty="0"/>
            </a:br>
            <a:r>
              <a:rPr lang="sr-Latn-RS" dirty="0"/>
              <a:t>Testira se i pokretanje i zatvaranje aplikacije, instalacija i brisanje.</a:t>
            </a:r>
            <a:br>
              <a:rPr lang="sr-Latn-RS" dirty="0"/>
            </a:br>
            <a:br>
              <a:rPr lang="sr-Latn-RS" dirty="0"/>
            </a:br>
            <a:r>
              <a:rPr lang="sr-Latn-RS" dirty="0"/>
              <a:t>Aplikacija je testirana na svakom nivou: funkcionalnost, performansa, sigurnost, učitavanje, korišćenje, prekidi u aplikaciji, konekcija sa internetom.</a:t>
            </a:r>
          </a:p>
        </p:txBody>
      </p:sp>
    </p:spTree>
    <p:extLst>
      <p:ext uri="{BB962C8B-B14F-4D97-AF65-F5344CB8AC3E}">
        <p14:creationId xmlns:p14="http://schemas.microsoft.com/office/powerpoint/2010/main" val="380461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D3BED87-813F-44FC-843E-76DC77C15AD1}"/>
              </a:ext>
            </a:extLst>
          </p:cNvPr>
          <p:cNvSpPr/>
          <p:nvPr/>
        </p:nvSpPr>
        <p:spPr>
          <a:xfrm>
            <a:off x="207853" y="994299"/>
            <a:ext cx="1988288" cy="5674784"/>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A5DDAB-F6A4-408F-B486-4A3AD4D3B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758" y="962580"/>
            <a:ext cx="3065996" cy="5674784"/>
          </a:xfrm>
          <a:prstGeom prst="rect">
            <a:avLst/>
          </a:prstGeom>
        </p:spPr>
      </p:pic>
      <p:pic>
        <p:nvPicPr>
          <p:cNvPr id="6" name="Picture 5">
            <a:extLst>
              <a:ext uri="{FF2B5EF4-FFF2-40B4-BE49-F238E27FC236}">
                <a16:creationId xmlns:a16="http://schemas.microsoft.com/office/drawing/2014/main" id="{F677AB04-3EB6-4C57-814E-429A09EB2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52" y="1974704"/>
            <a:ext cx="689291" cy="1427456"/>
          </a:xfrm>
          <a:prstGeom prst="rect">
            <a:avLst/>
          </a:prstGeom>
        </p:spPr>
      </p:pic>
      <p:pic>
        <p:nvPicPr>
          <p:cNvPr id="10" name="Picture 9">
            <a:extLst>
              <a:ext uri="{FF2B5EF4-FFF2-40B4-BE49-F238E27FC236}">
                <a16:creationId xmlns:a16="http://schemas.microsoft.com/office/drawing/2014/main" id="{CD33E775-501A-48C2-8A6F-C81498D43C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801" y="2120157"/>
            <a:ext cx="697718" cy="1422400"/>
          </a:xfrm>
          <a:prstGeom prst="rect">
            <a:avLst/>
          </a:prstGeom>
        </p:spPr>
      </p:pic>
      <p:pic>
        <p:nvPicPr>
          <p:cNvPr id="12" name="Picture 11">
            <a:extLst>
              <a:ext uri="{FF2B5EF4-FFF2-40B4-BE49-F238E27FC236}">
                <a16:creationId xmlns:a16="http://schemas.microsoft.com/office/drawing/2014/main" id="{E7D443E9-92BD-4D64-A83F-A1AE52CAEA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886" y="2248943"/>
            <a:ext cx="716256" cy="1398806"/>
          </a:xfrm>
          <a:prstGeom prst="rect">
            <a:avLst/>
          </a:prstGeom>
        </p:spPr>
      </p:pic>
      <p:pic>
        <p:nvPicPr>
          <p:cNvPr id="14" name="Picture 13">
            <a:extLst>
              <a:ext uri="{FF2B5EF4-FFF2-40B4-BE49-F238E27FC236}">
                <a16:creationId xmlns:a16="http://schemas.microsoft.com/office/drawing/2014/main" id="{89C936EB-2A6A-4083-B66B-F19F66B823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093" y="2405004"/>
            <a:ext cx="682549" cy="1405547"/>
          </a:xfrm>
          <a:prstGeom prst="rect">
            <a:avLst/>
          </a:prstGeom>
        </p:spPr>
      </p:pic>
      <p:pic>
        <p:nvPicPr>
          <p:cNvPr id="16" name="Picture 15">
            <a:extLst>
              <a:ext uri="{FF2B5EF4-FFF2-40B4-BE49-F238E27FC236}">
                <a16:creationId xmlns:a16="http://schemas.microsoft.com/office/drawing/2014/main" id="{67226859-7828-41C8-8701-E322313AD4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507" y="2562581"/>
            <a:ext cx="712885" cy="1413974"/>
          </a:xfrm>
          <a:prstGeom prst="rect">
            <a:avLst/>
          </a:prstGeom>
        </p:spPr>
      </p:pic>
      <p:pic>
        <p:nvPicPr>
          <p:cNvPr id="18" name="Picture 17">
            <a:extLst>
              <a:ext uri="{FF2B5EF4-FFF2-40B4-BE49-F238E27FC236}">
                <a16:creationId xmlns:a16="http://schemas.microsoft.com/office/drawing/2014/main" id="{1C108EE1-C186-41B1-B13D-4A741869C1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783" y="2718642"/>
            <a:ext cx="733109" cy="1420715"/>
          </a:xfrm>
          <a:prstGeom prst="rect">
            <a:avLst/>
          </a:prstGeom>
        </p:spPr>
      </p:pic>
      <p:pic>
        <p:nvPicPr>
          <p:cNvPr id="20" name="Picture 19">
            <a:extLst>
              <a:ext uri="{FF2B5EF4-FFF2-40B4-BE49-F238E27FC236}">
                <a16:creationId xmlns:a16="http://schemas.microsoft.com/office/drawing/2014/main" id="{2A2ED981-AC92-4425-B17E-FD34EA0C48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317" y="2885312"/>
            <a:ext cx="711200" cy="1439253"/>
          </a:xfrm>
          <a:prstGeom prst="rect">
            <a:avLst/>
          </a:prstGeom>
        </p:spPr>
      </p:pic>
      <p:pic>
        <p:nvPicPr>
          <p:cNvPr id="22" name="Picture 21">
            <a:extLst>
              <a:ext uri="{FF2B5EF4-FFF2-40B4-BE49-F238E27FC236}">
                <a16:creationId xmlns:a16="http://schemas.microsoft.com/office/drawing/2014/main" id="{66474D79-AFBE-4D75-A42B-E26D67174C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0231" y="3020157"/>
            <a:ext cx="692662" cy="1422400"/>
          </a:xfrm>
          <a:prstGeom prst="rect">
            <a:avLst/>
          </a:prstGeom>
        </p:spPr>
      </p:pic>
      <p:pic>
        <p:nvPicPr>
          <p:cNvPr id="24" name="Picture 23">
            <a:extLst>
              <a:ext uri="{FF2B5EF4-FFF2-40B4-BE49-F238E27FC236}">
                <a16:creationId xmlns:a16="http://schemas.microsoft.com/office/drawing/2014/main" id="{E776922C-B721-4B72-9686-6FAB3CDAA2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0714" y="3151973"/>
            <a:ext cx="679179" cy="1402176"/>
          </a:xfrm>
          <a:prstGeom prst="rect">
            <a:avLst/>
          </a:prstGeom>
        </p:spPr>
      </p:pic>
      <p:pic>
        <p:nvPicPr>
          <p:cNvPr id="26" name="Picture 25">
            <a:extLst>
              <a:ext uri="{FF2B5EF4-FFF2-40B4-BE49-F238E27FC236}">
                <a16:creationId xmlns:a16="http://schemas.microsoft.com/office/drawing/2014/main" id="{78748F98-C5B6-47E8-88D9-7C2CBF374F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6404" y="3320157"/>
            <a:ext cx="729738" cy="1422400"/>
          </a:xfrm>
          <a:prstGeom prst="rect">
            <a:avLst/>
          </a:prstGeom>
        </p:spPr>
      </p:pic>
      <p:pic>
        <p:nvPicPr>
          <p:cNvPr id="32" name="Picture 31">
            <a:extLst>
              <a:ext uri="{FF2B5EF4-FFF2-40B4-BE49-F238E27FC236}">
                <a16:creationId xmlns:a16="http://schemas.microsoft.com/office/drawing/2014/main" id="{574AEC9A-8EC5-44AE-B8CD-310F335481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5076" y="994299"/>
            <a:ext cx="2861065" cy="5674784"/>
          </a:xfrm>
          <a:prstGeom prst="rect">
            <a:avLst/>
          </a:prstGeom>
        </p:spPr>
      </p:pic>
      <p:sp>
        <p:nvSpPr>
          <p:cNvPr id="38" name="TextBox 37">
            <a:extLst>
              <a:ext uri="{FF2B5EF4-FFF2-40B4-BE49-F238E27FC236}">
                <a16:creationId xmlns:a16="http://schemas.microsoft.com/office/drawing/2014/main" id="{B0B2A7C5-E7A6-4613-A698-7EA1AB579D23}"/>
              </a:ext>
            </a:extLst>
          </p:cNvPr>
          <p:cNvSpPr txBox="1"/>
          <p:nvPr/>
        </p:nvSpPr>
        <p:spPr>
          <a:xfrm>
            <a:off x="4494981" y="459791"/>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a:t>Main</a:t>
            </a:r>
            <a:br>
              <a:rPr lang="en-US" sz="1400" b="1" dirty="0"/>
            </a:br>
            <a:r>
              <a:rPr lang="en-US" sz="1400" b="1" dirty="0"/>
              <a:t>Tip: </a:t>
            </a:r>
            <a:r>
              <a:rPr lang="en-US" sz="1400" dirty="0"/>
              <a:t>Splash</a:t>
            </a:r>
            <a:endParaRPr lang="en-US" sz="1400" b="1" dirty="0"/>
          </a:p>
        </p:txBody>
      </p:sp>
      <p:sp>
        <p:nvSpPr>
          <p:cNvPr id="40" name="TextBox 39">
            <a:extLst>
              <a:ext uri="{FF2B5EF4-FFF2-40B4-BE49-F238E27FC236}">
                <a16:creationId xmlns:a16="http://schemas.microsoft.com/office/drawing/2014/main" id="{25058F84-E911-4312-8D64-41C714409FDA}"/>
              </a:ext>
            </a:extLst>
          </p:cNvPr>
          <p:cNvSpPr txBox="1"/>
          <p:nvPr/>
        </p:nvSpPr>
        <p:spPr>
          <a:xfrm>
            <a:off x="8349833" y="471079"/>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Meni</a:t>
            </a:r>
            <a:br>
              <a:rPr lang="en-US" sz="1400" b="1" dirty="0"/>
            </a:br>
            <a:r>
              <a:rPr lang="en-US" sz="1400" b="1" dirty="0"/>
              <a:t>Tip: </a:t>
            </a:r>
            <a:r>
              <a:rPr lang="en-US" sz="1400" dirty="0"/>
              <a:t>List View</a:t>
            </a:r>
            <a:endParaRPr lang="en-US" sz="1400" b="1" dirty="0"/>
          </a:p>
        </p:txBody>
      </p:sp>
      <p:pic>
        <p:nvPicPr>
          <p:cNvPr id="44" name="Picture 43">
            <a:extLst>
              <a:ext uri="{FF2B5EF4-FFF2-40B4-BE49-F238E27FC236}">
                <a16:creationId xmlns:a16="http://schemas.microsoft.com/office/drawing/2014/main" id="{D77EE495-4F0A-4423-9D9D-D24511C1B79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854" y="188917"/>
            <a:ext cx="1988287" cy="805382"/>
          </a:xfrm>
          <a:prstGeom prst="rect">
            <a:avLst/>
          </a:prstGeom>
        </p:spPr>
      </p:pic>
      <p:pic>
        <p:nvPicPr>
          <p:cNvPr id="45" name="Picture 44">
            <a:extLst>
              <a:ext uri="{FF2B5EF4-FFF2-40B4-BE49-F238E27FC236}">
                <a16:creationId xmlns:a16="http://schemas.microsoft.com/office/drawing/2014/main" id="{E9819DDF-B2BF-4FA0-8325-903413594BE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4130" y="188917"/>
            <a:ext cx="398769" cy="805382"/>
          </a:xfrm>
          <a:prstGeom prst="rect">
            <a:avLst/>
          </a:prstGeom>
        </p:spPr>
      </p:pic>
      <p:sp>
        <p:nvSpPr>
          <p:cNvPr id="46" name="TextBox 45">
            <a:extLst>
              <a:ext uri="{FF2B5EF4-FFF2-40B4-BE49-F238E27FC236}">
                <a16:creationId xmlns:a16="http://schemas.microsoft.com/office/drawing/2014/main" id="{2411CDCB-DE48-4924-913B-8DEEAFE37A1C}"/>
              </a:ext>
            </a:extLst>
          </p:cNvPr>
          <p:cNvSpPr txBox="1"/>
          <p:nvPr/>
        </p:nvSpPr>
        <p:spPr>
          <a:xfrm>
            <a:off x="207853" y="314704"/>
            <a:ext cx="1988289" cy="400110"/>
          </a:xfrm>
          <a:prstGeom prst="rect">
            <a:avLst/>
          </a:prstGeom>
          <a:solidFill>
            <a:schemeClr val="bg1">
              <a:lumMod val="65000"/>
            </a:schemeClr>
          </a:solidFill>
        </p:spPr>
        <p:txBody>
          <a:bodyPr wrap="square" rtlCol="0">
            <a:spAutoFit/>
          </a:bodyPr>
          <a:lstStyle/>
          <a:p>
            <a:r>
              <a:rPr lang="sr-Latn-RS" sz="2000" b="1" dirty="0"/>
              <a:t>Dizajn aplikacije</a:t>
            </a:r>
            <a:endParaRPr lang="en-US" sz="2000" b="1" dirty="0"/>
          </a:p>
        </p:txBody>
      </p:sp>
    </p:spTree>
    <p:extLst>
      <p:ext uri="{BB962C8B-B14F-4D97-AF65-F5344CB8AC3E}">
        <p14:creationId xmlns:p14="http://schemas.microsoft.com/office/powerpoint/2010/main" val="9402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3D74DB-F8DC-483F-A361-AE948DD15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54" y="188917"/>
            <a:ext cx="1988287" cy="805382"/>
          </a:xfrm>
          <a:prstGeom prst="rect">
            <a:avLst/>
          </a:prstGeom>
        </p:spPr>
      </p:pic>
      <p:pic>
        <p:nvPicPr>
          <p:cNvPr id="7" name="Picture 6">
            <a:extLst>
              <a:ext uri="{FF2B5EF4-FFF2-40B4-BE49-F238E27FC236}">
                <a16:creationId xmlns:a16="http://schemas.microsoft.com/office/drawing/2014/main" id="{009AEE70-0E13-4BC5-B57F-E8EADC7D5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30" y="188917"/>
            <a:ext cx="398769" cy="805382"/>
          </a:xfrm>
          <a:prstGeom prst="rect">
            <a:avLst/>
          </a:prstGeom>
        </p:spPr>
      </p:pic>
      <p:sp>
        <p:nvSpPr>
          <p:cNvPr id="8" name="TextBox 7">
            <a:extLst>
              <a:ext uri="{FF2B5EF4-FFF2-40B4-BE49-F238E27FC236}">
                <a16:creationId xmlns:a16="http://schemas.microsoft.com/office/drawing/2014/main" id="{0D23F5C7-B73A-4B9C-86BA-5D88ABCCB9D0}"/>
              </a:ext>
            </a:extLst>
          </p:cNvPr>
          <p:cNvSpPr txBox="1"/>
          <p:nvPr/>
        </p:nvSpPr>
        <p:spPr>
          <a:xfrm>
            <a:off x="207853" y="314704"/>
            <a:ext cx="1988289" cy="369332"/>
          </a:xfrm>
          <a:prstGeom prst="rect">
            <a:avLst/>
          </a:prstGeom>
          <a:solidFill>
            <a:schemeClr val="bg1">
              <a:lumMod val="65000"/>
            </a:schemeClr>
          </a:solidFill>
        </p:spPr>
        <p:txBody>
          <a:bodyPr wrap="square" rtlCol="0">
            <a:spAutoFit/>
          </a:bodyPr>
          <a:lstStyle/>
          <a:p>
            <a:r>
              <a:rPr lang="sr-Latn-RS" dirty="0"/>
              <a:t>Dizajn aplikacije</a:t>
            </a:r>
            <a:endParaRPr lang="en-US" dirty="0"/>
          </a:p>
        </p:txBody>
      </p:sp>
      <p:pic>
        <p:nvPicPr>
          <p:cNvPr id="19" name="Picture 18">
            <a:extLst>
              <a:ext uri="{FF2B5EF4-FFF2-40B4-BE49-F238E27FC236}">
                <a16:creationId xmlns:a16="http://schemas.microsoft.com/office/drawing/2014/main" id="{F374FC44-895B-4C49-AABE-8F988B91A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490" y="1646446"/>
            <a:ext cx="2447599" cy="5068744"/>
          </a:xfrm>
          <a:prstGeom prst="rect">
            <a:avLst/>
          </a:prstGeom>
        </p:spPr>
      </p:pic>
      <p:pic>
        <p:nvPicPr>
          <p:cNvPr id="21" name="Picture 20">
            <a:extLst>
              <a:ext uri="{FF2B5EF4-FFF2-40B4-BE49-F238E27FC236}">
                <a16:creationId xmlns:a16="http://schemas.microsoft.com/office/drawing/2014/main" id="{AD41D19F-C95D-4FB3-A470-2A856BDC8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7251" y="1637301"/>
            <a:ext cx="2477520" cy="5050790"/>
          </a:xfrm>
          <a:prstGeom prst="rect">
            <a:avLst/>
          </a:prstGeom>
        </p:spPr>
      </p:pic>
      <p:pic>
        <p:nvPicPr>
          <p:cNvPr id="33" name="Picture 32">
            <a:extLst>
              <a:ext uri="{FF2B5EF4-FFF2-40B4-BE49-F238E27FC236}">
                <a16:creationId xmlns:a16="http://schemas.microsoft.com/office/drawing/2014/main" id="{8C56E212-8C9A-43D1-AFCA-67412BE08D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10" y="1691328"/>
            <a:ext cx="2411693" cy="4978979"/>
          </a:xfrm>
          <a:prstGeom prst="rect">
            <a:avLst/>
          </a:prstGeom>
        </p:spPr>
      </p:pic>
      <p:pic>
        <p:nvPicPr>
          <p:cNvPr id="34" name="Picture 33">
            <a:extLst>
              <a:ext uri="{FF2B5EF4-FFF2-40B4-BE49-F238E27FC236}">
                <a16:creationId xmlns:a16="http://schemas.microsoft.com/office/drawing/2014/main" id="{1A911A75-51E8-467C-BAB7-C4550AA77E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6519" y="1646446"/>
            <a:ext cx="2591223" cy="5050790"/>
          </a:xfrm>
          <a:prstGeom prst="rect">
            <a:avLst/>
          </a:prstGeom>
        </p:spPr>
      </p:pic>
      <p:sp>
        <p:nvSpPr>
          <p:cNvPr id="35" name="TextBox 34">
            <a:extLst>
              <a:ext uri="{FF2B5EF4-FFF2-40B4-BE49-F238E27FC236}">
                <a16:creationId xmlns:a16="http://schemas.microsoft.com/office/drawing/2014/main" id="{E69BD839-5380-481B-B74D-82D9AF237BDC}"/>
              </a:ext>
            </a:extLst>
          </p:cNvPr>
          <p:cNvSpPr txBox="1"/>
          <p:nvPr/>
        </p:nvSpPr>
        <p:spPr>
          <a:xfrm>
            <a:off x="983778" y="1114081"/>
            <a:ext cx="1731755"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Putovanja</a:t>
            </a:r>
            <a:br>
              <a:rPr lang="en-US" sz="1400" b="1" dirty="0"/>
            </a:br>
            <a:r>
              <a:rPr lang="en-US" sz="1400" b="1" dirty="0"/>
              <a:t>Tip: </a:t>
            </a:r>
            <a:r>
              <a:rPr lang="en-US" sz="1400" dirty="0"/>
              <a:t>Detail</a:t>
            </a:r>
            <a:endParaRPr lang="en-US" sz="1400" b="1" dirty="0"/>
          </a:p>
        </p:txBody>
      </p:sp>
      <p:sp>
        <p:nvSpPr>
          <p:cNvPr id="36" name="TextBox 35">
            <a:extLst>
              <a:ext uri="{FF2B5EF4-FFF2-40B4-BE49-F238E27FC236}">
                <a16:creationId xmlns:a16="http://schemas.microsoft.com/office/drawing/2014/main" id="{7732B9E2-1225-42F8-BCEA-E0E5C9B4F105}"/>
              </a:ext>
            </a:extLst>
          </p:cNvPr>
          <p:cNvSpPr txBox="1"/>
          <p:nvPr/>
        </p:nvSpPr>
        <p:spPr>
          <a:xfrm>
            <a:off x="3790133" y="1109576"/>
            <a:ext cx="1731755"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a:t>Amsterdam</a:t>
            </a:r>
            <a:br>
              <a:rPr lang="en-US" sz="1400" b="1" dirty="0"/>
            </a:br>
            <a:r>
              <a:rPr lang="en-US" sz="1400" b="1" dirty="0"/>
              <a:t>Tip: </a:t>
            </a:r>
            <a:r>
              <a:rPr lang="en-US" sz="1400" dirty="0"/>
              <a:t>Detail</a:t>
            </a:r>
            <a:endParaRPr lang="en-US" sz="1400" b="1" dirty="0"/>
          </a:p>
        </p:txBody>
      </p:sp>
      <p:sp>
        <p:nvSpPr>
          <p:cNvPr id="37" name="TextBox 36">
            <a:extLst>
              <a:ext uri="{FF2B5EF4-FFF2-40B4-BE49-F238E27FC236}">
                <a16:creationId xmlns:a16="http://schemas.microsoft.com/office/drawing/2014/main" id="{DE272B32-B8A5-4A25-BD84-E757C4D65EC9}"/>
              </a:ext>
            </a:extLst>
          </p:cNvPr>
          <p:cNvSpPr txBox="1"/>
          <p:nvPr/>
        </p:nvSpPr>
        <p:spPr>
          <a:xfrm>
            <a:off x="9727514" y="1114081"/>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Alpi</a:t>
            </a:r>
            <a:br>
              <a:rPr lang="en-US" sz="1400" b="1" dirty="0"/>
            </a:br>
            <a:r>
              <a:rPr lang="en-US" sz="1400" b="1" dirty="0"/>
              <a:t>Tip: </a:t>
            </a:r>
            <a:r>
              <a:rPr lang="en-US" sz="1400" dirty="0"/>
              <a:t>Detail</a:t>
            </a:r>
            <a:endParaRPr lang="en-US" sz="1400" b="1" dirty="0"/>
          </a:p>
        </p:txBody>
      </p:sp>
      <p:sp>
        <p:nvSpPr>
          <p:cNvPr id="38" name="TextBox 37">
            <a:extLst>
              <a:ext uri="{FF2B5EF4-FFF2-40B4-BE49-F238E27FC236}">
                <a16:creationId xmlns:a16="http://schemas.microsoft.com/office/drawing/2014/main" id="{02C17106-F39E-4B2E-97BC-436706090EC0}"/>
              </a:ext>
            </a:extLst>
          </p:cNvPr>
          <p:cNvSpPr txBox="1"/>
          <p:nvPr/>
        </p:nvSpPr>
        <p:spPr>
          <a:xfrm>
            <a:off x="6749536" y="1109576"/>
            <a:ext cx="1605187"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a:t>Zanzibar</a:t>
            </a:r>
            <a:br>
              <a:rPr lang="en-US" sz="1400" b="1" dirty="0"/>
            </a:br>
            <a:r>
              <a:rPr lang="en-US" sz="1400" b="1" dirty="0"/>
              <a:t>Tip: </a:t>
            </a:r>
            <a:r>
              <a:rPr lang="en-US" sz="1400" dirty="0"/>
              <a:t>Detail</a:t>
            </a:r>
            <a:endParaRPr lang="en-US" sz="1400" b="1" dirty="0"/>
          </a:p>
        </p:txBody>
      </p:sp>
      <p:pic>
        <p:nvPicPr>
          <p:cNvPr id="39" name="Picture 38">
            <a:extLst>
              <a:ext uri="{FF2B5EF4-FFF2-40B4-BE49-F238E27FC236}">
                <a16:creationId xmlns:a16="http://schemas.microsoft.com/office/drawing/2014/main" id="{A86184E0-DE35-4B70-A209-29A05F1C1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54" y="188917"/>
            <a:ext cx="1988287" cy="805382"/>
          </a:xfrm>
          <a:prstGeom prst="rect">
            <a:avLst/>
          </a:prstGeom>
        </p:spPr>
      </p:pic>
      <p:pic>
        <p:nvPicPr>
          <p:cNvPr id="40" name="Picture 39">
            <a:extLst>
              <a:ext uri="{FF2B5EF4-FFF2-40B4-BE49-F238E27FC236}">
                <a16:creationId xmlns:a16="http://schemas.microsoft.com/office/drawing/2014/main" id="{A249FA26-E0B5-4AB4-BE2E-75651880B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30" y="188917"/>
            <a:ext cx="398769" cy="805382"/>
          </a:xfrm>
          <a:prstGeom prst="rect">
            <a:avLst/>
          </a:prstGeom>
        </p:spPr>
      </p:pic>
      <p:sp>
        <p:nvSpPr>
          <p:cNvPr id="41" name="TextBox 40">
            <a:extLst>
              <a:ext uri="{FF2B5EF4-FFF2-40B4-BE49-F238E27FC236}">
                <a16:creationId xmlns:a16="http://schemas.microsoft.com/office/drawing/2014/main" id="{DE984341-CC90-4A04-902F-7C7D87475E28}"/>
              </a:ext>
            </a:extLst>
          </p:cNvPr>
          <p:cNvSpPr txBox="1"/>
          <p:nvPr/>
        </p:nvSpPr>
        <p:spPr>
          <a:xfrm>
            <a:off x="207853" y="314704"/>
            <a:ext cx="1988289" cy="400110"/>
          </a:xfrm>
          <a:prstGeom prst="rect">
            <a:avLst/>
          </a:prstGeom>
          <a:solidFill>
            <a:schemeClr val="bg1">
              <a:lumMod val="65000"/>
            </a:schemeClr>
          </a:solidFill>
        </p:spPr>
        <p:txBody>
          <a:bodyPr wrap="square" rtlCol="0">
            <a:spAutoFit/>
          </a:bodyPr>
          <a:lstStyle/>
          <a:p>
            <a:r>
              <a:rPr lang="sr-Latn-RS" sz="2000" b="1" dirty="0"/>
              <a:t>Dizajn aplikacije</a:t>
            </a:r>
            <a:endParaRPr lang="en-US" sz="2000" b="1" dirty="0"/>
          </a:p>
        </p:txBody>
      </p:sp>
    </p:spTree>
    <p:extLst>
      <p:ext uri="{BB962C8B-B14F-4D97-AF65-F5344CB8AC3E}">
        <p14:creationId xmlns:p14="http://schemas.microsoft.com/office/powerpoint/2010/main" val="563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C46218-E1E8-4C41-84DB-6DE5478AE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677" y="1748153"/>
            <a:ext cx="2543349" cy="4967010"/>
          </a:xfrm>
          <a:prstGeom prst="rect">
            <a:avLst/>
          </a:prstGeom>
        </p:spPr>
      </p:pic>
      <p:pic>
        <p:nvPicPr>
          <p:cNvPr id="12" name="Picture 11">
            <a:extLst>
              <a:ext uri="{FF2B5EF4-FFF2-40B4-BE49-F238E27FC236}">
                <a16:creationId xmlns:a16="http://schemas.microsoft.com/office/drawing/2014/main" id="{6A591B4A-90C8-47F1-9557-6CAE256A9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408" y="1670356"/>
            <a:ext cx="2603192" cy="5044807"/>
          </a:xfrm>
          <a:prstGeom prst="rect">
            <a:avLst/>
          </a:prstGeom>
        </p:spPr>
      </p:pic>
      <p:pic>
        <p:nvPicPr>
          <p:cNvPr id="13" name="Picture 12">
            <a:extLst>
              <a:ext uri="{FF2B5EF4-FFF2-40B4-BE49-F238E27FC236}">
                <a16:creationId xmlns:a16="http://schemas.microsoft.com/office/drawing/2014/main" id="{531D55C6-4A29-487F-9F10-B7424AF84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99" y="1676341"/>
            <a:ext cx="2525396" cy="5110635"/>
          </a:xfrm>
          <a:prstGeom prst="rect">
            <a:avLst/>
          </a:prstGeom>
        </p:spPr>
      </p:pic>
      <p:pic>
        <p:nvPicPr>
          <p:cNvPr id="6" name="Picture 5">
            <a:extLst>
              <a:ext uri="{FF2B5EF4-FFF2-40B4-BE49-F238E27FC236}">
                <a16:creationId xmlns:a16="http://schemas.microsoft.com/office/drawing/2014/main" id="{039DB9F2-104F-431C-922F-2839A0DA6E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9926" y="1666053"/>
            <a:ext cx="2445852" cy="5049111"/>
          </a:xfrm>
          <a:prstGeom prst="rect">
            <a:avLst/>
          </a:prstGeom>
        </p:spPr>
      </p:pic>
      <p:sp>
        <p:nvSpPr>
          <p:cNvPr id="20" name="TextBox 19">
            <a:extLst>
              <a:ext uri="{FF2B5EF4-FFF2-40B4-BE49-F238E27FC236}">
                <a16:creationId xmlns:a16="http://schemas.microsoft.com/office/drawing/2014/main" id="{93BFE400-FB56-4C89-8B69-B295CAE61C5E}"/>
              </a:ext>
            </a:extLst>
          </p:cNvPr>
          <p:cNvSpPr txBox="1"/>
          <p:nvPr/>
        </p:nvSpPr>
        <p:spPr>
          <a:xfrm>
            <a:off x="1232369" y="1126533"/>
            <a:ext cx="1446456"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Ponude</a:t>
            </a:r>
            <a:br>
              <a:rPr lang="en-US" sz="1400" b="1" dirty="0"/>
            </a:br>
            <a:r>
              <a:rPr lang="en-US" sz="1400" b="1" dirty="0"/>
              <a:t>Tip: </a:t>
            </a:r>
            <a:r>
              <a:rPr lang="en-US" sz="1400" dirty="0"/>
              <a:t>Detail</a:t>
            </a:r>
            <a:endParaRPr lang="en-US" sz="1400" b="1" dirty="0"/>
          </a:p>
        </p:txBody>
      </p:sp>
      <p:sp>
        <p:nvSpPr>
          <p:cNvPr id="22" name="TextBox 21">
            <a:extLst>
              <a:ext uri="{FF2B5EF4-FFF2-40B4-BE49-F238E27FC236}">
                <a16:creationId xmlns:a16="http://schemas.microsoft.com/office/drawing/2014/main" id="{38C18756-4576-4DAB-92AF-BEA869FEE1D8}"/>
              </a:ext>
            </a:extLst>
          </p:cNvPr>
          <p:cNvSpPr txBox="1"/>
          <p:nvPr/>
        </p:nvSpPr>
        <p:spPr>
          <a:xfrm>
            <a:off x="3967576" y="1126533"/>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a:t>Blog</a:t>
            </a:r>
            <a:br>
              <a:rPr lang="en-US" sz="1400" b="1" dirty="0"/>
            </a:br>
            <a:r>
              <a:rPr lang="en-US" sz="1400" b="1" dirty="0"/>
              <a:t>Tip: </a:t>
            </a:r>
            <a:r>
              <a:rPr lang="en-US" sz="1400" dirty="0"/>
              <a:t>Data View</a:t>
            </a:r>
            <a:endParaRPr lang="en-US" sz="1400" b="1" dirty="0"/>
          </a:p>
        </p:txBody>
      </p:sp>
      <p:sp>
        <p:nvSpPr>
          <p:cNvPr id="23" name="TextBox 22">
            <a:extLst>
              <a:ext uri="{FF2B5EF4-FFF2-40B4-BE49-F238E27FC236}">
                <a16:creationId xmlns:a16="http://schemas.microsoft.com/office/drawing/2014/main" id="{A0DC70CE-E9C0-433B-A754-6D4590C3E710}"/>
              </a:ext>
            </a:extLst>
          </p:cNvPr>
          <p:cNvSpPr txBox="1"/>
          <p:nvPr/>
        </p:nvSpPr>
        <p:spPr>
          <a:xfrm>
            <a:off x="6647499" y="1126533"/>
            <a:ext cx="156501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a:t>O </a:t>
            </a:r>
            <a:r>
              <a:rPr lang="en-US" sz="1400" dirty="0" err="1"/>
              <a:t>nama</a:t>
            </a:r>
            <a:br>
              <a:rPr lang="en-US" sz="1400" b="1" dirty="0"/>
            </a:br>
            <a:r>
              <a:rPr lang="en-US" sz="1400" b="1" dirty="0"/>
              <a:t>Tip: </a:t>
            </a:r>
            <a:r>
              <a:rPr lang="en-US" sz="1400" dirty="0"/>
              <a:t>Detail</a:t>
            </a:r>
            <a:endParaRPr lang="en-US" sz="1400" b="1" dirty="0"/>
          </a:p>
        </p:txBody>
      </p:sp>
      <p:sp>
        <p:nvSpPr>
          <p:cNvPr id="24" name="TextBox 23">
            <a:extLst>
              <a:ext uri="{FF2B5EF4-FFF2-40B4-BE49-F238E27FC236}">
                <a16:creationId xmlns:a16="http://schemas.microsoft.com/office/drawing/2014/main" id="{112AF102-E785-4A9F-A9C5-AF4B27E1838A}"/>
              </a:ext>
            </a:extLst>
          </p:cNvPr>
          <p:cNvSpPr txBox="1"/>
          <p:nvPr/>
        </p:nvSpPr>
        <p:spPr>
          <a:xfrm>
            <a:off x="9336575" y="1126533"/>
            <a:ext cx="1552554"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Kontakt</a:t>
            </a:r>
            <a:br>
              <a:rPr lang="en-US" sz="1400" b="1" dirty="0"/>
            </a:br>
            <a:r>
              <a:rPr lang="en-US" sz="1400" b="1" dirty="0"/>
              <a:t>Tip: </a:t>
            </a:r>
            <a:r>
              <a:rPr lang="en-US" sz="1400" dirty="0"/>
              <a:t>Data View</a:t>
            </a:r>
            <a:endParaRPr lang="en-US" sz="1400" b="1" dirty="0"/>
          </a:p>
        </p:txBody>
      </p:sp>
      <p:pic>
        <p:nvPicPr>
          <p:cNvPr id="28" name="Picture 27">
            <a:extLst>
              <a:ext uri="{FF2B5EF4-FFF2-40B4-BE49-F238E27FC236}">
                <a16:creationId xmlns:a16="http://schemas.microsoft.com/office/drawing/2014/main" id="{5837AEE3-2DBC-4E37-8020-0287D0D799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854" y="188917"/>
            <a:ext cx="1988287" cy="805382"/>
          </a:xfrm>
          <a:prstGeom prst="rect">
            <a:avLst/>
          </a:prstGeom>
        </p:spPr>
      </p:pic>
      <p:pic>
        <p:nvPicPr>
          <p:cNvPr id="29" name="Picture 28">
            <a:extLst>
              <a:ext uri="{FF2B5EF4-FFF2-40B4-BE49-F238E27FC236}">
                <a16:creationId xmlns:a16="http://schemas.microsoft.com/office/drawing/2014/main" id="{A8FCA1F7-3B96-45CE-BBEF-93D0F49793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130" y="188917"/>
            <a:ext cx="398769" cy="805382"/>
          </a:xfrm>
          <a:prstGeom prst="rect">
            <a:avLst/>
          </a:prstGeom>
        </p:spPr>
      </p:pic>
      <p:sp>
        <p:nvSpPr>
          <p:cNvPr id="30" name="TextBox 29">
            <a:extLst>
              <a:ext uri="{FF2B5EF4-FFF2-40B4-BE49-F238E27FC236}">
                <a16:creationId xmlns:a16="http://schemas.microsoft.com/office/drawing/2014/main" id="{39161D78-A684-4CC8-93A9-5E82A14AB36E}"/>
              </a:ext>
            </a:extLst>
          </p:cNvPr>
          <p:cNvSpPr txBox="1"/>
          <p:nvPr/>
        </p:nvSpPr>
        <p:spPr>
          <a:xfrm>
            <a:off x="207853" y="314704"/>
            <a:ext cx="1988289" cy="400110"/>
          </a:xfrm>
          <a:prstGeom prst="rect">
            <a:avLst/>
          </a:prstGeom>
          <a:solidFill>
            <a:schemeClr val="bg1">
              <a:lumMod val="65000"/>
            </a:schemeClr>
          </a:solidFill>
        </p:spPr>
        <p:txBody>
          <a:bodyPr wrap="square" rtlCol="0">
            <a:spAutoFit/>
          </a:bodyPr>
          <a:lstStyle/>
          <a:p>
            <a:r>
              <a:rPr lang="sr-Latn-RS" sz="2000" b="1" dirty="0"/>
              <a:t>Dizajn aplikacije</a:t>
            </a:r>
            <a:endParaRPr lang="en-US" sz="2000" b="1" dirty="0"/>
          </a:p>
        </p:txBody>
      </p:sp>
    </p:spTree>
    <p:extLst>
      <p:ext uri="{BB962C8B-B14F-4D97-AF65-F5344CB8AC3E}">
        <p14:creationId xmlns:p14="http://schemas.microsoft.com/office/powerpoint/2010/main" val="188935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3D74DB-F8DC-483F-A361-AE948DD15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54" y="188917"/>
            <a:ext cx="1988287" cy="805382"/>
          </a:xfrm>
          <a:prstGeom prst="rect">
            <a:avLst/>
          </a:prstGeom>
        </p:spPr>
      </p:pic>
      <p:pic>
        <p:nvPicPr>
          <p:cNvPr id="7" name="Picture 6">
            <a:extLst>
              <a:ext uri="{FF2B5EF4-FFF2-40B4-BE49-F238E27FC236}">
                <a16:creationId xmlns:a16="http://schemas.microsoft.com/office/drawing/2014/main" id="{009AEE70-0E13-4BC5-B57F-E8EADC7D5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30" y="188917"/>
            <a:ext cx="398769" cy="805382"/>
          </a:xfrm>
          <a:prstGeom prst="rect">
            <a:avLst/>
          </a:prstGeom>
        </p:spPr>
      </p:pic>
      <p:sp>
        <p:nvSpPr>
          <p:cNvPr id="8" name="TextBox 7">
            <a:extLst>
              <a:ext uri="{FF2B5EF4-FFF2-40B4-BE49-F238E27FC236}">
                <a16:creationId xmlns:a16="http://schemas.microsoft.com/office/drawing/2014/main" id="{0D23F5C7-B73A-4B9C-86BA-5D88ABCCB9D0}"/>
              </a:ext>
            </a:extLst>
          </p:cNvPr>
          <p:cNvSpPr txBox="1"/>
          <p:nvPr/>
        </p:nvSpPr>
        <p:spPr>
          <a:xfrm>
            <a:off x="207853" y="314704"/>
            <a:ext cx="1988289" cy="400110"/>
          </a:xfrm>
          <a:prstGeom prst="rect">
            <a:avLst/>
          </a:prstGeom>
          <a:solidFill>
            <a:schemeClr val="bg1">
              <a:lumMod val="65000"/>
            </a:schemeClr>
          </a:solidFill>
        </p:spPr>
        <p:txBody>
          <a:bodyPr wrap="square" rtlCol="0">
            <a:spAutoFit/>
          </a:bodyPr>
          <a:lstStyle/>
          <a:p>
            <a:r>
              <a:rPr lang="sr-Latn-RS" sz="2000" b="1" dirty="0"/>
              <a:t>Dizajn aplikacije</a:t>
            </a:r>
            <a:endParaRPr lang="en-US" sz="2000" b="1" dirty="0"/>
          </a:p>
        </p:txBody>
      </p:sp>
      <p:pic>
        <p:nvPicPr>
          <p:cNvPr id="10" name="Picture 9">
            <a:extLst>
              <a:ext uri="{FF2B5EF4-FFF2-40B4-BE49-F238E27FC236}">
                <a16:creationId xmlns:a16="http://schemas.microsoft.com/office/drawing/2014/main" id="{8F1EC3EB-2C62-4ED5-8CE2-0CA3375B9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323" y="1678136"/>
            <a:ext cx="2423661" cy="4990947"/>
          </a:xfrm>
          <a:prstGeom prst="rect">
            <a:avLst/>
          </a:prstGeom>
        </p:spPr>
      </p:pic>
      <p:pic>
        <p:nvPicPr>
          <p:cNvPr id="11" name="Picture 10">
            <a:extLst>
              <a:ext uri="{FF2B5EF4-FFF2-40B4-BE49-F238E27FC236}">
                <a16:creationId xmlns:a16="http://schemas.microsoft.com/office/drawing/2014/main" id="{42C16A1D-7D2C-45B7-B2E4-AF48162FE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5284" y="1618293"/>
            <a:ext cx="2459567" cy="5050790"/>
          </a:xfrm>
          <a:prstGeom prst="rect">
            <a:avLst/>
          </a:prstGeom>
        </p:spPr>
      </p:pic>
      <p:pic>
        <p:nvPicPr>
          <p:cNvPr id="3" name="Picture 2">
            <a:extLst>
              <a:ext uri="{FF2B5EF4-FFF2-40B4-BE49-F238E27FC236}">
                <a16:creationId xmlns:a16="http://schemas.microsoft.com/office/drawing/2014/main" id="{E5BF03E1-07BE-4898-9C8E-EA25D1DB96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9152" y="1678136"/>
            <a:ext cx="2486464" cy="4990947"/>
          </a:xfrm>
          <a:prstGeom prst="rect">
            <a:avLst/>
          </a:prstGeom>
        </p:spPr>
      </p:pic>
      <p:sp>
        <p:nvSpPr>
          <p:cNvPr id="14" name="TextBox 13">
            <a:extLst>
              <a:ext uri="{FF2B5EF4-FFF2-40B4-BE49-F238E27FC236}">
                <a16:creationId xmlns:a16="http://schemas.microsoft.com/office/drawing/2014/main" id="{B8CA9F61-0294-4A81-BC14-2CF2919CE24B}"/>
              </a:ext>
            </a:extLst>
          </p:cNvPr>
          <p:cNvSpPr txBox="1"/>
          <p:nvPr/>
        </p:nvSpPr>
        <p:spPr>
          <a:xfrm>
            <a:off x="2043378" y="1074607"/>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Mapa</a:t>
            </a:r>
            <a:br>
              <a:rPr lang="en-US" sz="1400" b="1" dirty="0"/>
            </a:br>
            <a:r>
              <a:rPr lang="en-US" sz="1400" b="1" dirty="0"/>
              <a:t>Tip: </a:t>
            </a:r>
            <a:r>
              <a:rPr lang="en-US" sz="1400" dirty="0"/>
              <a:t>Map</a:t>
            </a:r>
            <a:endParaRPr lang="en-US" sz="1400" b="1" dirty="0"/>
          </a:p>
        </p:txBody>
      </p:sp>
      <p:sp>
        <p:nvSpPr>
          <p:cNvPr id="15" name="TextBox 14">
            <a:extLst>
              <a:ext uri="{FF2B5EF4-FFF2-40B4-BE49-F238E27FC236}">
                <a16:creationId xmlns:a16="http://schemas.microsoft.com/office/drawing/2014/main" id="{66841104-74D4-4083-8EA0-21175CE7F4CE}"/>
              </a:ext>
            </a:extLst>
          </p:cNvPr>
          <p:cNvSpPr txBox="1"/>
          <p:nvPr/>
        </p:nvSpPr>
        <p:spPr>
          <a:xfrm>
            <a:off x="5390225" y="1074607"/>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err="1"/>
              <a:t>Prijava</a:t>
            </a:r>
            <a:br>
              <a:rPr lang="en-US" sz="1400" b="1" dirty="0"/>
            </a:br>
            <a:r>
              <a:rPr lang="en-US" sz="1400" b="1" dirty="0"/>
              <a:t>Tip: </a:t>
            </a:r>
            <a:r>
              <a:rPr lang="en-US" sz="1400" dirty="0"/>
              <a:t>Detail</a:t>
            </a:r>
            <a:endParaRPr lang="en-US" sz="1400" b="1" dirty="0"/>
          </a:p>
        </p:txBody>
      </p:sp>
      <p:sp>
        <p:nvSpPr>
          <p:cNvPr id="16" name="TextBox 15">
            <a:extLst>
              <a:ext uri="{FF2B5EF4-FFF2-40B4-BE49-F238E27FC236}">
                <a16:creationId xmlns:a16="http://schemas.microsoft.com/office/drawing/2014/main" id="{1B8AC782-AB5E-48DD-962A-A301BAA4FABF}"/>
              </a:ext>
            </a:extLst>
          </p:cNvPr>
          <p:cNvSpPr txBox="1"/>
          <p:nvPr/>
        </p:nvSpPr>
        <p:spPr>
          <a:xfrm>
            <a:off x="8866609" y="1074607"/>
            <a:ext cx="1411550" cy="523220"/>
          </a:xfrm>
          <a:prstGeom prst="rect">
            <a:avLst/>
          </a:prstGeom>
          <a:solidFill>
            <a:srgbClr val="FABECB"/>
          </a:solidFill>
          <a:ln w="38100">
            <a:solidFill>
              <a:srgbClr val="F05071"/>
            </a:solidFill>
            <a:prstDash val="sysDash"/>
          </a:ln>
        </p:spPr>
        <p:txBody>
          <a:bodyPr wrap="square" rtlCol="0">
            <a:spAutoFit/>
          </a:bodyPr>
          <a:lstStyle/>
          <a:p>
            <a:r>
              <a:rPr lang="en-US" sz="1400" b="1" dirty="0" err="1"/>
              <a:t>Stranica</a:t>
            </a:r>
            <a:r>
              <a:rPr lang="en-US" sz="1400" b="1" dirty="0"/>
              <a:t>: </a:t>
            </a:r>
            <a:r>
              <a:rPr lang="en-US" sz="1400" dirty="0"/>
              <a:t>Form</a:t>
            </a:r>
            <a:br>
              <a:rPr lang="en-US" sz="1400" b="1" dirty="0"/>
            </a:br>
            <a:r>
              <a:rPr lang="en-US" sz="1400" b="1" dirty="0"/>
              <a:t>Tip: </a:t>
            </a:r>
            <a:r>
              <a:rPr lang="en-US" sz="1400" dirty="0"/>
              <a:t>Detail</a:t>
            </a:r>
            <a:endParaRPr lang="en-US" sz="1400" b="1" dirty="0"/>
          </a:p>
        </p:txBody>
      </p:sp>
    </p:spTree>
    <p:extLst>
      <p:ext uri="{BB962C8B-B14F-4D97-AF65-F5344CB8AC3E}">
        <p14:creationId xmlns:p14="http://schemas.microsoft.com/office/powerpoint/2010/main" val="428718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1234</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vt:lpstr>
      <vt:lpstr>Office Theme</vt:lpstr>
      <vt:lpstr>Go2 Travelling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Go2 Travelling</dc:title>
  <dc:creator>Veljko Pernar</dc:creator>
  <cp:lastModifiedBy>Veljko Pernar</cp:lastModifiedBy>
  <cp:revision>37</cp:revision>
  <dcterms:created xsi:type="dcterms:W3CDTF">2022-01-19T18:11:55Z</dcterms:created>
  <dcterms:modified xsi:type="dcterms:W3CDTF">2022-01-20T19:37:50Z</dcterms:modified>
</cp:coreProperties>
</file>