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67" r:id="rId16"/>
    <p:sldId id="268" r:id="rId17"/>
    <p:sldId id="269" r:id="rId18"/>
    <p:sldId id="272" r:id="rId19"/>
    <p:sldId id="270" r:id="rId20"/>
    <p:sldId id="274" r:id="rId21"/>
    <p:sldId id="275" r:id="rId22"/>
    <p:sldId id="276" r:id="rId23"/>
    <p:sldId id="279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B262-0854-4F79-96A5-56AE160551DF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AD91-8380-4A5C-B401-51C85815F1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690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typically used to model problems involving the transport of items between locations, using a network of routes with limited capacity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AD91-8380-4A5C-B401-51C85815F1B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26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8D21-BCB3-405C-92A8-D3CC70BC6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1E51D-4831-4CC2-9298-6153A935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90D3-8B41-4CDC-B3DC-72F94301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AFD9-1C8D-4597-9FA8-D048F1CB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1474-2046-487B-970B-84DD1EDE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1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29E-1FB2-4B76-8209-CAABAFD2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CB1E-F5B3-427F-A574-6BC3F1A6A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AD8F-EF55-480F-B888-EB8725E5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B92E-6F30-4E25-B3F3-6D2D528F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F46F-E0F8-4F04-8860-A612BE4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82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A17E1-430C-43B2-8EFC-E1FFFA49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E70F-C94E-4EA8-B360-C85CB6D8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F6FA-78D6-4CB2-933A-A8C1F98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F82B-6CE2-4C0F-87A9-451BE7D6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4735-C2A1-4C2E-B916-44656521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5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66AB-B636-45B9-975F-CBBBA1A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22C8-25AF-4952-B817-A9AD6883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0242-5A91-4D38-B8D2-BF34181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48E0-D8D2-416F-A8FA-67649EB5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2BFE-E25E-444E-BD31-AEC9D21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4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FA62-15F9-45FA-BD23-906254F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97FC-34E2-46B8-B675-6BF43503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C4A8-C86A-424F-9653-F4C1B96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4D78-6C4C-4C29-9538-25AE88A9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BCAA-95EF-43E0-B1E0-4F1C7E1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78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E375-0E5F-48C6-9DC7-D80FF1AA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6456-EAE9-4907-B694-1450DE5D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5335-DA25-4D96-8424-5BA6D6FB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CEA6-7873-4B1E-8270-178DD779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9974-9155-47BD-B987-6BDD0FB3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2991-C455-4901-B0D4-37EDCE5E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93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2BE5-DB7C-4822-A4BC-2A7E8CD9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2183-11FE-4B91-9DA9-E62E472A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D927-1C02-41D3-9D20-17080EDF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82EDE-CC9E-497B-8AB9-BBF7F261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A974-B871-4F37-94FE-AB3B24814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AC858-9959-46AF-948B-AE0F6D07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A6AD-9AA3-4DC5-99DE-AB13062B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DBB8C-743C-4C3E-9C9A-F24B74E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90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35B5-3254-44BC-BA93-9A17E162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0760F-812A-461B-89A1-AB2C6D4D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50D9B-5277-4EB9-9EB4-A85DEC6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ED2CE-45C0-4C8B-B7C9-22A8F7D3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51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DF5BC-526D-42D0-82A6-12133E7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139E1-980D-4E3D-ABEE-2A3669E7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77E3-2B8F-4D59-9CC5-9E02376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25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83C-87AC-4926-9862-2B0D3F9B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AF7E-ACA7-48C0-B584-72F473CA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975E-D388-4C7B-A772-2C8D9E42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2A90-6A90-47AB-A460-E582C022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6E77-3419-478A-BBE9-EEAAE61A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2AA33-23A6-4C58-90C2-D4CD0AA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46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DA0F-AA53-4A77-8BA2-666C5464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8EB81-B2C2-4F7B-89C2-A30D53E0C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6838-F95F-4299-84CD-C3F2F838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92E6-AEB3-46FF-8205-24F4A98C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721B-4C5F-4162-BFC5-25F4C2ED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E9D43-6777-45F6-A3BE-4FBC5F58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11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B78DA-6986-4626-8657-044B33B8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A9CA-0133-4145-B5D7-574026FA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8E3C-B98E-4CB9-8C74-949F0594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178-7044-428D-AE37-91ED4405A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1191-51D3-4FE6-A761-61E2E1DE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B769-C6E6-4333-81A0-04BCB064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Flow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6647A-577E-413A-8B3B-E671CE2B3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 directed graph where each edge has a capacity and a flow</a:t>
            </a:r>
          </a:p>
        </p:txBody>
      </p:sp>
    </p:spTree>
    <p:extLst>
      <p:ext uri="{BB962C8B-B14F-4D97-AF65-F5344CB8AC3E}">
        <p14:creationId xmlns:p14="http://schemas.microsoft.com/office/powerpoint/2010/main" val="290831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E66E-396F-4202-B708-696330B7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Cuts – 1 side source, 1 side sink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F263A-419B-40BD-AF92-9D4A14E3169B}"/>
              </a:ext>
            </a:extLst>
          </p:cNvPr>
          <p:cNvCxnSpPr/>
          <p:nvPr/>
        </p:nvCxnSpPr>
        <p:spPr>
          <a:xfrm flipH="1">
            <a:off x="3348507" y="2034862"/>
            <a:ext cx="5782614" cy="36704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BFD6A-D622-43D7-8EFA-D1B039B4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14" y="1273879"/>
            <a:ext cx="9254276" cy="5192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FC3928-D91F-4B0E-AACF-F0C0334325C9}"/>
              </a:ext>
            </a:extLst>
          </p:cNvPr>
          <p:cNvSpPr txBox="1"/>
          <p:nvPr/>
        </p:nvSpPr>
        <p:spPr>
          <a:xfrm>
            <a:off x="3348507" y="241477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15 /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12008-2267-4C98-A47D-D130F84FDBF1}"/>
              </a:ext>
            </a:extLst>
          </p:cNvPr>
          <p:cNvSpPr txBox="1"/>
          <p:nvPr/>
        </p:nvSpPr>
        <p:spPr>
          <a:xfrm>
            <a:off x="6980349" y="2230110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8 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5F26E-1C3F-47E5-A636-49D1C1E2CE0A}"/>
              </a:ext>
            </a:extLst>
          </p:cNvPr>
          <p:cNvSpPr txBox="1"/>
          <p:nvPr/>
        </p:nvSpPr>
        <p:spPr>
          <a:xfrm>
            <a:off x="3435105" y="498264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 /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3B9DA-75C7-4531-A989-3FF65D448C0C}"/>
              </a:ext>
            </a:extLst>
          </p:cNvPr>
          <p:cNvSpPr txBox="1"/>
          <p:nvPr/>
        </p:nvSpPr>
        <p:spPr>
          <a:xfrm>
            <a:off x="5299656" y="362828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23 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73508C-FB3D-4FC4-A30D-ACDECF0558B8}"/>
              </a:ext>
            </a:extLst>
          </p:cNvPr>
          <p:cNvSpPr txBox="1"/>
          <p:nvPr/>
        </p:nvSpPr>
        <p:spPr>
          <a:xfrm>
            <a:off x="6980349" y="5084722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18 /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4952D-048D-4A08-BC77-EBADC52A1ACE}"/>
              </a:ext>
            </a:extLst>
          </p:cNvPr>
          <p:cNvCxnSpPr>
            <a:cxnSpLocks/>
          </p:cNvCxnSpPr>
          <p:nvPr/>
        </p:nvCxnSpPr>
        <p:spPr>
          <a:xfrm>
            <a:off x="8113691" y="1445653"/>
            <a:ext cx="0" cy="440160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547F58-0B82-4099-B62F-81C36B0F71C1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8+18 = 26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A6AE1-EAA4-4A9C-9B87-C774D0E23478}"/>
              </a:ext>
            </a:extLst>
          </p:cNvPr>
          <p:cNvSpPr txBox="1"/>
          <p:nvPr/>
        </p:nvSpPr>
        <p:spPr>
          <a:xfrm>
            <a:off x="293223" y="1447051"/>
            <a:ext cx="1644027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A, B,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FFED2-3366-4081-8056-BE01FD08F1C4}"/>
              </a:ext>
            </a:extLst>
          </p:cNvPr>
          <p:cNvSpPr txBox="1"/>
          <p:nvPr/>
        </p:nvSpPr>
        <p:spPr>
          <a:xfrm>
            <a:off x="2106710" y="1478055"/>
            <a:ext cx="1237886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0ED63-DD85-4D12-9338-22DE89C6A1EB}"/>
              </a:ext>
            </a:extLst>
          </p:cNvPr>
          <p:cNvSpPr txBox="1"/>
          <p:nvPr/>
        </p:nvSpPr>
        <p:spPr>
          <a:xfrm>
            <a:off x="657837" y="238789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8ECAA-8BD1-486C-B1A7-D64F0DD90DCC}"/>
              </a:ext>
            </a:extLst>
          </p:cNvPr>
          <p:cNvSpPr txBox="1"/>
          <p:nvPr/>
        </p:nvSpPr>
        <p:spPr>
          <a:xfrm>
            <a:off x="2471323" y="238680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4144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1F10F-2460-4327-8679-A5087BF33415}"/>
              </a:ext>
            </a:extLst>
          </p:cNvPr>
          <p:cNvCxnSpPr/>
          <p:nvPr/>
        </p:nvCxnSpPr>
        <p:spPr>
          <a:xfrm flipH="1">
            <a:off x="4001036" y="1257687"/>
            <a:ext cx="5896378" cy="47193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AC2EB0-5EF4-4B5F-9487-83105EEE219C}"/>
              </a:ext>
            </a:extLst>
          </p:cNvPr>
          <p:cNvSpPr txBox="1"/>
          <p:nvPr/>
        </p:nvSpPr>
        <p:spPr>
          <a:xfrm>
            <a:off x="374904" y="301701"/>
            <a:ext cx="15425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A, B,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BBAC5-5740-4D49-B9BE-D63CF608619D}"/>
              </a:ext>
            </a:extLst>
          </p:cNvPr>
          <p:cNvSpPr txBox="1"/>
          <p:nvPr/>
        </p:nvSpPr>
        <p:spPr>
          <a:xfrm>
            <a:off x="2188391" y="332705"/>
            <a:ext cx="12378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D, 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D8FBDD-2D9D-4B9C-9E33-9EA52664A3BB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9EB304-781B-40F7-BF8A-B48F00255E51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334750-596F-45C4-82AC-6FC114D0C05D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3+6+4 = 13</a:t>
            </a:r>
          </a:p>
        </p:txBody>
      </p:sp>
    </p:spTree>
    <p:extLst>
      <p:ext uri="{BB962C8B-B14F-4D97-AF65-F5344CB8AC3E}">
        <p14:creationId xmlns:p14="http://schemas.microsoft.com/office/powerpoint/2010/main" val="278024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FA4-85BB-4CEF-AA3E-62DA8054666B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4+9 = 13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63B345-D921-4A21-900C-BD833DC60BBB}"/>
              </a:ext>
            </a:extLst>
          </p:cNvPr>
          <p:cNvCxnSpPr>
            <a:cxnSpLocks/>
          </p:cNvCxnSpPr>
          <p:nvPr/>
        </p:nvCxnSpPr>
        <p:spPr>
          <a:xfrm>
            <a:off x="7650051" y="695459"/>
            <a:ext cx="1" cy="48295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D5116B-C2EF-4333-B8DA-E3AEF0BC21CC}"/>
              </a:ext>
            </a:extLst>
          </p:cNvPr>
          <p:cNvSpPr txBox="1"/>
          <p:nvPr/>
        </p:nvSpPr>
        <p:spPr>
          <a:xfrm>
            <a:off x="374904" y="301701"/>
            <a:ext cx="19598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A, B, C,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8E714-923C-4109-B904-5AEE8AED328F}"/>
              </a:ext>
            </a:extLst>
          </p:cNvPr>
          <p:cNvSpPr txBox="1"/>
          <p:nvPr/>
        </p:nvSpPr>
        <p:spPr>
          <a:xfrm>
            <a:off x="2553003" y="332705"/>
            <a:ext cx="8732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45EC4-2184-4093-A89A-F2E6C15C665E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E8F4A-8867-4D88-B5B4-A8869F42A6C5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32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FA4-85BB-4CEF-AA3E-62DA8054666B}"/>
              </a:ext>
            </a:extLst>
          </p:cNvPr>
          <p:cNvSpPr txBox="1"/>
          <p:nvPr/>
        </p:nvSpPr>
        <p:spPr>
          <a:xfrm>
            <a:off x="7729507" y="5894230"/>
            <a:ext cx="433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6+4+3 = 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5116B-C2EF-4333-B8DA-E3AEF0BC21CC}"/>
              </a:ext>
            </a:extLst>
          </p:cNvPr>
          <p:cNvSpPr txBox="1"/>
          <p:nvPr/>
        </p:nvSpPr>
        <p:spPr>
          <a:xfrm>
            <a:off x="374904" y="301701"/>
            <a:ext cx="7970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8E714-923C-4109-B904-5AEE8AED328F}"/>
              </a:ext>
            </a:extLst>
          </p:cNvPr>
          <p:cNvSpPr txBox="1"/>
          <p:nvPr/>
        </p:nvSpPr>
        <p:spPr>
          <a:xfrm>
            <a:off x="1543987" y="332705"/>
            <a:ext cx="225177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B, C, D, 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45EC4-2184-4093-A89A-F2E6C15C665E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E8F4A-8867-4D88-B5B4-A8869F42A6C5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93CD57-EDC3-4632-8FCA-B93AC9331EBC}"/>
              </a:ext>
            </a:extLst>
          </p:cNvPr>
          <p:cNvCxnSpPr>
            <a:cxnSpLocks/>
          </p:cNvCxnSpPr>
          <p:nvPr/>
        </p:nvCxnSpPr>
        <p:spPr>
          <a:xfrm>
            <a:off x="4635032" y="753414"/>
            <a:ext cx="1" cy="48295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4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3E8-7E51-4638-B73C-D31084AC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959" y="2766218"/>
            <a:ext cx="5086081" cy="1325563"/>
          </a:xfrm>
        </p:spPr>
        <p:txBody>
          <a:bodyPr/>
          <a:lstStyle/>
          <a:p>
            <a:r>
              <a:rPr lang="en-PH" dirty="0">
                <a:solidFill>
                  <a:srgbClr val="FF0000"/>
                </a:solidFill>
              </a:rPr>
              <a:t>HEADCANNON ALERT</a:t>
            </a:r>
          </a:p>
        </p:txBody>
      </p:sp>
    </p:spTree>
    <p:extLst>
      <p:ext uri="{BB962C8B-B14F-4D97-AF65-F5344CB8AC3E}">
        <p14:creationId xmlns:p14="http://schemas.microsoft.com/office/powerpoint/2010/main" val="16772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FA4-85BB-4CEF-AA3E-62DA8054666B}"/>
              </a:ext>
            </a:extLst>
          </p:cNvPr>
          <p:cNvSpPr txBox="1"/>
          <p:nvPr/>
        </p:nvSpPr>
        <p:spPr>
          <a:xfrm>
            <a:off x="6830096" y="5908431"/>
            <a:ext cx="524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6+9+4-6-0 = 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5116B-C2EF-4333-B8DA-E3AEF0BC21CC}"/>
              </a:ext>
            </a:extLst>
          </p:cNvPr>
          <p:cNvSpPr txBox="1"/>
          <p:nvPr/>
        </p:nvSpPr>
        <p:spPr>
          <a:xfrm>
            <a:off x="374904" y="301701"/>
            <a:ext cx="19598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A, C,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8E714-923C-4109-B904-5AEE8AED328F}"/>
              </a:ext>
            </a:extLst>
          </p:cNvPr>
          <p:cNvSpPr txBox="1"/>
          <p:nvPr/>
        </p:nvSpPr>
        <p:spPr>
          <a:xfrm>
            <a:off x="2553003" y="332705"/>
            <a:ext cx="12427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E,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45EC4-2184-4093-A89A-F2E6C15C665E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E8F4A-8867-4D88-B5B4-A8869F42A6C5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0D6E31-EE94-4F77-9E1B-9A3B55644939}"/>
              </a:ext>
            </a:extLst>
          </p:cNvPr>
          <p:cNvSpPr/>
          <p:nvPr/>
        </p:nvSpPr>
        <p:spPr>
          <a:xfrm>
            <a:off x="4750158" y="871472"/>
            <a:ext cx="4489275" cy="4855332"/>
          </a:xfrm>
          <a:custGeom>
            <a:avLst/>
            <a:gdLst>
              <a:gd name="connsiteX0" fmla="*/ 3015485 w 3388972"/>
              <a:gd name="connsiteY0" fmla="*/ 0 h 4404575"/>
              <a:gd name="connsiteX1" fmla="*/ 1828 w 3388972"/>
              <a:gd name="connsiteY1" fmla="*/ 2112136 h 4404575"/>
              <a:gd name="connsiteX2" fmla="*/ 3388972 w 3388972"/>
              <a:gd name="connsiteY2" fmla="*/ 4404575 h 440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972" h="4404575">
                <a:moveTo>
                  <a:pt x="3015485" y="0"/>
                </a:moveTo>
                <a:cubicBezTo>
                  <a:pt x="1477532" y="689020"/>
                  <a:pt x="-60420" y="1378040"/>
                  <a:pt x="1828" y="2112136"/>
                </a:cubicBezTo>
                <a:cubicBezTo>
                  <a:pt x="64076" y="2846232"/>
                  <a:pt x="2820155" y="4056845"/>
                  <a:pt x="3388972" y="4404575"/>
                </a:cubicBezTo>
              </a:path>
            </a:pathLst>
          </a:cu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50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31F2-1153-4CD1-8485-ABAD3FE2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Maximum Flow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40FF-3AAD-41A8-BEF2-44B20C2F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u="sng" dirty="0">
                <a:uFill>
                  <a:solidFill>
                    <a:srgbClr val="FF0000"/>
                  </a:solidFill>
                </a:uFill>
              </a:rPr>
              <a:t>Ford-Fulkerson algorithm</a:t>
            </a:r>
            <a:r>
              <a:rPr lang="en-PH" sz="4000" dirty="0"/>
              <a:t> </a:t>
            </a:r>
          </a:p>
          <a:p>
            <a:endParaRPr lang="en-PH" sz="4000" dirty="0"/>
          </a:p>
          <a:p>
            <a:r>
              <a:rPr lang="en-PH" sz="4000" dirty="0"/>
              <a:t>Edmonds-Karp algorithm</a:t>
            </a:r>
          </a:p>
          <a:p>
            <a:endParaRPr lang="en-PH" sz="4000" dirty="0"/>
          </a:p>
          <a:p>
            <a:r>
              <a:rPr lang="en-PH" sz="4000" dirty="0" err="1"/>
              <a:t>Dinic's</a:t>
            </a:r>
            <a:r>
              <a:rPr lang="en-PH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6998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95D4-E1DA-4FD9-9BA0-AE7A29FE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uFill>
                  <a:solidFill>
                    <a:srgbClr val="FF0000"/>
                  </a:solidFill>
                </a:uFill>
              </a:rPr>
              <a:t>Ford-Fulkerson algorithm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3708-D219-45FE-8D0F-4F9A7D5A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82" y="18256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/>
              <a:t>This algorithm uses the concepts of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Residual Capacity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Augmenting Paths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&lt;Non-Full&gt; Forward Edges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&lt;Non-Empty&gt; Backward Edges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F0C70DA-18D9-4F42-BC28-7B8C45BC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375" y="3785856"/>
            <a:ext cx="6447643" cy="430887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5E45E8-2B4F-42A9-A70A-93381577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656" y="1572147"/>
            <a:ext cx="7153344" cy="46048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9BF074-80C9-4F83-84ED-D6006ACA468A}"/>
              </a:ext>
            </a:extLst>
          </p:cNvPr>
          <p:cNvCxnSpPr/>
          <p:nvPr/>
        </p:nvCxnSpPr>
        <p:spPr>
          <a:xfrm>
            <a:off x="4958367" y="1339403"/>
            <a:ext cx="0" cy="5009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C413A-DEE9-472C-A462-34402782FD0B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33493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F7956-AA9F-48C1-AFA1-C29E33FC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10" y="756633"/>
            <a:ext cx="9668180" cy="5344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9ADB9-B3A3-4BAC-8DA9-3AF2617E9A96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78058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B912E-48F8-4C8B-903D-729AA8EFBE88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E57AC31-3C1C-4270-81BC-F17931343585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D00FF5-AF92-4D6C-99E9-EB6B362E2A65}"/>
              </a:ext>
            </a:extLst>
          </p:cNvPr>
          <p:cNvSpPr txBox="1"/>
          <p:nvPr/>
        </p:nvSpPr>
        <p:spPr>
          <a:xfrm>
            <a:off x="7277401" y="1300964"/>
            <a:ext cx="231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1) A &gt;B &gt;C &gt;E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65E25F-8A4F-4920-9BF6-3047976955FD}"/>
              </a:ext>
            </a:extLst>
          </p:cNvPr>
          <p:cNvSpPr txBox="1"/>
          <p:nvPr/>
        </p:nvSpPr>
        <p:spPr>
          <a:xfrm>
            <a:off x="10002661" y="1300964"/>
            <a:ext cx="211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13AA50-8A9E-4B8F-91F6-89F82B6F29A9}"/>
              </a:ext>
            </a:extLst>
          </p:cNvPr>
          <p:cNvSpPr txBox="1"/>
          <p:nvPr/>
        </p:nvSpPr>
        <p:spPr>
          <a:xfrm>
            <a:off x="1980769" y="2718151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0CCCC9-51F2-47D2-9D30-094C6541D2AF}"/>
              </a:ext>
            </a:extLst>
          </p:cNvPr>
          <p:cNvSpPr txBox="1"/>
          <p:nvPr/>
        </p:nvSpPr>
        <p:spPr>
          <a:xfrm>
            <a:off x="3858234" y="193159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F130D6-3323-4B0C-B5DA-C15C8CB9F8EF}"/>
              </a:ext>
            </a:extLst>
          </p:cNvPr>
          <p:cNvSpPr txBox="1"/>
          <p:nvPr/>
        </p:nvSpPr>
        <p:spPr>
          <a:xfrm>
            <a:off x="5142644" y="158086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CCFF4D-064B-42BC-AD05-906E3E5E50EE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843031-C61D-44C2-8D83-76B15645BF9B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32987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61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4F4A-EF5B-468B-8643-0C4EBEFC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077E-7239-4F20-B7F4-4565F8D0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SOURCE</a:t>
            </a:r>
          </a:p>
          <a:p>
            <a:pPr marL="0" indent="0">
              <a:buNone/>
            </a:pPr>
            <a:endParaRPr lang="en-PH" sz="4000" dirty="0"/>
          </a:p>
          <a:p>
            <a:pPr marL="0" indent="0">
              <a:buNone/>
            </a:pPr>
            <a:r>
              <a:rPr lang="en-PH" sz="4000" dirty="0"/>
              <a:t>SINK</a:t>
            </a:r>
          </a:p>
          <a:p>
            <a:pPr marL="0" indent="0">
              <a:buNone/>
            </a:pPr>
            <a:endParaRPr lang="en-PH" sz="4000" dirty="0"/>
          </a:p>
          <a:p>
            <a:pPr marL="0" indent="0">
              <a:buNone/>
            </a:pPr>
            <a:r>
              <a:rPr lang="en-PH" sz="4000" dirty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05443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D9A18-82A6-44FD-8757-13CD9E204367}"/>
              </a:ext>
            </a:extLst>
          </p:cNvPr>
          <p:cNvSpPr txBox="1"/>
          <p:nvPr/>
        </p:nvSpPr>
        <p:spPr>
          <a:xfrm>
            <a:off x="7277401" y="1300964"/>
            <a:ext cx="2317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9D6E1-AF78-4D17-954D-F20C3BAAAECC}"/>
              </a:ext>
            </a:extLst>
          </p:cNvPr>
          <p:cNvSpPr txBox="1"/>
          <p:nvPr/>
        </p:nvSpPr>
        <p:spPr>
          <a:xfrm>
            <a:off x="10002661" y="130096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291AE-F853-4E62-A303-A7887F8D2867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15D8D-4C5C-4FD8-823E-B7AE8CC461A3}"/>
              </a:ext>
            </a:extLst>
          </p:cNvPr>
          <p:cNvSpPr txBox="1"/>
          <p:nvPr/>
        </p:nvSpPr>
        <p:spPr>
          <a:xfrm>
            <a:off x="1837161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3</a:t>
            </a:r>
            <a:r>
              <a:rPr lang="en-PH" sz="2400" dirty="0"/>
              <a:t> 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13C392-7B4D-4CA4-8F42-360A2F8D4F6F}"/>
              </a:ext>
            </a:extLst>
          </p:cNvPr>
          <p:cNvSpPr txBox="1"/>
          <p:nvPr/>
        </p:nvSpPr>
        <p:spPr>
          <a:xfrm>
            <a:off x="4651582" y="4459771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3</a:t>
            </a:r>
            <a:r>
              <a:rPr lang="en-PH" sz="2400" dirty="0"/>
              <a:t> / 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77B65-CF69-4182-A42C-234B15170405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BD4D6D-473C-4F1D-BAEC-6E3054D13E3D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8647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56DB2-C1BA-4AAC-8238-CE89D89DA0B3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4E11A-B11A-45F4-8535-7F620724AF92}"/>
              </a:ext>
            </a:extLst>
          </p:cNvPr>
          <p:cNvSpPr txBox="1"/>
          <p:nvPr/>
        </p:nvSpPr>
        <p:spPr>
          <a:xfrm>
            <a:off x="7277401" y="1300964"/>
            <a:ext cx="2317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&gt;C &gt;B &gt;D &gt;E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AB9AE-21DC-477A-A83A-DC69E78F2065}"/>
              </a:ext>
            </a:extLst>
          </p:cNvPr>
          <p:cNvSpPr txBox="1"/>
          <p:nvPr/>
        </p:nvSpPr>
        <p:spPr>
          <a:xfrm>
            <a:off x="10002661" y="1300964"/>
            <a:ext cx="2111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  <a:p>
            <a:r>
              <a:rPr lang="en-PH" sz="28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342-9E99-4050-B0EE-20161469817E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B3AB7-A9F9-4824-8E3E-CDD27298FB58}"/>
              </a:ext>
            </a:extLst>
          </p:cNvPr>
          <p:cNvSpPr txBox="1"/>
          <p:nvPr/>
        </p:nvSpPr>
        <p:spPr>
          <a:xfrm>
            <a:off x="1576151" y="1494851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EB07F-FC54-49DA-9BC7-ED2D9CF68FAA}"/>
              </a:ext>
            </a:extLst>
          </p:cNvPr>
          <p:cNvSpPr txBox="1"/>
          <p:nvPr/>
        </p:nvSpPr>
        <p:spPr>
          <a:xfrm>
            <a:off x="3841254" y="19313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0</a:t>
            </a:r>
            <a:r>
              <a:rPr lang="en-PH" sz="2400" dirty="0"/>
              <a:t> /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8F99E-BBCF-44D8-9642-FE31C60DB775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8B8453-64E1-4AC0-8E00-98A2DB1C69EE}"/>
              </a:ext>
            </a:extLst>
          </p:cNvPr>
          <p:cNvSpPr txBox="1"/>
          <p:nvPr/>
        </p:nvSpPr>
        <p:spPr>
          <a:xfrm>
            <a:off x="4625346" y="4433420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7</a:t>
            </a:r>
            <a:r>
              <a:rPr lang="en-PH" sz="2400" dirty="0"/>
              <a:t> / 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AAB342-DCD4-47BE-A16D-63EE100845FF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3974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7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56DB2-C1BA-4AAC-8238-CE89D89DA0B3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6489-2AA8-4AC4-8CCF-FE6A58F43414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0A1BC-56C3-4518-BA8D-40EC12E1206F}"/>
              </a:ext>
            </a:extLst>
          </p:cNvPr>
          <p:cNvSpPr txBox="1"/>
          <p:nvPr/>
        </p:nvSpPr>
        <p:spPr>
          <a:xfrm>
            <a:off x="7277401" y="1300964"/>
            <a:ext cx="2317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&gt;C &gt;B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&gt;B &gt;D &gt;E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E78A8-9B3D-449F-ACC1-B7E130BC9ABE}"/>
              </a:ext>
            </a:extLst>
          </p:cNvPr>
          <p:cNvSpPr txBox="1"/>
          <p:nvPr/>
        </p:nvSpPr>
        <p:spPr>
          <a:xfrm>
            <a:off x="10002661" y="1300964"/>
            <a:ext cx="2111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  <a:p>
            <a:r>
              <a:rPr lang="en-PH" sz="2800" dirty="0"/>
              <a:t>4</a:t>
            </a:r>
          </a:p>
          <a:p>
            <a:endParaRPr lang="en-PH" sz="2800" dirty="0"/>
          </a:p>
          <a:p>
            <a:r>
              <a:rPr lang="en-PH" sz="28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1CE53-A0C4-43A7-AC8D-719F92C05481}"/>
              </a:ext>
            </a:extLst>
          </p:cNvPr>
          <p:cNvSpPr txBox="1"/>
          <p:nvPr/>
        </p:nvSpPr>
        <p:spPr>
          <a:xfrm>
            <a:off x="1982915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6</a:t>
            </a:r>
            <a:r>
              <a:rPr lang="en-PH" sz="2400" dirty="0"/>
              <a:t> /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EF0AC-4C5A-43E5-9A4E-2C612B7ABF98}"/>
              </a:ext>
            </a:extLst>
          </p:cNvPr>
          <p:cNvSpPr txBox="1"/>
          <p:nvPr/>
        </p:nvSpPr>
        <p:spPr>
          <a:xfrm>
            <a:off x="3756434" y="3984023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6</a:t>
            </a:r>
            <a:r>
              <a:rPr lang="en-PH" sz="2400" dirty="0"/>
              <a:t> /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DFA6C-B48E-4C14-9999-822D78358DEB}"/>
              </a:ext>
            </a:extLst>
          </p:cNvPr>
          <p:cNvSpPr txBox="1"/>
          <p:nvPr/>
        </p:nvSpPr>
        <p:spPr>
          <a:xfrm>
            <a:off x="4640650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9</a:t>
            </a:r>
            <a:r>
              <a:rPr lang="en-PH" sz="2400" dirty="0"/>
              <a:t> /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53D36-70C1-4B5E-BD5A-40CDB285E453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998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56DB2-C1BA-4AAC-8238-CE89D89DA0B3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6489-2AA8-4AC4-8CCF-FE6A58F43414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0A1BC-56C3-4518-BA8D-40EC12E1206F}"/>
              </a:ext>
            </a:extLst>
          </p:cNvPr>
          <p:cNvSpPr txBox="1"/>
          <p:nvPr/>
        </p:nvSpPr>
        <p:spPr>
          <a:xfrm>
            <a:off x="7277401" y="1300964"/>
            <a:ext cx="2317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&gt;C &gt;B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&gt;B &gt;D &gt;E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E78A8-9B3D-449F-ACC1-B7E130BC9ABE}"/>
              </a:ext>
            </a:extLst>
          </p:cNvPr>
          <p:cNvSpPr txBox="1"/>
          <p:nvPr/>
        </p:nvSpPr>
        <p:spPr>
          <a:xfrm>
            <a:off x="10002661" y="1300964"/>
            <a:ext cx="2111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  <a:p>
            <a:r>
              <a:rPr lang="en-PH" sz="2800" dirty="0"/>
              <a:t>4</a:t>
            </a:r>
          </a:p>
          <a:p>
            <a:endParaRPr lang="en-PH" sz="2800" dirty="0"/>
          </a:p>
          <a:p>
            <a:r>
              <a:rPr lang="en-PH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5D2C6-19C9-45D4-8AA6-10311612A1F8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105880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4CDB-3033-4DD7-9910-E4DB80D6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Minimum Cost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4262-CE07-4F19-BD3B-FC3F3D2B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Flow Network     +     Accompanying Cost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Example: 	</a:t>
            </a:r>
          </a:p>
          <a:p>
            <a:pPr marL="0" indent="0">
              <a:buNone/>
            </a:pPr>
            <a:r>
              <a:rPr lang="en-PH" dirty="0"/>
              <a:t>	truck routes &gt; greater capacity, higher cost (time)</a:t>
            </a:r>
          </a:p>
          <a:p>
            <a:pPr marL="0" indent="0">
              <a:buNone/>
            </a:pPr>
            <a:r>
              <a:rPr lang="en-PH" dirty="0"/>
              <a:t>	plane routes &gt; lesser capacity, lower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D1323-4C35-405D-BD5F-9CA1F007F632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Minimum Cost Flow</a:t>
            </a:r>
          </a:p>
        </p:txBody>
      </p:sp>
    </p:spTree>
    <p:extLst>
      <p:ext uri="{BB962C8B-B14F-4D97-AF65-F5344CB8AC3E}">
        <p14:creationId xmlns:p14="http://schemas.microsoft.com/office/powerpoint/2010/main" val="119483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3A181-71E3-4641-A8DA-2AC1766139AB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Minimum Cost 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B67AE-17CE-4923-B22A-3475FD0A3148}"/>
              </a:ext>
            </a:extLst>
          </p:cNvPr>
          <p:cNvSpPr/>
          <p:nvPr/>
        </p:nvSpPr>
        <p:spPr>
          <a:xfrm>
            <a:off x="824247" y="2588653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AFBDB0-0F53-4232-83E7-1ABF770F3BA9}"/>
              </a:ext>
            </a:extLst>
          </p:cNvPr>
          <p:cNvSpPr/>
          <p:nvPr/>
        </p:nvSpPr>
        <p:spPr>
          <a:xfrm>
            <a:off x="3011509" y="51300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8694C4-703B-4069-A4AB-15847762C2B4}"/>
              </a:ext>
            </a:extLst>
          </p:cNvPr>
          <p:cNvSpPr/>
          <p:nvPr/>
        </p:nvSpPr>
        <p:spPr>
          <a:xfrm>
            <a:off x="3011509" y="445179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351E9F-3B37-4D19-9660-602D5B0B459A}"/>
              </a:ext>
            </a:extLst>
          </p:cNvPr>
          <p:cNvSpPr/>
          <p:nvPr/>
        </p:nvSpPr>
        <p:spPr>
          <a:xfrm>
            <a:off x="6694867" y="513007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A9F15-4295-4CC8-9EE5-8854240B3D6A}"/>
              </a:ext>
            </a:extLst>
          </p:cNvPr>
          <p:cNvSpPr/>
          <p:nvPr/>
        </p:nvSpPr>
        <p:spPr>
          <a:xfrm>
            <a:off x="6694867" y="445179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199D6B-5BBC-4609-9582-F7F8D8CCE998}"/>
              </a:ext>
            </a:extLst>
          </p:cNvPr>
          <p:cNvSpPr/>
          <p:nvPr/>
        </p:nvSpPr>
        <p:spPr>
          <a:xfrm>
            <a:off x="9899561" y="2588653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42E30B-113C-4250-A152-3C6A54D846A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077427" y="1590303"/>
            <a:ext cx="1149094" cy="11831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32DF40-2240-470A-8404-61EA064589E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077427" y="3665948"/>
            <a:ext cx="1149094" cy="970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6B813-B379-4C7E-B2CF-04544A925547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479701" y="1144072"/>
            <a:ext cx="2215166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BC0D0-B459-48BC-AB47-B884F05C28C0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479701" y="5082863"/>
            <a:ext cx="221516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26FED-5197-4E0A-9D39-EB8EAECF9D6A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8163059" y="1144072"/>
            <a:ext cx="1951514" cy="16294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9B7E4-CE74-48F8-8297-0CF8EECC4559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163059" y="3665948"/>
            <a:ext cx="1951514" cy="141691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47D77E-D8EE-46C3-A30D-8693F94DA7B7}"/>
              </a:ext>
            </a:extLst>
          </p:cNvPr>
          <p:cNvCxnSpPr>
            <a:stCxn id="7" idx="7"/>
          </p:cNvCxnSpPr>
          <p:nvPr/>
        </p:nvCxnSpPr>
        <p:spPr>
          <a:xfrm flipV="1">
            <a:off x="4264689" y="1605327"/>
            <a:ext cx="2586872" cy="30313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0CD58-4EC8-43BC-800C-0DA8FBFF756D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28963" y="1775137"/>
            <a:ext cx="0" cy="26766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736E4F-297E-4FB2-9F80-D3A20986A46B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264689" y="1590303"/>
            <a:ext cx="2645190" cy="30463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8BB0C7-770F-42FB-A427-8EA9AE5F12A6}"/>
              </a:ext>
            </a:extLst>
          </p:cNvPr>
          <p:cNvSpPr txBox="1"/>
          <p:nvPr/>
        </p:nvSpPr>
        <p:spPr>
          <a:xfrm>
            <a:off x="231820" y="257577"/>
            <a:ext cx="23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Orinj</a:t>
            </a:r>
            <a:r>
              <a:rPr lang="en-PH" dirty="0"/>
              <a:t> = TRUCK cost = 1</a:t>
            </a:r>
          </a:p>
          <a:p>
            <a:r>
              <a:rPr lang="en-PH" dirty="0" err="1"/>
              <a:t>Bloo</a:t>
            </a:r>
            <a:r>
              <a:rPr lang="en-PH" dirty="0"/>
              <a:t>  = PLANE cost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93B50-E800-46FC-A9C2-B1661E4276ED}"/>
              </a:ext>
            </a:extLst>
          </p:cNvPr>
          <p:cNvSpPr txBox="1"/>
          <p:nvPr/>
        </p:nvSpPr>
        <p:spPr>
          <a:xfrm>
            <a:off x="2077427" y="1590303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D360F-CE92-451D-897D-60BAB8DE485D}"/>
              </a:ext>
            </a:extLst>
          </p:cNvPr>
          <p:cNvSpPr txBox="1"/>
          <p:nvPr/>
        </p:nvSpPr>
        <p:spPr>
          <a:xfrm>
            <a:off x="5215761" y="682323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F4799-4F98-4256-A987-C353FEFA118E}"/>
              </a:ext>
            </a:extLst>
          </p:cNvPr>
          <p:cNvSpPr txBox="1"/>
          <p:nvPr/>
        </p:nvSpPr>
        <p:spPr>
          <a:xfrm>
            <a:off x="9201064" y="1497031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BDE32-C859-4996-806A-0D0769179506}"/>
              </a:ext>
            </a:extLst>
          </p:cNvPr>
          <p:cNvSpPr txBox="1"/>
          <p:nvPr/>
        </p:nvSpPr>
        <p:spPr>
          <a:xfrm>
            <a:off x="5252251" y="5159762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16D3A-2AF8-4590-9DF9-40B9F303987D}"/>
              </a:ext>
            </a:extLst>
          </p:cNvPr>
          <p:cNvSpPr txBox="1"/>
          <p:nvPr/>
        </p:nvSpPr>
        <p:spPr>
          <a:xfrm>
            <a:off x="2020708" y="4295135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E12C8E-D7B8-4F51-BDF3-7F6D0A5F8256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745605" y="1775138"/>
            <a:ext cx="0" cy="2676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1BB08-308B-43FC-AD8E-482D43FC2915}"/>
              </a:ext>
            </a:extLst>
          </p:cNvPr>
          <p:cNvSpPr txBox="1"/>
          <p:nvPr/>
        </p:nvSpPr>
        <p:spPr>
          <a:xfrm>
            <a:off x="3024915" y="2818289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15D8C1-4D78-4E66-8C0C-E9A789AAC0B0}"/>
              </a:ext>
            </a:extLst>
          </p:cNvPr>
          <p:cNvSpPr txBox="1"/>
          <p:nvPr/>
        </p:nvSpPr>
        <p:spPr>
          <a:xfrm>
            <a:off x="4323190" y="3674685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46A4D3-A812-4199-8014-18CA24C67DBA}"/>
              </a:ext>
            </a:extLst>
          </p:cNvPr>
          <p:cNvSpPr txBox="1"/>
          <p:nvPr/>
        </p:nvSpPr>
        <p:spPr>
          <a:xfrm>
            <a:off x="4694713" y="1852036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23040-07AB-4742-B192-9DBAAC1A8636}"/>
              </a:ext>
            </a:extLst>
          </p:cNvPr>
          <p:cNvSpPr txBox="1"/>
          <p:nvPr/>
        </p:nvSpPr>
        <p:spPr>
          <a:xfrm>
            <a:off x="7576524" y="2838671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983A7-B216-4204-B842-C7B87BC2F674}"/>
              </a:ext>
            </a:extLst>
          </p:cNvPr>
          <p:cNvSpPr txBox="1"/>
          <p:nvPr/>
        </p:nvSpPr>
        <p:spPr>
          <a:xfrm>
            <a:off x="9156515" y="4401846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10</a:t>
            </a:r>
          </a:p>
        </p:txBody>
      </p:sp>
    </p:spTree>
    <p:extLst>
      <p:ext uri="{BB962C8B-B14F-4D97-AF65-F5344CB8AC3E}">
        <p14:creationId xmlns:p14="http://schemas.microsoft.com/office/powerpoint/2010/main" val="333609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B6E24-CE78-4511-B662-E33857874AD9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Minimum Cost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4D1B3-4B66-4FBB-9428-F3AF8D3F6957}"/>
              </a:ext>
            </a:extLst>
          </p:cNvPr>
          <p:cNvSpPr txBox="1"/>
          <p:nvPr/>
        </p:nvSpPr>
        <p:spPr>
          <a:xfrm>
            <a:off x="0" y="437882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(A, B) =   2x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15</a:t>
            </a:r>
            <a:endParaRPr lang="en-PH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706AC-77FC-4DD7-AD6A-775AEB40A663}"/>
              </a:ext>
            </a:extLst>
          </p:cNvPr>
          <p:cNvSpPr txBox="1"/>
          <p:nvPr/>
        </p:nvSpPr>
        <p:spPr>
          <a:xfrm>
            <a:off x="0" y="1453545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(A, C) =   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10</a:t>
            </a:r>
            <a:endParaRPr lang="en-P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61937-9D8F-4C5B-979A-AA3A8A714A85}"/>
              </a:ext>
            </a:extLst>
          </p:cNvPr>
          <p:cNvSpPr txBox="1"/>
          <p:nvPr/>
        </p:nvSpPr>
        <p:spPr>
          <a:xfrm>
            <a:off x="0" y="2469208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(B, C) =   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6</a:t>
            </a:r>
            <a:endParaRPr lang="en-PH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071A8-AE40-48FD-8898-0C90E8A9D9BC}"/>
              </a:ext>
            </a:extLst>
          </p:cNvPr>
          <p:cNvSpPr txBox="1"/>
          <p:nvPr/>
        </p:nvSpPr>
        <p:spPr>
          <a:xfrm>
            <a:off x="0" y="3484871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(B, D) =   2x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10</a:t>
            </a:r>
            <a:endParaRPr lang="en-P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99E2E-CF76-4BE9-B4C9-8E8F2F78697E}"/>
              </a:ext>
            </a:extLst>
          </p:cNvPr>
          <p:cNvSpPr txBox="1"/>
          <p:nvPr/>
        </p:nvSpPr>
        <p:spPr>
          <a:xfrm>
            <a:off x="0" y="4500534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(B, E) =   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6</a:t>
            </a:r>
            <a:endParaRPr lang="en-PH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FC218-5A4D-4741-BB0F-385B6747200B}"/>
              </a:ext>
            </a:extLst>
          </p:cNvPr>
          <p:cNvSpPr txBox="1"/>
          <p:nvPr/>
        </p:nvSpPr>
        <p:spPr>
          <a:xfrm>
            <a:off x="4550535" y="412125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(C, D) =   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7</a:t>
            </a:r>
            <a:endParaRPr lang="en-P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3C223-8518-4FDB-AA2E-9100D9FA6154}"/>
              </a:ext>
            </a:extLst>
          </p:cNvPr>
          <p:cNvSpPr txBox="1"/>
          <p:nvPr/>
        </p:nvSpPr>
        <p:spPr>
          <a:xfrm>
            <a:off x="4550535" y="1556198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(E, D) =   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5</a:t>
            </a:r>
            <a:endParaRPr lang="en-PH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E0B6B-AD42-4DE3-B88D-737959057158}"/>
              </a:ext>
            </a:extLst>
          </p:cNvPr>
          <p:cNvSpPr txBox="1"/>
          <p:nvPr/>
        </p:nvSpPr>
        <p:spPr>
          <a:xfrm>
            <a:off x="4550535" y="2700271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(D, F) =   2x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15</a:t>
            </a:r>
            <a:endParaRPr lang="en-P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1AEB8-E6AB-4E36-A8A7-8F7FBD8EF68B}"/>
              </a:ext>
            </a:extLst>
          </p:cNvPr>
          <p:cNvSpPr txBox="1"/>
          <p:nvPr/>
        </p:nvSpPr>
        <p:spPr>
          <a:xfrm>
            <a:off x="4550535" y="3844344"/>
            <a:ext cx="309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   (E, F) =   x</a:t>
            </a:r>
          </a:p>
          <a:p>
            <a:r>
              <a:rPr lang="en-PH" sz="2800" dirty="0"/>
              <a:t>	      0 </a:t>
            </a:r>
            <a:r>
              <a:rPr lang="en-PH" sz="3200" dirty="0"/>
              <a:t>≤</a:t>
            </a:r>
            <a:r>
              <a:rPr lang="en-PH" sz="2800" dirty="0"/>
              <a:t> x </a:t>
            </a:r>
            <a:r>
              <a:rPr lang="en-PH" sz="3200" dirty="0"/>
              <a:t>≤ 10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428208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543A-87BD-42A5-8B6D-5A794199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Baseball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BF55-456D-44D8-A1D8-413C8292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428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7CF0-81F7-494A-A364-A00950CF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F224-DD92-4B38-9F97-B91DD9B8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Composition of a Flow Network </a:t>
            </a:r>
          </a:p>
          <a:p>
            <a:pPr marL="0" indent="0">
              <a:buNone/>
            </a:pPr>
            <a:r>
              <a:rPr lang="en-PH" dirty="0"/>
              <a:t>Flow</a:t>
            </a:r>
          </a:p>
          <a:p>
            <a:pPr marL="0" indent="0">
              <a:buNone/>
            </a:pPr>
            <a:r>
              <a:rPr lang="en-PH" dirty="0"/>
              <a:t>Cuts</a:t>
            </a:r>
          </a:p>
          <a:p>
            <a:pPr marL="0" indent="0">
              <a:buNone/>
            </a:pPr>
            <a:r>
              <a:rPr lang="en-PH" dirty="0"/>
              <a:t>Maximum Flow</a:t>
            </a:r>
          </a:p>
          <a:p>
            <a:pPr marL="0" indent="0">
              <a:buNone/>
            </a:pPr>
            <a:r>
              <a:rPr lang="en-PH" dirty="0"/>
              <a:t>Minimum Cost Flow</a:t>
            </a:r>
          </a:p>
        </p:txBody>
      </p:sp>
    </p:spTree>
    <p:extLst>
      <p:ext uri="{BB962C8B-B14F-4D97-AF65-F5344CB8AC3E}">
        <p14:creationId xmlns:p14="http://schemas.microsoft.com/office/powerpoint/2010/main" val="1865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E009E-BCB5-49C7-B5F9-B290B1380E56}"/>
              </a:ext>
            </a:extLst>
          </p:cNvPr>
          <p:cNvSpPr/>
          <p:nvPr/>
        </p:nvSpPr>
        <p:spPr>
          <a:xfrm>
            <a:off x="4765183" y="2503869"/>
            <a:ext cx="1813776" cy="1530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68D5FD-621D-44C7-8EBF-777E0A0F6013}"/>
              </a:ext>
            </a:extLst>
          </p:cNvPr>
          <p:cNvSpPr/>
          <p:nvPr/>
        </p:nvSpPr>
        <p:spPr>
          <a:xfrm>
            <a:off x="9697791" y="2503868"/>
            <a:ext cx="1813775" cy="1530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A8CACE9-FC1A-4995-8407-6CEF5D1F879B}"/>
              </a:ext>
            </a:extLst>
          </p:cNvPr>
          <p:cNvSpPr/>
          <p:nvPr/>
        </p:nvSpPr>
        <p:spPr>
          <a:xfrm>
            <a:off x="6591838" y="2793642"/>
            <a:ext cx="3105953" cy="9508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04C6F-1347-4D48-8DE3-83C633ED8FBA}"/>
              </a:ext>
            </a:extLst>
          </p:cNvPr>
          <p:cNvSpPr/>
          <p:nvPr/>
        </p:nvSpPr>
        <p:spPr>
          <a:xfrm>
            <a:off x="914400" y="2793642"/>
            <a:ext cx="3078051" cy="9508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Directed Graph On a Flow Network</a:t>
            </a:r>
          </a:p>
        </p:txBody>
      </p:sp>
    </p:spTree>
    <p:extLst>
      <p:ext uri="{BB962C8B-B14F-4D97-AF65-F5344CB8AC3E}">
        <p14:creationId xmlns:p14="http://schemas.microsoft.com/office/powerpoint/2010/main" val="147749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394E4C-DFA4-4E82-98BE-9AF1A211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41" y="758210"/>
            <a:ext cx="9506517" cy="53415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D2359D-C7B6-4A8F-B9E5-4FEACE15ED50}"/>
              </a:ext>
            </a:extLst>
          </p:cNvPr>
          <p:cNvSpPr/>
          <p:nvPr/>
        </p:nvSpPr>
        <p:spPr>
          <a:xfrm>
            <a:off x="10341735" y="6490952"/>
            <a:ext cx="1850266" cy="367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i="1" dirty="0" err="1">
                <a:solidFill>
                  <a:schemeClr val="tx1"/>
                </a:solidFill>
              </a:rPr>
              <a:t>Src</a:t>
            </a:r>
            <a:r>
              <a:rPr lang="en-PH" i="1" dirty="0">
                <a:solidFill>
                  <a:schemeClr val="tx1"/>
                </a:solidFill>
              </a:rPr>
              <a:t>: brilliant.org</a:t>
            </a:r>
          </a:p>
        </p:txBody>
      </p:sp>
    </p:spTree>
    <p:extLst>
      <p:ext uri="{BB962C8B-B14F-4D97-AF65-F5344CB8AC3E}">
        <p14:creationId xmlns:p14="http://schemas.microsoft.com/office/powerpoint/2010/main" val="24444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ACC3E-9A7A-45C6-9DE3-9171058EFC4C}"/>
              </a:ext>
            </a:extLst>
          </p:cNvPr>
          <p:cNvSpPr/>
          <p:nvPr/>
        </p:nvSpPr>
        <p:spPr>
          <a:xfrm>
            <a:off x="409977" y="517273"/>
            <a:ext cx="11372045" cy="582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A flow network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N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a tuple </a:t>
            </a:r>
            <a:r>
              <a:rPr lang="en-PH" sz="3600" b="1" i="0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in"/>
              </a:rPr>
              <a:t>N=(G, c, s, t)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where</a:t>
            </a:r>
          </a:p>
          <a:p>
            <a:pPr>
              <a:lnSpc>
                <a:spcPct val="150000"/>
              </a:lnSpc>
            </a:pPr>
            <a:r>
              <a:rPr lang="en-PH" sz="3600" b="1" i="0" u="sng" dirty="0">
                <a:effectLst/>
                <a:uFill>
                  <a:solidFill>
                    <a:srgbClr val="FF0000"/>
                  </a:solidFill>
                </a:uFill>
                <a:latin typeface="KaTeX_Main"/>
              </a:rPr>
              <a:t>G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 = (V, E)</a:t>
            </a:r>
            <a:r>
              <a:rPr lang="en-PH" sz="3600" b="0" i="1" dirty="0">
                <a:solidFill>
                  <a:srgbClr val="161616"/>
                </a:solidFill>
                <a:effectLst/>
                <a:latin typeface="KaTeX_Math"/>
              </a:rPr>
              <a:t>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a directed graph of vertices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V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and directed edges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E</a:t>
            </a:r>
            <a:b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</a:br>
            <a:r>
              <a:rPr lang="en-PH" sz="3600" b="1" u="sng" dirty="0"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c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: </a:t>
            </a:r>
            <a:r>
              <a:rPr lang="en-PH" sz="3600" b="0" i="1" dirty="0">
                <a:solidFill>
                  <a:srgbClr val="161616"/>
                </a:solidFill>
                <a:effectLst/>
                <a:latin typeface="KaTeX_Math"/>
              </a:rPr>
              <a:t>E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→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R</a:t>
            </a:r>
            <a:r>
              <a:rPr lang="en-PH" sz="3600" baseline="-25000" dirty="0">
                <a:solidFill>
                  <a:srgbClr val="161616"/>
                </a:solidFill>
                <a:latin typeface="Soleil"/>
              </a:rPr>
              <a:t>0</a:t>
            </a:r>
            <a:r>
              <a:rPr lang="en-PH" sz="3600" baseline="30000" dirty="0">
                <a:solidFill>
                  <a:srgbClr val="161616"/>
                </a:solidFill>
                <a:latin typeface="Soleil"/>
              </a:rPr>
              <a:t>+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​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a mapping from the edges to the nonnegative reals, and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c(e)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called the </a:t>
            </a:r>
            <a:r>
              <a:rPr lang="en-PH" sz="3600" b="1" i="0" dirty="0">
                <a:solidFill>
                  <a:srgbClr val="161616"/>
                </a:solidFill>
                <a:effectLst/>
                <a:latin typeface="Soleil"/>
              </a:rPr>
              <a:t>capacity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of edge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e</a:t>
            </a:r>
            <a:b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</a:br>
            <a:r>
              <a:rPr lang="en-PH" sz="3600" b="1" i="1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s</a:t>
            </a:r>
            <a:r>
              <a:rPr lang="en-PH" sz="3600" b="0" i="0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in"/>
              </a:rPr>
              <a:t>, </a:t>
            </a:r>
            <a:r>
              <a:rPr lang="en-PH" sz="3600" b="1" i="1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t</a:t>
            </a:r>
            <a:r>
              <a:rPr lang="en-PH" sz="3600" b="0" i="1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∈ </a:t>
            </a:r>
            <a:r>
              <a:rPr lang="en-PH" sz="3600" b="0" i="1" dirty="0">
                <a:solidFill>
                  <a:srgbClr val="161616"/>
                </a:solidFill>
                <a:effectLst/>
                <a:latin typeface="KaTeX_Math"/>
              </a:rPr>
              <a:t>V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are special vertices of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G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called the source and sink,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4880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CDA574-5A86-4320-B846-E6C813B9AFE8}"/>
              </a:ext>
            </a:extLst>
          </p:cNvPr>
          <p:cNvSpPr/>
          <p:nvPr/>
        </p:nvSpPr>
        <p:spPr>
          <a:xfrm>
            <a:off x="991673" y="2640169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25F52-A124-4C39-809A-3AFB43B8A3AE}"/>
              </a:ext>
            </a:extLst>
          </p:cNvPr>
          <p:cNvSpPr/>
          <p:nvPr/>
        </p:nvSpPr>
        <p:spPr>
          <a:xfrm>
            <a:off x="4994856" y="719071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A6C984-A9B7-4507-AF93-12541675BF27}"/>
              </a:ext>
            </a:extLst>
          </p:cNvPr>
          <p:cNvSpPr/>
          <p:nvPr/>
        </p:nvSpPr>
        <p:spPr>
          <a:xfrm>
            <a:off x="4994856" y="4632102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90B29B-DA36-4BE3-ABA7-08520E41744D}"/>
              </a:ext>
            </a:extLst>
          </p:cNvPr>
          <p:cNvSpPr/>
          <p:nvPr/>
        </p:nvSpPr>
        <p:spPr>
          <a:xfrm>
            <a:off x="9296400" y="2675586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6BF41-AE4A-4085-B7DE-942CCC9CFC3A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2299817" y="1472485"/>
            <a:ext cx="2695039" cy="138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BCE3A-86A0-4361-9DEE-3A8C601D063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2299817" y="3926327"/>
            <a:ext cx="2695039" cy="1459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91B6A-B1B6-448F-8A28-0AB18DACA0CA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6527442" y="3961744"/>
            <a:ext cx="2993400" cy="1423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CFFD09-E10D-4310-9F48-EB82AA49F23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6527442" y="1472485"/>
            <a:ext cx="2993400" cy="142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F1CFA-3022-4B1D-A245-BD80A368B15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5761149" y="2225899"/>
            <a:ext cx="0" cy="240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07B311-5430-4FCB-86C0-3F3726B53CDB}"/>
              </a:ext>
            </a:extLst>
          </p:cNvPr>
          <p:cNvSpPr txBox="1"/>
          <p:nvPr/>
        </p:nvSpPr>
        <p:spPr>
          <a:xfrm>
            <a:off x="3322749" y="1657150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87C94-9B35-4F72-AE9E-C2FBDD251A06}"/>
              </a:ext>
            </a:extLst>
          </p:cNvPr>
          <p:cNvSpPr txBox="1"/>
          <p:nvPr/>
        </p:nvSpPr>
        <p:spPr>
          <a:xfrm>
            <a:off x="3322749" y="4868214"/>
            <a:ext cx="540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10</a:t>
            </a:r>
          </a:p>
          <a:p>
            <a:endParaRPr lang="en-PH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75A31A-01A7-4368-8840-9C72F38C51E6}"/>
              </a:ext>
            </a:extLst>
          </p:cNvPr>
          <p:cNvSpPr txBox="1"/>
          <p:nvPr/>
        </p:nvSpPr>
        <p:spPr>
          <a:xfrm>
            <a:off x="5902818" y="3192473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355BE-D925-4D0C-B43C-E644BB5BBD7F}"/>
              </a:ext>
            </a:extLst>
          </p:cNvPr>
          <p:cNvSpPr txBox="1"/>
          <p:nvPr/>
        </p:nvSpPr>
        <p:spPr>
          <a:xfrm>
            <a:off x="7789571" y="1672903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061577-FACD-4864-AE77-A60BBB8F620A}"/>
              </a:ext>
            </a:extLst>
          </p:cNvPr>
          <p:cNvSpPr txBox="1"/>
          <p:nvPr/>
        </p:nvSpPr>
        <p:spPr>
          <a:xfrm>
            <a:off x="7789570" y="4868214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2154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724-F885-45CF-8F99-4B85BDC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Flow – the amount going through the edges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624A9-C80C-4299-A178-593055B8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62" y="1300431"/>
            <a:ext cx="9254276" cy="51924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1752B3-7F0A-4077-A03E-5D22A1D247D3}"/>
              </a:ext>
            </a:extLst>
          </p:cNvPr>
          <p:cNvSpPr txBox="1"/>
          <p:nvPr/>
        </p:nvSpPr>
        <p:spPr>
          <a:xfrm>
            <a:off x="3438659" y="2441328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15 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27E7C-B580-4676-B785-C31E1CCD2468}"/>
              </a:ext>
            </a:extLst>
          </p:cNvPr>
          <p:cNvSpPr txBox="1"/>
          <p:nvPr/>
        </p:nvSpPr>
        <p:spPr>
          <a:xfrm>
            <a:off x="7192850" y="2290154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8 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283EC4-2B4F-4E13-8BC2-FBD432142980}"/>
              </a:ext>
            </a:extLst>
          </p:cNvPr>
          <p:cNvSpPr txBox="1"/>
          <p:nvPr/>
        </p:nvSpPr>
        <p:spPr>
          <a:xfrm>
            <a:off x="3567448" y="505864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 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ECE3D-80AF-4F29-AE47-E3B3A853105B}"/>
              </a:ext>
            </a:extLst>
          </p:cNvPr>
          <p:cNvSpPr txBox="1"/>
          <p:nvPr/>
        </p:nvSpPr>
        <p:spPr>
          <a:xfrm>
            <a:off x="5299656" y="362828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23 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44433-6898-4D3F-BECB-12DDA0E5EF81}"/>
              </a:ext>
            </a:extLst>
          </p:cNvPr>
          <p:cNvSpPr txBox="1"/>
          <p:nvPr/>
        </p:nvSpPr>
        <p:spPr>
          <a:xfrm>
            <a:off x="7080898" y="5162482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18 /</a:t>
            </a:r>
          </a:p>
        </p:txBody>
      </p:sp>
    </p:spTree>
    <p:extLst>
      <p:ext uri="{BB962C8B-B14F-4D97-AF65-F5344CB8AC3E}">
        <p14:creationId xmlns:p14="http://schemas.microsoft.com/office/powerpoint/2010/main" val="16487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E66E-396F-4202-B708-696330B7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Cuts – 1 side source, 1 side sink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F263A-419B-40BD-AF92-9D4A14E3169B}"/>
              </a:ext>
            </a:extLst>
          </p:cNvPr>
          <p:cNvCxnSpPr/>
          <p:nvPr/>
        </p:nvCxnSpPr>
        <p:spPr>
          <a:xfrm flipH="1">
            <a:off x="3348507" y="2034862"/>
            <a:ext cx="5782614" cy="36704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BFD6A-D622-43D7-8EFA-D1B039B4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14" y="1273879"/>
            <a:ext cx="9254276" cy="5192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FC3928-D91F-4B0E-AACF-F0C0334325C9}"/>
              </a:ext>
            </a:extLst>
          </p:cNvPr>
          <p:cNvSpPr txBox="1"/>
          <p:nvPr/>
        </p:nvSpPr>
        <p:spPr>
          <a:xfrm>
            <a:off x="3348507" y="241477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15 /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12008-2267-4C98-A47D-D130F84FDBF1}"/>
              </a:ext>
            </a:extLst>
          </p:cNvPr>
          <p:cNvSpPr txBox="1"/>
          <p:nvPr/>
        </p:nvSpPr>
        <p:spPr>
          <a:xfrm>
            <a:off x="6980349" y="2230110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8 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5F26E-1C3F-47E5-A636-49D1C1E2CE0A}"/>
              </a:ext>
            </a:extLst>
          </p:cNvPr>
          <p:cNvSpPr txBox="1"/>
          <p:nvPr/>
        </p:nvSpPr>
        <p:spPr>
          <a:xfrm>
            <a:off x="3435105" y="498264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 /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3B9DA-75C7-4531-A989-3FF65D448C0C}"/>
              </a:ext>
            </a:extLst>
          </p:cNvPr>
          <p:cNvSpPr txBox="1"/>
          <p:nvPr/>
        </p:nvSpPr>
        <p:spPr>
          <a:xfrm>
            <a:off x="5299656" y="362828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23 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73508C-FB3D-4FC4-A30D-ACDECF0558B8}"/>
              </a:ext>
            </a:extLst>
          </p:cNvPr>
          <p:cNvSpPr txBox="1"/>
          <p:nvPr/>
        </p:nvSpPr>
        <p:spPr>
          <a:xfrm>
            <a:off x="6980349" y="5084722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18 /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4952D-048D-4A08-BC77-EBADC52A1ACE}"/>
              </a:ext>
            </a:extLst>
          </p:cNvPr>
          <p:cNvCxnSpPr>
            <a:cxnSpLocks/>
          </p:cNvCxnSpPr>
          <p:nvPr/>
        </p:nvCxnSpPr>
        <p:spPr>
          <a:xfrm flipH="1">
            <a:off x="3802153" y="1690688"/>
            <a:ext cx="4469650" cy="421774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547F58-0B82-4099-B62F-81C36B0F71C1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8+23+1 = 32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46A38-69CA-4DEA-8F59-D6079E30B838}"/>
              </a:ext>
            </a:extLst>
          </p:cNvPr>
          <p:cNvSpPr txBox="1"/>
          <p:nvPr/>
        </p:nvSpPr>
        <p:spPr>
          <a:xfrm>
            <a:off x="293224" y="1447051"/>
            <a:ext cx="1237886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A,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23115-C960-4B4A-82D9-BF5381C9A54C}"/>
              </a:ext>
            </a:extLst>
          </p:cNvPr>
          <p:cNvSpPr txBox="1"/>
          <p:nvPr/>
        </p:nvSpPr>
        <p:spPr>
          <a:xfrm>
            <a:off x="2106710" y="1478055"/>
            <a:ext cx="1237886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C, 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DFBE4-E333-4E10-AF38-278222F76109}"/>
              </a:ext>
            </a:extLst>
          </p:cNvPr>
          <p:cNvSpPr txBox="1"/>
          <p:nvPr/>
        </p:nvSpPr>
        <p:spPr>
          <a:xfrm>
            <a:off x="657837" y="238789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CDC194-E7CF-4086-A8B0-20667E995493}"/>
              </a:ext>
            </a:extLst>
          </p:cNvPr>
          <p:cNvSpPr txBox="1"/>
          <p:nvPr/>
        </p:nvSpPr>
        <p:spPr>
          <a:xfrm>
            <a:off x="2471323" y="238680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6024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829</Words>
  <Application>Microsoft Office PowerPoint</Application>
  <PresentationFormat>Widescreen</PresentationFormat>
  <Paragraphs>316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KaTeX_Main</vt:lpstr>
      <vt:lpstr>KaTeX_Math</vt:lpstr>
      <vt:lpstr>Soleil</vt:lpstr>
      <vt:lpstr>Office Theme</vt:lpstr>
      <vt:lpstr>Flow Network</vt:lpstr>
      <vt:lpstr>Terminologies</vt:lpstr>
      <vt:lpstr>TBD</vt:lpstr>
      <vt:lpstr>PowerPoint Presentation</vt:lpstr>
      <vt:lpstr>PowerPoint Presentation</vt:lpstr>
      <vt:lpstr>PowerPoint Presentation</vt:lpstr>
      <vt:lpstr>PowerPoint Presentation</vt:lpstr>
      <vt:lpstr>Flow – the amount going through the edges</vt:lpstr>
      <vt:lpstr>Cuts – 1 side source, 1 side sink</vt:lpstr>
      <vt:lpstr>Cuts – 1 side source, 1 side sink</vt:lpstr>
      <vt:lpstr>PowerPoint Presentation</vt:lpstr>
      <vt:lpstr>PowerPoint Presentation</vt:lpstr>
      <vt:lpstr>PowerPoint Presentation</vt:lpstr>
      <vt:lpstr>HEADCANNON ALERT</vt:lpstr>
      <vt:lpstr>PowerPoint Presentation</vt:lpstr>
      <vt:lpstr>Maximum Flow Algorithm</vt:lpstr>
      <vt:lpstr>Ford-Fulkerson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Minimum Cost Flow</vt:lpstr>
      <vt:lpstr>PowerPoint Presentation</vt:lpstr>
      <vt:lpstr>PowerPoint Presentation</vt:lpstr>
      <vt:lpstr>Baseball Elimination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Network</dc:title>
  <dc:creator>John Stephen Degillo</dc:creator>
  <cp:lastModifiedBy>John Stephen Degillo</cp:lastModifiedBy>
  <cp:revision>116</cp:revision>
  <dcterms:created xsi:type="dcterms:W3CDTF">2019-10-05T23:28:25Z</dcterms:created>
  <dcterms:modified xsi:type="dcterms:W3CDTF">2019-10-06T09:27:40Z</dcterms:modified>
</cp:coreProperties>
</file>