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3.xml" ContentType="application/vnd.openxmlformats-officedocument.presentationml.tags+xml"/>
  <Override PartName="/ppt/notesSlides/notesSlide5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9" r:id="rId3"/>
  </p:sldMasterIdLst>
  <p:notesMasterIdLst>
    <p:notesMasterId r:id="rId61"/>
  </p:notesMasterIdLst>
  <p:sldIdLst>
    <p:sldId id="292" r:id="rId4"/>
    <p:sldId id="256" r:id="rId5"/>
    <p:sldId id="31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304" r:id="rId23"/>
    <p:sldId id="273" r:id="rId24"/>
    <p:sldId id="274" r:id="rId25"/>
    <p:sldId id="275" r:id="rId26"/>
    <p:sldId id="276" r:id="rId27"/>
    <p:sldId id="300" r:id="rId28"/>
    <p:sldId id="317" r:id="rId29"/>
    <p:sldId id="277" r:id="rId30"/>
    <p:sldId id="278" r:id="rId31"/>
    <p:sldId id="279" r:id="rId32"/>
    <p:sldId id="31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306" r:id="rId46"/>
    <p:sldId id="307" r:id="rId47"/>
    <p:sldId id="308" r:id="rId48"/>
    <p:sldId id="310" r:id="rId49"/>
    <p:sldId id="311" r:id="rId50"/>
    <p:sldId id="312" r:id="rId51"/>
    <p:sldId id="313" r:id="rId52"/>
    <p:sldId id="321" r:id="rId53"/>
    <p:sldId id="319" r:id="rId54"/>
    <p:sldId id="293" r:id="rId55"/>
    <p:sldId id="294" r:id="rId56"/>
    <p:sldId id="295" r:id="rId57"/>
    <p:sldId id="296" r:id="rId58"/>
    <p:sldId id="298" r:id="rId59"/>
    <p:sldId id="318"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844" autoAdjust="0"/>
  </p:normalViewPr>
  <p:slideViewPr>
    <p:cSldViewPr snapToGrid="0" snapToObjects="1">
      <p:cViewPr varScale="1">
        <p:scale>
          <a:sx n="102" d="100"/>
          <a:sy n="102" d="100"/>
        </p:scale>
        <p:origin x="35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2"/>
    </mc:Choice>
    <mc:Fallback>
      <c:style val="22"/>
    </mc:Fallback>
  </mc:AlternateContent>
  <c:chart>
    <c:autoTitleDeleted val="0"/>
    <c:plotArea>
      <c:layout>
        <c:manualLayout>
          <c:layoutTarget val="inner"/>
          <c:xMode val="edge"/>
          <c:yMode val="edge"/>
          <c:x val="5.24731567644953E-2"/>
          <c:y val="3.4375000000000197E-2"/>
          <c:w val="0.76654676688141199"/>
          <c:h val="0.80413804133858802"/>
        </c:manualLayout>
      </c:layout>
      <c:barChart>
        <c:barDir val="bar"/>
        <c:grouping val="clustered"/>
        <c:varyColors val="0"/>
        <c:ser>
          <c:idx val="0"/>
          <c:order val="0"/>
          <c:tx>
            <c:strRef>
              <c:f>Sheet1!$B$1</c:f>
              <c:strCache>
                <c:ptCount val="1"/>
                <c:pt idx="0">
                  <c:v>less maintenance</c:v>
                </c:pt>
              </c:strCache>
            </c:strRef>
          </c:tx>
          <c:invertIfNegative val="0"/>
          <c:cat>
            <c:numRef>
              <c:f>Sheet1!$A$2</c:f>
              <c:numCache>
                <c:formatCode>General</c:formatCode>
                <c:ptCount val="1"/>
              </c:numCache>
            </c:numRef>
          </c:cat>
          <c:val>
            <c:numRef>
              <c:f>Sheet1!$B$2</c:f>
              <c:numCache>
                <c:formatCode>0%</c:formatCode>
                <c:ptCount val="1"/>
                <c:pt idx="0">
                  <c:v>0.3</c:v>
                </c:pt>
              </c:numCache>
            </c:numRef>
          </c:val>
        </c:ser>
        <c:ser>
          <c:idx val="1"/>
          <c:order val="1"/>
          <c:tx>
            <c:strRef>
              <c:f>Sheet1!$C$1</c:f>
              <c:strCache>
                <c:ptCount val="1"/>
                <c:pt idx="0">
                  <c:v>faster development</c:v>
                </c:pt>
              </c:strCache>
            </c:strRef>
          </c:tx>
          <c:invertIfNegative val="0"/>
          <c:cat>
            <c:numRef>
              <c:f>Sheet1!$A$2</c:f>
              <c:numCache>
                <c:formatCode>General</c:formatCode>
                <c:ptCount val="1"/>
              </c:numCache>
            </c:numRef>
          </c:cat>
          <c:val>
            <c:numRef>
              <c:f>Sheet1!$C$2</c:f>
              <c:numCache>
                <c:formatCode>0%</c:formatCode>
                <c:ptCount val="1"/>
                <c:pt idx="0">
                  <c:v>0.45</c:v>
                </c:pt>
              </c:numCache>
            </c:numRef>
          </c:val>
        </c:ser>
        <c:ser>
          <c:idx val="2"/>
          <c:order val="2"/>
          <c:tx>
            <c:strRef>
              <c:f>Sheet1!$D$1</c:f>
              <c:strCache>
                <c:ptCount val="1"/>
                <c:pt idx="0">
                  <c:v>faster learning</c:v>
                </c:pt>
              </c:strCache>
            </c:strRef>
          </c:tx>
          <c:invertIfNegative val="0"/>
          <c:cat>
            <c:numRef>
              <c:f>Sheet1!$A$2</c:f>
              <c:numCache>
                <c:formatCode>General</c:formatCode>
                <c:ptCount val="1"/>
              </c:numCache>
            </c:numRef>
          </c:cat>
          <c:val>
            <c:numRef>
              <c:f>Sheet1!$D$2</c:f>
              <c:numCache>
                <c:formatCode>0%</c:formatCode>
                <c:ptCount val="1"/>
                <c:pt idx="0">
                  <c:v>0.54</c:v>
                </c:pt>
              </c:numCache>
            </c:numRef>
          </c:val>
        </c:ser>
        <c:dLbls>
          <c:showLegendKey val="0"/>
          <c:showVal val="0"/>
          <c:showCatName val="0"/>
          <c:showSerName val="0"/>
          <c:showPercent val="0"/>
          <c:showBubbleSize val="0"/>
        </c:dLbls>
        <c:gapWidth val="150"/>
        <c:axId val="438627024"/>
        <c:axId val="438627416"/>
      </c:barChart>
      <c:catAx>
        <c:axId val="438627024"/>
        <c:scaling>
          <c:orientation val="minMax"/>
        </c:scaling>
        <c:delete val="0"/>
        <c:axPos val="l"/>
        <c:numFmt formatCode="General" sourceLinked="1"/>
        <c:majorTickMark val="out"/>
        <c:minorTickMark val="none"/>
        <c:tickLblPos val="nextTo"/>
        <c:crossAx val="438627416"/>
        <c:crosses val="autoZero"/>
        <c:auto val="1"/>
        <c:lblAlgn val="ctr"/>
        <c:lblOffset val="100"/>
        <c:noMultiLvlLbl val="0"/>
      </c:catAx>
      <c:valAx>
        <c:axId val="438627416"/>
        <c:scaling>
          <c:orientation val="minMax"/>
        </c:scaling>
        <c:delete val="0"/>
        <c:axPos val="b"/>
        <c:majorGridlines/>
        <c:numFmt formatCode="0%" sourceLinked="1"/>
        <c:majorTickMark val="out"/>
        <c:minorTickMark val="none"/>
        <c:tickLblPos val="nextTo"/>
        <c:crossAx val="438627024"/>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0.05172</cdr:x>
      <cdr:y>0.13483</cdr:y>
    </cdr:from>
    <cdr:to>
      <cdr:x>0.95775</cdr:x>
      <cdr:y>0.29821</cdr:y>
    </cdr:to>
    <cdr:sp macro="" textlink="">
      <cdr:nvSpPr>
        <cdr:cNvPr id="2" name="TextBox 14"/>
        <cdr:cNvSpPr txBox="1"/>
      </cdr:nvSpPr>
      <cdr:spPr>
        <a:xfrm xmlns:a="http://schemas.openxmlformats.org/drawingml/2006/main">
          <a:off x="279816" y="304797"/>
          <a:ext cx="490178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eaLnBrk="0" fontAlgn="base" hangingPunct="0">
            <a:spcBef>
              <a:spcPct val="0"/>
            </a:spcBef>
            <a:spcAft>
              <a:spcPct val="0"/>
            </a:spcAft>
            <a:defRPr sz="2400" kern="1200">
              <a:solidFill>
                <a:sysClr val="windowText" lastClr="000000"/>
              </a:solidFill>
              <a:latin typeface="Arial Narrow" pitchFamily="34" charset="0"/>
            </a:defRPr>
          </a:lvl1pPr>
          <a:lvl2pPr marL="457200" algn="l" rtl="0" eaLnBrk="0" fontAlgn="base" hangingPunct="0">
            <a:spcBef>
              <a:spcPct val="0"/>
            </a:spcBef>
            <a:spcAft>
              <a:spcPct val="0"/>
            </a:spcAft>
            <a:defRPr sz="2400" kern="1200">
              <a:solidFill>
                <a:sysClr val="windowText" lastClr="000000"/>
              </a:solidFill>
              <a:latin typeface="Arial Narrow" pitchFamily="34" charset="0"/>
            </a:defRPr>
          </a:lvl2pPr>
          <a:lvl3pPr marL="914400" algn="l" rtl="0" eaLnBrk="0" fontAlgn="base" hangingPunct="0">
            <a:spcBef>
              <a:spcPct val="0"/>
            </a:spcBef>
            <a:spcAft>
              <a:spcPct val="0"/>
            </a:spcAft>
            <a:defRPr sz="2400" kern="1200">
              <a:solidFill>
                <a:sysClr val="windowText" lastClr="000000"/>
              </a:solidFill>
              <a:latin typeface="Arial Narrow" pitchFamily="34" charset="0"/>
            </a:defRPr>
          </a:lvl3pPr>
          <a:lvl4pPr marL="1371600" algn="l" rtl="0" eaLnBrk="0" fontAlgn="base" hangingPunct="0">
            <a:spcBef>
              <a:spcPct val="0"/>
            </a:spcBef>
            <a:spcAft>
              <a:spcPct val="0"/>
            </a:spcAft>
            <a:defRPr sz="2400" kern="1200">
              <a:solidFill>
                <a:sysClr val="windowText" lastClr="000000"/>
              </a:solidFill>
              <a:latin typeface="Arial Narrow" pitchFamily="34" charset="0"/>
            </a:defRPr>
          </a:lvl4pPr>
          <a:lvl5pPr marL="1828800" algn="l" rtl="0" eaLnBrk="0" fontAlgn="base" hangingPunct="0">
            <a:spcBef>
              <a:spcPct val="0"/>
            </a:spcBef>
            <a:spcAft>
              <a:spcPct val="0"/>
            </a:spcAft>
            <a:defRPr sz="2400" kern="1200">
              <a:solidFill>
                <a:sysClr val="windowText" lastClr="000000"/>
              </a:solidFill>
              <a:latin typeface="Arial Narrow" pitchFamily="34" charset="0"/>
            </a:defRPr>
          </a:lvl5pPr>
          <a:lvl6pPr marL="2286000" algn="l" defTabSz="914400" rtl="0" eaLnBrk="1" latinLnBrk="0" hangingPunct="1">
            <a:defRPr sz="2400" kern="1200">
              <a:solidFill>
                <a:sysClr val="windowText" lastClr="000000"/>
              </a:solidFill>
              <a:latin typeface="Arial Narrow" pitchFamily="34" charset="0"/>
            </a:defRPr>
          </a:lvl6pPr>
          <a:lvl7pPr marL="2743200" algn="l" defTabSz="914400" rtl="0" eaLnBrk="1" latinLnBrk="0" hangingPunct="1">
            <a:defRPr sz="2400" kern="1200">
              <a:solidFill>
                <a:sysClr val="windowText" lastClr="000000"/>
              </a:solidFill>
              <a:latin typeface="Arial Narrow" pitchFamily="34" charset="0"/>
            </a:defRPr>
          </a:lvl7pPr>
          <a:lvl8pPr marL="3200400" algn="l" defTabSz="914400" rtl="0" eaLnBrk="1" latinLnBrk="0" hangingPunct="1">
            <a:defRPr sz="2400" kern="1200">
              <a:solidFill>
                <a:sysClr val="windowText" lastClr="000000"/>
              </a:solidFill>
              <a:latin typeface="Arial Narrow" pitchFamily="34" charset="0"/>
            </a:defRPr>
          </a:lvl8pPr>
          <a:lvl9pPr marL="3657600" algn="l" defTabSz="914400" rtl="0" eaLnBrk="1" latinLnBrk="0" hangingPunct="1">
            <a:defRPr sz="2400" kern="1200">
              <a:solidFill>
                <a:sysClr val="windowText" lastClr="000000"/>
              </a:solidFill>
              <a:latin typeface="Arial Narrow" pitchFamily="34" charset="0"/>
            </a:defRPr>
          </a:lvl9pPr>
        </a:lstStyle>
        <a:p xmlns:a="http://schemas.openxmlformats.org/drawingml/2006/main">
          <a:pPr algn="l"/>
          <a:r>
            <a:rPr lang="en-US" sz="1800" dirty="0" smtClean="0"/>
            <a:t>54% reported improvement in work quality </a:t>
          </a:r>
          <a:endParaRPr lang="en-US" sz="1800" dirty="0"/>
        </a:p>
      </cdr:txBody>
    </cdr:sp>
  </cdr:relSizeAnchor>
  <cdr:relSizeAnchor xmlns:cdr="http://schemas.openxmlformats.org/drawingml/2006/chartDrawing">
    <cdr:from>
      <cdr:x>0.05172</cdr:x>
      <cdr:y>0.3073</cdr:y>
    </cdr:from>
    <cdr:to>
      <cdr:x>0.7931</cdr:x>
      <cdr:y>0.47068</cdr:y>
    </cdr:to>
    <cdr:sp macro="" textlink="">
      <cdr:nvSpPr>
        <cdr:cNvPr id="3" name="TextBox 15"/>
        <cdr:cNvSpPr txBox="1"/>
      </cdr:nvSpPr>
      <cdr:spPr>
        <a:xfrm xmlns:a="http://schemas.openxmlformats.org/drawingml/2006/main">
          <a:off x="327109" y="694682"/>
          <a:ext cx="4688932"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eaLnBrk="0" fontAlgn="base" hangingPunct="0">
            <a:spcBef>
              <a:spcPct val="0"/>
            </a:spcBef>
            <a:spcAft>
              <a:spcPct val="0"/>
            </a:spcAft>
            <a:defRPr sz="2400" kern="1200">
              <a:solidFill>
                <a:sysClr val="windowText" lastClr="000000"/>
              </a:solidFill>
              <a:latin typeface="Arial Narrow" pitchFamily="34" charset="0"/>
            </a:defRPr>
          </a:lvl1pPr>
          <a:lvl2pPr marL="457200" algn="l" rtl="0" eaLnBrk="0" fontAlgn="base" hangingPunct="0">
            <a:spcBef>
              <a:spcPct val="0"/>
            </a:spcBef>
            <a:spcAft>
              <a:spcPct val="0"/>
            </a:spcAft>
            <a:defRPr sz="2400" kern="1200">
              <a:solidFill>
                <a:sysClr val="windowText" lastClr="000000"/>
              </a:solidFill>
              <a:latin typeface="Arial Narrow" pitchFamily="34" charset="0"/>
            </a:defRPr>
          </a:lvl2pPr>
          <a:lvl3pPr marL="914400" algn="l" rtl="0" eaLnBrk="0" fontAlgn="base" hangingPunct="0">
            <a:spcBef>
              <a:spcPct val="0"/>
            </a:spcBef>
            <a:spcAft>
              <a:spcPct val="0"/>
            </a:spcAft>
            <a:defRPr sz="2400" kern="1200">
              <a:solidFill>
                <a:sysClr val="windowText" lastClr="000000"/>
              </a:solidFill>
              <a:latin typeface="Arial Narrow" pitchFamily="34" charset="0"/>
            </a:defRPr>
          </a:lvl3pPr>
          <a:lvl4pPr marL="1371600" algn="l" rtl="0" eaLnBrk="0" fontAlgn="base" hangingPunct="0">
            <a:spcBef>
              <a:spcPct val="0"/>
            </a:spcBef>
            <a:spcAft>
              <a:spcPct val="0"/>
            </a:spcAft>
            <a:defRPr sz="2400" kern="1200">
              <a:solidFill>
                <a:sysClr val="windowText" lastClr="000000"/>
              </a:solidFill>
              <a:latin typeface="Arial Narrow" pitchFamily="34" charset="0"/>
            </a:defRPr>
          </a:lvl4pPr>
          <a:lvl5pPr marL="1828800" algn="l" rtl="0" eaLnBrk="0" fontAlgn="base" hangingPunct="0">
            <a:spcBef>
              <a:spcPct val="0"/>
            </a:spcBef>
            <a:spcAft>
              <a:spcPct val="0"/>
            </a:spcAft>
            <a:defRPr sz="2400" kern="1200">
              <a:solidFill>
                <a:sysClr val="windowText" lastClr="000000"/>
              </a:solidFill>
              <a:latin typeface="Arial Narrow" pitchFamily="34" charset="0"/>
            </a:defRPr>
          </a:lvl5pPr>
          <a:lvl6pPr marL="2286000" algn="l" defTabSz="914400" rtl="0" eaLnBrk="1" latinLnBrk="0" hangingPunct="1">
            <a:defRPr sz="2400" kern="1200">
              <a:solidFill>
                <a:sysClr val="windowText" lastClr="000000"/>
              </a:solidFill>
              <a:latin typeface="Arial Narrow" pitchFamily="34" charset="0"/>
            </a:defRPr>
          </a:lvl6pPr>
          <a:lvl7pPr marL="2743200" algn="l" defTabSz="914400" rtl="0" eaLnBrk="1" latinLnBrk="0" hangingPunct="1">
            <a:defRPr sz="2400" kern="1200">
              <a:solidFill>
                <a:sysClr val="windowText" lastClr="000000"/>
              </a:solidFill>
              <a:latin typeface="Arial Narrow" pitchFamily="34" charset="0"/>
            </a:defRPr>
          </a:lvl7pPr>
          <a:lvl8pPr marL="3200400" algn="l" defTabSz="914400" rtl="0" eaLnBrk="1" latinLnBrk="0" hangingPunct="1">
            <a:defRPr sz="2400" kern="1200">
              <a:solidFill>
                <a:sysClr val="windowText" lastClr="000000"/>
              </a:solidFill>
              <a:latin typeface="Arial Narrow" pitchFamily="34" charset="0"/>
            </a:defRPr>
          </a:lvl8pPr>
          <a:lvl9pPr marL="3657600" algn="l" defTabSz="914400" rtl="0" eaLnBrk="1" latinLnBrk="0" hangingPunct="1">
            <a:defRPr sz="2400" kern="1200">
              <a:solidFill>
                <a:sysClr val="windowText" lastClr="000000"/>
              </a:solidFill>
              <a:latin typeface="Arial Narrow" pitchFamily="34" charset="0"/>
            </a:defRPr>
          </a:lvl9pPr>
        </a:lstStyle>
        <a:p xmlns:a="http://schemas.openxmlformats.org/drawingml/2006/main">
          <a:pPr algn="l"/>
          <a:r>
            <a:rPr lang="en-US" sz="1800" dirty="0" smtClean="0"/>
            <a:t>45% reported improved peer perception</a:t>
          </a:r>
          <a:endParaRPr lang="en-US" sz="1800" dirty="0"/>
        </a:p>
      </cdr:txBody>
    </cdr:sp>
  </cdr:relSizeAnchor>
  <cdr:relSizeAnchor xmlns:cdr="http://schemas.openxmlformats.org/drawingml/2006/chartDrawing">
    <cdr:from>
      <cdr:x>0.04819</cdr:x>
      <cdr:y>0.50562</cdr:y>
    </cdr:from>
    <cdr:to>
      <cdr:x>0.78957</cdr:x>
      <cdr:y>0.669</cdr:y>
    </cdr:to>
    <cdr:sp macro="" textlink="">
      <cdr:nvSpPr>
        <cdr:cNvPr id="4" name="TextBox 16"/>
        <cdr:cNvSpPr txBox="1"/>
      </cdr:nvSpPr>
      <cdr:spPr>
        <a:xfrm xmlns:a="http://schemas.openxmlformats.org/drawingml/2006/main">
          <a:off x="304800" y="1143000"/>
          <a:ext cx="4688932"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eaLnBrk="0" fontAlgn="base" hangingPunct="0">
            <a:spcBef>
              <a:spcPct val="0"/>
            </a:spcBef>
            <a:spcAft>
              <a:spcPct val="0"/>
            </a:spcAft>
            <a:defRPr sz="2400" kern="1200">
              <a:solidFill>
                <a:sysClr val="windowText" lastClr="000000"/>
              </a:solidFill>
              <a:latin typeface="Arial Narrow" pitchFamily="34" charset="0"/>
            </a:defRPr>
          </a:lvl1pPr>
          <a:lvl2pPr marL="457200" algn="l" rtl="0" eaLnBrk="0" fontAlgn="base" hangingPunct="0">
            <a:spcBef>
              <a:spcPct val="0"/>
            </a:spcBef>
            <a:spcAft>
              <a:spcPct val="0"/>
            </a:spcAft>
            <a:defRPr sz="2400" kern="1200">
              <a:solidFill>
                <a:sysClr val="windowText" lastClr="000000"/>
              </a:solidFill>
              <a:latin typeface="Arial Narrow" pitchFamily="34" charset="0"/>
            </a:defRPr>
          </a:lvl2pPr>
          <a:lvl3pPr marL="914400" algn="l" rtl="0" eaLnBrk="0" fontAlgn="base" hangingPunct="0">
            <a:spcBef>
              <a:spcPct val="0"/>
            </a:spcBef>
            <a:spcAft>
              <a:spcPct val="0"/>
            </a:spcAft>
            <a:defRPr sz="2400" kern="1200">
              <a:solidFill>
                <a:sysClr val="windowText" lastClr="000000"/>
              </a:solidFill>
              <a:latin typeface="Arial Narrow" pitchFamily="34" charset="0"/>
            </a:defRPr>
          </a:lvl3pPr>
          <a:lvl4pPr marL="1371600" algn="l" rtl="0" eaLnBrk="0" fontAlgn="base" hangingPunct="0">
            <a:spcBef>
              <a:spcPct val="0"/>
            </a:spcBef>
            <a:spcAft>
              <a:spcPct val="0"/>
            </a:spcAft>
            <a:defRPr sz="2400" kern="1200">
              <a:solidFill>
                <a:sysClr val="windowText" lastClr="000000"/>
              </a:solidFill>
              <a:latin typeface="Arial Narrow" pitchFamily="34" charset="0"/>
            </a:defRPr>
          </a:lvl4pPr>
          <a:lvl5pPr marL="1828800" algn="l" rtl="0" eaLnBrk="0" fontAlgn="base" hangingPunct="0">
            <a:spcBef>
              <a:spcPct val="0"/>
            </a:spcBef>
            <a:spcAft>
              <a:spcPct val="0"/>
            </a:spcAft>
            <a:defRPr sz="2400" kern="1200">
              <a:solidFill>
                <a:sysClr val="windowText" lastClr="000000"/>
              </a:solidFill>
              <a:latin typeface="Arial Narrow" pitchFamily="34" charset="0"/>
            </a:defRPr>
          </a:lvl5pPr>
          <a:lvl6pPr marL="2286000" algn="l" defTabSz="914400" rtl="0" eaLnBrk="1" latinLnBrk="0" hangingPunct="1">
            <a:defRPr sz="2400" kern="1200">
              <a:solidFill>
                <a:sysClr val="windowText" lastClr="000000"/>
              </a:solidFill>
              <a:latin typeface="Arial Narrow" pitchFamily="34" charset="0"/>
            </a:defRPr>
          </a:lvl6pPr>
          <a:lvl7pPr marL="2743200" algn="l" defTabSz="914400" rtl="0" eaLnBrk="1" latinLnBrk="0" hangingPunct="1">
            <a:defRPr sz="2400" kern="1200">
              <a:solidFill>
                <a:sysClr val="windowText" lastClr="000000"/>
              </a:solidFill>
              <a:latin typeface="Arial Narrow" pitchFamily="34" charset="0"/>
            </a:defRPr>
          </a:lvl7pPr>
          <a:lvl8pPr marL="3200400" algn="l" defTabSz="914400" rtl="0" eaLnBrk="1" latinLnBrk="0" hangingPunct="1">
            <a:defRPr sz="2400" kern="1200">
              <a:solidFill>
                <a:sysClr val="windowText" lastClr="000000"/>
              </a:solidFill>
              <a:latin typeface="Arial Narrow" pitchFamily="34" charset="0"/>
            </a:defRPr>
          </a:lvl8pPr>
          <a:lvl9pPr marL="3657600" algn="l" defTabSz="914400" rtl="0" eaLnBrk="1" latinLnBrk="0" hangingPunct="1">
            <a:defRPr sz="2400" kern="1200">
              <a:solidFill>
                <a:sysClr val="windowText" lastClr="000000"/>
              </a:solidFill>
              <a:latin typeface="Arial Narrow" pitchFamily="34" charset="0"/>
            </a:defRPr>
          </a:lvl9pPr>
        </a:lstStyle>
        <a:p xmlns:a="http://schemas.openxmlformats.org/drawingml/2006/main">
          <a:pPr algn="l"/>
          <a:r>
            <a:rPr lang="en-US" sz="1800" dirty="0" smtClean="0"/>
            <a:t>30% got new project opportunities</a:t>
          </a:r>
          <a:endParaRPr 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C38DE-3425-FB4A-8C3C-07B11F842B3B}" type="datetimeFigureOut">
              <a:rPr lang="en-US" smtClean="0"/>
              <a:t>6/15/2016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3F7FF-6499-6344-ACDC-8F6DB42048FC}" type="slidenum">
              <a:rPr lang="en-US" smtClean="0"/>
              <a:t>‹#›</a:t>
            </a:fld>
            <a:endParaRPr lang="en-US"/>
          </a:p>
        </p:txBody>
      </p:sp>
    </p:spTree>
    <p:extLst>
      <p:ext uri="{BB962C8B-B14F-4D97-AF65-F5344CB8AC3E}">
        <p14:creationId xmlns:p14="http://schemas.microsoft.com/office/powerpoint/2010/main" val="16243020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ine.ni.com/tacs/app/overview/p/ap/of/pg/1/sn/n24:7326,n8:28/id/1659/"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mailto:certification@ni.com"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is to showcase why OOP</a:t>
            </a:r>
            <a:r>
              <a:rPr lang="en-US" baseline="0" dirty="0" smtClean="0"/>
              <a:t> is such an important design tool when building large systems that need to scale.</a:t>
            </a:r>
          </a:p>
          <a:p>
            <a:endParaRPr lang="en-US" baseline="0" dirty="0" smtClean="0"/>
          </a:p>
          <a:p>
            <a:r>
              <a:rPr lang="en-US" baseline="0" dirty="0" smtClean="0"/>
              <a:t>Acknowledge that OOP is a paradigm shift if you are unfamiliar with it, but the aim of this session is to make it more approachable for LabVIEW programmers by building on familiar concepts.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a:t>
            </a:fld>
            <a:endParaRPr lang="en-US"/>
          </a:p>
        </p:txBody>
      </p:sp>
    </p:spTree>
    <p:extLst>
      <p:ext uri="{BB962C8B-B14F-4D97-AF65-F5344CB8AC3E}">
        <p14:creationId xmlns:p14="http://schemas.microsoft.com/office/powerpoint/2010/main" val="9273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we now have to pass even more data values between the different states of our state machine.  </a:t>
            </a:r>
          </a:p>
          <a:p>
            <a:endParaRPr lang="en-US" baseline="0" dirty="0" smtClean="0"/>
          </a:p>
          <a:p>
            <a:r>
              <a:rPr lang="en-US" baseline="0" dirty="0" smtClean="0"/>
              <a:t>Data scope is a very important concept to consider and understand in the course of designing a process or operation.  In the case of a process like this one, the shift registers on this loop define the cope of information that the functions contained in this loop have the ability to access and modify.  </a:t>
            </a:r>
          </a:p>
          <a:p>
            <a:endParaRPr lang="en-US" baseline="0" dirty="0" smtClean="0"/>
          </a:p>
          <a:p>
            <a:r>
              <a:rPr lang="en-US" baseline="0" dirty="0" smtClean="0"/>
              <a:t>In general, you should strive for very cohesive data scope (meaning that things logically belong in the same process) that is decoupled from unrelated components of a system.  This promotes a logical grouping of data with the methods or processes that are allowed to use that data – requiring other independent loops or processes to use defined interfaces (APIs or messages) to interact with that loop and the data it contains.  Having well defined data scope also helps define where operations should be added based on what information they should have direct access to.</a:t>
            </a:r>
          </a:p>
          <a:p>
            <a:endParaRPr lang="en-US" baseline="0" dirty="0" smtClean="0"/>
          </a:p>
          <a:p>
            <a:r>
              <a:rPr lang="en-US" baseline="0" dirty="0" smtClean="0"/>
              <a:t>One of the common pitfalls that leads to brittle, inflexible code is to allow the </a:t>
            </a:r>
            <a:r>
              <a:rPr lang="en-US" baseline="0" dirty="0" err="1" smtClean="0"/>
              <a:t>datascope</a:t>
            </a:r>
            <a:r>
              <a:rPr lang="en-US" baseline="0" dirty="0" smtClean="0"/>
              <a:t> of a process or operation to grow unchecked – people often end up with a very large data scope in a single loop or process (consider a loop that combines your acquisition and your signal processing). This limits the reuse and the flexibility of the code, and increases the likelihood that a change will break something.</a:t>
            </a:r>
          </a:p>
          <a:p>
            <a:endParaRPr lang="en-US" baseline="0" dirty="0" smtClean="0"/>
          </a:p>
          <a:p>
            <a:r>
              <a:rPr lang="en-US" baseline="0" dirty="0" smtClean="0"/>
              <a:t>As we explore this system, we’ll consider some of the challenges of increased data scope and how best to mitigate them with OOP.</a:t>
            </a:r>
          </a:p>
        </p:txBody>
      </p:sp>
      <p:sp>
        <p:nvSpPr>
          <p:cNvPr id="4" name="Slide Number Placeholder 3"/>
          <p:cNvSpPr>
            <a:spLocks noGrp="1"/>
          </p:cNvSpPr>
          <p:nvPr>
            <p:ph type="sldNum" sz="quarter" idx="10"/>
          </p:nvPr>
        </p:nvSpPr>
        <p:spPr/>
        <p:txBody>
          <a:bodyPr/>
          <a:lstStyle/>
          <a:p>
            <a:fld id="{2473F7FF-6499-6344-ACDC-8F6DB42048FC}" type="slidenum">
              <a:rPr lang="en-US" smtClean="0"/>
              <a:t>11</a:t>
            </a:fld>
            <a:endParaRPr lang="en-US"/>
          </a:p>
        </p:txBody>
      </p:sp>
    </p:spTree>
    <p:extLst>
      <p:ext uri="{BB962C8B-B14F-4D97-AF65-F5344CB8AC3E}">
        <p14:creationId xmlns:p14="http://schemas.microsoft.com/office/powerpoint/2010/main" val="308169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slide] here is</a:t>
            </a:r>
            <a:r>
              <a:rPr lang="en-US" baseline="0" dirty="0" smtClean="0"/>
              <a:t> the last state in our state machine for the measure method.  We can now control execution order based on the output of any state and we have a clearly defined data scope.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12</a:t>
            </a:fld>
            <a:endParaRPr lang="en-US"/>
          </a:p>
        </p:txBody>
      </p:sp>
    </p:spTree>
    <p:extLst>
      <p:ext uri="{BB962C8B-B14F-4D97-AF65-F5344CB8AC3E}">
        <p14:creationId xmlns:p14="http://schemas.microsoft.com/office/powerpoint/2010/main" val="2554078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maintain a bunch of shift registers for every unique value, it’s natural to cluster them together into a single data type that uses a single shift register.  Now it’s much easier to determine the</a:t>
            </a:r>
            <a:r>
              <a:rPr lang="en-US" baseline="0" dirty="0" smtClean="0"/>
              <a:t> data scope of this loop.</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13</a:t>
            </a:fld>
            <a:endParaRPr lang="en-US"/>
          </a:p>
        </p:txBody>
      </p:sp>
    </p:spTree>
    <p:extLst>
      <p:ext uri="{BB962C8B-B14F-4D97-AF65-F5344CB8AC3E}">
        <p14:creationId xmlns:p14="http://schemas.microsoft.com/office/powerpoint/2010/main" val="389379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as we look at these functions again, we’re simply bundling and unbundling</a:t>
            </a:r>
            <a:r>
              <a:rPr lang="en-US" baseline="0" dirty="0" smtClean="0"/>
              <a:t> the specific data values they need to execute.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14</a:t>
            </a:fld>
            <a:endParaRPr lang="en-US"/>
          </a:p>
        </p:txBody>
      </p:sp>
    </p:spTree>
    <p:extLst>
      <p:ext uri="{BB962C8B-B14F-4D97-AF65-F5344CB8AC3E}">
        <p14:creationId xmlns:p14="http://schemas.microsoft.com/office/powerpoint/2010/main" val="4203221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unbundling and bundling can be encapsulated by these methods, so eventually we just pass the cluster directly in.  Better yet, we make it a type definition so that we can add new parameters without making </a:t>
            </a:r>
            <a:r>
              <a:rPr lang="en-US" baseline="0" dirty="0" err="1" smtClean="0"/>
              <a:t>modificaitons</a:t>
            </a:r>
            <a:r>
              <a:rPr lang="en-US" baseline="0" dirty="0" smtClean="0"/>
              <a:t> all over our code!  This is our first step towards a scalable architecture.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15</a:t>
            </a:fld>
            <a:endParaRPr lang="en-US"/>
          </a:p>
        </p:txBody>
      </p:sp>
    </p:spTree>
    <p:extLst>
      <p:ext uri="{BB962C8B-B14F-4D97-AF65-F5344CB8AC3E}">
        <p14:creationId xmlns:p14="http://schemas.microsoft.com/office/powerpoint/2010/main" val="218436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arrived at this point, we can</a:t>
            </a:r>
            <a:r>
              <a:rPr lang="en-US" baseline="0" dirty="0" smtClean="0"/>
              <a:t> simplify this state machine (assuming sequential execution) and see that we have an explicit relationship between the data cluster (</a:t>
            </a:r>
            <a:r>
              <a:rPr lang="en-US" baseline="0" dirty="0" err="1" smtClean="0"/>
              <a:t>ie</a:t>
            </a:r>
            <a:r>
              <a:rPr lang="en-US" baseline="0" dirty="0" smtClean="0"/>
              <a:t>: data scope), and the methods that are allowed to act upon that data.  </a:t>
            </a:r>
          </a:p>
          <a:p>
            <a:endParaRPr lang="en-US" baseline="0" dirty="0" smtClean="0"/>
          </a:p>
          <a:p>
            <a:r>
              <a:rPr lang="en-US" baseline="0" dirty="0" smtClean="0"/>
              <a:t>These methods and the data are tightly coupled, but that data is not protected – any other VI that has access to that wire can modify the data and read the data.  This may be fine for relatively simple systems, but can make debugging difficult as systems grow in size and scale.</a:t>
            </a:r>
          </a:p>
          <a:p>
            <a:endParaRPr lang="en-US" baseline="0" dirty="0" smtClean="0"/>
          </a:p>
          <a:p>
            <a:r>
              <a:rPr lang="en-US" baseline="0" dirty="0" smtClean="0"/>
              <a:t>Believe it or not, this very simple relationship between data and methods that can act upon it is the foundation for object oriented programming – this data cluster is basically an object</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16</a:t>
            </a:fld>
            <a:endParaRPr lang="en-US"/>
          </a:p>
        </p:txBody>
      </p:sp>
    </p:spTree>
    <p:extLst>
      <p:ext uri="{BB962C8B-B14F-4D97-AF65-F5344CB8AC3E}">
        <p14:creationId xmlns:p14="http://schemas.microsoft.com/office/powerpoint/2010/main" val="287012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this cluster is effectively a class.  An</a:t>
            </a:r>
            <a:r>
              <a:rPr lang="en-US" baseline="0" dirty="0" smtClean="0"/>
              <a:t> instance of that class is effectively an object.</a:t>
            </a:r>
          </a:p>
          <a:p>
            <a:endParaRPr lang="en-US" baseline="0" dirty="0" smtClean="0"/>
          </a:p>
          <a:p>
            <a:r>
              <a:rPr lang="en-US" baseline="0" dirty="0" smtClean="0"/>
              <a:t>The key difference is that a class contains a defined set of data, plus it defines a set of functions that are allowed direct access to this data.  Anything not contained by this class must use these member functions to access the data.</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17</a:t>
            </a:fld>
            <a:endParaRPr lang="en-US"/>
          </a:p>
        </p:txBody>
      </p:sp>
    </p:spTree>
    <p:extLst>
      <p:ext uri="{BB962C8B-B14F-4D97-AF65-F5344CB8AC3E}">
        <p14:creationId xmlns:p14="http://schemas.microsoft.com/office/powerpoint/2010/main" val="3457188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simple measurement</a:t>
            </a:r>
            <a:r>
              <a:rPr lang="en-US" baseline="0" dirty="0" smtClean="0"/>
              <a:t> task, we can simply replace that type definition with a class.  This is functionally the same as before, except only these functions (assuming they are members of the Measurement class) have access to the data on the wire.  No one else can bundle or unbundle data contained on this wire.</a:t>
            </a:r>
          </a:p>
          <a:p>
            <a:endParaRPr lang="en-US" baseline="0" dirty="0" smtClean="0"/>
          </a:p>
          <a:p>
            <a:r>
              <a:rPr lang="en-US" baseline="0" dirty="0" smtClean="0"/>
              <a:t>You may often hear of this data protection mechanism as data encapsulation, especially by computer scientists.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18</a:t>
            </a:fld>
            <a:endParaRPr lang="en-US"/>
          </a:p>
        </p:txBody>
      </p:sp>
    </p:spTree>
    <p:extLst>
      <p:ext uri="{BB962C8B-B14F-4D97-AF65-F5344CB8AC3E}">
        <p14:creationId xmlns:p14="http://schemas.microsoft.com/office/powerpoint/2010/main" val="194465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haven’t seen a class</a:t>
            </a:r>
            <a:r>
              <a:rPr lang="en-US" baseline="0" dirty="0" smtClean="0"/>
              <a:t> in LabVIEW, this shows how it’s composed in the development environment.  When you create a class you generate a new .</a:t>
            </a:r>
            <a:r>
              <a:rPr lang="en-US" baseline="0" dirty="0" err="1" smtClean="0"/>
              <a:t>lvclass</a:t>
            </a:r>
            <a:r>
              <a:rPr lang="en-US" baseline="0" dirty="0" smtClean="0"/>
              <a:t> file on disk.  This is similar to a library, as it is just a container – in the case of a class, this container refers to a private data control and member VIs, which are beneath the class in the tree (note they also have a new icon)</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19</a:t>
            </a:fld>
            <a:endParaRPr lang="en-US"/>
          </a:p>
        </p:txBody>
      </p:sp>
    </p:spTree>
    <p:extLst>
      <p:ext uri="{BB962C8B-B14F-4D97-AF65-F5344CB8AC3E}">
        <p14:creationId xmlns:p14="http://schemas.microsoft.com/office/powerpoint/2010/main" val="3556810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instructions:</a:t>
            </a:r>
            <a:r>
              <a:rPr lang="en-US" baseline="0" dirty="0" smtClean="0"/>
              <a:t> </a:t>
            </a:r>
          </a:p>
          <a:p>
            <a:endParaRPr lang="en-US" baseline="0" dirty="0" smtClean="0"/>
          </a:p>
          <a:p>
            <a:r>
              <a:rPr lang="en-US" dirty="0" smtClean="0"/>
              <a:t>Go </a:t>
            </a:r>
            <a:r>
              <a:rPr lang="en-US" baseline="0" dirty="0" smtClean="0"/>
              <a:t>through the basic mechanics of creating a class and show where the private data is defined.  Give this demo only if it’s clear that most people have never seen or used OOP.  Start with a basic project and create a class from scratch.</a:t>
            </a:r>
          </a:p>
          <a:p>
            <a:endParaRPr lang="en-US" baseline="0" dirty="0" smtClean="0"/>
          </a:p>
          <a:p>
            <a:r>
              <a:rPr lang="en-US" baseline="0" dirty="0" smtClean="0"/>
              <a:t>Recommendation: define a new ‘Measurement’ class and add a numeric control to define the number of samples.  Don’t add any VIs at this point, but explain that you have a right-click menu where you can do this.</a:t>
            </a:r>
          </a:p>
          <a:p>
            <a:endParaRPr lang="en-US" baseline="0" dirty="0" smtClean="0"/>
          </a:p>
        </p:txBody>
      </p:sp>
      <p:sp>
        <p:nvSpPr>
          <p:cNvPr id="4" name="Slide Number Placeholder 3"/>
          <p:cNvSpPr>
            <a:spLocks noGrp="1"/>
          </p:cNvSpPr>
          <p:nvPr>
            <p:ph type="sldNum" sz="quarter" idx="10"/>
          </p:nvPr>
        </p:nvSpPr>
        <p:spPr/>
        <p:txBody>
          <a:bodyPr/>
          <a:lstStyle/>
          <a:p>
            <a:fld id="{2473F7FF-6499-6344-ACDC-8F6DB42048FC}" type="slidenum">
              <a:rPr lang="en-US" smtClean="0"/>
              <a:t>20</a:t>
            </a:fld>
            <a:endParaRPr lang="en-US"/>
          </a:p>
        </p:txBody>
      </p:sp>
    </p:spTree>
    <p:extLst>
      <p:ext uri="{BB962C8B-B14F-4D97-AF65-F5344CB8AC3E}">
        <p14:creationId xmlns:p14="http://schemas.microsoft.com/office/powerpoint/2010/main" val="232861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want to</a:t>
            </a:r>
            <a:r>
              <a:rPr lang="en-US" baseline="0" dirty="0" smtClean="0"/>
              <a:t> frame today’s discussion by examining a common life-cycle that leads to some of the problems that has developers looking for ways to write code that is easier to scale and maintain.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Green line chronicles what is probably a familiar experience to many LabVIEW programmers.  At the start of the project, shown on the left side, the requirements are fairly simple and straightforward, so you just start writing code for that specific purpose.  It doesn’t really require much up-front design or architecture – to be clear, this isn’t a bad thing and this is very common for LabVIEW-based systems.  You can get something working quickly, perhaps acquiring a measurement, etc…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problem is when that system needs to grow, change and adapt over time – especially over a long period of time.  In this example, perhaps we’re building a test system and we have new test requirements being introduced periodically.  Perhaps these require support for new hardware, new measurement capabilities, changes to the UI, etc…  As we can see on the graph, each change requires an inflection point in effort, and over time it becomes extremely difficult to support and maintain this increasingly complex system.  Eventually, many people arrive at a point where it becomes extremely costly and difficult to support new requirements and to make changes to the system – at this point, our code has become brittle and inflexible.  Changing one seemingly innocent function breaks a bunch of other things.  It is at this point that people start talking about re-writing or re-factoring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we’re here to talk about: the use of OOP for extensible systems, does require more investment at the start of the project.  In fact, OOP really forces developers to give more thought to their software before they start just laying down code.  This is definitely a non-zero investment, especially if you and your team are new to OOP.  You really need to invest in the </a:t>
            </a:r>
            <a:r>
              <a:rPr lang="en-US" baseline="0" dirty="0" err="1" smtClean="0"/>
              <a:t>architecutre</a:t>
            </a:r>
            <a:r>
              <a:rPr lang="en-US" baseline="0" dirty="0" smtClean="0"/>
              <a:t> as well as training and tools to ensure you’re doing it right.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That beings said, the entire point is that this initial investment will pay dividends over the life-cycle of the system.  By investing in creating something that is scalable and maintainable, and by investing in ensuring the team has the capabilities to support the system, the effort required to build and maintain this system over time is reduced significantly.  </a:t>
            </a:r>
            <a:endParaRPr lang="en-US" dirty="0" smtClean="0"/>
          </a:p>
          <a:p>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a:t>
            </a:fld>
            <a:endParaRPr lang="en-US"/>
          </a:p>
        </p:txBody>
      </p:sp>
    </p:spTree>
    <p:extLst>
      <p:ext uri="{BB962C8B-B14F-4D97-AF65-F5344CB8AC3E}">
        <p14:creationId xmlns:p14="http://schemas.microsoft.com/office/powerpoint/2010/main" val="328043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seen the basics of creating a class, lets look at this system using OOP</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21</a:t>
            </a:fld>
            <a:endParaRPr lang="en-US"/>
          </a:p>
        </p:txBody>
      </p:sp>
    </p:spTree>
    <p:extLst>
      <p:ext uri="{BB962C8B-B14F-4D97-AF65-F5344CB8AC3E}">
        <p14:creationId xmlns:p14="http://schemas.microsoft.com/office/powerpoint/2010/main" val="2407754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essentially</a:t>
            </a:r>
            <a:r>
              <a:rPr lang="en-US" baseline="0" dirty="0" smtClean="0"/>
              <a:t> replace the data cluster with the object, and the VIs are then the VIs that belong to this class.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22</a:t>
            </a:fld>
            <a:endParaRPr lang="en-US"/>
          </a:p>
        </p:txBody>
      </p:sp>
    </p:spTree>
    <p:extLst>
      <p:ext uri="{BB962C8B-B14F-4D97-AF65-F5344CB8AC3E}">
        <p14:creationId xmlns:p14="http://schemas.microsoft.com/office/powerpoint/2010/main" val="3559619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brings us to our first illustration of how and why OOP makes it so easy</a:t>
            </a:r>
            <a:r>
              <a:rPr lang="en-US" baseline="0" dirty="0" smtClean="0"/>
              <a:t> to extend an existing system.  If you consider what would be required to change the behavior of this measurement, we would have to modify the contents of these </a:t>
            </a:r>
            <a:r>
              <a:rPr lang="en-US" baseline="0" dirty="0" err="1" smtClean="0"/>
              <a:t>subVIs</a:t>
            </a:r>
            <a:r>
              <a:rPr lang="en-US" baseline="0" dirty="0" smtClean="0"/>
              <a:t> and we’d likely have to add new data values to the cluster we pass into the shift register.  </a:t>
            </a:r>
          </a:p>
          <a:p>
            <a:endParaRPr lang="en-US" baseline="0" dirty="0" smtClean="0"/>
          </a:p>
          <a:p>
            <a:r>
              <a:rPr lang="en-US" baseline="0" dirty="0" smtClean="0"/>
              <a:t>However, if we’re using OOP, we don’t need to do these things thanks to a capability known as inheritance – one of the most important concepts you need to understand to use classes effectively.</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23</a:t>
            </a:fld>
            <a:endParaRPr lang="en-US"/>
          </a:p>
        </p:txBody>
      </p:sp>
    </p:spTree>
    <p:extLst>
      <p:ext uri="{BB962C8B-B14F-4D97-AF65-F5344CB8AC3E}">
        <p14:creationId xmlns:p14="http://schemas.microsoft.com/office/powerpoint/2010/main" val="261969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our measurement class we’ve been using in</a:t>
            </a:r>
            <a:r>
              <a:rPr lang="en-US" baseline="0" dirty="0" smtClean="0"/>
              <a:t> this example, we can actually create children for specific types of measurement.  These children can add and even change the functionality defined by the parent without touching the parent’s code.  Perhaps even more important is that they can reuse data and methods belonging to the parent. </a:t>
            </a:r>
          </a:p>
          <a:p>
            <a:endParaRPr lang="en-US" baseline="0" dirty="0" smtClean="0"/>
          </a:p>
          <a:p>
            <a:r>
              <a:rPr lang="en-US" baseline="0" dirty="0" smtClean="0"/>
              <a:t>This allows us to store functions and data that are universal across a collection of objects in a base class and add specific and unique behaviors to define specific implementations of child classes.</a:t>
            </a:r>
          </a:p>
          <a:p>
            <a:endParaRPr lang="en-US" baseline="0" dirty="0" smtClean="0"/>
          </a:p>
          <a:p>
            <a:r>
              <a:rPr lang="en-US" baseline="0" dirty="0" smtClean="0"/>
              <a:t>To be clear, Temp and Strain are children of the parent class ‘Measurement’ (also referred to as descendants).  We can also refer to ‘Temp’ and ‘Strain’ as siblings of one another.  We extend this analogy to grandparents, great-grandparents, etc…</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24</a:t>
            </a:fld>
            <a:endParaRPr lang="en-US"/>
          </a:p>
        </p:txBody>
      </p:sp>
    </p:spTree>
    <p:extLst>
      <p:ext uri="{BB962C8B-B14F-4D97-AF65-F5344CB8AC3E}">
        <p14:creationId xmlns:p14="http://schemas.microsoft.com/office/powerpoint/2010/main" val="1172775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instructions:</a:t>
            </a:r>
          </a:p>
          <a:p>
            <a:endParaRPr lang="en-US" dirty="0" smtClean="0"/>
          </a:p>
          <a:p>
            <a:r>
              <a:rPr lang="en-US" dirty="0" smtClean="0"/>
              <a:t>Create a new class in the same project as used previously called ‘Temperature.’  Save it to disk and change the inheritance of it such that its</a:t>
            </a:r>
            <a:r>
              <a:rPr lang="en-US" baseline="0" dirty="0" smtClean="0"/>
              <a:t> parent is ‘Measurement.’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25</a:t>
            </a:fld>
            <a:endParaRPr lang="en-US"/>
          </a:p>
        </p:txBody>
      </p:sp>
    </p:spTree>
    <p:extLst>
      <p:ext uri="{BB962C8B-B14F-4D97-AF65-F5344CB8AC3E}">
        <p14:creationId xmlns:p14="http://schemas.microsoft.com/office/powerpoint/2010/main" val="3800983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the diagram we saw earlier, changing</a:t>
            </a:r>
            <a:r>
              <a:rPr lang="en-US" baseline="0" dirty="0" smtClean="0"/>
              <a:t> the behavior of this system is as simple as passing a new object down this wire.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26</a:t>
            </a:fld>
            <a:endParaRPr lang="en-US"/>
          </a:p>
        </p:txBody>
      </p:sp>
    </p:spTree>
    <p:extLst>
      <p:ext uri="{BB962C8B-B14F-4D97-AF65-F5344CB8AC3E}">
        <p14:creationId xmlns:p14="http://schemas.microsoft.com/office/powerpoint/2010/main" val="261969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if we pass a temperature measurement, this object</a:t>
            </a:r>
            <a:r>
              <a:rPr lang="en-US" baseline="0" dirty="0" smtClean="0"/>
              <a:t> has a unique data space and defines the way in which these operations should execute.  This is made possible thanks to a technology known as ‘Dynamic Dispatch’</a:t>
            </a:r>
          </a:p>
          <a:p>
            <a:endParaRPr lang="en-US" baseline="0" dirty="0" smtClean="0"/>
          </a:p>
          <a:p>
            <a:r>
              <a:rPr lang="en-US" baseline="0" dirty="0" smtClean="0"/>
              <a:t>Dynamic dispatch is similar to polymorphism, but unlike polymorphism, the function selection occurs at run-time instead of edit time based on the object that is passed into the dynamically dispatched VI.</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27</a:t>
            </a:fld>
            <a:endParaRPr lang="en-US"/>
          </a:p>
        </p:txBody>
      </p:sp>
    </p:spTree>
    <p:extLst>
      <p:ext uri="{BB962C8B-B14F-4D97-AF65-F5344CB8AC3E}">
        <p14:creationId xmlns:p14="http://schemas.microsoft.com/office/powerpoint/2010/main" val="76652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a:t>
            </a:r>
            <a:r>
              <a:rPr lang="en-US" baseline="0" dirty="0" smtClean="0"/>
              <a:t> the ‘acquire’ method is dynamically dispatched and that both Strain and Temp override it with specific implementations, we can see that this method will behave different depending upon the object we pass into it. </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28</a:t>
            </a:fld>
            <a:endParaRPr lang="en-US"/>
          </a:p>
        </p:txBody>
      </p:sp>
    </p:spTree>
    <p:extLst>
      <p:ext uri="{BB962C8B-B14F-4D97-AF65-F5344CB8AC3E}">
        <p14:creationId xmlns:p14="http://schemas.microsoft.com/office/powerpoint/2010/main" val="1261706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interest of making sure dynamic dispatch is clearly understood,</a:t>
            </a:r>
            <a:r>
              <a:rPr lang="en-US" baseline="0" dirty="0" smtClean="0"/>
              <a:t> consider this illustration of how the acquire method for these three classes will be dynamically dispatched.  Note also that we can pass sibling objects along the same wire.  In fact, we can build an array of siblings.  The lowest-level class that can be used as a base class will be the edit-time class of the wire.</a:t>
            </a:r>
          </a:p>
          <a:p>
            <a:endParaRPr lang="en-US" baseline="0" dirty="0" smtClean="0"/>
          </a:p>
          <a:p>
            <a:r>
              <a:rPr lang="en-US" baseline="0" dirty="0" smtClean="0"/>
              <a:t>In this case, Strain, Temp and Resistance are siblings, so the wire class will be ‘Measurement.’  If </a:t>
            </a:r>
            <a:r>
              <a:rPr lang="en-US" baseline="0" dirty="0" err="1" smtClean="0"/>
              <a:t>Mesurement</a:t>
            </a:r>
            <a:r>
              <a:rPr lang="en-US" baseline="0" dirty="0" smtClean="0"/>
              <a:t> were added to the array, it is still considered the ‘eldest’ class, so the wire type will still be ‘Measurement.’</a:t>
            </a:r>
          </a:p>
          <a:p>
            <a:endParaRPr lang="en-US" baseline="0" dirty="0" smtClean="0"/>
          </a:p>
          <a:p>
            <a:r>
              <a:rPr lang="en-US" baseline="0" dirty="0" smtClean="0"/>
              <a:t>Also of note: if a child has not overridden the definition of a dynamically dispatched VI, the parent’s definition will be run.  The base class must implement the dynamically dispatched VI as well.</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solidFill>
                  <a:prstClr val="black"/>
                </a:solidFill>
                <a:latin typeface="Calibri"/>
              </a:rPr>
              <a:pPr/>
              <a:t>29</a:t>
            </a:fld>
            <a:endParaRPr lang="en-US" dirty="0">
              <a:solidFill>
                <a:prstClr val="black"/>
              </a:solidFill>
              <a:latin typeface="Calibri"/>
            </a:endParaRPr>
          </a:p>
        </p:txBody>
      </p:sp>
    </p:spTree>
    <p:extLst>
      <p:ext uri="{BB962C8B-B14F-4D97-AF65-F5344CB8AC3E}">
        <p14:creationId xmlns:p14="http://schemas.microsoft.com/office/powerpoint/2010/main" val="4025596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baseline="0" dirty="0" smtClean="0"/>
              <a:t>1</a:t>
            </a:r>
            <a:r>
              <a:rPr lang="en-US" dirty="0" smtClean="0"/>
              <a:t>:</a:t>
            </a:r>
            <a:r>
              <a:rPr lang="en-US" baseline="0" dirty="0" smtClean="0"/>
              <a:t> (can be skipped for time)</a:t>
            </a:r>
            <a:endParaRPr lang="en-US" dirty="0" smtClean="0"/>
          </a:p>
          <a:p>
            <a:endParaRPr lang="en-US" dirty="0" smtClean="0"/>
          </a:p>
          <a:p>
            <a:pPr marL="171450" indent="-171450">
              <a:buFont typeface="Arial"/>
              <a:buChar char="•"/>
            </a:pPr>
            <a:r>
              <a:rPr lang="en-US" dirty="0" smtClean="0"/>
              <a:t>Return to</a:t>
            </a:r>
            <a:r>
              <a:rPr lang="en-US" baseline="0" dirty="0" smtClean="0"/>
              <a:t> the ‘</a:t>
            </a:r>
            <a:r>
              <a:rPr lang="en-US" baseline="0" dirty="0" err="1" smtClean="0"/>
              <a:t>Measurement.lvclass</a:t>
            </a:r>
            <a:r>
              <a:rPr lang="en-US" baseline="0" dirty="0" smtClean="0"/>
              <a:t>’ and create a new dynamic dispatch method for ‘acquire’</a:t>
            </a:r>
          </a:p>
          <a:p>
            <a:pPr marL="171450" indent="-171450">
              <a:buFont typeface="Arial"/>
              <a:buChar char="•"/>
            </a:pPr>
            <a:r>
              <a:rPr lang="en-US" baseline="0" dirty="0" smtClean="0"/>
              <a:t>Once you’ve done this, create a VI for override for the child ‘Temperature’ class.</a:t>
            </a:r>
          </a:p>
          <a:p>
            <a:pPr marL="171450" indent="-171450">
              <a:buFont typeface="Arial"/>
              <a:buChar char="•"/>
            </a:pPr>
            <a:r>
              <a:rPr lang="en-US" baseline="0" dirty="0" smtClean="0"/>
              <a:t>Open a blank VI and drop down the Measurement class and the acquire method.  Wire it in.  Delete the measurement class and wire in Temp and point out that the instance of acquire that will be run has been changed.  If you have time, bundle them into an array and pass them into a for loop containing the acquire method.  Point out that the data type on the wire is now ‘Measurement’</a:t>
            </a:r>
          </a:p>
          <a:p>
            <a:endParaRPr lang="en-US" baseline="0" dirty="0" smtClean="0"/>
          </a:p>
          <a:p>
            <a:r>
              <a:rPr lang="en-US" baseline="0" dirty="0" smtClean="0"/>
              <a:t>Demo 2: </a:t>
            </a:r>
          </a:p>
          <a:p>
            <a:pPr marL="171450" indent="-171450">
              <a:buFont typeface="Arial"/>
              <a:buChar char="•"/>
            </a:pPr>
            <a:r>
              <a:rPr lang="en-US" baseline="0" dirty="0" smtClean="0"/>
              <a:t>Open the </a:t>
            </a:r>
            <a:r>
              <a:rPr lang="en-US" baseline="0" dirty="0" err="1" smtClean="0"/>
              <a:t>Demo.lvproj</a:t>
            </a:r>
            <a:r>
              <a:rPr lang="en-US" baseline="0" dirty="0" smtClean="0"/>
              <a:t> and navigate to the block diagram of the only included VI.  </a:t>
            </a:r>
          </a:p>
          <a:p>
            <a:pPr marL="171450" indent="-171450">
              <a:buFont typeface="Arial"/>
              <a:buChar char="•"/>
            </a:pPr>
            <a:r>
              <a:rPr lang="en-US" baseline="0" dirty="0" smtClean="0"/>
              <a:t>Wire the different objects into the methods that are already on the block diagram to demonstrate how LabVIEW indicates which measurement's methods will be run.  Make sure the audience knows which methods are </a:t>
            </a:r>
            <a:r>
              <a:rPr lang="en-US" baseline="0" dirty="0" err="1" smtClean="0"/>
              <a:t>overriden</a:t>
            </a:r>
            <a:r>
              <a:rPr lang="en-US" baseline="0" dirty="0" smtClean="0"/>
              <a:t> by children and which ones are not based on icon changes</a:t>
            </a:r>
          </a:p>
          <a:p>
            <a:pPr marL="171450" indent="-171450">
              <a:buFont typeface="Arial"/>
              <a:buChar char="•"/>
            </a:pPr>
            <a:r>
              <a:rPr lang="en-US" baseline="0" dirty="0" smtClean="0"/>
              <a:t>Double-click on 'acquire' to show the dialog that is presented when editing a dynamically dispatched VI</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30</a:t>
            </a:fld>
            <a:endParaRPr lang="en-US"/>
          </a:p>
        </p:txBody>
      </p:sp>
    </p:spTree>
    <p:extLst>
      <p:ext uri="{BB962C8B-B14F-4D97-AF65-F5344CB8AC3E}">
        <p14:creationId xmlns:p14="http://schemas.microsoft.com/office/powerpoint/2010/main" val="236335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clear, OOP is just one answer, but</a:t>
            </a:r>
            <a:r>
              <a:rPr lang="en-US" baseline="0" dirty="0" smtClean="0"/>
              <a:t> it is a very widely adopted solution across all software languages and application areas.  </a:t>
            </a:r>
          </a:p>
          <a:p>
            <a:endParaRPr lang="en-US" baseline="0" dirty="0" smtClean="0"/>
          </a:p>
          <a:p>
            <a:r>
              <a:rPr lang="en-US" baseline="0" dirty="0" smtClean="0"/>
              <a:t>One of the primary use cases for an object oriented design is to increase the extensibility of software, and it accomplishes this by addressing some of the major stumbling blocks of regular, functional programming.  In particular, it creates an explicit relationship between data and methods, and thereby protects the data from unauthorized access or modifications (you’ll discuss this more later).  </a:t>
            </a:r>
          </a:p>
          <a:p>
            <a:endParaRPr lang="en-US" baseline="0" dirty="0" smtClean="0"/>
          </a:p>
          <a:p>
            <a:r>
              <a:rPr lang="en-US" baseline="0" dirty="0" smtClean="0"/>
              <a:t>Objects are used via explicitly defined interfaces, which helps limit the scope of changes as they’re introduced and new functionality as added (this is a general theme to emphasize with regards to extensibility: we want to limit the impact of changes when they have to be introduced to the code base.</a:t>
            </a:r>
          </a:p>
          <a:p>
            <a:endParaRPr lang="en-US" baseline="0" dirty="0" smtClean="0"/>
          </a:p>
          <a:p>
            <a:r>
              <a:rPr lang="en-US" baseline="0" dirty="0" smtClean="0"/>
              <a:t>The 3</a:t>
            </a:r>
            <a:r>
              <a:rPr lang="en-US" baseline="30000" dirty="0" smtClean="0"/>
              <a:t>rd</a:t>
            </a:r>
            <a:r>
              <a:rPr lang="en-US" baseline="0" dirty="0" smtClean="0"/>
              <a:t> and 4</a:t>
            </a:r>
            <a:r>
              <a:rPr lang="en-US" baseline="30000" dirty="0" smtClean="0"/>
              <a:t>th</a:t>
            </a:r>
            <a:r>
              <a:rPr lang="en-US" baseline="0" dirty="0" smtClean="0"/>
              <a:t> bullet really speak to the benefits of inheritance.  We’re able to reuse existing code by inheriting from parent classes, and we can actually override, extend and modify the behaviors of a parent class to define very specific behaviors for a child class.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a:t>
            </a:fld>
            <a:endParaRPr lang="en-US"/>
          </a:p>
        </p:txBody>
      </p:sp>
    </p:spTree>
    <p:extLst>
      <p:ext uri="{BB962C8B-B14F-4D97-AF65-F5344CB8AC3E}">
        <p14:creationId xmlns:p14="http://schemas.microsoft.com/office/powerpoint/2010/main" val="736756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you hopefully begin</a:t>
            </a:r>
            <a:r>
              <a:rPr lang="en-US" baseline="0" dirty="0" smtClean="0"/>
              <a:t> to see how dynamic dispatch can be used, we want to clarify a few common misconceptions.</a:t>
            </a:r>
          </a:p>
          <a:p>
            <a:endParaRPr lang="en-US" baseline="0" dirty="0" smtClean="0"/>
          </a:p>
          <a:p>
            <a:r>
              <a:rPr lang="en-US" baseline="0" dirty="0" smtClean="0"/>
              <a:t>For starters, many people when learning dynamic dispatch ask the question, “isn’t this the same as just using a case structure.”</a:t>
            </a:r>
          </a:p>
          <a:p>
            <a:endParaRPr lang="en-US" baseline="0" dirty="0" smtClean="0"/>
          </a:p>
          <a:p>
            <a:r>
              <a:rPr lang="en-US" baseline="0" dirty="0" smtClean="0"/>
              <a:t>And to clarify this question, here we see two functionally equivalent systems – one using OOP and our original example.  Except the original example includes case structures inside each </a:t>
            </a:r>
            <a:r>
              <a:rPr lang="en-US" baseline="0" dirty="0" err="1" smtClean="0"/>
              <a:t>subVI</a:t>
            </a:r>
            <a:r>
              <a:rPr lang="en-US" baseline="0" dirty="0" smtClean="0"/>
              <a:t> that are being driven by an enumerated constant that defines the measurement type.</a:t>
            </a:r>
          </a:p>
          <a:p>
            <a:endParaRPr lang="en-US" baseline="0" dirty="0" smtClean="0"/>
          </a:p>
          <a:p>
            <a:r>
              <a:rPr lang="en-US" baseline="0" dirty="0" smtClean="0"/>
              <a:t>So, isn’t this the same?</a:t>
            </a:r>
          </a:p>
        </p:txBody>
      </p:sp>
      <p:sp>
        <p:nvSpPr>
          <p:cNvPr id="4" name="Slide Number Placeholder 3"/>
          <p:cNvSpPr>
            <a:spLocks noGrp="1"/>
          </p:cNvSpPr>
          <p:nvPr>
            <p:ph type="sldNum" sz="quarter" idx="10"/>
          </p:nvPr>
        </p:nvSpPr>
        <p:spPr/>
        <p:txBody>
          <a:bodyPr/>
          <a:lstStyle/>
          <a:p>
            <a:fld id="{2473F7FF-6499-6344-ACDC-8F6DB42048FC}" type="slidenum">
              <a:rPr lang="en-US" smtClean="0"/>
              <a:t>31</a:t>
            </a:fld>
            <a:endParaRPr lang="en-US"/>
          </a:p>
        </p:txBody>
      </p:sp>
    </p:spTree>
    <p:extLst>
      <p:ext uri="{BB962C8B-B14F-4D97-AF65-F5344CB8AC3E}">
        <p14:creationId xmlns:p14="http://schemas.microsoft.com/office/powerpoint/2010/main" val="1760117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If it helps, you can begin your journey</a:t>
            </a:r>
            <a:r>
              <a:rPr lang="en-US" baseline="0" dirty="0" smtClean="0"/>
              <a:t> towards OOP as thinking of them as similar.  In fact, they will execute in largely the same manner.  </a:t>
            </a:r>
          </a:p>
          <a:p>
            <a:endParaRPr lang="en-US" baseline="0" dirty="0" smtClean="0"/>
          </a:p>
          <a:p>
            <a:r>
              <a:rPr lang="en-US" baseline="0" dirty="0" smtClean="0"/>
              <a:t>The key differences are best highlighted when consider the impact of adding a new measurement to this system.  One of things that makes non-OO code more brittle is the ripple caused by introduces changes to a system.  Scalability is increased if we are able to isolate and contain the impact of changes to an existing systems.</a:t>
            </a:r>
          </a:p>
          <a:p>
            <a:endParaRPr lang="en-US" baseline="0" dirty="0" smtClean="0"/>
          </a:p>
          <a:p>
            <a:r>
              <a:rPr lang="en-US" baseline="0" dirty="0" smtClean="0"/>
              <a:t>In the case of the functional example shown here, there are 3 major ways in which we will likely impact this system when adding new measurements:</a:t>
            </a:r>
          </a:p>
          <a:p>
            <a:endParaRPr lang="en-US" baseline="0" dirty="0" smtClean="0"/>
          </a:p>
          <a:p>
            <a:pPr marL="228600" indent="-228600">
              <a:buAutoNum type="arabicParenR"/>
            </a:pPr>
            <a:r>
              <a:rPr lang="en-US" baseline="0" dirty="0" smtClean="0"/>
              <a:t>First and simplest of all: we will have to add a new measurement type to the enumerated constant.  This alone likely modifies all of the case structures contained within each </a:t>
            </a:r>
            <a:r>
              <a:rPr lang="en-US" baseline="0" dirty="0" err="1" smtClean="0"/>
              <a:t>subVI</a:t>
            </a:r>
            <a:r>
              <a:rPr lang="en-US" baseline="0" dirty="0" smtClean="0"/>
              <a:t>.  Already, we’ve introduced changes across every top-level VI in our system.</a:t>
            </a:r>
          </a:p>
          <a:p>
            <a:pPr marL="228600" indent="-228600">
              <a:buAutoNum type="arabicParenR"/>
            </a:pPr>
            <a:endParaRPr lang="en-US" baseline="0" dirty="0" smtClean="0"/>
          </a:p>
          <a:p>
            <a:pPr marL="228600" indent="-228600">
              <a:buAutoNum type="arabicParenR"/>
            </a:pPr>
            <a:r>
              <a:rPr lang="en-US" baseline="0" dirty="0" smtClean="0"/>
              <a:t>We now have to implement the measurement-specific behaviors in each sub-system.  This will add a number of dependencies to the code, which may not always need to be loaded by the system.  Perhaps the biggest impact of adding the new measurement capabilities is that we will likely have to increase the data scope</a:t>
            </a:r>
          </a:p>
          <a:p>
            <a:pPr marL="228600" indent="-228600">
              <a:buAutoNum type="arabicParenR"/>
            </a:pPr>
            <a:endParaRPr lang="en-US" baseline="0" dirty="0" smtClean="0"/>
          </a:p>
          <a:p>
            <a:pPr marL="228600" indent="-228600">
              <a:buAutoNum type="arabicParenR"/>
            </a:pPr>
            <a:r>
              <a:rPr lang="en-US" baseline="0" dirty="0" smtClean="0"/>
              <a:t>The data scope typically grows as we add measurements that have unique parameters or configurations that need to be stored and passed between these VIs.  This becomes a slippery slope towards a giant cluster of data – only a fraction of which is relevant to the different measurements at any given point in time.  Yet all of the </a:t>
            </a:r>
            <a:r>
              <a:rPr lang="en-US" baseline="0" dirty="0" err="1" smtClean="0"/>
              <a:t>subVIs</a:t>
            </a:r>
            <a:r>
              <a:rPr lang="en-US" baseline="0" dirty="0" smtClean="0"/>
              <a:t> have full access to any data element.  You might find yourself wondering ‘do I set this parameter for this measurement?’  or ‘who modified this value and why?’ when trying to debug it weeks from now.</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32</a:t>
            </a:fld>
            <a:endParaRPr lang="en-US"/>
          </a:p>
        </p:txBody>
      </p:sp>
    </p:spTree>
    <p:extLst>
      <p:ext uri="{BB962C8B-B14F-4D97-AF65-F5344CB8AC3E}">
        <p14:creationId xmlns:p14="http://schemas.microsoft.com/office/powerpoint/2010/main" val="2065346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last point is worth emphasizing</a:t>
            </a:r>
            <a:r>
              <a:rPr lang="en-US" baseline="0" dirty="0" smtClean="0"/>
              <a:t>.  A common code ‘smell’ (a colloquialism many programmers use to refer to a clear sign that something is not written well) is a giant data cluster.  This goes back to the original point about data scope – if the scope of data that is included in this cluster is not a logical grouping (consider for example that you have ‘thermocouple type’ next to ‘strain bridge type’ – no measurement would likely ever need both of these), then you might need to consider alternatives that would improve the scalability of code.  </a:t>
            </a:r>
          </a:p>
          <a:p>
            <a:endParaRPr lang="en-US" baseline="0" dirty="0" smtClean="0"/>
          </a:p>
          <a:p>
            <a:r>
              <a:rPr lang="en-US" baseline="0" dirty="0" smtClean="0"/>
              <a:t>Large data clusters often become very brittle, difficult to debug and maintain.</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33</a:t>
            </a:fld>
            <a:endParaRPr lang="en-US"/>
          </a:p>
        </p:txBody>
      </p:sp>
    </p:spTree>
    <p:extLst>
      <p:ext uri="{BB962C8B-B14F-4D97-AF65-F5344CB8AC3E}">
        <p14:creationId xmlns:p14="http://schemas.microsoft.com/office/powerpoint/2010/main" val="1127990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 classes each have their own unique data scope, even though sibling</a:t>
            </a:r>
            <a:r>
              <a:rPr lang="en-US" baseline="0" dirty="0" smtClean="0"/>
              <a:t> objects can travel down the same wire.  </a:t>
            </a:r>
          </a:p>
          <a:p>
            <a:endParaRPr lang="en-US" baseline="0" dirty="0" smtClean="0"/>
          </a:p>
          <a:p>
            <a:r>
              <a:rPr lang="en-US" baseline="0" dirty="0" smtClean="0"/>
              <a:t>In this example, we can see that the measurement class includes data values that are universal to every measurement in this system – it includes a task constant, an I/O parameter, and the number of samples that should be acquired.  (emphasize that this is an abstract example – you can imagine in reality perhaps a hierarchy of measurements of a similar nature).</a:t>
            </a:r>
          </a:p>
          <a:p>
            <a:endParaRPr lang="en-US" baseline="0" dirty="0" smtClean="0"/>
          </a:p>
          <a:p>
            <a:r>
              <a:rPr lang="en-US" baseline="0" dirty="0" smtClean="0"/>
              <a:t>Both the Strain and Temp measurements would need all of the data values defined by ‘Measurement,’ but they also add their own unique and specific data values.  A temp measurement needs to know what type of thermocouple it’s using, where a strain needs to know the excitation source and the bridge type.  </a:t>
            </a:r>
          </a:p>
          <a:p>
            <a:endParaRPr lang="en-US" baseline="0" dirty="0" smtClean="0"/>
          </a:p>
          <a:p>
            <a:r>
              <a:rPr lang="en-US" baseline="0" dirty="0" smtClean="0"/>
              <a:t>The temp measurement cannot access or modify the excitation source of the strain measurement – conversely, a strain measurement never has access to (nor would need) to define the type of thermocouple to use.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34</a:t>
            </a:fld>
            <a:endParaRPr lang="en-US"/>
          </a:p>
        </p:txBody>
      </p:sp>
    </p:spTree>
    <p:extLst>
      <p:ext uri="{BB962C8B-B14F-4D97-AF65-F5344CB8AC3E}">
        <p14:creationId xmlns:p14="http://schemas.microsoft.com/office/powerpoint/2010/main" val="3699130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very big difference</a:t>
            </a:r>
            <a:r>
              <a:rPr lang="en-US" baseline="0" dirty="0" smtClean="0"/>
              <a:t> between OOP and functional programming is how flexible a calling framework can be.  As an example, if we want to add a new measurement to the functional code shown here, we need to do so at edit-time.  </a:t>
            </a:r>
          </a:p>
          <a:p>
            <a:endParaRPr lang="en-US" baseline="0" dirty="0" smtClean="0"/>
          </a:p>
          <a:p>
            <a:r>
              <a:rPr lang="en-US" baseline="0" dirty="0" smtClean="0"/>
              <a:t>With classes, we can add a new object at run-time.  We can even load a new object into memory after execution has begun.</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35</a:t>
            </a:fld>
            <a:endParaRPr lang="en-US"/>
          </a:p>
        </p:txBody>
      </p:sp>
    </p:spTree>
    <p:extLst>
      <p:ext uri="{BB962C8B-B14F-4D97-AF65-F5344CB8AC3E}">
        <p14:creationId xmlns:p14="http://schemas.microsoft.com/office/powerpoint/2010/main" val="855121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this at</a:t>
            </a:r>
            <a:r>
              <a:rPr lang="en-US" baseline="0" dirty="0" smtClean="0"/>
              <a:t> edit time when using classes too.  If you simply replace the object wired into these functions, the wire will now be that specific type of class, and the methods will display the icon of the appropriate methods.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36</a:t>
            </a:fld>
            <a:endParaRPr lang="en-US"/>
          </a:p>
        </p:txBody>
      </p:sp>
    </p:spTree>
    <p:extLst>
      <p:ext uri="{BB962C8B-B14F-4D97-AF65-F5344CB8AC3E}">
        <p14:creationId xmlns:p14="http://schemas.microsoft.com/office/powerpoint/2010/main" val="4231611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people</a:t>
            </a:r>
            <a:r>
              <a:rPr lang="en-US" baseline="0" dirty="0" smtClean="0"/>
              <a:t> increasingly want to create a plugin architecture, which allows the addition of a new class that implements a pre-existing parent interface at run-time.  </a:t>
            </a:r>
          </a:p>
          <a:p>
            <a:endParaRPr lang="en-US" baseline="0" dirty="0" smtClean="0"/>
          </a:p>
          <a:p>
            <a:r>
              <a:rPr lang="en-US" baseline="0" dirty="0" smtClean="0"/>
              <a:t>A class that we load into memory at run time can have a unique data scope and can define new implementations of dynamic dispatch VIs – none of this needs to be known by the calling framework ahead of time.</a:t>
            </a:r>
          </a:p>
          <a:p>
            <a:endParaRPr lang="en-US" baseline="0" dirty="0" smtClean="0"/>
          </a:p>
          <a:p>
            <a:r>
              <a:rPr lang="en-US" baseline="0" dirty="0" smtClean="0"/>
              <a:t>Loading a new child class at run-time is typically done using a standard pattern known as a ‘factory pattern.’</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37</a:t>
            </a:fld>
            <a:endParaRPr lang="en-US"/>
          </a:p>
        </p:txBody>
      </p:sp>
    </p:spTree>
    <p:extLst>
      <p:ext uri="{BB962C8B-B14F-4D97-AF65-F5344CB8AC3E}">
        <p14:creationId xmlns:p14="http://schemas.microsoft.com/office/powerpoint/2010/main" val="3240570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 very simple pattern – in fact this is the heart of the pattern.  The ‘Get LV Class Default Value’ VI is pointed at a location on disk and loads a new object into memory.  You need to tell the compiler what type of object to expect in order</a:t>
            </a:r>
            <a:r>
              <a:rPr lang="en-US" baseline="0" dirty="0" smtClean="0"/>
              <a:t> to utilize the interface for that object – you do this using the ‘to more specific node.’  Using this node, you wire in the parent class of the object that will be loaded.  If it is a valid child, the child class will be passed out.  If not, an error will be returned.</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solidFill>
                  <a:prstClr val="black"/>
                </a:solidFill>
                <a:latin typeface="Calibri"/>
              </a:rPr>
              <a:pPr/>
              <a:t>38</a:t>
            </a:fld>
            <a:endParaRPr lang="en-US" dirty="0">
              <a:solidFill>
                <a:prstClr val="black"/>
              </a:solidFill>
              <a:latin typeface="Calibri"/>
            </a:endParaRPr>
          </a:p>
        </p:txBody>
      </p:sp>
    </p:spTree>
    <p:extLst>
      <p:ext uri="{BB962C8B-B14F-4D97-AF65-F5344CB8AC3E}">
        <p14:creationId xmlns:p14="http://schemas.microsoft.com/office/powerpoint/2010/main" val="1858277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this point we’ve looked at data encapsulation, inheritance, and dynamic dispatch, so you should have a basic understanding of all the fundamental building blocks for object oriented programming. </a:t>
            </a:r>
          </a:p>
          <a:p>
            <a:endParaRPr lang="en-US" dirty="0" smtClean="0"/>
          </a:p>
          <a:p>
            <a:r>
              <a:rPr lang="en-US" dirty="0" smtClean="0"/>
              <a:t>So lets try a simple group exercise.  Lets</a:t>
            </a:r>
            <a:r>
              <a:rPr lang="en-US" baseline="0" dirty="0" smtClean="0"/>
              <a:t> continue with our previous example and imagine that we have the two measurements we’ve discussed before: Strain and Temp.  Assume we have overridden the dynamically dispatched methods for ‘configure,’ ‘acquire,’ and ‘measure.’  One of the first stumbling blocks people often encounter is that they either need to supply or receive a unique value to or from this measurement.  To keep it simple, lets consider how you return the measured value from this object, especially if the Temperature and Strain measurements will return different values.</a:t>
            </a:r>
          </a:p>
          <a:p>
            <a:endParaRPr lang="en-US" baseline="0" dirty="0" smtClean="0"/>
          </a:p>
          <a:p>
            <a:r>
              <a:rPr lang="en-US" baseline="0" dirty="0" smtClean="0"/>
              <a:t>Given what you know now – how could you go about designing this system?</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39</a:t>
            </a:fld>
            <a:endParaRPr lang="en-US"/>
          </a:p>
        </p:txBody>
      </p:sp>
    </p:spTree>
    <p:extLst>
      <p:ext uri="{BB962C8B-B14F-4D97-AF65-F5344CB8AC3E}">
        <p14:creationId xmlns:p14="http://schemas.microsoft.com/office/powerpoint/2010/main" val="1266747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Highlights</a:t>
            </a:r>
            <a:r>
              <a:rPr lang="en-US" baseline="0" dirty="0" smtClean="0"/>
              <a:t> from the slide:  we know a measurement will always return a specific type of result.  According to this, requirements include that a result may need to be displayed in a manner that is specific to the data (think about the fact that there’s a relationship between data and methods that act upon that data).  This type of approach is common when building a framework that needs to call a standard interface that is capable of displaying and doing different things.</a:t>
            </a:r>
          </a:p>
          <a:p>
            <a:endParaRPr lang="en-US" baseline="0" dirty="0" smtClean="0"/>
          </a:p>
          <a:p>
            <a:r>
              <a:rPr lang="en-US" baseline="0" dirty="0" smtClean="0"/>
              <a:t>A variant is </a:t>
            </a:r>
            <a:r>
              <a:rPr lang="en-US" b="1" baseline="0" dirty="0" smtClean="0"/>
              <a:t>not </a:t>
            </a:r>
            <a:r>
              <a:rPr lang="en-US" b="0" baseline="0" dirty="0" smtClean="0"/>
              <a:t>the answer we’re looking for, though it can be used.  It risks creating code that is not easily scaled, as you have to add logic to ensure data is cast to the appropriate type at run-time. We might then drive behaviors like ‘display’ based on the data-type, but this becomes difficult to extend over time.</a:t>
            </a:r>
          </a:p>
          <a:p>
            <a:endParaRPr lang="en-US" b="0" baseline="0" dirty="0" smtClean="0"/>
          </a:p>
          <a:p>
            <a:r>
              <a:rPr lang="en-US" b="0" baseline="0" dirty="0" smtClean="0"/>
              <a:t>In this scenario, consider the use of a class hierarchy that represents the result of a measurement.</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40</a:t>
            </a:fld>
            <a:endParaRPr lang="en-US"/>
          </a:p>
        </p:txBody>
      </p:sp>
    </p:spTree>
    <p:extLst>
      <p:ext uri="{BB962C8B-B14F-4D97-AF65-F5344CB8AC3E}">
        <p14:creationId xmlns:p14="http://schemas.microsoft.com/office/powerpoint/2010/main" val="188374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earlier, many LabVIEW</a:t>
            </a:r>
            <a:r>
              <a:rPr lang="en-US" baseline="0" dirty="0" smtClean="0"/>
              <a:t> programmers consider OOP to be a big jump that is very different from how they approach problems now.  The next several slides will chronicle a very simple example of a LabVIEW measurement system that chronicles how many </a:t>
            </a:r>
            <a:r>
              <a:rPr lang="en-US" baseline="0" dirty="0" err="1" smtClean="0"/>
              <a:t>LabvIEW</a:t>
            </a:r>
            <a:r>
              <a:rPr lang="en-US" baseline="0" dirty="0" smtClean="0"/>
              <a:t> programmers start – a major point is that we’ll see that this really isn’t that far removed from object-oriented programming.  </a:t>
            </a:r>
          </a:p>
          <a:p>
            <a:endParaRPr lang="en-US" baseline="0" dirty="0" smtClean="0"/>
          </a:p>
          <a:p>
            <a:r>
              <a:rPr lang="en-US" baseline="0" dirty="0" smtClean="0"/>
              <a:t>For the sake of this example, we’ll assume that we are tasked with defining a very simple measurement.  At the most basic level, assume for the sake of example that we device the tasks this system needs to run into 1) Configure, 2) Acquire and 3) Measure.</a:t>
            </a:r>
          </a:p>
          <a:p>
            <a:endParaRPr lang="en-US" baseline="0" dirty="0" smtClean="0"/>
          </a:p>
          <a:p>
            <a:r>
              <a:rPr lang="en-US" baseline="0" dirty="0" smtClean="0"/>
              <a:t>We’ll use this very simplistic and abstracted view of code to examine how we go about adding changes and the impact adding those changes has on the code</a:t>
            </a:r>
          </a:p>
          <a:p>
            <a:endParaRPr lang="en-US" baseline="0" dirty="0" smtClean="0"/>
          </a:p>
          <a:p>
            <a:r>
              <a:rPr lang="en-US" b="1" baseline="0" dirty="0" smtClean="0"/>
              <a:t>[Many of the slides in this sequence should go really fast – please don’t feel that you have to spend but a few seconds on some of these slides in order to convey the point]</a:t>
            </a:r>
            <a:endParaRPr lang="en-US" b="1" dirty="0"/>
          </a:p>
        </p:txBody>
      </p:sp>
      <p:sp>
        <p:nvSpPr>
          <p:cNvPr id="4" name="Slide Number Placeholder 3"/>
          <p:cNvSpPr>
            <a:spLocks noGrp="1"/>
          </p:cNvSpPr>
          <p:nvPr>
            <p:ph type="sldNum" sz="quarter" idx="10"/>
          </p:nvPr>
        </p:nvSpPr>
        <p:spPr/>
        <p:txBody>
          <a:bodyPr/>
          <a:lstStyle/>
          <a:p>
            <a:fld id="{2473F7FF-6499-6344-ACDC-8F6DB42048FC}" type="slidenum">
              <a:rPr lang="en-US" smtClean="0"/>
              <a:t>5</a:t>
            </a:fld>
            <a:endParaRPr lang="en-US"/>
          </a:p>
        </p:txBody>
      </p:sp>
    </p:spTree>
    <p:extLst>
      <p:ext uri="{BB962C8B-B14F-4D97-AF65-F5344CB8AC3E}">
        <p14:creationId xmlns:p14="http://schemas.microsoft.com/office/powerpoint/2010/main" val="1192403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for example a class hierarchy that derives different results from a base definition of what a result should be able to do (</a:t>
            </a:r>
            <a:r>
              <a:rPr lang="en-US" dirty="0" err="1" smtClean="0"/>
              <a:t>ie</a:t>
            </a:r>
            <a:r>
              <a:rPr lang="en-US" dirty="0" smtClean="0"/>
              <a:t>: ‘Save,’ ‘Display,’ etc…)</a:t>
            </a:r>
          </a:p>
          <a:p>
            <a:endParaRPr lang="en-US" dirty="0" smtClean="0"/>
          </a:p>
          <a:p>
            <a:r>
              <a:rPr lang="en-US" dirty="0" smtClean="0"/>
              <a:t>Each measurement definition might</a:t>
            </a:r>
            <a:r>
              <a:rPr lang="en-US" baseline="0" dirty="0" smtClean="0"/>
              <a:t> be coupled to a class represent the result, which would encapsulate the data we want to return and define methods for displaying and interacting with the data.</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41</a:t>
            </a:fld>
            <a:endParaRPr lang="en-US"/>
          </a:p>
        </p:txBody>
      </p:sp>
    </p:spTree>
    <p:extLst>
      <p:ext uri="{BB962C8B-B14F-4D97-AF65-F5344CB8AC3E}">
        <p14:creationId xmlns:p14="http://schemas.microsoft.com/office/powerpoint/2010/main" val="1525306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general, variants are to be avoided if you care about scalability.  They are a quick and simple way to enable passing arbitrary data down a wire, but they are susceptible to run-time errors because they do not enforce strict data-typing.  This can lead to errors that can be difficult to pin-point.</a:t>
            </a:r>
          </a:p>
          <a:p>
            <a:endParaRPr lang="en-US" baseline="0" dirty="0" smtClean="0"/>
          </a:p>
          <a:p>
            <a:r>
              <a:rPr lang="en-US" baseline="0" dirty="0" smtClean="0"/>
              <a:t>Heavy use of variants is another use of a ‘code smell.’</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42</a:t>
            </a:fld>
            <a:endParaRPr lang="en-US"/>
          </a:p>
        </p:txBody>
      </p:sp>
    </p:spTree>
    <p:extLst>
      <p:ext uri="{BB962C8B-B14F-4D97-AF65-F5344CB8AC3E}">
        <p14:creationId xmlns:p14="http://schemas.microsoft.com/office/powerpoint/2010/main" val="1069104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last section of this presentation, lets take what we know about OOP and this very abstract measurement definition</a:t>
            </a:r>
            <a:r>
              <a:rPr lang="en-US" baseline="0" dirty="0" smtClean="0"/>
              <a:t> and consider how this measurement might interact with real hardware.  </a:t>
            </a:r>
          </a:p>
          <a:p>
            <a:endParaRPr lang="en-US" baseline="0" dirty="0" smtClean="0"/>
          </a:p>
          <a:p>
            <a:r>
              <a:rPr lang="en-US" baseline="0" dirty="0" smtClean="0"/>
              <a:t>Consider that we want to be able to write a measurement knowing the types of hardware it will use, but perhaps not knowing the specific devices that will be available.  As an example, we know we need a DMM, but we don’t know if it’ll be a PXI 4070 or an Agilent 34401 – it might even be simulated. </a:t>
            </a:r>
          </a:p>
          <a:p>
            <a:endParaRPr lang="en-US" baseline="0" dirty="0" smtClean="0"/>
          </a:p>
          <a:p>
            <a:r>
              <a:rPr lang="en-US" baseline="0" dirty="0" smtClean="0"/>
              <a:t>This all relates back to extensibility because we also need to be thinking about how we support hardware in the future – hardware that may not even exist yet!</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43</a:t>
            </a:fld>
            <a:endParaRPr lang="en-US"/>
          </a:p>
        </p:txBody>
      </p:sp>
    </p:spTree>
    <p:extLst>
      <p:ext uri="{BB962C8B-B14F-4D97-AF65-F5344CB8AC3E}">
        <p14:creationId xmlns:p14="http://schemas.microsoft.com/office/powerpoint/2010/main" val="31150912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we have our</a:t>
            </a:r>
            <a:r>
              <a:rPr lang="en-US" baseline="0" dirty="0" smtClean="0"/>
              <a:t> temperature measurement which needs a DMM.  In order to acquire we need to implement the method using the generic interface for a DMM, but we won’t know until later which DMM we want to use.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44</a:t>
            </a:fld>
            <a:endParaRPr lang="en-US"/>
          </a:p>
        </p:txBody>
      </p:sp>
    </p:spTree>
    <p:extLst>
      <p:ext uri="{BB962C8B-B14F-4D97-AF65-F5344CB8AC3E}">
        <p14:creationId xmlns:p14="http://schemas.microsoft.com/office/powerpoint/2010/main" val="30391864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create our first very simple hardware abstraction layer.  We define a generic interface for a DMM and later create children that wrap specific driver calls.  The use of inheritance in this example allows us to use the same measurement strategies on different systems without even touching the code!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45</a:t>
            </a:fld>
            <a:endParaRPr lang="en-US"/>
          </a:p>
        </p:txBody>
      </p:sp>
    </p:spTree>
    <p:extLst>
      <p:ext uri="{BB962C8B-B14F-4D97-AF65-F5344CB8AC3E}">
        <p14:creationId xmlns:p14="http://schemas.microsoft.com/office/powerpoint/2010/main" val="965019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where it gets tricky:  other measurements may need other types of devices.  They may need a DMM, a SCOPE, an ARB, a FGEN, etc…, but remember that the connector</a:t>
            </a:r>
            <a:r>
              <a:rPr lang="en-US" baseline="0" dirty="0" smtClean="0"/>
              <a:t> panes we defined as the interface for these methods have to be identical for any and all measurements.</a:t>
            </a:r>
          </a:p>
          <a:p>
            <a:endParaRPr lang="en-US" baseline="0" dirty="0" smtClean="0"/>
          </a:p>
          <a:p>
            <a:r>
              <a:rPr lang="en-US" baseline="0" dirty="0" smtClean="0"/>
              <a:t>As shown here, all of the devices passed into the acquisition method have to have the same parent class, but consider that different devices will use different interfaces.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46</a:t>
            </a:fld>
            <a:endParaRPr lang="en-US"/>
          </a:p>
        </p:txBody>
      </p:sp>
    </p:spTree>
    <p:extLst>
      <p:ext uri="{BB962C8B-B14F-4D97-AF65-F5344CB8AC3E}">
        <p14:creationId xmlns:p14="http://schemas.microsoft.com/office/powerpoint/2010/main" val="1343379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one solution is to derive all of our devices from a common ‘Hardware’ class that implements almost no functionality.  The only likely function that is common across all devices is a simple method that returns what type of instrument a device is.  </a:t>
            </a:r>
          </a:p>
          <a:p>
            <a:endParaRPr lang="en-US" baseline="0" dirty="0" smtClean="0"/>
          </a:p>
          <a:p>
            <a:r>
              <a:rPr lang="en-US" baseline="0" dirty="0" smtClean="0"/>
              <a:t>Having this common base object will allow us to pass in an array of different devices to any measurement, but not all of these objects implement the same interface.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47</a:t>
            </a:fld>
            <a:endParaRPr lang="en-US"/>
          </a:p>
        </p:txBody>
      </p:sp>
    </p:spTree>
    <p:extLst>
      <p:ext uri="{BB962C8B-B14F-4D97-AF65-F5344CB8AC3E}">
        <p14:creationId xmlns:p14="http://schemas.microsoft.com/office/powerpoint/2010/main" val="5488022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have a base class: ‘Hardware,’ and children for each classification of device we expect the system to use.  It is at this intermediate layer that we define the interfaces for</a:t>
            </a:r>
            <a:r>
              <a:rPr lang="en-US" baseline="0" dirty="0" smtClean="0"/>
              <a:t> these types of devices, and the leaf-level classes (or grand-children) implement the interfaces by calling directly into the device driver.  </a:t>
            </a:r>
          </a:p>
          <a:p>
            <a:endParaRPr lang="en-US" baseline="0" dirty="0" smtClean="0"/>
          </a:p>
          <a:p>
            <a:r>
              <a:rPr lang="en-US" baseline="0" dirty="0" smtClean="0"/>
              <a:t>Consequently, the only work necessary to add support for a new device is to add a new leaf-level class – no calling code in the framework or in parent classes needs to be modified!</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solidFill>
                  <a:prstClr val="black"/>
                </a:solidFill>
                <a:latin typeface="Calibri"/>
              </a:rPr>
              <a:pPr/>
              <a:t>48</a:t>
            </a:fld>
            <a:endParaRPr lang="en-US">
              <a:solidFill>
                <a:prstClr val="black"/>
              </a:solidFill>
              <a:latin typeface="Calibri"/>
            </a:endParaRPr>
          </a:p>
        </p:txBody>
      </p:sp>
    </p:spTree>
    <p:extLst>
      <p:ext uri="{BB962C8B-B14F-4D97-AF65-F5344CB8AC3E}">
        <p14:creationId xmlns:p14="http://schemas.microsoft.com/office/powerpoint/2010/main" val="2424028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concept</a:t>
            </a:r>
            <a:r>
              <a:rPr lang="en-US" baseline="0" dirty="0" smtClean="0"/>
              <a:t> that needs to be understood for this example to work is that the measurement needs to specify to the compiler the type of interface that will be expected.  </a:t>
            </a:r>
          </a:p>
          <a:p>
            <a:endParaRPr lang="en-US" baseline="0" dirty="0" smtClean="0"/>
          </a:p>
          <a:p>
            <a:r>
              <a:rPr lang="en-US" baseline="0" dirty="0" smtClean="0"/>
              <a:t>If we have an array of different devices the wire’s data type will be ‘hardware.’  We cannot wire the hardware wire into one of the specific interfaces unless we explicitly tell the compiler that an object will implement a specific interface.  To do this, we need to cast the wire at edit time to one of the intermediate level classes – we do this using the ‘to more specific’ primitive, which accepts the generic hardware wire as an input, as well as the class that defines the interface we will use.  Having done this, the wire that comes out on the right will have the type of the intermediate class and can thereby by used with the appropriate interface.</a:t>
            </a:r>
          </a:p>
          <a:p>
            <a:endParaRPr lang="en-US" baseline="0" dirty="0" smtClean="0"/>
          </a:p>
          <a:p>
            <a:r>
              <a:rPr lang="en-US" baseline="0" dirty="0" smtClean="0"/>
              <a:t>If an incorrect device type is passed into this method, it will return an error. </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49</a:t>
            </a:fld>
            <a:endParaRPr lang="en-US"/>
          </a:p>
        </p:txBody>
      </p:sp>
    </p:spTree>
    <p:extLst>
      <p:ext uri="{BB962C8B-B14F-4D97-AF65-F5344CB8AC3E}">
        <p14:creationId xmlns:p14="http://schemas.microsoft.com/office/powerpoint/2010/main" val="14948551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Part 1</a:t>
            </a:r>
          </a:p>
          <a:p>
            <a:pPr marL="171450" indent="-171450">
              <a:buFont typeface="Arial"/>
              <a:buChar char="•"/>
            </a:pPr>
            <a:r>
              <a:rPr lang="en-US" dirty="0" smtClean="0"/>
              <a:t>Return to the Demo VI used in this previous example</a:t>
            </a:r>
          </a:p>
          <a:p>
            <a:pPr marL="171450" indent="-171450">
              <a:buFont typeface="Arial"/>
              <a:buChar char="•"/>
            </a:pPr>
            <a:r>
              <a:rPr lang="en-US" dirty="0" smtClean="0"/>
              <a:t>Open the instance of 'Acquire' that is implemented by the Diode IV class.  Use this block diagram to illustrate how the to more specific note tells the compiler which interface will be used to implement this measurement</a:t>
            </a:r>
          </a:p>
          <a:p>
            <a:pPr marL="171450" indent="-171450">
              <a:buFont typeface="Arial"/>
              <a:buChar char="•"/>
            </a:pPr>
            <a:endParaRPr lang="en-US" dirty="0" smtClean="0"/>
          </a:p>
          <a:p>
            <a:r>
              <a:rPr lang="en-US" dirty="0" smtClean="0"/>
              <a:t>Part 2</a:t>
            </a:r>
          </a:p>
          <a:p>
            <a:pPr marL="171450" indent="-171450">
              <a:buFont typeface="Arial"/>
              <a:buChar char="•"/>
            </a:pPr>
            <a:r>
              <a:rPr lang="en-US" dirty="0" smtClean="0"/>
              <a:t>Open and run the </a:t>
            </a:r>
            <a:r>
              <a:rPr lang="en-US" dirty="0" err="1" smtClean="0"/>
              <a:t>main.vi</a:t>
            </a:r>
            <a:r>
              <a:rPr lang="en-US" dirty="0" smtClean="0"/>
              <a:t> </a:t>
            </a:r>
            <a:r>
              <a:rPr lang="en-US" dirty="0" err="1" smtClean="0"/>
              <a:t>subVI</a:t>
            </a:r>
            <a:r>
              <a:rPr lang="en-US" dirty="0" smtClean="0"/>
              <a:t> that is on the block diagram: this launches the framework that is used to illustrate calling and using these measurements - as well as how devices are passed to them.  Implementation is not a part of this demo, this just illustrates the concepts in use. </a:t>
            </a:r>
          </a:p>
          <a:p>
            <a:pPr marL="171450" indent="-171450">
              <a:buFont typeface="Arial"/>
              <a:buChar char="•"/>
            </a:pPr>
            <a:r>
              <a:rPr lang="en-US" dirty="0" smtClean="0"/>
              <a:t>Point out how this has loaded the measurements we just looked at along with a variety of different</a:t>
            </a:r>
            <a:r>
              <a:rPr lang="en-US" baseline="0" dirty="0" smtClean="0"/>
              <a:t> devices</a:t>
            </a:r>
          </a:p>
          <a:p>
            <a:pPr marL="171450" indent="-171450">
              <a:buFont typeface="Arial"/>
              <a:buChar char="•"/>
            </a:pPr>
            <a:r>
              <a:rPr lang="en-US" baseline="0" dirty="0" smtClean="0"/>
              <a:t>Emphasize that the list of measurements shown here can be added and changed at run-time thanks to the use of the </a:t>
            </a:r>
            <a:r>
              <a:rPr lang="en-US" baseline="0" smtClean="0"/>
              <a:t>factory pattern</a:t>
            </a:r>
            <a:endParaRPr lang="en-US" baseline="0" dirty="0" smtClean="0"/>
          </a:p>
          <a:p>
            <a:pPr marL="171450" indent="-171450">
              <a:buFont typeface="Arial"/>
              <a:buChar char="•"/>
            </a:pPr>
            <a:r>
              <a:rPr lang="en-US" baseline="0" dirty="0" smtClean="0"/>
              <a:t>Select diode form the list and illustrate how you can pass concrete devices to it at run time</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50</a:t>
            </a:fld>
            <a:endParaRPr lang="en-US"/>
          </a:p>
        </p:txBody>
      </p:sp>
    </p:spTree>
    <p:extLst>
      <p:ext uri="{BB962C8B-B14F-4D97-AF65-F5344CB8AC3E}">
        <p14:creationId xmlns:p14="http://schemas.microsoft.com/office/powerpoint/2010/main" val="23633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might expect, the code inside these </a:t>
            </a:r>
            <a:r>
              <a:rPr lang="en-US" dirty="0" err="1" smtClean="0"/>
              <a:t>subVIs</a:t>
            </a:r>
            <a:r>
              <a:rPr lang="en-US" dirty="0" smtClean="0"/>
              <a:t> defines how to do the specific</a:t>
            </a:r>
            <a:r>
              <a:rPr lang="en-US" baseline="0" dirty="0" smtClean="0"/>
              <a:t> task – as an example, the acquisition </a:t>
            </a:r>
            <a:r>
              <a:rPr lang="en-US" baseline="0" dirty="0" err="1" smtClean="0"/>
              <a:t>subVI</a:t>
            </a:r>
            <a:r>
              <a:rPr lang="en-US" baseline="0" dirty="0" smtClean="0"/>
              <a:t> is responsible for starting the task, reading the samples from the buffer and stopping the task</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6</a:t>
            </a:fld>
            <a:endParaRPr lang="en-US"/>
          </a:p>
        </p:txBody>
      </p:sp>
    </p:spTree>
    <p:extLst>
      <p:ext uri="{BB962C8B-B14F-4D97-AF65-F5344CB8AC3E}">
        <p14:creationId xmlns:p14="http://schemas.microsoft.com/office/powerpoint/2010/main" val="9560913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51</a:t>
            </a:fld>
            <a:endParaRPr lang="en-US"/>
          </a:p>
        </p:txBody>
      </p:sp>
    </p:spTree>
    <p:extLst>
      <p:ext uri="{BB962C8B-B14F-4D97-AF65-F5344CB8AC3E}">
        <p14:creationId xmlns:p14="http://schemas.microsoft.com/office/powerpoint/2010/main" val="83913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08E4D-63C1-4EC6-BE40-76B1CF3ACB19}" type="slidenum">
              <a:rPr lang="en-US" smtClean="0"/>
              <a:pPr/>
              <a:t>52</a:t>
            </a:fld>
            <a:endParaRPr lang="en-US"/>
          </a:p>
        </p:txBody>
      </p:sp>
    </p:spTree>
    <p:extLst>
      <p:ext uri="{BB962C8B-B14F-4D97-AF65-F5344CB8AC3E}">
        <p14:creationId xmlns:p14="http://schemas.microsoft.com/office/powerpoint/2010/main" val="3318024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Certification Makes a Difference.</a:t>
            </a:r>
          </a:p>
          <a:p>
            <a:r>
              <a:rPr lang="en-US" dirty="0" smtClean="0"/>
              <a:t>Professional certification is a proven way to boost your career potential. Certification helps inspire confidence in technical skills and demonstrates familiarity with and proficiency in a skill area, as well as knowledge of best practices in that area. The NI LabVIEW professional certification program offers you the ability to demonstrate your skills and differentiate yourself.</a:t>
            </a:r>
          </a:p>
          <a:p>
            <a:r>
              <a:rPr lang="en-US" dirty="0" smtClean="0"/>
              <a:t>A survey of CLDs found:</a:t>
            </a:r>
          </a:p>
          <a:p>
            <a:endParaRPr lang="en-US" dirty="0" smtClean="0"/>
          </a:p>
          <a:p>
            <a:r>
              <a:rPr lang="en-US" dirty="0" smtClean="0"/>
              <a:t>Over 54% said the quality of their work improved</a:t>
            </a:r>
          </a:p>
          <a:p>
            <a:r>
              <a:rPr lang="en-US" dirty="0" smtClean="0"/>
              <a:t>Nearly 45% said their peers’ perceptions of them improved</a:t>
            </a:r>
          </a:p>
          <a:p>
            <a:r>
              <a:rPr lang="en-US" dirty="0" smtClean="0"/>
              <a:t>Nearly 30% got new project opportunities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Visit </a:t>
            </a:r>
            <a:r>
              <a:rPr lang="en-US" dirty="0" smtClean="0">
                <a:solidFill>
                  <a:srgbClr val="FF0000"/>
                </a:solidFill>
              </a:rPr>
              <a:t>ni.com/training/</a:t>
            </a:r>
            <a:r>
              <a:rPr lang="en-US" dirty="0" err="1" smtClean="0">
                <a:solidFill>
                  <a:srgbClr val="FF0000"/>
                </a:solidFill>
              </a:rPr>
              <a:t>certification_preparation</a:t>
            </a:r>
            <a:r>
              <a:rPr lang="en-US" dirty="0" smtClean="0"/>
              <a:t> for exam preparation guides, sample exams, break downs of the most missed concepts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Visit </a:t>
            </a:r>
            <a:r>
              <a:rPr lang="en-US" dirty="0" smtClean="0">
                <a:hlinkClick r:id="rId3"/>
              </a:rPr>
              <a:t>ni.com/</a:t>
            </a:r>
            <a:r>
              <a:rPr lang="en-US" dirty="0" err="1" smtClean="0">
                <a:hlinkClick r:id="rId3"/>
              </a:rPr>
              <a:t>certificationschedule</a:t>
            </a:r>
            <a:r>
              <a:rPr lang="en-US" dirty="0" smtClean="0"/>
              <a:t> or email </a:t>
            </a:r>
            <a:r>
              <a:rPr lang="en-US" u="sng" dirty="0" smtClean="0">
                <a:hlinkClick r:id="rId4"/>
              </a:rPr>
              <a:t>certification@ni.com</a:t>
            </a:r>
            <a:r>
              <a:rPr lang="en-US" dirty="0" smtClean="0"/>
              <a:t> to register for an exam near you.</a:t>
            </a:r>
          </a:p>
          <a:p>
            <a:endParaRPr lang="en-US" dirty="0" smtClean="0"/>
          </a:p>
        </p:txBody>
      </p:sp>
      <p:sp>
        <p:nvSpPr>
          <p:cNvPr id="4" name="Slide Number Placeholder 3"/>
          <p:cNvSpPr>
            <a:spLocks noGrp="1"/>
          </p:cNvSpPr>
          <p:nvPr>
            <p:ph type="sldNum" sz="quarter" idx="10"/>
          </p:nvPr>
        </p:nvSpPr>
        <p:spPr/>
        <p:txBody>
          <a:bodyPr/>
          <a:lstStyle/>
          <a:p>
            <a:fld id="{9C7EEC01-6BCE-4B62-9AB9-A7806A196ACD}"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2668730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Audience 1/3 Certification</a:t>
            </a:r>
          </a:p>
          <a:p>
            <a:endParaRPr lang="en-US" dirty="0" smtClean="0"/>
          </a:p>
          <a:p>
            <a:r>
              <a:rPr lang="en-US" dirty="0" smtClean="0"/>
              <a:t>Each spring, National Instruments hosts the Certified LabVIEW Architect (CLA) Summit in the United States and Europe. The event brings together some of the world’s best NI LabVIEW programmers to discuss architectures, preview new features, and network with other CLAs and members of NI R&amp;D. </a:t>
            </a:r>
            <a:endParaRPr lang="en-US" dirty="0"/>
          </a:p>
        </p:txBody>
      </p:sp>
      <p:sp>
        <p:nvSpPr>
          <p:cNvPr id="4" name="Slide Number Placeholder 3"/>
          <p:cNvSpPr>
            <a:spLocks noGrp="1"/>
          </p:cNvSpPr>
          <p:nvPr>
            <p:ph type="sldNum" sz="quarter" idx="10"/>
          </p:nvPr>
        </p:nvSpPr>
        <p:spPr/>
        <p:txBody>
          <a:bodyPr/>
          <a:lstStyle/>
          <a:p>
            <a:fld id="{6B208E4D-63C1-4EC6-BE40-76B1CF3ACB19}" type="slidenum">
              <a:rPr lang="en-US" smtClean="0"/>
              <a:pPr/>
              <a:t>54</a:t>
            </a:fld>
            <a:endParaRPr lang="en-US"/>
          </a:p>
        </p:txBody>
      </p:sp>
    </p:spTree>
    <p:extLst>
      <p:ext uri="{BB962C8B-B14F-4D97-AF65-F5344CB8AC3E}">
        <p14:creationId xmlns:p14="http://schemas.microsoft.com/office/powerpoint/2010/main" val="1388602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Audience 1 Certification</a:t>
            </a:r>
          </a:p>
          <a:p>
            <a:endParaRPr lang="en-US" dirty="0" smtClean="0"/>
          </a:p>
          <a:p>
            <a:r>
              <a:rPr lang="en-US" dirty="0" smtClean="0"/>
              <a:t>Each spring, National Instruments hosts the Certified LabVIEW Architect (CLA) Summit in the United States and Europe. The event brings together some of the world’s best NI LabVIEW programmers to discuss architectures, preview new features, and network with other CLAs and members of NI R&amp;D. </a:t>
            </a:r>
            <a:endParaRPr lang="en-US" dirty="0"/>
          </a:p>
        </p:txBody>
      </p:sp>
      <p:sp>
        <p:nvSpPr>
          <p:cNvPr id="4" name="Slide Number Placeholder 3"/>
          <p:cNvSpPr>
            <a:spLocks noGrp="1"/>
          </p:cNvSpPr>
          <p:nvPr>
            <p:ph type="sldNum" sz="quarter" idx="10"/>
          </p:nvPr>
        </p:nvSpPr>
        <p:spPr/>
        <p:txBody>
          <a:bodyPr/>
          <a:lstStyle/>
          <a:p>
            <a:fld id="{6B208E4D-63C1-4EC6-BE40-76B1CF3ACB19}" type="slidenum">
              <a:rPr lang="en-US" smtClean="0"/>
              <a:pPr/>
              <a:t>55</a:t>
            </a:fld>
            <a:endParaRPr lang="en-US"/>
          </a:p>
        </p:txBody>
      </p:sp>
    </p:spTree>
    <p:extLst>
      <p:ext uri="{BB962C8B-B14F-4D97-AF65-F5344CB8AC3E}">
        <p14:creationId xmlns:p14="http://schemas.microsoft.com/office/powerpoint/2010/main" val="40254516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528408-3E22-654A-9A2F-D287B65D7906}" type="slidenum">
              <a:rPr lang="en-US" smtClean="0"/>
              <a:t>57</a:t>
            </a:fld>
            <a:endParaRPr lang="en-US"/>
          </a:p>
        </p:txBody>
      </p:sp>
    </p:spTree>
    <p:extLst>
      <p:ext uri="{BB962C8B-B14F-4D97-AF65-F5344CB8AC3E}">
        <p14:creationId xmlns:p14="http://schemas.microsoft.com/office/powerpoint/2010/main" val="273523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typically have a number of parameters that these</a:t>
            </a:r>
            <a:r>
              <a:rPr lang="en-US" baseline="0" dirty="0" smtClean="0"/>
              <a:t> function – here we some examples of those parameters: the configure method requires the task and clock – acquire needs to know how many samples to read from the buffer, and perhaps this value needs to be passed along to the measurement so that it knows how to set a window on an FFT, etc..</a:t>
            </a:r>
          </a:p>
          <a:p>
            <a:endParaRPr lang="en-US" baseline="0" dirty="0" smtClean="0"/>
          </a:p>
          <a:p>
            <a:r>
              <a:rPr lang="en-US" dirty="0" smtClean="0"/>
              <a:t>These</a:t>
            </a:r>
            <a:r>
              <a:rPr lang="en-US" baseline="0" dirty="0" smtClean="0"/>
              <a:t> data values begin to loosely define the scope of information this process requires to operate.  One point that we’re going to emphasize throughout this presentation is the importance of understanding and defining ‘data scope.’</a:t>
            </a:r>
          </a:p>
          <a:p>
            <a:endParaRPr lang="en-US" baseline="0" dirty="0" smtClean="0"/>
          </a:p>
          <a:p>
            <a:r>
              <a:rPr lang="en-US" baseline="0" dirty="0" smtClean="0"/>
              <a:t>[Quick slide]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7</a:t>
            </a:fld>
            <a:endParaRPr lang="en-US"/>
          </a:p>
        </p:txBody>
      </p:sp>
    </p:spTree>
    <p:extLst>
      <p:ext uri="{BB962C8B-B14F-4D97-AF65-F5344CB8AC3E}">
        <p14:creationId xmlns:p14="http://schemas.microsoft.com/office/powerpoint/2010/main" val="11940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this simple measurement, it begins to evolve… perhaps we want to acquire continuously?  </a:t>
            </a:r>
          </a:p>
          <a:p>
            <a:endParaRPr lang="en-US" baseline="0" dirty="0" smtClean="0"/>
          </a:p>
          <a:p>
            <a:r>
              <a:rPr lang="en-US" baseline="0" dirty="0" smtClean="0"/>
              <a:t>[Super fast slide – point is that our code begins to change and evolve]</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8</a:t>
            </a:fld>
            <a:endParaRPr lang="en-US"/>
          </a:p>
        </p:txBody>
      </p:sp>
    </p:spTree>
    <p:extLst>
      <p:ext uri="{BB962C8B-B14F-4D97-AF65-F5344CB8AC3E}">
        <p14:creationId xmlns:p14="http://schemas.microsoft.com/office/powerpoint/2010/main" val="58984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we want to run through the same measurement task multiple times but vary the parameters</a:t>
            </a:r>
          </a:p>
          <a:p>
            <a:endParaRPr lang="en-US" dirty="0" smtClean="0"/>
          </a:p>
          <a:p>
            <a:r>
              <a:rPr lang="en-US" dirty="0" smtClean="0"/>
              <a:t>[Quick slide – again the point is that our application is changing]</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9</a:t>
            </a:fld>
            <a:endParaRPr lang="en-US"/>
          </a:p>
        </p:txBody>
      </p:sp>
    </p:spTree>
    <p:extLst>
      <p:ext uri="{BB962C8B-B14F-4D97-AF65-F5344CB8AC3E}">
        <p14:creationId xmlns:p14="http://schemas.microsoft.com/office/powerpoint/2010/main" val="195001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LabVIEW programmers eventually arrive at a point where they begin to use some of the simplest design patterns</a:t>
            </a:r>
            <a:r>
              <a:rPr lang="en-US" baseline="0" dirty="0" smtClean="0"/>
              <a:t> – here we see the very basic and well known state machine pattern: a case structure inside of a while loop.  Each case represents a state, and the execution of that state dictates the next state.  </a:t>
            </a:r>
          </a:p>
          <a:p>
            <a:endParaRPr lang="en-US" baseline="0" dirty="0" smtClean="0"/>
          </a:p>
          <a:p>
            <a:r>
              <a:rPr lang="en-US" baseline="0" dirty="0" smtClean="0"/>
              <a:t>More importantly, now we have to pass data between states, so we use shift registers..</a:t>
            </a:r>
            <a:endParaRPr lang="en-US" dirty="0"/>
          </a:p>
        </p:txBody>
      </p:sp>
      <p:sp>
        <p:nvSpPr>
          <p:cNvPr id="4" name="Slide Number Placeholder 3"/>
          <p:cNvSpPr>
            <a:spLocks noGrp="1"/>
          </p:cNvSpPr>
          <p:nvPr>
            <p:ph type="sldNum" sz="quarter" idx="10"/>
          </p:nvPr>
        </p:nvSpPr>
        <p:spPr/>
        <p:txBody>
          <a:bodyPr/>
          <a:lstStyle/>
          <a:p>
            <a:fld id="{2473F7FF-6499-6344-ACDC-8F6DB42048FC}" type="slidenum">
              <a:rPr lang="en-US" smtClean="0"/>
              <a:t>10</a:t>
            </a:fld>
            <a:endParaRPr lang="en-US"/>
          </a:p>
        </p:txBody>
      </p:sp>
    </p:spTree>
    <p:extLst>
      <p:ext uri="{BB962C8B-B14F-4D97-AF65-F5344CB8AC3E}">
        <p14:creationId xmlns:p14="http://schemas.microsoft.com/office/powerpoint/2010/main" val="294690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FF193F-F398-514E-8C52-440858FD9FFC}"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324374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F193F-F398-514E-8C52-440858FD9FFC}"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166910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F193F-F398-514E-8C52-440858FD9FFC}"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292625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Box 2"/>
          <p:cNvSpPr txBox="1"/>
          <p:nvPr/>
        </p:nvSpPr>
        <p:spPr>
          <a:xfrm>
            <a:off x="350489" y="6330950"/>
            <a:ext cx="644728" cy="276999"/>
          </a:xfrm>
          <a:prstGeom prst="rect">
            <a:avLst/>
          </a:prstGeom>
          <a:noFill/>
        </p:spPr>
        <p:txBody>
          <a:bodyPr wrap="none" rtlCol="0">
            <a:spAutoFit/>
          </a:bodyPr>
          <a:lstStyle/>
          <a:p>
            <a:pPr defTabSz="914400"/>
            <a:r>
              <a:rPr lang="en-US" sz="1200" dirty="0">
                <a:solidFill>
                  <a:prstClr val="black"/>
                </a:solidFill>
                <a:latin typeface="Univers Com 45 Light"/>
              </a:rPr>
              <a:t>ni.com</a:t>
            </a:r>
          </a:p>
        </p:txBody>
      </p:sp>
    </p:spTree>
    <p:extLst>
      <p:ext uri="{BB962C8B-B14F-4D97-AF65-F5344CB8AC3E}">
        <p14:creationId xmlns:p14="http://schemas.microsoft.com/office/powerpoint/2010/main" val="188488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p:nvSpPr>
        <p:spPr>
          <a:xfrm>
            <a:off x="350489" y="6330950"/>
            <a:ext cx="644728" cy="276999"/>
          </a:xfrm>
          <a:prstGeom prst="rect">
            <a:avLst/>
          </a:prstGeom>
          <a:noFill/>
        </p:spPr>
        <p:txBody>
          <a:bodyPr wrap="none" rtlCol="0">
            <a:spAutoFit/>
          </a:bodyPr>
          <a:lstStyle/>
          <a:p>
            <a:pPr defTabSz="914400"/>
            <a:r>
              <a:rPr lang="en-US" sz="1200" dirty="0">
                <a:solidFill>
                  <a:prstClr val="black"/>
                </a:solidFill>
                <a:latin typeface="Univers Com 45 Light"/>
              </a:rPr>
              <a:t>ni.com</a:t>
            </a:r>
          </a:p>
        </p:txBody>
      </p:sp>
    </p:spTree>
    <p:extLst>
      <p:ext uri="{BB962C8B-B14F-4D97-AF65-F5344CB8AC3E}">
        <p14:creationId xmlns:p14="http://schemas.microsoft.com/office/powerpoint/2010/main" val="1097951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2" y="1121384"/>
            <a:ext cx="8165605"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1632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1124712"/>
            <a:ext cx="4028178"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24712"/>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3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03362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4088407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4961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56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F193F-F398-514E-8C52-440858FD9FFC}"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756999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Box 2"/>
          <p:cNvSpPr txBox="1"/>
          <p:nvPr/>
        </p:nvSpPr>
        <p:spPr>
          <a:xfrm>
            <a:off x="350489" y="6330950"/>
            <a:ext cx="644728" cy="276999"/>
          </a:xfrm>
          <a:prstGeom prst="rect">
            <a:avLst/>
          </a:prstGeom>
          <a:noFill/>
        </p:spPr>
        <p:txBody>
          <a:bodyPr wrap="none" rtlCol="0">
            <a:spAutoFit/>
          </a:bodyPr>
          <a:lstStyle/>
          <a:p>
            <a:pPr defTabSz="914400"/>
            <a:r>
              <a:rPr lang="en-US" sz="1200" dirty="0">
                <a:solidFill>
                  <a:prstClr val="black"/>
                </a:solidFill>
                <a:latin typeface="Univers Com 45 Light"/>
              </a:rPr>
              <a:t>ni.com</a:t>
            </a:r>
          </a:p>
        </p:txBody>
      </p:sp>
    </p:spTree>
    <p:extLst>
      <p:ext uri="{BB962C8B-B14F-4D97-AF65-F5344CB8AC3E}">
        <p14:creationId xmlns:p14="http://schemas.microsoft.com/office/powerpoint/2010/main" val="1571387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p:nvSpPr>
        <p:spPr>
          <a:xfrm>
            <a:off x="350489" y="6330950"/>
            <a:ext cx="644728" cy="276999"/>
          </a:xfrm>
          <a:prstGeom prst="rect">
            <a:avLst/>
          </a:prstGeom>
          <a:noFill/>
        </p:spPr>
        <p:txBody>
          <a:bodyPr wrap="none" rtlCol="0">
            <a:spAutoFit/>
          </a:bodyPr>
          <a:lstStyle/>
          <a:p>
            <a:pPr defTabSz="914400"/>
            <a:r>
              <a:rPr lang="en-US" sz="1200" dirty="0">
                <a:solidFill>
                  <a:prstClr val="black"/>
                </a:solidFill>
                <a:latin typeface="Univers Com 45 Light"/>
              </a:rPr>
              <a:t>ni.com</a:t>
            </a:r>
          </a:p>
        </p:txBody>
      </p:sp>
    </p:spTree>
    <p:extLst>
      <p:ext uri="{BB962C8B-B14F-4D97-AF65-F5344CB8AC3E}">
        <p14:creationId xmlns:p14="http://schemas.microsoft.com/office/powerpoint/2010/main" val="2818110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2" y="1121384"/>
            <a:ext cx="8165605"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72529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1124712"/>
            <a:ext cx="4028178"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24712"/>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6696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272295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966261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792061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p:nvPr>
        </p:nvSpPr>
        <p:spPr>
          <a:xfrm>
            <a:off x="469696" y="1121384"/>
            <a:ext cx="8174242"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7402875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1594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8C7DCE5-44E2-423A-917A-D89C14092860}" type="datetimeFigureOut">
              <a:rPr lang="en-US">
                <a:solidFill>
                  <a:prstClr val="black"/>
                </a:solidFill>
                <a:latin typeface="Univers Com 45 Light"/>
              </a:rPr>
              <a:pPr/>
              <a:t>6/15/2016</a:t>
            </a:fld>
            <a:endParaRPr lang="en-US" dirty="0">
              <a:solidFill>
                <a:prstClr val="black"/>
              </a:solidFill>
              <a:latin typeface="Univers Com 45 Light"/>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latin typeface="Univers Com 45 Light"/>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F18C30A-F0B9-4D34-B856-D40822588D1B}" type="slidenum">
              <a:rPr lang="en-US">
                <a:solidFill>
                  <a:prstClr val="black"/>
                </a:solidFill>
                <a:latin typeface="Univers Com 45 Light"/>
              </a:rPr>
              <a:pPr/>
              <a:t>‹#›</a:t>
            </a:fld>
            <a:endParaRPr lang="en-US" dirty="0">
              <a:solidFill>
                <a:prstClr val="black"/>
              </a:solidFill>
              <a:latin typeface="Univers Com 45 Light"/>
            </a:endParaRPr>
          </a:p>
        </p:txBody>
      </p:sp>
    </p:spTree>
    <p:extLst>
      <p:ext uri="{BB962C8B-B14F-4D97-AF65-F5344CB8AC3E}">
        <p14:creationId xmlns:p14="http://schemas.microsoft.com/office/powerpoint/2010/main" val="2078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193F-F398-514E-8C52-440858FD9FFC}"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3642286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37DA700-0AAD-4A32-B8BA-E42FFAD95574}" type="datetimeFigureOut">
              <a:rPr lang="en-US" smtClean="0">
                <a:solidFill>
                  <a:prstClr val="black"/>
                </a:solidFill>
                <a:latin typeface="Univers Com 45 Light"/>
              </a:rPr>
              <a:pPr/>
              <a:t>6/15/2016</a:t>
            </a:fld>
            <a:endParaRPr lang="en-US">
              <a:solidFill>
                <a:prstClr val="black"/>
              </a:solidFill>
              <a:latin typeface="Univers Com 45 Light"/>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Univers Com 45 Light"/>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2616A91-2A00-4875-B5A1-7612C81B43DD}" type="slidenum">
              <a:rPr lang="en-US" smtClean="0">
                <a:solidFill>
                  <a:prstClr val="black"/>
                </a:solidFill>
                <a:latin typeface="Univers Com 45 Light"/>
              </a:rPr>
              <a:pPr/>
              <a:t>‹#›</a:t>
            </a:fld>
            <a:endParaRPr lang="en-US">
              <a:solidFill>
                <a:prstClr val="black"/>
              </a:solidFill>
              <a:latin typeface="Univers Com 45 Light"/>
            </a:endParaRPr>
          </a:p>
        </p:txBody>
      </p:sp>
    </p:spTree>
    <p:extLst>
      <p:ext uri="{BB962C8B-B14F-4D97-AF65-F5344CB8AC3E}">
        <p14:creationId xmlns:p14="http://schemas.microsoft.com/office/powerpoint/2010/main" val="336501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FF193F-F398-514E-8C52-440858FD9FFC}"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425604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F193F-F398-514E-8C52-440858FD9FFC}" type="datetimeFigureOut">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406848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FF193F-F398-514E-8C52-440858FD9FFC}" type="datetimeFigureOut">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126611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F193F-F398-514E-8C52-440858FD9FFC}" type="datetimeFigureOut">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185871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F193F-F398-514E-8C52-440858FD9FFC}"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111363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F193F-F398-514E-8C52-440858FD9FFC}"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3EA7-6367-AB44-B3F1-005BD913F73D}" type="slidenum">
              <a:rPr lang="en-US" smtClean="0"/>
              <a:t>‹#›</a:t>
            </a:fld>
            <a:endParaRPr lang="en-US"/>
          </a:p>
        </p:txBody>
      </p:sp>
    </p:spTree>
    <p:extLst>
      <p:ext uri="{BB962C8B-B14F-4D97-AF65-F5344CB8AC3E}">
        <p14:creationId xmlns:p14="http://schemas.microsoft.com/office/powerpoint/2010/main" val="178549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4.jpe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F193F-F398-514E-8C52-440858FD9FFC}" type="datetimeFigureOut">
              <a:rPr lang="en-US" smtClean="0"/>
              <a:t>6/15/2016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E3EA7-6367-AB44-B3F1-005BD913F73D}" type="slidenum">
              <a:rPr lang="en-US" smtClean="0"/>
              <a:t>‹#›</a:t>
            </a:fld>
            <a:endParaRPr lang="en-US"/>
          </a:p>
        </p:txBody>
      </p:sp>
    </p:spTree>
    <p:extLst>
      <p:ext uri="{BB962C8B-B14F-4D97-AF65-F5344CB8AC3E}">
        <p14:creationId xmlns:p14="http://schemas.microsoft.com/office/powerpoint/2010/main" val="1795308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78333" y="1121384"/>
            <a:ext cx="8165605"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10" name="TextBox 9"/>
          <p:cNvSpPr txBox="1"/>
          <p:nvPr/>
        </p:nvSpPr>
        <p:spPr>
          <a:xfrm>
            <a:off x="350489" y="6330950"/>
            <a:ext cx="644728" cy="276999"/>
          </a:xfrm>
          <a:prstGeom prst="rect">
            <a:avLst/>
          </a:prstGeom>
          <a:noFill/>
        </p:spPr>
        <p:txBody>
          <a:bodyPr wrap="none" rtlCol="0">
            <a:spAutoFit/>
          </a:bodyPr>
          <a:lstStyle/>
          <a:p>
            <a:pPr defTabSz="914400"/>
            <a:r>
              <a:rPr lang="en-US" sz="1200" dirty="0">
                <a:solidFill>
                  <a:prstClr val="black"/>
                </a:solidFill>
                <a:latin typeface="Univers Com 45 Light"/>
              </a:rPr>
              <a:t>ni.com</a:t>
            </a:r>
          </a:p>
        </p:txBody>
      </p:sp>
    </p:spTree>
    <p:extLst>
      <p:ext uri="{BB962C8B-B14F-4D97-AF65-F5344CB8AC3E}">
        <p14:creationId xmlns:p14="http://schemas.microsoft.com/office/powerpoint/2010/main" val="65131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78333" y="1121384"/>
            <a:ext cx="8165605"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pPr defTabSz="914400"/>
            <a:endParaRPr lang="en-US" dirty="0">
              <a:solidFill>
                <a:prstClr val="black"/>
              </a:solidFill>
              <a:latin typeface="Univers Com 45 Light"/>
            </a:endParaRPr>
          </a:p>
        </p:txBody>
      </p:sp>
      <p:sp>
        <p:nvSpPr>
          <p:cNvPr id="10" name="TextBox 9"/>
          <p:cNvSpPr txBox="1"/>
          <p:nvPr/>
        </p:nvSpPr>
        <p:spPr>
          <a:xfrm>
            <a:off x="350489" y="6330950"/>
            <a:ext cx="644728" cy="276999"/>
          </a:xfrm>
          <a:prstGeom prst="rect">
            <a:avLst/>
          </a:prstGeom>
          <a:noFill/>
        </p:spPr>
        <p:txBody>
          <a:bodyPr wrap="none" rtlCol="0">
            <a:spAutoFit/>
          </a:bodyPr>
          <a:lstStyle/>
          <a:p>
            <a:pPr defTabSz="914400"/>
            <a:r>
              <a:rPr lang="en-US" sz="1200" dirty="0">
                <a:solidFill>
                  <a:prstClr val="black"/>
                </a:solidFill>
                <a:latin typeface="Univers Com 45 Light"/>
              </a:rPr>
              <a:t>ni.com</a:t>
            </a:r>
          </a:p>
        </p:txBody>
      </p:sp>
    </p:spTree>
    <p:extLst>
      <p:ext uri="{BB962C8B-B14F-4D97-AF65-F5344CB8AC3E}">
        <p14:creationId xmlns:p14="http://schemas.microsoft.com/office/powerpoint/2010/main" val="16972708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1.xml"/><Relationship Id="rId1" Type="http://schemas.openxmlformats.org/officeDocument/2006/relationships/slideLayout" Target="../slideLayouts/slideLayout16.xml"/><Relationship Id="rId5" Type="http://schemas.openxmlformats.org/officeDocument/2006/relationships/hyperlink" Target="http://sine.ni.com/tacs/app/fp/p/ap/ov/pg/1/sn/n5:selfpacedonline/" TargetMode="External"/><Relationship Id="rId4" Type="http://schemas.openxmlformats.org/officeDocument/2006/relationships/hyperlink" Target="http://www.ni.com/training"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hyperlink" Target="mailto:certification@ni.com" TargetMode="External"/><Relationship Id="rId2" Type="http://schemas.openxmlformats.org/officeDocument/2006/relationships/slideLayout" Target="../slideLayouts/slideLayout16.xml"/><Relationship Id="rId1" Type="http://schemas.openxmlformats.org/officeDocument/2006/relationships/tags" Target="../tags/tag3.xml"/><Relationship Id="rId6" Type="http://schemas.openxmlformats.org/officeDocument/2006/relationships/hyperlink" Target="http://sine.ni.com/tacs/app/certprep" TargetMode="External"/><Relationship Id="rId5" Type="http://schemas.openxmlformats.org/officeDocument/2006/relationships/image" Target="../media/image22.jpeg"/><Relationship Id="rId4" Type="http://schemas.openxmlformats.org/officeDocument/2006/relationships/chart" Target="../charts/char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3.xml"/><Relationship Id="rId1" Type="http://schemas.openxmlformats.org/officeDocument/2006/relationships/slideLayout" Target="../slideLayouts/slideLayout16.xml"/><Relationship Id="rId4" Type="http://schemas.openxmlformats.org/officeDocument/2006/relationships/hyperlink" Target="mailto:certification@ni.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ni.com/white-paper/14362/en/" TargetMode="External"/><Relationship Id="rId2" Type="http://schemas.openxmlformats.org/officeDocument/2006/relationships/notesSlide" Target="../notesSlides/notesSlide54.xml"/><Relationship Id="rId1" Type="http://schemas.openxmlformats.org/officeDocument/2006/relationships/slideLayout" Target="../slideLayouts/slideLayout16.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hyperlink" Target="mailto:certification@ni.com"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mailto:certification@ni.com" TargetMode="External"/><Relationship Id="rId2" Type="http://schemas.openxmlformats.org/officeDocument/2006/relationships/hyperlink" Target="http://sine.ni.com/tacs/app/certprep" TargetMode="Externa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5895"/>
          </a:xfrm>
          <a:prstGeom prst="rect">
            <a:avLst/>
          </a:prstGeom>
          <a:noFill/>
          <a:ln w="9525">
            <a:noFill/>
            <a:miter lim="800000"/>
            <a:headEnd/>
            <a:tailEnd/>
          </a:ln>
        </p:spPr>
      </p:pic>
    </p:spTree>
    <p:extLst>
      <p:ext uri="{BB962C8B-B14F-4D97-AF65-F5344CB8AC3E}">
        <p14:creationId xmlns:p14="http://schemas.microsoft.com/office/powerpoint/2010/main" val="270765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587499" y="755608"/>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grpSp>
        <p:nvGrpSpPr>
          <p:cNvPr id="21" name="Group 20"/>
          <p:cNvGrpSpPr/>
          <p:nvPr/>
        </p:nvGrpSpPr>
        <p:grpSpPr>
          <a:xfrm>
            <a:off x="4279900" y="2755900"/>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cxnSp>
        <p:nvCxnSpPr>
          <p:cNvPr id="23" name="Straight Connector 22"/>
          <p:cNvCxnSpPr>
            <a:stCxn id="8" idx="3"/>
            <a:endCxn id="27" idx="1"/>
          </p:cNvCxnSpPr>
          <p:nvPr/>
        </p:nvCxnSpPr>
        <p:spPr>
          <a:xfrm>
            <a:off x="5226050" y="2857500"/>
            <a:ext cx="1916089"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3263900" y="2266950"/>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Univers Com 45 Light"/>
              </a:rPr>
              <a:t>Task</a:t>
            </a:r>
          </a:p>
        </p:txBody>
      </p:sp>
      <p:sp>
        <p:nvSpPr>
          <p:cNvPr id="25" name="Rectangle 24"/>
          <p:cNvSpPr/>
          <p:nvPr/>
        </p:nvSpPr>
        <p:spPr>
          <a:xfrm>
            <a:off x="2997200" y="3136900"/>
            <a:ext cx="965201"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solidFill>
                  <a:prstClr val="black"/>
                </a:solidFill>
                <a:latin typeface="Univers Com 45 Light"/>
              </a:rPr>
              <a:t>Clock</a:t>
            </a:r>
          </a:p>
        </p:txBody>
      </p:sp>
      <p:cxnSp>
        <p:nvCxnSpPr>
          <p:cNvPr id="4" name="Elbow Connector 3"/>
          <p:cNvCxnSpPr>
            <a:stCxn id="2" idx="3"/>
            <a:endCxn id="5" idx="1"/>
          </p:cNvCxnSpPr>
          <p:nvPr/>
        </p:nvCxnSpPr>
        <p:spPr>
          <a:xfrm>
            <a:off x="3935413" y="2438400"/>
            <a:ext cx="593725" cy="6794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25" idx="3"/>
          </p:cNvCxnSpPr>
          <p:nvPr/>
        </p:nvCxnSpPr>
        <p:spPr>
          <a:xfrm>
            <a:off x="3938290" y="3308350"/>
            <a:ext cx="530428" cy="635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2584450" y="1593808"/>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3694220" y="1455308"/>
            <a:ext cx="1669836" cy="276999"/>
          </a:xfrm>
          <a:prstGeom prst="rect">
            <a:avLst/>
          </a:prstGeom>
          <a:solidFill>
            <a:schemeClr val="bg1"/>
          </a:solidFill>
        </p:spPr>
        <p:txBody>
          <a:bodyPr wrap="none" rtlCol="0">
            <a:spAutoFit/>
          </a:bodyPr>
          <a:lstStyle/>
          <a:p>
            <a:r>
              <a:rPr lang="en-US" sz="1200" dirty="0">
                <a:solidFill>
                  <a:prstClr val="black"/>
                </a:solidFill>
                <a:latin typeface="Univers Com 45 Light"/>
              </a:rPr>
              <a:t>Configure Event Case</a:t>
            </a:r>
          </a:p>
        </p:txBody>
      </p:sp>
      <p:grpSp>
        <p:nvGrpSpPr>
          <p:cNvPr id="28" name="Group 27"/>
          <p:cNvGrpSpPr/>
          <p:nvPr/>
        </p:nvGrpSpPr>
        <p:grpSpPr>
          <a:xfrm>
            <a:off x="7142139" y="2755900"/>
            <a:ext cx="268213" cy="203200"/>
            <a:chOff x="7142139" y="2755900"/>
            <a:chExt cx="268213" cy="203200"/>
          </a:xfrm>
        </p:grpSpPr>
        <p:sp>
          <p:nvSpPr>
            <p:cNvPr id="27" name="Rounded Rectangle 26"/>
            <p:cNvSpPr/>
            <p:nvPr/>
          </p:nvSpPr>
          <p:spPr>
            <a:xfrm>
              <a:off x="7142139" y="2755900"/>
              <a:ext cx="268213" cy="203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33" name="Isosceles Triangle 32"/>
            <p:cNvSpPr/>
            <p:nvPr/>
          </p:nvSpPr>
          <p:spPr bwMode="auto">
            <a:xfrm rot="10800000" flipV="1">
              <a:off x="7142139" y="2790446"/>
              <a:ext cx="268213" cy="134107"/>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40" name="Group 39"/>
          <p:cNvGrpSpPr/>
          <p:nvPr/>
        </p:nvGrpSpPr>
        <p:grpSpPr>
          <a:xfrm rot="10800000">
            <a:off x="1453392" y="2841246"/>
            <a:ext cx="268213" cy="203200"/>
            <a:chOff x="7142139" y="2755900"/>
            <a:chExt cx="268213" cy="203200"/>
          </a:xfrm>
        </p:grpSpPr>
        <p:sp>
          <p:nvSpPr>
            <p:cNvPr id="41" name="Rounded Rectangle 40"/>
            <p:cNvSpPr/>
            <p:nvPr/>
          </p:nvSpPr>
          <p:spPr>
            <a:xfrm>
              <a:off x="7142139" y="2755900"/>
              <a:ext cx="268213" cy="203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sp>
        <p:nvSpPr>
          <p:cNvPr id="43" name="TextBox 42"/>
          <p:cNvSpPr txBox="1"/>
          <p:nvPr/>
        </p:nvSpPr>
        <p:spPr>
          <a:xfrm>
            <a:off x="1209737" y="5306870"/>
            <a:ext cx="6517962"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Eventually, automation requires that we be able to programmatically control the order of operations and/or restart the system, which requires a state-machine-like pattern that passes data between states</a:t>
            </a:r>
          </a:p>
        </p:txBody>
      </p:sp>
    </p:spTree>
    <p:extLst>
      <p:ext uri="{BB962C8B-B14F-4D97-AF65-F5344CB8AC3E}">
        <p14:creationId xmlns:p14="http://schemas.microsoft.com/office/powerpoint/2010/main" val="33179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587499" y="755608"/>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2584450" y="1593808"/>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3694220" y="1455308"/>
            <a:ext cx="1521177" cy="276999"/>
          </a:xfrm>
          <a:prstGeom prst="rect">
            <a:avLst/>
          </a:prstGeom>
          <a:solidFill>
            <a:schemeClr val="bg1"/>
          </a:solidFill>
        </p:spPr>
        <p:txBody>
          <a:bodyPr wrap="none" rtlCol="0">
            <a:spAutoFit/>
          </a:bodyPr>
          <a:lstStyle/>
          <a:p>
            <a:r>
              <a:rPr lang="en-US" sz="1200" dirty="0">
                <a:solidFill>
                  <a:prstClr val="black"/>
                </a:solidFill>
                <a:latin typeface="Univers Com 45 Light"/>
              </a:rPr>
              <a:t>Acquire Event Case</a:t>
            </a:r>
          </a:p>
        </p:txBody>
      </p:sp>
      <p:grpSp>
        <p:nvGrpSpPr>
          <p:cNvPr id="28" name="Group 27"/>
          <p:cNvGrpSpPr/>
          <p:nvPr/>
        </p:nvGrpSpPr>
        <p:grpSpPr>
          <a:xfrm>
            <a:off x="7142139" y="2755900"/>
            <a:ext cx="268213" cy="203200"/>
            <a:chOff x="7142139" y="2755900"/>
            <a:chExt cx="268213" cy="203200"/>
          </a:xfrm>
        </p:grpSpPr>
        <p:sp>
          <p:nvSpPr>
            <p:cNvPr id="27" name="Rounded Rectangle 26"/>
            <p:cNvSpPr/>
            <p:nvPr/>
          </p:nvSpPr>
          <p:spPr>
            <a:xfrm>
              <a:off x="7142139" y="2755900"/>
              <a:ext cx="268213" cy="203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33" name="Isosceles Triangle 32"/>
            <p:cNvSpPr/>
            <p:nvPr/>
          </p:nvSpPr>
          <p:spPr bwMode="auto">
            <a:xfrm rot="10800000" flipV="1">
              <a:off x="7142139" y="2790446"/>
              <a:ext cx="268213" cy="134107"/>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40" name="Group 39"/>
          <p:cNvGrpSpPr/>
          <p:nvPr/>
        </p:nvGrpSpPr>
        <p:grpSpPr>
          <a:xfrm rot="10800000">
            <a:off x="1453392" y="2841246"/>
            <a:ext cx="268213" cy="203200"/>
            <a:chOff x="7142139" y="2755900"/>
            <a:chExt cx="268213" cy="203200"/>
          </a:xfrm>
        </p:grpSpPr>
        <p:sp>
          <p:nvSpPr>
            <p:cNvPr id="41" name="Rounded Rectangle 40"/>
            <p:cNvSpPr/>
            <p:nvPr/>
          </p:nvSpPr>
          <p:spPr>
            <a:xfrm>
              <a:off x="7142139" y="2755900"/>
              <a:ext cx="268213" cy="203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22" name="Group 21"/>
          <p:cNvGrpSpPr/>
          <p:nvPr/>
        </p:nvGrpSpPr>
        <p:grpSpPr>
          <a:xfrm>
            <a:off x="4114800" y="2844800"/>
            <a:ext cx="962564" cy="1094264"/>
            <a:chOff x="4152900" y="2489200"/>
            <a:chExt cx="962564" cy="1094264"/>
          </a:xfrm>
        </p:grpSpPr>
        <p:grpSp>
          <p:nvGrpSpPr>
            <p:cNvPr id="24" name="Group 23"/>
            <p:cNvGrpSpPr/>
            <p:nvPr/>
          </p:nvGrpSpPr>
          <p:grpSpPr>
            <a:xfrm>
              <a:off x="4279900" y="2489200"/>
              <a:ext cx="723900" cy="723900"/>
              <a:chOff x="2089150" y="2489200"/>
              <a:chExt cx="723900" cy="723900"/>
            </a:xfrm>
          </p:grpSpPr>
          <p:sp>
            <p:nvSpPr>
              <p:cNvPr id="30" name="Rectangle 29"/>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31" name="Rectangle 30"/>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6" name="TextBox 25"/>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sp>
        <p:nvSpPr>
          <p:cNvPr id="34" name="Rectangle 33"/>
          <p:cNvSpPr/>
          <p:nvPr/>
        </p:nvSpPr>
        <p:spPr>
          <a:xfrm>
            <a:off x="3014351" y="2333625"/>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prstClr val="black"/>
                </a:solidFill>
                <a:latin typeface="Univers Com 45 Light"/>
              </a:rPr>
              <a:t>Samples</a:t>
            </a:r>
          </a:p>
        </p:txBody>
      </p:sp>
      <p:cxnSp>
        <p:nvCxnSpPr>
          <p:cNvPr id="35" name="Elbow Connector 34"/>
          <p:cNvCxnSpPr>
            <a:stCxn id="34" idx="3"/>
            <a:endCxn id="30" idx="1"/>
          </p:cNvCxnSpPr>
          <p:nvPr/>
        </p:nvCxnSpPr>
        <p:spPr>
          <a:xfrm>
            <a:off x="3920502" y="2516188"/>
            <a:ext cx="321298" cy="69056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0" idx="3"/>
            <a:endCxn id="43" idx="1"/>
          </p:cNvCxnSpPr>
          <p:nvPr/>
        </p:nvCxnSpPr>
        <p:spPr>
          <a:xfrm>
            <a:off x="4965700" y="3206750"/>
            <a:ext cx="2182691" cy="63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293264" y="3079792"/>
            <a:ext cx="764069" cy="253916"/>
          </a:xfrm>
          <a:prstGeom prst="rect">
            <a:avLst/>
          </a:prstGeom>
          <a:solidFill>
            <a:schemeClr val="bg1"/>
          </a:solidFill>
        </p:spPr>
        <p:txBody>
          <a:bodyPr wrap="none" rtlCol="0">
            <a:spAutoFit/>
          </a:bodyPr>
          <a:lstStyle/>
          <a:p>
            <a:r>
              <a:rPr lang="en-US" sz="1050" dirty="0">
                <a:solidFill>
                  <a:prstClr val="black"/>
                </a:solidFill>
                <a:latin typeface="Univers Com 45 Light"/>
              </a:rPr>
              <a:t>Raw Data</a:t>
            </a:r>
          </a:p>
        </p:txBody>
      </p:sp>
      <p:cxnSp>
        <p:nvCxnSpPr>
          <p:cNvPr id="38" name="Straight Connector 37"/>
          <p:cNvCxnSpPr>
            <a:stCxn id="41" idx="1"/>
            <a:endCxn id="31" idx="1"/>
          </p:cNvCxnSpPr>
          <p:nvPr/>
        </p:nvCxnSpPr>
        <p:spPr>
          <a:xfrm>
            <a:off x="1721605" y="2942846"/>
            <a:ext cx="2520195" cy="3554"/>
          </a:xfrm>
          <a:prstGeom prst="line">
            <a:avLst/>
          </a:prstGeom>
        </p:spPr>
        <p:style>
          <a:lnRef idx="2">
            <a:schemeClr val="accent2"/>
          </a:lnRef>
          <a:fillRef idx="0">
            <a:schemeClr val="accent2"/>
          </a:fillRef>
          <a:effectRef idx="1">
            <a:schemeClr val="accent2"/>
          </a:effectRef>
          <a:fontRef idx="minor">
            <a:schemeClr val="tx1"/>
          </a:fontRef>
        </p:style>
      </p:cxnSp>
      <p:grpSp>
        <p:nvGrpSpPr>
          <p:cNvPr id="39" name="Group 38"/>
          <p:cNvGrpSpPr/>
          <p:nvPr/>
        </p:nvGrpSpPr>
        <p:grpSpPr>
          <a:xfrm>
            <a:off x="7148391" y="3111458"/>
            <a:ext cx="268213" cy="203200"/>
            <a:chOff x="7142139" y="2755900"/>
            <a:chExt cx="268213" cy="203200"/>
          </a:xfrm>
        </p:grpSpPr>
        <p:sp>
          <p:nvSpPr>
            <p:cNvPr id="43" name="Rounded Rectangle 42"/>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4" name="Isosceles Triangle 43"/>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45" name="Straight Connector 44"/>
          <p:cNvCxnSpPr>
            <a:endCxn id="27" idx="1"/>
          </p:cNvCxnSpPr>
          <p:nvPr/>
        </p:nvCxnSpPr>
        <p:spPr>
          <a:xfrm>
            <a:off x="6527800" y="2857500"/>
            <a:ext cx="614339" cy="0"/>
          </a:xfrm>
          <a:prstGeom prst="line">
            <a:avLst/>
          </a:prstGeom>
        </p:spPr>
        <p:style>
          <a:lnRef idx="2">
            <a:schemeClr val="accent2"/>
          </a:lnRef>
          <a:fillRef idx="0">
            <a:schemeClr val="accent2"/>
          </a:fillRef>
          <a:effectRef idx="1">
            <a:schemeClr val="accent2"/>
          </a:effectRef>
          <a:fontRef idx="minor">
            <a:schemeClr val="tx1"/>
          </a:fontRef>
        </p:style>
      </p:cxnSp>
      <p:grpSp>
        <p:nvGrpSpPr>
          <p:cNvPr id="46" name="Group 45"/>
          <p:cNvGrpSpPr/>
          <p:nvPr/>
        </p:nvGrpSpPr>
        <p:grpSpPr>
          <a:xfrm flipV="1">
            <a:off x="1453392" y="3130508"/>
            <a:ext cx="268213" cy="203200"/>
            <a:chOff x="7142139" y="2755900"/>
            <a:chExt cx="268213" cy="203200"/>
          </a:xfrm>
        </p:grpSpPr>
        <p:sp>
          <p:nvSpPr>
            <p:cNvPr id="47" name="Rounded Rectangle 46"/>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8" name="Isosceles Triangle 47"/>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49" name="Group 48"/>
          <p:cNvGrpSpPr/>
          <p:nvPr/>
        </p:nvGrpSpPr>
        <p:grpSpPr>
          <a:xfrm>
            <a:off x="7152629" y="2417218"/>
            <a:ext cx="268213" cy="203200"/>
            <a:chOff x="7142139" y="2755900"/>
            <a:chExt cx="268213" cy="203200"/>
          </a:xfrm>
        </p:grpSpPr>
        <p:sp>
          <p:nvSpPr>
            <p:cNvPr id="50" name="Rounded Rectangle 49"/>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51" name="Isosceles Triangle 50"/>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52" name="Group 51"/>
          <p:cNvGrpSpPr/>
          <p:nvPr/>
        </p:nvGrpSpPr>
        <p:grpSpPr>
          <a:xfrm flipV="1">
            <a:off x="1457630" y="2436268"/>
            <a:ext cx="268213" cy="203200"/>
            <a:chOff x="7142139" y="2755900"/>
            <a:chExt cx="268213" cy="203200"/>
          </a:xfrm>
        </p:grpSpPr>
        <p:sp>
          <p:nvSpPr>
            <p:cNvPr id="53" name="Rounded Rectangle 52"/>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54" name="Isosceles Triangle 53"/>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57" name="Straight Connector 56"/>
          <p:cNvCxnSpPr>
            <a:stCxn id="34" idx="3"/>
            <a:endCxn id="50" idx="1"/>
          </p:cNvCxnSpPr>
          <p:nvPr/>
        </p:nvCxnSpPr>
        <p:spPr>
          <a:xfrm>
            <a:off x="3920502" y="2516188"/>
            <a:ext cx="3232127" cy="2630"/>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231901" y="5491075"/>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The scope of data these operations has access to can be seen by examining the shift registers in a loop</a:t>
            </a:r>
          </a:p>
        </p:txBody>
      </p:sp>
    </p:spTree>
    <p:extLst>
      <p:ext uri="{BB962C8B-B14F-4D97-AF65-F5344CB8AC3E}">
        <p14:creationId xmlns:p14="http://schemas.microsoft.com/office/powerpoint/2010/main" val="349467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587499" y="755608"/>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2584450" y="1593808"/>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3694220" y="1455308"/>
            <a:ext cx="1609664" cy="276999"/>
          </a:xfrm>
          <a:prstGeom prst="rect">
            <a:avLst/>
          </a:prstGeom>
          <a:solidFill>
            <a:schemeClr val="bg1"/>
          </a:solidFill>
        </p:spPr>
        <p:txBody>
          <a:bodyPr wrap="none" rtlCol="0">
            <a:spAutoFit/>
          </a:bodyPr>
          <a:lstStyle/>
          <a:p>
            <a:r>
              <a:rPr lang="en-US" sz="1200" dirty="0">
                <a:solidFill>
                  <a:prstClr val="black"/>
                </a:solidFill>
                <a:latin typeface="Univers Com 45 Light"/>
              </a:rPr>
              <a:t>Measure Event Case</a:t>
            </a:r>
          </a:p>
        </p:txBody>
      </p:sp>
      <p:grpSp>
        <p:nvGrpSpPr>
          <p:cNvPr id="28" name="Group 27"/>
          <p:cNvGrpSpPr/>
          <p:nvPr/>
        </p:nvGrpSpPr>
        <p:grpSpPr>
          <a:xfrm>
            <a:off x="7142139" y="2755900"/>
            <a:ext cx="268213" cy="203200"/>
            <a:chOff x="7142139" y="2755900"/>
            <a:chExt cx="268213" cy="203200"/>
          </a:xfrm>
        </p:grpSpPr>
        <p:sp>
          <p:nvSpPr>
            <p:cNvPr id="27" name="Rounded Rectangle 26"/>
            <p:cNvSpPr/>
            <p:nvPr/>
          </p:nvSpPr>
          <p:spPr>
            <a:xfrm>
              <a:off x="7142139" y="2755900"/>
              <a:ext cx="268213" cy="203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33" name="Isosceles Triangle 32"/>
            <p:cNvSpPr/>
            <p:nvPr/>
          </p:nvSpPr>
          <p:spPr bwMode="auto">
            <a:xfrm rot="10800000" flipV="1">
              <a:off x="7142139" y="2790446"/>
              <a:ext cx="268213" cy="134107"/>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40" name="Group 39"/>
          <p:cNvGrpSpPr/>
          <p:nvPr/>
        </p:nvGrpSpPr>
        <p:grpSpPr>
          <a:xfrm rot="10800000">
            <a:off x="1453392" y="2841246"/>
            <a:ext cx="268213" cy="203200"/>
            <a:chOff x="7142139" y="2755900"/>
            <a:chExt cx="268213" cy="203200"/>
          </a:xfrm>
        </p:grpSpPr>
        <p:sp>
          <p:nvSpPr>
            <p:cNvPr id="41" name="Rounded Rectangle 40"/>
            <p:cNvSpPr/>
            <p:nvPr/>
          </p:nvSpPr>
          <p:spPr>
            <a:xfrm>
              <a:off x="7142139" y="2755900"/>
              <a:ext cx="268213" cy="203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6" name="Straight Connector 35"/>
          <p:cNvCxnSpPr>
            <a:endCxn id="43" idx="1"/>
          </p:cNvCxnSpPr>
          <p:nvPr/>
        </p:nvCxnSpPr>
        <p:spPr>
          <a:xfrm>
            <a:off x="6527800" y="3206750"/>
            <a:ext cx="620591" cy="6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41" idx="1"/>
          </p:cNvCxnSpPr>
          <p:nvPr/>
        </p:nvCxnSpPr>
        <p:spPr>
          <a:xfrm>
            <a:off x="1721605" y="2942846"/>
            <a:ext cx="862845" cy="0"/>
          </a:xfrm>
          <a:prstGeom prst="line">
            <a:avLst/>
          </a:prstGeom>
        </p:spPr>
        <p:style>
          <a:lnRef idx="2">
            <a:schemeClr val="accent2"/>
          </a:lnRef>
          <a:fillRef idx="0">
            <a:schemeClr val="accent2"/>
          </a:fillRef>
          <a:effectRef idx="1">
            <a:schemeClr val="accent2"/>
          </a:effectRef>
          <a:fontRef idx="minor">
            <a:schemeClr val="tx1"/>
          </a:fontRef>
        </p:style>
      </p:cxnSp>
      <p:grpSp>
        <p:nvGrpSpPr>
          <p:cNvPr id="39" name="Group 38"/>
          <p:cNvGrpSpPr/>
          <p:nvPr/>
        </p:nvGrpSpPr>
        <p:grpSpPr>
          <a:xfrm>
            <a:off x="7148391" y="3111458"/>
            <a:ext cx="268213" cy="203200"/>
            <a:chOff x="7142139" y="2755900"/>
            <a:chExt cx="268213" cy="203200"/>
          </a:xfrm>
        </p:grpSpPr>
        <p:sp>
          <p:nvSpPr>
            <p:cNvPr id="43" name="Rounded Rectangle 42"/>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4" name="Isosceles Triangle 43"/>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45" name="Straight Connector 44"/>
          <p:cNvCxnSpPr>
            <a:endCxn id="27" idx="1"/>
          </p:cNvCxnSpPr>
          <p:nvPr/>
        </p:nvCxnSpPr>
        <p:spPr>
          <a:xfrm>
            <a:off x="6527800" y="2857500"/>
            <a:ext cx="614339" cy="0"/>
          </a:xfrm>
          <a:prstGeom prst="line">
            <a:avLst/>
          </a:prstGeom>
        </p:spPr>
        <p:style>
          <a:lnRef idx="2">
            <a:schemeClr val="accent2"/>
          </a:lnRef>
          <a:fillRef idx="0">
            <a:schemeClr val="accent2"/>
          </a:fillRef>
          <a:effectRef idx="1">
            <a:schemeClr val="accent2"/>
          </a:effectRef>
          <a:fontRef idx="minor">
            <a:schemeClr val="tx1"/>
          </a:fontRef>
        </p:style>
      </p:cxnSp>
      <p:grpSp>
        <p:nvGrpSpPr>
          <p:cNvPr id="46" name="Group 45"/>
          <p:cNvGrpSpPr/>
          <p:nvPr/>
        </p:nvGrpSpPr>
        <p:grpSpPr>
          <a:xfrm flipV="1">
            <a:off x="1453392" y="3130508"/>
            <a:ext cx="268213" cy="203200"/>
            <a:chOff x="7142139" y="2755900"/>
            <a:chExt cx="268213" cy="203200"/>
          </a:xfrm>
        </p:grpSpPr>
        <p:sp>
          <p:nvSpPr>
            <p:cNvPr id="47" name="Rounded Rectangle 46"/>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8" name="Isosceles Triangle 47"/>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49" name="Group 48"/>
          <p:cNvGrpSpPr/>
          <p:nvPr/>
        </p:nvGrpSpPr>
        <p:grpSpPr>
          <a:xfrm>
            <a:off x="3692511" y="2698755"/>
            <a:ext cx="1095294" cy="1093232"/>
            <a:chOff x="6248400" y="2489200"/>
            <a:chExt cx="1095294" cy="1093232"/>
          </a:xfrm>
        </p:grpSpPr>
        <p:grpSp>
          <p:nvGrpSpPr>
            <p:cNvPr id="50" name="Group 49"/>
            <p:cNvGrpSpPr/>
            <p:nvPr/>
          </p:nvGrpSpPr>
          <p:grpSpPr>
            <a:xfrm>
              <a:off x="6470650" y="2489200"/>
              <a:ext cx="723900" cy="723900"/>
              <a:chOff x="2089150" y="2489200"/>
              <a:chExt cx="723900" cy="723900"/>
            </a:xfrm>
          </p:grpSpPr>
          <p:sp>
            <p:nvSpPr>
              <p:cNvPr id="52" name="Rectangle 5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53" name="Rectangle 5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51" name="TextBox 50"/>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sp>
        <p:nvSpPr>
          <p:cNvPr id="54" name="Rectangle 53"/>
          <p:cNvSpPr/>
          <p:nvPr/>
        </p:nvSpPr>
        <p:spPr>
          <a:xfrm>
            <a:off x="5076811" y="2197100"/>
            <a:ext cx="9144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55" name="Elbow Connector 54"/>
          <p:cNvCxnSpPr>
            <a:stCxn id="52" idx="3"/>
            <a:endCxn id="54" idx="1"/>
          </p:cNvCxnSpPr>
          <p:nvPr/>
        </p:nvCxnSpPr>
        <p:spPr>
          <a:xfrm flipV="1">
            <a:off x="4638661" y="2368550"/>
            <a:ext cx="438150" cy="692155"/>
          </a:xfrm>
          <a:prstGeom prst="bentConnector3">
            <a:avLst/>
          </a:prstGeom>
        </p:spPr>
        <p:style>
          <a:lnRef idx="2">
            <a:schemeClr val="accent6"/>
          </a:lnRef>
          <a:fillRef idx="0">
            <a:schemeClr val="accent6"/>
          </a:fillRef>
          <a:effectRef idx="1">
            <a:schemeClr val="accent6"/>
          </a:effectRef>
          <a:fontRef idx="minor">
            <a:schemeClr val="tx1"/>
          </a:fontRef>
        </p:style>
      </p:cxnSp>
      <p:cxnSp>
        <p:nvCxnSpPr>
          <p:cNvPr id="56" name="Straight Connector 55"/>
          <p:cNvCxnSpPr>
            <a:stCxn id="47" idx="3"/>
          </p:cNvCxnSpPr>
          <p:nvPr/>
        </p:nvCxnSpPr>
        <p:spPr>
          <a:xfrm>
            <a:off x="1721605" y="3232108"/>
            <a:ext cx="2193156"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7152629" y="2417218"/>
            <a:ext cx="268213" cy="203200"/>
            <a:chOff x="7142139" y="2755900"/>
            <a:chExt cx="268213" cy="203200"/>
          </a:xfrm>
        </p:grpSpPr>
        <p:sp>
          <p:nvSpPr>
            <p:cNvPr id="58" name="Rounded Rectangle 57"/>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59" name="Isosceles Triangle 58"/>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60" name="Group 59"/>
          <p:cNvGrpSpPr/>
          <p:nvPr/>
        </p:nvGrpSpPr>
        <p:grpSpPr>
          <a:xfrm flipV="1">
            <a:off x="1457630" y="2436268"/>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11" name="Elbow Connector 10"/>
          <p:cNvCxnSpPr>
            <a:stCxn id="61" idx="3"/>
            <a:endCxn id="52" idx="1"/>
          </p:cNvCxnSpPr>
          <p:nvPr/>
        </p:nvCxnSpPr>
        <p:spPr>
          <a:xfrm>
            <a:off x="1725843" y="2537868"/>
            <a:ext cx="2188918" cy="522837"/>
          </a:xfrm>
          <a:prstGeom prst="bentConnector3">
            <a:avLst>
              <a:gd name="adj1" fmla="val 78526"/>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80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841750" y="1574800"/>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416062" y="1436300"/>
            <a:ext cx="959798" cy="276999"/>
          </a:xfrm>
          <a:prstGeom prst="rect">
            <a:avLst/>
          </a:prstGeom>
          <a:solidFill>
            <a:schemeClr val="bg1"/>
          </a:solidFill>
        </p:spPr>
        <p:txBody>
          <a:bodyPr wrap="none" rtlCol="0">
            <a:spAutoFit/>
          </a:bodyPr>
          <a:lstStyle/>
          <a:p>
            <a:r>
              <a:rPr lang="en-US" sz="1200" dirty="0">
                <a:solidFill>
                  <a:prstClr val="black"/>
                </a:solidFill>
                <a:latin typeface="Univers Com 45 Light"/>
              </a:rPr>
              <a:t>Event 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2" idx="3"/>
            <a:endCxn id="41" idx="3"/>
          </p:cNvCxnSpPr>
          <p:nvPr/>
        </p:nvCxnSpPr>
        <p:spPr>
          <a:xfrm flipV="1">
            <a:off x="2311400" y="2044936"/>
            <a:ext cx="399291" cy="743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558800" y="1056732"/>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30" name="Rectangle 29"/>
          <p:cNvSpPr/>
          <p:nvPr/>
        </p:nvSpPr>
        <p:spPr>
          <a:xfrm>
            <a:off x="730250" y="1142036"/>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31" name="Rectangle 30"/>
          <p:cNvSpPr/>
          <p:nvPr/>
        </p:nvSpPr>
        <p:spPr>
          <a:xfrm>
            <a:off x="730250" y="1853236"/>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34" name="Rectangle 33"/>
          <p:cNvSpPr/>
          <p:nvPr/>
        </p:nvSpPr>
        <p:spPr>
          <a:xfrm>
            <a:off x="730251" y="1498836"/>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35" name="Rectangle 34"/>
          <p:cNvSpPr/>
          <p:nvPr/>
        </p:nvSpPr>
        <p:spPr>
          <a:xfrm>
            <a:off x="7302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7" name="Rectangle 56"/>
          <p:cNvSpPr/>
          <p:nvPr/>
        </p:nvSpPr>
        <p:spPr>
          <a:xfrm>
            <a:off x="10985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8" name="Rectangle 57"/>
          <p:cNvSpPr/>
          <p:nvPr/>
        </p:nvSpPr>
        <p:spPr>
          <a:xfrm>
            <a:off x="14668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9" name="Rectangle 58"/>
          <p:cNvSpPr/>
          <p:nvPr/>
        </p:nvSpPr>
        <p:spPr>
          <a:xfrm>
            <a:off x="18351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4" name="Rectangle 3"/>
          <p:cNvSpPr/>
          <p:nvPr/>
        </p:nvSpPr>
        <p:spPr>
          <a:xfrm>
            <a:off x="730251" y="2279541"/>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2978904" y="2044936"/>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64" name="Rectangle 63"/>
          <p:cNvSpPr/>
          <p:nvPr/>
        </p:nvSpPr>
        <p:spPr>
          <a:xfrm>
            <a:off x="730250" y="2594640"/>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sp>
        <p:nvSpPr>
          <p:cNvPr id="65" name="TextBox 64"/>
          <p:cNvSpPr txBox="1"/>
          <p:nvPr/>
        </p:nvSpPr>
        <p:spPr>
          <a:xfrm>
            <a:off x="1267138" y="5287480"/>
            <a:ext cx="6517962"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As the functionality grows, so too does the scope of data. Eventually it becomes helpful to contain all of this data in a cluster, giving us a very clearly defined data-scope for this process</a:t>
            </a:r>
          </a:p>
        </p:txBody>
      </p:sp>
    </p:spTree>
    <p:extLst>
      <p:ext uri="{BB962C8B-B14F-4D97-AF65-F5344CB8AC3E}">
        <p14:creationId xmlns:p14="http://schemas.microsoft.com/office/powerpoint/2010/main" val="424352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594100" y="1574800"/>
            <a:ext cx="419100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212402" y="1436300"/>
            <a:ext cx="959798" cy="276999"/>
          </a:xfrm>
          <a:prstGeom prst="rect">
            <a:avLst/>
          </a:prstGeom>
          <a:solidFill>
            <a:schemeClr val="bg1"/>
          </a:solidFill>
        </p:spPr>
        <p:txBody>
          <a:bodyPr wrap="none" rtlCol="0">
            <a:spAutoFit/>
          </a:bodyPr>
          <a:lstStyle/>
          <a:p>
            <a:r>
              <a:rPr lang="en-US" sz="1200" dirty="0">
                <a:solidFill>
                  <a:prstClr val="black"/>
                </a:solidFill>
                <a:latin typeface="Univers Com 45 Light"/>
              </a:rPr>
              <a:t>Event 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2" idx="3"/>
            <a:endCxn id="41" idx="3"/>
          </p:cNvCxnSpPr>
          <p:nvPr/>
        </p:nvCxnSpPr>
        <p:spPr>
          <a:xfrm flipV="1">
            <a:off x="2311400" y="2044936"/>
            <a:ext cx="399291" cy="743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558800" y="1056732"/>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30" name="Rectangle 29"/>
          <p:cNvSpPr/>
          <p:nvPr/>
        </p:nvSpPr>
        <p:spPr>
          <a:xfrm>
            <a:off x="730250" y="1142036"/>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31" name="Rectangle 30"/>
          <p:cNvSpPr/>
          <p:nvPr/>
        </p:nvSpPr>
        <p:spPr>
          <a:xfrm>
            <a:off x="730250" y="1853236"/>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34" name="Rectangle 33"/>
          <p:cNvSpPr/>
          <p:nvPr/>
        </p:nvSpPr>
        <p:spPr>
          <a:xfrm>
            <a:off x="730251" y="1498836"/>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35" name="Rectangle 34"/>
          <p:cNvSpPr/>
          <p:nvPr/>
        </p:nvSpPr>
        <p:spPr>
          <a:xfrm>
            <a:off x="7302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7" name="Rectangle 56"/>
          <p:cNvSpPr/>
          <p:nvPr/>
        </p:nvSpPr>
        <p:spPr>
          <a:xfrm>
            <a:off x="10985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8" name="Rectangle 57"/>
          <p:cNvSpPr/>
          <p:nvPr/>
        </p:nvSpPr>
        <p:spPr>
          <a:xfrm>
            <a:off x="14668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9" name="Rectangle 58"/>
          <p:cNvSpPr/>
          <p:nvPr/>
        </p:nvSpPr>
        <p:spPr>
          <a:xfrm>
            <a:off x="18351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4" name="Rectangle 3"/>
          <p:cNvSpPr/>
          <p:nvPr/>
        </p:nvSpPr>
        <p:spPr>
          <a:xfrm>
            <a:off x="730251" y="2279541"/>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sp>
        <p:nvSpPr>
          <p:cNvPr id="64" name="Rectangle 63"/>
          <p:cNvSpPr/>
          <p:nvPr/>
        </p:nvSpPr>
        <p:spPr>
          <a:xfrm>
            <a:off x="730250" y="2594640"/>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grpSp>
        <p:nvGrpSpPr>
          <p:cNvPr id="23" name="Group 22"/>
          <p:cNvGrpSpPr/>
          <p:nvPr/>
        </p:nvGrpSpPr>
        <p:grpSpPr>
          <a:xfrm>
            <a:off x="5226050" y="2705100"/>
            <a:ext cx="1185551" cy="1093232"/>
            <a:chOff x="1866900" y="2489200"/>
            <a:chExt cx="1185551" cy="1093232"/>
          </a:xfrm>
        </p:grpSpPr>
        <p:grpSp>
          <p:nvGrpSpPr>
            <p:cNvPr id="24" name="Group 23"/>
            <p:cNvGrpSpPr/>
            <p:nvPr/>
          </p:nvGrpSpPr>
          <p:grpSpPr>
            <a:xfrm>
              <a:off x="2089150" y="2489200"/>
              <a:ext cx="723900" cy="723900"/>
              <a:chOff x="2089150" y="2489200"/>
              <a:chExt cx="723900" cy="723900"/>
            </a:xfrm>
          </p:grpSpPr>
          <p:sp>
            <p:nvSpPr>
              <p:cNvPr id="26" name="Rectangle 2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27" name="Rectangle 2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5" name="TextBox 24"/>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sp>
        <p:nvSpPr>
          <p:cNvPr id="28" name="Rectangle 27"/>
          <p:cNvSpPr/>
          <p:nvPr/>
        </p:nvSpPr>
        <p:spPr>
          <a:xfrm>
            <a:off x="4222750" y="2217983"/>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33" name="Rectangle 32"/>
          <p:cNvSpPr/>
          <p:nvPr/>
        </p:nvSpPr>
        <p:spPr>
          <a:xfrm>
            <a:off x="4222751" y="2574783"/>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36" name="Rectangle 35"/>
          <p:cNvSpPr/>
          <p:nvPr/>
        </p:nvSpPr>
        <p:spPr>
          <a:xfrm>
            <a:off x="6473203" y="2191415"/>
            <a:ext cx="613398"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cxnSp>
        <p:nvCxnSpPr>
          <p:cNvPr id="6" name="Elbow Connector 5"/>
          <p:cNvCxnSpPr/>
          <p:nvPr/>
        </p:nvCxnSpPr>
        <p:spPr>
          <a:xfrm>
            <a:off x="4775201" y="2705100"/>
            <a:ext cx="673099" cy="55880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28" idx="3"/>
            <a:endCxn id="26" idx="1"/>
          </p:cNvCxnSpPr>
          <p:nvPr/>
        </p:nvCxnSpPr>
        <p:spPr>
          <a:xfrm>
            <a:off x="4921250" y="2389433"/>
            <a:ext cx="527050" cy="677617"/>
          </a:xfrm>
          <a:prstGeom prst="bentConnector3">
            <a:avLst>
              <a:gd name="adj1" fmla="val 62048"/>
            </a:avLst>
          </a:prstGeom>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6" idx="3"/>
            <a:endCxn id="36" idx="1"/>
          </p:cNvCxnSpPr>
          <p:nvPr/>
        </p:nvCxnSpPr>
        <p:spPr>
          <a:xfrm flipV="1">
            <a:off x="6172200" y="2373978"/>
            <a:ext cx="301003" cy="693072"/>
          </a:xfrm>
          <a:prstGeom prst="bentConnector3">
            <a:avLst>
              <a:gd name="adj1" fmla="val 50000"/>
            </a:avLst>
          </a:prstGeom>
          <a:ln>
            <a:solidFill>
              <a:srgbClr val="93191A"/>
            </a:solidFill>
          </a:ln>
        </p:spPr>
        <p:style>
          <a:lnRef idx="2">
            <a:schemeClr val="accent1"/>
          </a:lnRef>
          <a:fillRef idx="0">
            <a:schemeClr val="accent1"/>
          </a:fillRef>
          <a:effectRef idx="1">
            <a:schemeClr val="accent1"/>
          </a:effectRef>
          <a:fontRef idx="minor">
            <a:schemeClr val="tx1"/>
          </a:fontRef>
        </p:style>
      </p:cxnSp>
      <p:cxnSp>
        <p:nvCxnSpPr>
          <p:cNvPr id="16" name="Elbow Connector 15"/>
          <p:cNvCxnSpPr>
            <a:endCxn id="28" idx="1"/>
          </p:cNvCxnSpPr>
          <p:nvPr/>
        </p:nvCxnSpPr>
        <p:spPr>
          <a:xfrm>
            <a:off x="2978904" y="2044936"/>
            <a:ext cx="1243846" cy="344497"/>
          </a:xfrm>
          <a:prstGeom prst="bentConnector3">
            <a:avLst>
              <a:gd name="adj1" fmla="val 81652"/>
            </a:avLst>
          </a:prstGeom>
          <a:ln>
            <a:solidFill>
              <a:srgbClr val="F527ED"/>
            </a:solidFill>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41" idx="1"/>
            <a:endCxn id="33" idx="1"/>
          </p:cNvCxnSpPr>
          <p:nvPr/>
        </p:nvCxnSpPr>
        <p:spPr>
          <a:xfrm>
            <a:off x="2978904" y="2044936"/>
            <a:ext cx="1243847" cy="701297"/>
          </a:xfrm>
          <a:prstGeom prst="bentConnector3">
            <a:avLst>
              <a:gd name="adj1" fmla="val 81652"/>
            </a:avLst>
          </a:prstGeom>
          <a:ln>
            <a:solidFill>
              <a:srgbClr val="F527ED"/>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1" idx="1"/>
            <a:endCxn id="36" idx="0"/>
          </p:cNvCxnSpPr>
          <p:nvPr/>
        </p:nvCxnSpPr>
        <p:spPr>
          <a:xfrm>
            <a:off x="2978904" y="2044936"/>
            <a:ext cx="3800998" cy="146479"/>
          </a:xfrm>
          <a:prstGeom prst="bentConnector2">
            <a:avLst/>
          </a:prstGeom>
          <a:ln>
            <a:solidFill>
              <a:srgbClr val="F527ED"/>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61" idx="1"/>
            <a:endCxn id="36" idx="3"/>
          </p:cNvCxnSpPr>
          <p:nvPr/>
        </p:nvCxnSpPr>
        <p:spPr>
          <a:xfrm rot="10800000" flipV="1">
            <a:off x="7086601" y="2057636"/>
            <a:ext cx="1312838" cy="316342"/>
          </a:xfrm>
          <a:prstGeom prst="bentConnector3">
            <a:avLst>
              <a:gd name="adj1" fmla="val 90630"/>
            </a:avLst>
          </a:prstGeom>
          <a:ln>
            <a:solidFill>
              <a:srgbClr val="F527ED"/>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231901" y="5461990"/>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The methods within this state machine retrieve the information they need from the cluster and update values as necessary</a:t>
            </a:r>
          </a:p>
        </p:txBody>
      </p:sp>
    </p:spTree>
    <p:extLst>
      <p:ext uri="{BB962C8B-B14F-4D97-AF65-F5344CB8AC3E}">
        <p14:creationId xmlns:p14="http://schemas.microsoft.com/office/powerpoint/2010/main" val="222118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841750" y="1574800"/>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416062" y="1436300"/>
            <a:ext cx="959798" cy="276999"/>
          </a:xfrm>
          <a:prstGeom prst="rect">
            <a:avLst/>
          </a:prstGeom>
          <a:solidFill>
            <a:schemeClr val="bg1"/>
          </a:solidFill>
        </p:spPr>
        <p:txBody>
          <a:bodyPr wrap="none" rtlCol="0">
            <a:spAutoFit/>
          </a:bodyPr>
          <a:lstStyle/>
          <a:p>
            <a:r>
              <a:rPr lang="en-US" sz="1200" dirty="0">
                <a:solidFill>
                  <a:prstClr val="black"/>
                </a:solidFill>
                <a:latin typeface="Univers Com 45 Light"/>
              </a:rPr>
              <a:t>Event 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2" idx="3"/>
            <a:endCxn id="41" idx="3"/>
          </p:cNvCxnSpPr>
          <p:nvPr/>
        </p:nvCxnSpPr>
        <p:spPr>
          <a:xfrm flipV="1">
            <a:off x="2311400" y="2044936"/>
            <a:ext cx="399291" cy="743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558800" y="1056732"/>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30" name="Rectangle 29"/>
          <p:cNvSpPr/>
          <p:nvPr/>
        </p:nvSpPr>
        <p:spPr>
          <a:xfrm>
            <a:off x="730250" y="1142036"/>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31" name="Rectangle 30"/>
          <p:cNvSpPr/>
          <p:nvPr/>
        </p:nvSpPr>
        <p:spPr>
          <a:xfrm>
            <a:off x="730250" y="1853236"/>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34" name="Rectangle 33"/>
          <p:cNvSpPr/>
          <p:nvPr/>
        </p:nvSpPr>
        <p:spPr>
          <a:xfrm>
            <a:off x="730251" y="1498836"/>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35" name="Rectangle 34"/>
          <p:cNvSpPr/>
          <p:nvPr/>
        </p:nvSpPr>
        <p:spPr>
          <a:xfrm>
            <a:off x="7302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7" name="Rectangle 56"/>
          <p:cNvSpPr/>
          <p:nvPr/>
        </p:nvSpPr>
        <p:spPr>
          <a:xfrm>
            <a:off x="10985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8" name="Rectangle 57"/>
          <p:cNvSpPr/>
          <p:nvPr/>
        </p:nvSpPr>
        <p:spPr>
          <a:xfrm>
            <a:off x="14668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9" name="Rectangle 58"/>
          <p:cNvSpPr/>
          <p:nvPr/>
        </p:nvSpPr>
        <p:spPr>
          <a:xfrm>
            <a:off x="18351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4" name="Rectangle 3"/>
          <p:cNvSpPr/>
          <p:nvPr/>
        </p:nvSpPr>
        <p:spPr>
          <a:xfrm>
            <a:off x="730251" y="2279541"/>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2978904" y="2044936"/>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64" name="Rectangle 63"/>
          <p:cNvSpPr/>
          <p:nvPr/>
        </p:nvSpPr>
        <p:spPr>
          <a:xfrm>
            <a:off x="730250" y="2594640"/>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grpSp>
        <p:nvGrpSpPr>
          <p:cNvPr id="23" name="Group 22"/>
          <p:cNvGrpSpPr/>
          <p:nvPr/>
        </p:nvGrpSpPr>
        <p:grpSpPr>
          <a:xfrm>
            <a:off x="5190309" y="1977883"/>
            <a:ext cx="1185551" cy="1093232"/>
            <a:chOff x="1866900" y="2489200"/>
            <a:chExt cx="1185551" cy="1093232"/>
          </a:xfrm>
        </p:grpSpPr>
        <p:grpSp>
          <p:nvGrpSpPr>
            <p:cNvPr id="24" name="Group 23"/>
            <p:cNvGrpSpPr/>
            <p:nvPr/>
          </p:nvGrpSpPr>
          <p:grpSpPr>
            <a:xfrm>
              <a:off x="2089150" y="2489200"/>
              <a:ext cx="723900" cy="723900"/>
              <a:chOff x="2089150" y="2489200"/>
              <a:chExt cx="723900" cy="723900"/>
            </a:xfrm>
          </p:grpSpPr>
          <p:sp>
            <p:nvSpPr>
              <p:cNvPr id="26" name="Rectangle 2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27" name="Rectangle 2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5" name="TextBox 24"/>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sp>
        <p:nvSpPr>
          <p:cNvPr id="28" name="TextBox 27"/>
          <p:cNvSpPr txBox="1"/>
          <p:nvPr/>
        </p:nvSpPr>
        <p:spPr>
          <a:xfrm>
            <a:off x="1231901" y="5442600"/>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Unbundling and bundling data can be encapsulated by the VI, giving the user a clean, simple top-level interface (the type definition)</a:t>
            </a:r>
          </a:p>
        </p:txBody>
      </p:sp>
    </p:spTree>
    <p:extLst>
      <p:ext uri="{BB962C8B-B14F-4D97-AF65-F5344CB8AC3E}">
        <p14:creationId xmlns:p14="http://schemas.microsoft.com/office/powerpoint/2010/main" val="107606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501899" y="2573472"/>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324349" y="257244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5924549" y="257244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flipV="1">
            <a:off x="3448049" y="2674040"/>
            <a:ext cx="1003300" cy="1032"/>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15" idx="1"/>
          </p:cNvCxnSpPr>
          <p:nvPr/>
        </p:nvCxnSpPr>
        <p:spPr>
          <a:xfrm flipV="1">
            <a:off x="5175249" y="2674040"/>
            <a:ext cx="971550" cy="6350"/>
          </a:xfrm>
          <a:prstGeom prst="line">
            <a:avLst/>
          </a:prstGeom>
          <a:ln>
            <a:solidFill>
              <a:srgbClr val="F527ED"/>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2750" y="1142036"/>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25" name="Rectangle 24"/>
          <p:cNvSpPr/>
          <p:nvPr/>
        </p:nvSpPr>
        <p:spPr>
          <a:xfrm>
            <a:off x="558799" y="1227340"/>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26" name="Rectangle 25"/>
          <p:cNvSpPr/>
          <p:nvPr/>
        </p:nvSpPr>
        <p:spPr>
          <a:xfrm>
            <a:off x="558799" y="1938540"/>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27" name="Rectangle 26"/>
          <p:cNvSpPr/>
          <p:nvPr/>
        </p:nvSpPr>
        <p:spPr>
          <a:xfrm>
            <a:off x="558800" y="1584140"/>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28" name="Rectangle 27"/>
          <p:cNvSpPr/>
          <p:nvPr/>
        </p:nvSpPr>
        <p:spPr>
          <a:xfrm>
            <a:off x="558799" y="2314819"/>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29" name="Rectangle 28"/>
          <p:cNvSpPr/>
          <p:nvPr/>
        </p:nvSpPr>
        <p:spPr>
          <a:xfrm>
            <a:off x="927099" y="2314819"/>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30" name="Rectangle 29"/>
          <p:cNvSpPr/>
          <p:nvPr/>
        </p:nvSpPr>
        <p:spPr>
          <a:xfrm>
            <a:off x="1295399" y="2314819"/>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31" name="Rectangle 30"/>
          <p:cNvSpPr/>
          <p:nvPr/>
        </p:nvSpPr>
        <p:spPr>
          <a:xfrm>
            <a:off x="1663699" y="2314819"/>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32" name="Rectangle 31"/>
          <p:cNvSpPr/>
          <p:nvPr/>
        </p:nvSpPr>
        <p:spPr>
          <a:xfrm>
            <a:off x="558800" y="2364845"/>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sp>
        <p:nvSpPr>
          <p:cNvPr id="33" name="Rectangle 32"/>
          <p:cNvSpPr/>
          <p:nvPr/>
        </p:nvSpPr>
        <p:spPr>
          <a:xfrm>
            <a:off x="558799" y="2679944"/>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cxnSp>
        <p:nvCxnSpPr>
          <p:cNvPr id="34" name="Elbow Connector 33"/>
          <p:cNvCxnSpPr>
            <a:stCxn id="24" idx="3"/>
            <a:endCxn id="8" idx="1"/>
          </p:cNvCxnSpPr>
          <p:nvPr/>
        </p:nvCxnSpPr>
        <p:spPr>
          <a:xfrm>
            <a:off x="2165350" y="2137670"/>
            <a:ext cx="558799" cy="537402"/>
          </a:xfrm>
          <a:prstGeom prst="bentConnector3">
            <a:avLst>
              <a:gd name="adj1" fmla="val 50000"/>
            </a:avLst>
          </a:prstGeom>
          <a:ln>
            <a:solidFill>
              <a:srgbClr val="F527ED"/>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588249" y="197374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36" name="Elbow Connector 35"/>
          <p:cNvCxnSpPr>
            <a:stCxn id="14" idx="3"/>
            <a:endCxn id="35" idx="1"/>
          </p:cNvCxnSpPr>
          <p:nvPr/>
        </p:nvCxnSpPr>
        <p:spPr>
          <a:xfrm flipV="1">
            <a:off x="6870699" y="2145199"/>
            <a:ext cx="717550" cy="789191"/>
          </a:xfrm>
          <a:prstGeom prst="bentConnector3">
            <a:avLst>
              <a:gd name="adj1" fmla="val 50000"/>
            </a:avLst>
          </a:prstGeom>
        </p:spPr>
        <p:style>
          <a:lnRef idx="2">
            <a:schemeClr val="accent6"/>
          </a:lnRef>
          <a:fillRef idx="0">
            <a:schemeClr val="accent6"/>
          </a:fillRef>
          <a:effectRef idx="1">
            <a:schemeClr val="accent6"/>
          </a:effectRef>
          <a:fontRef idx="minor">
            <a:schemeClr val="tx1"/>
          </a:fontRef>
        </p:style>
      </p:cxnSp>
      <p:sp>
        <p:nvSpPr>
          <p:cNvPr id="40" name="TextBox 39"/>
          <p:cNvSpPr txBox="1"/>
          <p:nvPr/>
        </p:nvSpPr>
        <p:spPr>
          <a:xfrm>
            <a:off x="1377313" y="381811"/>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This simple illustration shows how these three operations we started with now just act upon the data within the cluster</a:t>
            </a:r>
          </a:p>
        </p:txBody>
      </p:sp>
      <p:sp>
        <p:nvSpPr>
          <p:cNvPr id="41" name="TextBox 40"/>
          <p:cNvSpPr txBox="1"/>
          <p:nvPr/>
        </p:nvSpPr>
        <p:spPr>
          <a:xfrm>
            <a:off x="1377313" y="4421906"/>
            <a:ext cx="651796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These VIs are explicitly coupled to this data</a:t>
            </a:r>
          </a:p>
        </p:txBody>
      </p:sp>
    </p:spTree>
    <p:extLst>
      <p:ext uri="{BB962C8B-B14F-4D97-AF65-F5344CB8AC3E}">
        <p14:creationId xmlns:p14="http://schemas.microsoft.com/office/powerpoint/2010/main" val="182048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p:cNvSpPr/>
          <p:nvPr/>
        </p:nvSpPr>
        <p:spPr>
          <a:xfrm>
            <a:off x="4816212" y="2192226"/>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20" name="Rectangle 19"/>
          <p:cNvSpPr/>
          <p:nvPr/>
        </p:nvSpPr>
        <p:spPr>
          <a:xfrm>
            <a:off x="4866090" y="2473350"/>
            <a:ext cx="579108" cy="4921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5" name="Rectangle 4"/>
          <p:cNvSpPr/>
          <p:nvPr/>
        </p:nvSpPr>
        <p:spPr>
          <a:xfrm>
            <a:off x="1708150" y="1742641"/>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6" name="Rectangle 5"/>
          <p:cNvSpPr/>
          <p:nvPr/>
        </p:nvSpPr>
        <p:spPr>
          <a:xfrm>
            <a:off x="1854199" y="1827945"/>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7" name="Rectangle 6"/>
          <p:cNvSpPr/>
          <p:nvPr/>
        </p:nvSpPr>
        <p:spPr>
          <a:xfrm>
            <a:off x="1854199" y="2539145"/>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8" name="Rectangle 7"/>
          <p:cNvSpPr/>
          <p:nvPr/>
        </p:nvSpPr>
        <p:spPr>
          <a:xfrm>
            <a:off x="1854200" y="2184745"/>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9" name="Rectangle 8"/>
          <p:cNvSpPr/>
          <p:nvPr/>
        </p:nvSpPr>
        <p:spPr>
          <a:xfrm>
            <a:off x="1854199" y="2915424"/>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0" name="Rectangle 9"/>
          <p:cNvSpPr/>
          <p:nvPr/>
        </p:nvSpPr>
        <p:spPr>
          <a:xfrm>
            <a:off x="2222499" y="2915424"/>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1" name="Rectangle 10"/>
          <p:cNvSpPr/>
          <p:nvPr/>
        </p:nvSpPr>
        <p:spPr>
          <a:xfrm>
            <a:off x="2590799" y="2915424"/>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2" name="Rectangle 11"/>
          <p:cNvSpPr/>
          <p:nvPr/>
        </p:nvSpPr>
        <p:spPr>
          <a:xfrm>
            <a:off x="2959099" y="2915424"/>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3" name="Rectangle 12"/>
          <p:cNvSpPr/>
          <p:nvPr/>
        </p:nvSpPr>
        <p:spPr>
          <a:xfrm>
            <a:off x="1854200" y="2965450"/>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sp>
        <p:nvSpPr>
          <p:cNvPr id="14" name="Rectangle 13"/>
          <p:cNvSpPr/>
          <p:nvPr/>
        </p:nvSpPr>
        <p:spPr>
          <a:xfrm>
            <a:off x="1854199" y="3280549"/>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sp>
        <p:nvSpPr>
          <p:cNvPr id="16" name="TextBox 15"/>
          <p:cNvSpPr txBox="1"/>
          <p:nvPr/>
        </p:nvSpPr>
        <p:spPr>
          <a:xfrm>
            <a:off x="5712820" y="2192226"/>
            <a:ext cx="1760207" cy="646331"/>
          </a:xfrm>
          <a:prstGeom prst="rect">
            <a:avLst/>
          </a:prstGeom>
          <a:noFill/>
        </p:spPr>
        <p:txBody>
          <a:bodyPr wrap="square" rtlCol="0">
            <a:spAutoFit/>
          </a:bodyPr>
          <a:lstStyle/>
          <a:p>
            <a:r>
              <a:rPr lang="en-US" dirty="0">
                <a:solidFill>
                  <a:prstClr val="black"/>
                </a:solidFill>
                <a:latin typeface="Univers Com 45 Light"/>
              </a:rPr>
              <a:t>Measurement Class</a:t>
            </a:r>
          </a:p>
        </p:txBody>
      </p:sp>
      <p:sp>
        <p:nvSpPr>
          <p:cNvPr id="17" name="Rectangle 16"/>
          <p:cNvSpPr/>
          <p:nvPr/>
        </p:nvSpPr>
        <p:spPr>
          <a:xfrm>
            <a:off x="4866090" y="2473350"/>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8" name="TextBox 17"/>
          <p:cNvSpPr txBox="1"/>
          <p:nvPr/>
        </p:nvSpPr>
        <p:spPr>
          <a:xfrm>
            <a:off x="3911600" y="2377405"/>
            <a:ext cx="523214" cy="707886"/>
          </a:xfrm>
          <a:prstGeom prst="rect">
            <a:avLst/>
          </a:prstGeom>
          <a:noFill/>
        </p:spPr>
        <p:txBody>
          <a:bodyPr wrap="none" rtlCol="0">
            <a:spAutoFit/>
          </a:bodyPr>
          <a:lstStyle/>
          <a:p>
            <a:r>
              <a:rPr lang="en-US" sz="4000" dirty="0">
                <a:solidFill>
                  <a:prstClr val="black"/>
                </a:solidFill>
                <a:latin typeface="Univers Com 45 Light"/>
              </a:rPr>
              <a:t>=</a:t>
            </a:r>
          </a:p>
        </p:txBody>
      </p:sp>
      <p:sp>
        <p:nvSpPr>
          <p:cNvPr id="19" name="TextBox 18"/>
          <p:cNvSpPr txBox="1"/>
          <p:nvPr/>
        </p:nvSpPr>
        <p:spPr>
          <a:xfrm>
            <a:off x="1710695" y="3733909"/>
            <a:ext cx="1760207" cy="646331"/>
          </a:xfrm>
          <a:prstGeom prst="rect">
            <a:avLst/>
          </a:prstGeom>
          <a:noFill/>
        </p:spPr>
        <p:txBody>
          <a:bodyPr wrap="square" rtlCol="0">
            <a:spAutoFit/>
          </a:bodyPr>
          <a:lstStyle/>
          <a:p>
            <a:r>
              <a:rPr lang="en-US" dirty="0">
                <a:solidFill>
                  <a:prstClr val="black"/>
                </a:solidFill>
                <a:latin typeface="Univers Com 45 Light"/>
              </a:rPr>
              <a:t>Measurement Data</a:t>
            </a:r>
          </a:p>
        </p:txBody>
      </p:sp>
      <p:sp>
        <p:nvSpPr>
          <p:cNvPr id="22" name="TextBox 21"/>
          <p:cNvSpPr txBox="1"/>
          <p:nvPr/>
        </p:nvSpPr>
        <p:spPr>
          <a:xfrm>
            <a:off x="4633800" y="3918575"/>
            <a:ext cx="3401899"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A class contains data, plus </a:t>
            </a:r>
          </a:p>
          <a:p>
            <a:r>
              <a:rPr lang="en-US" sz="1600" dirty="0">
                <a:solidFill>
                  <a:prstClr val="black"/>
                </a:solidFill>
                <a:latin typeface="Univers Com 45 Light"/>
              </a:rPr>
              <a:t>methods (VIs) that are allowed</a:t>
            </a:r>
          </a:p>
          <a:p>
            <a:r>
              <a:rPr lang="en-US" sz="1600" dirty="0">
                <a:solidFill>
                  <a:prstClr val="black"/>
                </a:solidFill>
                <a:latin typeface="Univers Com 45 Light"/>
              </a:rPr>
              <a:t>to act upon and modify the data.</a:t>
            </a:r>
          </a:p>
          <a:p>
            <a:endParaRPr lang="en-US" sz="1600" dirty="0">
              <a:solidFill>
                <a:prstClr val="black"/>
              </a:solidFill>
              <a:latin typeface="Univers Com 45 Light"/>
            </a:endParaRPr>
          </a:p>
          <a:p>
            <a:r>
              <a:rPr lang="en-US" sz="1600" dirty="0">
                <a:solidFill>
                  <a:prstClr val="black"/>
                </a:solidFill>
                <a:latin typeface="Univers Com 45 Light"/>
              </a:rPr>
              <a:t>VIs that do not belong to the class</a:t>
            </a:r>
          </a:p>
          <a:p>
            <a:r>
              <a:rPr lang="en-US" sz="1600" b="1" dirty="0">
                <a:solidFill>
                  <a:prstClr val="black"/>
                </a:solidFill>
                <a:latin typeface="Univers Com 45 Light"/>
              </a:rPr>
              <a:t>cannot</a:t>
            </a:r>
            <a:r>
              <a:rPr lang="en-US" sz="1600" dirty="0">
                <a:solidFill>
                  <a:prstClr val="black"/>
                </a:solidFill>
                <a:latin typeface="Univers Com 45 Light"/>
              </a:rPr>
              <a:t> act upon the data</a:t>
            </a:r>
            <a:endParaRPr lang="en-US" sz="1600" b="1" dirty="0">
              <a:solidFill>
                <a:prstClr val="black"/>
              </a:solidFill>
              <a:latin typeface="Univers Com 45 Light"/>
            </a:endParaRPr>
          </a:p>
        </p:txBody>
      </p:sp>
      <p:sp>
        <p:nvSpPr>
          <p:cNvPr id="24" name="TextBox 23"/>
          <p:cNvSpPr txBox="1"/>
          <p:nvPr/>
        </p:nvSpPr>
        <p:spPr>
          <a:xfrm>
            <a:off x="3052045" y="832845"/>
            <a:ext cx="2765537"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A class is basically a cluster</a:t>
            </a:r>
            <a:endParaRPr lang="en-US" sz="1600" b="1" dirty="0">
              <a:solidFill>
                <a:prstClr val="black"/>
              </a:solidFill>
              <a:latin typeface="Univers Com 45 Light"/>
            </a:endParaRPr>
          </a:p>
        </p:txBody>
      </p:sp>
    </p:spTree>
    <p:extLst>
      <p:ext uri="{BB962C8B-B14F-4D97-AF65-F5344CB8AC3E}">
        <p14:creationId xmlns:p14="http://schemas.microsoft.com/office/powerpoint/2010/main" val="41019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501899" y="2573472"/>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324349" y="257244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5924549" y="257244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flipV="1">
            <a:off x="3448049" y="2674040"/>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15" idx="1"/>
          </p:cNvCxnSpPr>
          <p:nvPr/>
        </p:nvCxnSpPr>
        <p:spPr>
          <a:xfrm flipV="1">
            <a:off x="5175249" y="2674040"/>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 idx="3"/>
            <a:endCxn id="8" idx="1"/>
          </p:cNvCxnSpPr>
          <p:nvPr/>
        </p:nvCxnSpPr>
        <p:spPr>
          <a:xfrm rot="16200000" flipH="1">
            <a:off x="1691701" y="1642623"/>
            <a:ext cx="470491" cy="1594405"/>
          </a:xfrm>
          <a:prstGeom prst="bentConnector2">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473949" y="2762940"/>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sp>
        <p:nvSpPr>
          <p:cNvPr id="43" name="TextBox 42"/>
          <p:cNvSpPr txBox="1"/>
          <p:nvPr/>
        </p:nvSpPr>
        <p:spPr>
          <a:xfrm>
            <a:off x="1686920" y="1333602"/>
            <a:ext cx="1760207" cy="369332"/>
          </a:xfrm>
          <a:prstGeom prst="rect">
            <a:avLst/>
          </a:prstGeom>
          <a:noFill/>
        </p:spPr>
        <p:txBody>
          <a:bodyPr wrap="square" rtlCol="0">
            <a:spAutoFit/>
          </a:bodyPr>
          <a:lstStyle/>
          <a:p>
            <a:r>
              <a:rPr lang="en-US" dirty="0">
                <a:solidFill>
                  <a:prstClr val="black"/>
                </a:solidFill>
                <a:latin typeface="Univers Com 45 Light"/>
              </a:rPr>
              <a:t>Measurement</a:t>
            </a:r>
          </a:p>
        </p:txBody>
      </p:sp>
      <p:cxnSp>
        <p:nvCxnSpPr>
          <p:cNvPr id="46" name="Straight Connector 45"/>
          <p:cNvCxnSpPr>
            <a:stCxn id="14" idx="3"/>
            <a:endCxn id="35" idx="1"/>
          </p:cNvCxnSpPr>
          <p:nvPr/>
        </p:nvCxnSpPr>
        <p:spPr>
          <a:xfrm>
            <a:off x="6870699" y="2934390"/>
            <a:ext cx="60325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790312" y="1333602"/>
            <a:ext cx="896608" cy="870979"/>
            <a:chOff x="790312" y="1333602"/>
            <a:chExt cx="896608" cy="870979"/>
          </a:xfrm>
        </p:grpSpPr>
        <p:sp>
          <p:nvSpPr>
            <p:cNvPr id="2" name="Cube 1"/>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47" name="Rectangle 46"/>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56" name="TextBox 55"/>
          <p:cNvSpPr txBox="1"/>
          <p:nvPr/>
        </p:nvSpPr>
        <p:spPr>
          <a:xfrm>
            <a:off x="1377313" y="4377004"/>
            <a:ext cx="6517962"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The object wire can be passed into any VI that has the class on the connector pane, but only VIs that belong to the class can directly bundle and/or unbundle the data</a:t>
            </a:r>
          </a:p>
        </p:txBody>
      </p:sp>
    </p:spTree>
    <p:extLst>
      <p:ext uri="{BB962C8B-B14F-4D97-AF65-F5344CB8AC3E}">
        <p14:creationId xmlns:p14="http://schemas.microsoft.com/office/powerpoint/2010/main" val="397351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941917" y="554024"/>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grpSp>
        <p:nvGrpSpPr>
          <p:cNvPr id="8" name="Group 7"/>
          <p:cNvGrpSpPr/>
          <p:nvPr/>
        </p:nvGrpSpPr>
        <p:grpSpPr>
          <a:xfrm>
            <a:off x="4252382" y="1767417"/>
            <a:ext cx="4394201" cy="2868083"/>
            <a:chOff x="1881716" y="1291167"/>
            <a:chExt cx="4394201" cy="2868083"/>
          </a:xfrm>
        </p:grpSpPr>
        <p:sp>
          <p:nvSpPr>
            <p:cNvPr id="7" name="Rectangle 6"/>
            <p:cNvSpPr/>
            <p:nvPr/>
          </p:nvSpPr>
          <p:spPr>
            <a:xfrm>
              <a:off x="1881716" y="1291167"/>
              <a:ext cx="4394201" cy="2868083"/>
            </a:xfrm>
            <a:prstGeom prst="rect">
              <a:avLst/>
            </a:prstGeom>
            <a:ln>
              <a:solidFill>
                <a:srgbClr val="A6A6A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grpSp>
          <p:nvGrpSpPr>
            <p:cNvPr id="6" name="Group 5"/>
            <p:cNvGrpSpPr/>
            <p:nvPr/>
          </p:nvGrpSpPr>
          <p:grpSpPr>
            <a:xfrm>
              <a:off x="2095499" y="1386417"/>
              <a:ext cx="3947584" cy="2619377"/>
              <a:chOff x="2095499" y="1386417"/>
              <a:chExt cx="3947584" cy="2619377"/>
            </a:xfrm>
          </p:grpSpPr>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95499" y="1386417"/>
                <a:ext cx="3947583" cy="963083"/>
              </a:xfrm>
              <a:prstGeom prst="rect">
                <a:avLst/>
              </a:prstGeom>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95500" y="2005544"/>
                <a:ext cx="3947583" cy="2000250"/>
              </a:xfrm>
              <a:prstGeom prst="rect">
                <a:avLst/>
              </a:prstGeom>
            </p:spPr>
          </p:pic>
        </p:grpSp>
      </p:grpSp>
      <p:sp>
        <p:nvSpPr>
          <p:cNvPr id="10" name="Rectangle 9"/>
          <p:cNvSpPr/>
          <p:nvPr/>
        </p:nvSpPr>
        <p:spPr>
          <a:xfrm>
            <a:off x="1060451" y="633181"/>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11" name="Rectangle 10"/>
          <p:cNvSpPr/>
          <p:nvPr/>
        </p:nvSpPr>
        <p:spPr>
          <a:xfrm>
            <a:off x="1060451" y="1344381"/>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12" name="Rectangle 11"/>
          <p:cNvSpPr/>
          <p:nvPr/>
        </p:nvSpPr>
        <p:spPr>
          <a:xfrm>
            <a:off x="1060452" y="989981"/>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13" name="Rectangle 12"/>
          <p:cNvSpPr/>
          <p:nvPr/>
        </p:nvSpPr>
        <p:spPr>
          <a:xfrm>
            <a:off x="1060451" y="1720660"/>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4" name="Rectangle 13"/>
          <p:cNvSpPr/>
          <p:nvPr/>
        </p:nvSpPr>
        <p:spPr>
          <a:xfrm>
            <a:off x="1428751" y="1720660"/>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5" name="Rectangle 14"/>
          <p:cNvSpPr/>
          <p:nvPr/>
        </p:nvSpPr>
        <p:spPr>
          <a:xfrm>
            <a:off x="1797051" y="1720660"/>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6" name="Rectangle 15"/>
          <p:cNvSpPr/>
          <p:nvPr/>
        </p:nvSpPr>
        <p:spPr>
          <a:xfrm>
            <a:off x="2165351" y="1720660"/>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17" name="Rectangle 16"/>
          <p:cNvSpPr/>
          <p:nvPr/>
        </p:nvSpPr>
        <p:spPr>
          <a:xfrm>
            <a:off x="1060452" y="1770686"/>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sp>
        <p:nvSpPr>
          <p:cNvPr id="18" name="Rectangle 17"/>
          <p:cNvSpPr/>
          <p:nvPr/>
        </p:nvSpPr>
        <p:spPr>
          <a:xfrm>
            <a:off x="1060451" y="2085785"/>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sp>
        <p:nvSpPr>
          <p:cNvPr id="27" name="TextBox 26"/>
          <p:cNvSpPr txBox="1"/>
          <p:nvPr/>
        </p:nvSpPr>
        <p:spPr>
          <a:xfrm>
            <a:off x="762124" y="184692"/>
            <a:ext cx="2069853" cy="369332"/>
          </a:xfrm>
          <a:prstGeom prst="rect">
            <a:avLst/>
          </a:prstGeom>
          <a:noFill/>
        </p:spPr>
        <p:txBody>
          <a:bodyPr wrap="none" rtlCol="0">
            <a:spAutoFit/>
          </a:bodyPr>
          <a:lstStyle/>
          <a:p>
            <a:r>
              <a:rPr lang="en-US" dirty="0">
                <a:solidFill>
                  <a:prstClr val="black"/>
                </a:solidFill>
                <a:latin typeface="Univers Com 45 Light"/>
              </a:rPr>
              <a:t>Class Data Cluster</a:t>
            </a:r>
          </a:p>
        </p:txBody>
      </p:sp>
      <p:cxnSp>
        <p:nvCxnSpPr>
          <p:cNvPr id="29" name="Straight Arrow Connector 28"/>
          <p:cNvCxnSpPr/>
          <p:nvPr/>
        </p:nvCxnSpPr>
        <p:spPr>
          <a:xfrm>
            <a:off x="2831977" y="1555750"/>
            <a:ext cx="1962273" cy="740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43758" y="4379927"/>
            <a:ext cx="796318" cy="733342"/>
            <a:chOff x="1866900" y="2489200"/>
            <a:chExt cx="1221997" cy="1125357"/>
          </a:xfrm>
        </p:grpSpPr>
        <p:grpSp>
          <p:nvGrpSpPr>
            <p:cNvPr id="31" name="Group 30"/>
            <p:cNvGrpSpPr/>
            <p:nvPr/>
          </p:nvGrpSpPr>
          <p:grpSpPr>
            <a:xfrm>
              <a:off x="2089150" y="2489200"/>
              <a:ext cx="723900" cy="723900"/>
              <a:chOff x="2089150" y="2489200"/>
              <a:chExt cx="723900" cy="723900"/>
            </a:xfrm>
          </p:grpSpPr>
          <p:sp>
            <p:nvSpPr>
              <p:cNvPr id="33" name="Rectangle 32"/>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a:solidFill>
                    <a:prstClr val="black"/>
                  </a:solidFill>
                  <a:latin typeface="Univers Com 45 Light"/>
                </a:endParaRPr>
              </a:p>
            </p:txBody>
          </p:sp>
          <p:sp>
            <p:nvSpPr>
              <p:cNvPr id="34" name="Rectangle 33"/>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a:solidFill>
                    <a:prstClr val="black"/>
                  </a:solidFill>
                  <a:latin typeface="Univers Com 45 Light"/>
                </a:endParaRPr>
              </a:p>
            </p:txBody>
          </p:sp>
        </p:grpSp>
        <p:sp>
          <p:nvSpPr>
            <p:cNvPr id="32" name="TextBox 31"/>
            <p:cNvSpPr txBox="1"/>
            <p:nvPr/>
          </p:nvSpPr>
          <p:spPr>
            <a:xfrm>
              <a:off x="1866900" y="3213101"/>
              <a:ext cx="1221997" cy="401456"/>
            </a:xfrm>
            <a:prstGeom prst="rect">
              <a:avLst/>
            </a:prstGeom>
            <a:noFill/>
          </p:spPr>
          <p:txBody>
            <a:bodyPr wrap="none" rtlCol="0">
              <a:spAutoFit/>
            </a:bodyPr>
            <a:lstStyle/>
            <a:p>
              <a:r>
                <a:rPr lang="en-US" sz="1050" dirty="0">
                  <a:solidFill>
                    <a:prstClr val="black"/>
                  </a:solidFill>
                  <a:latin typeface="Univers Com 45 Light"/>
                </a:rPr>
                <a:t>Configure</a:t>
              </a:r>
            </a:p>
          </p:txBody>
        </p:sp>
      </p:grpSp>
      <p:grpSp>
        <p:nvGrpSpPr>
          <p:cNvPr id="35" name="Group 34"/>
          <p:cNvGrpSpPr/>
          <p:nvPr/>
        </p:nvGrpSpPr>
        <p:grpSpPr>
          <a:xfrm>
            <a:off x="1498601" y="4379927"/>
            <a:ext cx="660048" cy="734014"/>
            <a:chOff x="4152900" y="2489200"/>
            <a:chExt cx="1012882" cy="1126387"/>
          </a:xfrm>
        </p:grpSpPr>
        <p:grpSp>
          <p:nvGrpSpPr>
            <p:cNvPr id="36" name="Group 35"/>
            <p:cNvGrpSpPr/>
            <p:nvPr/>
          </p:nvGrpSpPr>
          <p:grpSpPr>
            <a:xfrm>
              <a:off x="4279900" y="2489200"/>
              <a:ext cx="723900" cy="723900"/>
              <a:chOff x="2089150" y="2489200"/>
              <a:chExt cx="723900" cy="723900"/>
            </a:xfrm>
          </p:grpSpPr>
          <p:sp>
            <p:nvSpPr>
              <p:cNvPr id="38" name="Rectangle 37"/>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a:solidFill>
                    <a:prstClr val="black"/>
                  </a:solidFill>
                  <a:latin typeface="Univers Com 45 Light"/>
                </a:endParaRPr>
              </a:p>
            </p:txBody>
          </p:sp>
          <p:sp>
            <p:nvSpPr>
              <p:cNvPr id="39" name="Rectangle 38"/>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a:solidFill>
                    <a:prstClr val="black"/>
                  </a:solidFill>
                  <a:latin typeface="Univers Com 45 Light"/>
                </a:endParaRPr>
              </a:p>
            </p:txBody>
          </p:sp>
        </p:grpSp>
        <p:sp>
          <p:nvSpPr>
            <p:cNvPr id="37" name="TextBox 36"/>
            <p:cNvSpPr txBox="1"/>
            <p:nvPr/>
          </p:nvSpPr>
          <p:spPr>
            <a:xfrm>
              <a:off x="4152900" y="3214131"/>
              <a:ext cx="1012882" cy="401456"/>
            </a:xfrm>
            <a:prstGeom prst="rect">
              <a:avLst/>
            </a:prstGeom>
            <a:noFill/>
          </p:spPr>
          <p:txBody>
            <a:bodyPr wrap="none" rtlCol="0">
              <a:spAutoFit/>
            </a:bodyPr>
            <a:lstStyle/>
            <a:p>
              <a:r>
                <a:rPr lang="en-US" sz="1050" dirty="0">
                  <a:solidFill>
                    <a:prstClr val="black"/>
                  </a:solidFill>
                  <a:latin typeface="Univers Com 45 Light"/>
                </a:rPr>
                <a:t>Acquire</a:t>
              </a:r>
            </a:p>
          </p:txBody>
        </p:sp>
      </p:grpSp>
      <p:grpSp>
        <p:nvGrpSpPr>
          <p:cNvPr id="40" name="Group 39"/>
          <p:cNvGrpSpPr/>
          <p:nvPr/>
        </p:nvGrpSpPr>
        <p:grpSpPr>
          <a:xfrm>
            <a:off x="2323936" y="4380599"/>
            <a:ext cx="741161" cy="733342"/>
            <a:chOff x="6227367" y="2489200"/>
            <a:chExt cx="1137355" cy="1125357"/>
          </a:xfrm>
        </p:grpSpPr>
        <p:grpSp>
          <p:nvGrpSpPr>
            <p:cNvPr id="41" name="Group 40"/>
            <p:cNvGrpSpPr/>
            <p:nvPr/>
          </p:nvGrpSpPr>
          <p:grpSpPr>
            <a:xfrm>
              <a:off x="6470650" y="2489200"/>
              <a:ext cx="723900" cy="723900"/>
              <a:chOff x="2089150" y="2489200"/>
              <a:chExt cx="723900" cy="723900"/>
            </a:xfrm>
          </p:grpSpPr>
          <p:sp>
            <p:nvSpPr>
              <p:cNvPr id="43" name="Rectangle 42"/>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a:solidFill>
                    <a:prstClr val="black"/>
                  </a:solidFill>
                  <a:latin typeface="Univers Com 45 Light"/>
                </a:endParaRPr>
              </a:p>
            </p:txBody>
          </p:sp>
          <p:sp>
            <p:nvSpPr>
              <p:cNvPr id="44" name="Rectangle 43"/>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a:solidFill>
                    <a:prstClr val="black"/>
                  </a:solidFill>
                  <a:latin typeface="Univers Com 45 Light"/>
                </a:endParaRPr>
              </a:p>
            </p:txBody>
          </p:sp>
        </p:grpSp>
        <p:sp>
          <p:nvSpPr>
            <p:cNvPr id="42" name="TextBox 41"/>
            <p:cNvSpPr txBox="1"/>
            <p:nvPr/>
          </p:nvSpPr>
          <p:spPr>
            <a:xfrm>
              <a:off x="6227367" y="3213101"/>
              <a:ext cx="1137355" cy="401456"/>
            </a:xfrm>
            <a:prstGeom prst="rect">
              <a:avLst/>
            </a:prstGeom>
            <a:noFill/>
          </p:spPr>
          <p:txBody>
            <a:bodyPr wrap="none" rtlCol="0">
              <a:spAutoFit/>
            </a:bodyPr>
            <a:lstStyle/>
            <a:p>
              <a:pPr algn="ctr"/>
              <a:r>
                <a:rPr lang="en-US" sz="1050" dirty="0">
                  <a:solidFill>
                    <a:prstClr val="black"/>
                  </a:solidFill>
                  <a:latin typeface="Univers Com 45 Light"/>
                </a:rPr>
                <a:t>Measure</a:t>
              </a:r>
            </a:p>
          </p:txBody>
        </p:sp>
      </p:grpSp>
      <p:cxnSp>
        <p:nvCxnSpPr>
          <p:cNvPr id="45" name="Straight Arrow Connector 44"/>
          <p:cNvCxnSpPr/>
          <p:nvPr/>
        </p:nvCxnSpPr>
        <p:spPr>
          <a:xfrm flipV="1">
            <a:off x="3196167" y="3566583"/>
            <a:ext cx="1947333" cy="10689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51855" y="3620247"/>
            <a:ext cx="2953890" cy="646331"/>
          </a:xfrm>
          <a:prstGeom prst="rect">
            <a:avLst/>
          </a:prstGeom>
          <a:noFill/>
        </p:spPr>
        <p:txBody>
          <a:bodyPr wrap="square" rtlCol="0">
            <a:spAutoFit/>
          </a:bodyPr>
          <a:lstStyle/>
          <a:p>
            <a:pPr algn="ctr"/>
            <a:r>
              <a:rPr lang="en-US" dirty="0">
                <a:solidFill>
                  <a:prstClr val="black"/>
                </a:solidFill>
                <a:latin typeface="Univers Com 45 Light"/>
              </a:rPr>
              <a:t>Methods that can act upon the class’s data cluster</a:t>
            </a:r>
          </a:p>
        </p:txBody>
      </p:sp>
      <p:sp>
        <p:nvSpPr>
          <p:cNvPr id="49" name="TextBox 48"/>
          <p:cNvSpPr txBox="1"/>
          <p:nvPr/>
        </p:nvSpPr>
        <p:spPr>
          <a:xfrm>
            <a:off x="5291667" y="4466834"/>
            <a:ext cx="2428870" cy="369332"/>
          </a:xfrm>
          <a:prstGeom prst="rect">
            <a:avLst/>
          </a:prstGeom>
          <a:solidFill>
            <a:srgbClr val="FFFFFF"/>
          </a:solidFill>
        </p:spPr>
        <p:txBody>
          <a:bodyPr wrap="none" rtlCol="0">
            <a:spAutoFit/>
          </a:bodyPr>
          <a:lstStyle/>
          <a:p>
            <a:r>
              <a:rPr lang="en-US" dirty="0">
                <a:solidFill>
                  <a:prstClr val="black"/>
                </a:solidFill>
                <a:latin typeface="Univers Com 45 Light"/>
              </a:rPr>
              <a:t>Appearance in Project</a:t>
            </a:r>
          </a:p>
        </p:txBody>
      </p:sp>
      <p:grpSp>
        <p:nvGrpSpPr>
          <p:cNvPr id="50" name="Group 49"/>
          <p:cNvGrpSpPr/>
          <p:nvPr/>
        </p:nvGrpSpPr>
        <p:grpSpPr>
          <a:xfrm>
            <a:off x="5291667" y="551786"/>
            <a:ext cx="635771" cy="617598"/>
            <a:chOff x="790312" y="1333602"/>
            <a:chExt cx="896608" cy="870979"/>
          </a:xfrm>
        </p:grpSpPr>
        <p:sp>
          <p:nvSpPr>
            <p:cNvPr id="51" name="Cube 50"/>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52" name="Rectangle 51"/>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cxnSp>
        <p:nvCxnSpPr>
          <p:cNvPr id="53" name="Straight Arrow Connector 52"/>
          <p:cNvCxnSpPr/>
          <p:nvPr/>
        </p:nvCxnSpPr>
        <p:spPr>
          <a:xfrm>
            <a:off x="5640917" y="1248833"/>
            <a:ext cx="96755" cy="613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061693" y="551786"/>
            <a:ext cx="1685298" cy="369332"/>
          </a:xfrm>
          <a:prstGeom prst="rect">
            <a:avLst/>
          </a:prstGeom>
          <a:noFill/>
        </p:spPr>
        <p:txBody>
          <a:bodyPr wrap="none" rtlCol="0">
            <a:spAutoFit/>
          </a:bodyPr>
          <a:lstStyle/>
          <a:p>
            <a:r>
              <a:rPr lang="en-US" dirty="0">
                <a:solidFill>
                  <a:prstClr val="black"/>
                </a:solidFill>
                <a:latin typeface="Univers Com 45 Light"/>
              </a:rPr>
              <a:t>Class constant</a:t>
            </a:r>
          </a:p>
        </p:txBody>
      </p:sp>
      <p:sp>
        <p:nvSpPr>
          <p:cNvPr id="59" name="TextBox 58"/>
          <p:cNvSpPr txBox="1"/>
          <p:nvPr/>
        </p:nvSpPr>
        <p:spPr>
          <a:xfrm>
            <a:off x="1570332" y="5438893"/>
            <a:ext cx="6035739" cy="646331"/>
          </a:xfrm>
          <a:prstGeom prst="rect">
            <a:avLst/>
          </a:prstGeom>
          <a:noFill/>
        </p:spPr>
        <p:txBody>
          <a:bodyPr wrap="square" rtlCol="0">
            <a:spAutoFit/>
          </a:bodyPr>
          <a:lstStyle/>
          <a:p>
            <a:pPr algn="ctr"/>
            <a:r>
              <a:rPr lang="en-US" dirty="0">
                <a:solidFill>
                  <a:prstClr val="black"/>
                </a:solidFill>
                <a:latin typeface="Univers Com 45 Light"/>
              </a:rPr>
              <a:t>These VIs are now </a:t>
            </a:r>
            <a:r>
              <a:rPr lang="en-US" b="1" dirty="0">
                <a:solidFill>
                  <a:prstClr val="black"/>
                </a:solidFill>
                <a:latin typeface="Univers Com 45 Light"/>
              </a:rPr>
              <a:t>owned </a:t>
            </a:r>
            <a:r>
              <a:rPr lang="en-US" dirty="0">
                <a:solidFill>
                  <a:prstClr val="black"/>
                </a:solidFill>
                <a:latin typeface="Univers Com 45 Light"/>
              </a:rPr>
              <a:t>by the class. They are transported as a cohesive library of code</a:t>
            </a:r>
          </a:p>
        </p:txBody>
      </p:sp>
    </p:spTree>
    <p:extLst>
      <p:ext uri="{BB962C8B-B14F-4D97-AF65-F5344CB8AC3E}">
        <p14:creationId xmlns:p14="http://schemas.microsoft.com/office/powerpoint/2010/main" val="149522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3600" dirty="0" smtClean="0"/>
              <a:t>Using OOP in Measurement Systems</a:t>
            </a:r>
            <a:endParaRPr lang="en-US" sz="36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038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Creating a New Class</a:t>
            </a:r>
            <a:endParaRPr lang="en-US" dirty="0"/>
          </a:p>
        </p:txBody>
      </p:sp>
    </p:spTree>
    <p:extLst>
      <p:ext uri="{BB962C8B-B14F-4D97-AF65-F5344CB8AC3E}">
        <p14:creationId xmlns:p14="http://schemas.microsoft.com/office/powerpoint/2010/main" val="10525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841750" y="1574800"/>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416062" y="1436300"/>
            <a:ext cx="959798" cy="276999"/>
          </a:xfrm>
          <a:prstGeom prst="rect">
            <a:avLst/>
          </a:prstGeom>
          <a:solidFill>
            <a:schemeClr val="bg1"/>
          </a:solidFill>
        </p:spPr>
        <p:txBody>
          <a:bodyPr wrap="none" rtlCol="0">
            <a:spAutoFit/>
          </a:bodyPr>
          <a:lstStyle/>
          <a:p>
            <a:r>
              <a:rPr lang="en-US" sz="1200" dirty="0">
                <a:solidFill>
                  <a:prstClr val="black"/>
                </a:solidFill>
                <a:latin typeface="Univers Com 45 Light"/>
              </a:rPr>
              <a:t>Event 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2" idx="3"/>
            <a:endCxn id="41" idx="3"/>
          </p:cNvCxnSpPr>
          <p:nvPr/>
        </p:nvCxnSpPr>
        <p:spPr>
          <a:xfrm flipV="1">
            <a:off x="2311400" y="2044936"/>
            <a:ext cx="399291" cy="743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558800" y="1056732"/>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30" name="Rectangle 29"/>
          <p:cNvSpPr/>
          <p:nvPr/>
        </p:nvSpPr>
        <p:spPr>
          <a:xfrm>
            <a:off x="730250" y="1142036"/>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31" name="Rectangle 30"/>
          <p:cNvSpPr/>
          <p:nvPr/>
        </p:nvSpPr>
        <p:spPr>
          <a:xfrm>
            <a:off x="730250" y="1853236"/>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34" name="Rectangle 33"/>
          <p:cNvSpPr/>
          <p:nvPr/>
        </p:nvSpPr>
        <p:spPr>
          <a:xfrm>
            <a:off x="730251" y="1498836"/>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35" name="Rectangle 34"/>
          <p:cNvSpPr/>
          <p:nvPr/>
        </p:nvSpPr>
        <p:spPr>
          <a:xfrm>
            <a:off x="7302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7" name="Rectangle 56"/>
          <p:cNvSpPr/>
          <p:nvPr/>
        </p:nvSpPr>
        <p:spPr>
          <a:xfrm>
            <a:off x="10985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8" name="Rectangle 57"/>
          <p:cNvSpPr/>
          <p:nvPr/>
        </p:nvSpPr>
        <p:spPr>
          <a:xfrm>
            <a:off x="14668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59" name="Rectangle 58"/>
          <p:cNvSpPr/>
          <p:nvPr/>
        </p:nvSpPr>
        <p:spPr>
          <a:xfrm>
            <a:off x="1835150" y="2229515"/>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4" name="Rectangle 3"/>
          <p:cNvSpPr/>
          <p:nvPr/>
        </p:nvSpPr>
        <p:spPr>
          <a:xfrm>
            <a:off x="730251" y="2279541"/>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2978904" y="2044936"/>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64" name="Rectangle 63"/>
          <p:cNvSpPr/>
          <p:nvPr/>
        </p:nvSpPr>
        <p:spPr>
          <a:xfrm>
            <a:off x="730250" y="2594640"/>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grpSp>
        <p:nvGrpSpPr>
          <p:cNvPr id="23" name="Group 22"/>
          <p:cNvGrpSpPr/>
          <p:nvPr/>
        </p:nvGrpSpPr>
        <p:grpSpPr>
          <a:xfrm>
            <a:off x="5190309" y="1977883"/>
            <a:ext cx="1185551" cy="1093232"/>
            <a:chOff x="1866900" y="2489200"/>
            <a:chExt cx="1185551" cy="1093232"/>
          </a:xfrm>
        </p:grpSpPr>
        <p:grpSp>
          <p:nvGrpSpPr>
            <p:cNvPr id="24" name="Group 23"/>
            <p:cNvGrpSpPr/>
            <p:nvPr/>
          </p:nvGrpSpPr>
          <p:grpSpPr>
            <a:xfrm>
              <a:off x="2089150" y="2489200"/>
              <a:ext cx="723900" cy="723900"/>
              <a:chOff x="2089150" y="2489200"/>
              <a:chExt cx="723900" cy="723900"/>
            </a:xfrm>
          </p:grpSpPr>
          <p:sp>
            <p:nvSpPr>
              <p:cNvPr id="26" name="Rectangle 2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27" name="Rectangle 2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5" name="TextBox 24"/>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sp>
        <p:nvSpPr>
          <p:cNvPr id="28" name="TextBox 27"/>
          <p:cNvSpPr txBox="1"/>
          <p:nvPr/>
        </p:nvSpPr>
        <p:spPr>
          <a:xfrm>
            <a:off x="1377313" y="4377004"/>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solidFill>
                  <a:prstClr val="black"/>
                </a:solidFill>
                <a:latin typeface="Univers Com 45 Light"/>
              </a:rPr>
              <a:t>Returning to our basic system, this implementation using a </a:t>
            </a:r>
            <a:r>
              <a:rPr lang="en-US" sz="1600" dirty="0" err="1" smtClean="0">
                <a:solidFill>
                  <a:prstClr val="black"/>
                </a:solidFill>
                <a:latin typeface="Univers Com 45 Light"/>
              </a:rPr>
              <a:t>clsuter</a:t>
            </a:r>
            <a:r>
              <a:rPr lang="en-US" sz="1600" dirty="0" smtClean="0">
                <a:solidFill>
                  <a:prstClr val="black"/>
                </a:solidFill>
                <a:latin typeface="Univers Com 45 Light"/>
              </a:rPr>
              <a:t> effectively becomes…</a:t>
            </a:r>
            <a:endParaRPr lang="en-US" sz="1600" dirty="0">
              <a:solidFill>
                <a:prstClr val="black"/>
              </a:solidFill>
              <a:latin typeface="Univers Com 45 Light"/>
            </a:endParaRPr>
          </a:p>
        </p:txBody>
      </p:sp>
    </p:spTree>
    <p:extLst>
      <p:ext uri="{BB962C8B-B14F-4D97-AF65-F5344CB8AC3E}">
        <p14:creationId xmlns:p14="http://schemas.microsoft.com/office/powerpoint/2010/main" val="405684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841750" y="1574800"/>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416062" y="1436300"/>
            <a:ext cx="526758" cy="276999"/>
          </a:xfrm>
          <a:prstGeom prst="rect">
            <a:avLst/>
          </a:prstGeom>
          <a:solidFill>
            <a:schemeClr val="bg1"/>
          </a:solidFill>
        </p:spPr>
        <p:txBody>
          <a:bodyPr wrap="none" rtlCol="0">
            <a:spAutoFit/>
          </a:bodyPr>
          <a:lstStyle/>
          <a:p>
            <a:r>
              <a:rPr lang="en-US" sz="1200" dirty="0">
                <a:solidFill>
                  <a:prstClr val="black"/>
                </a:solidFill>
                <a:latin typeface="Univers Com 45 Light"/>
              </a:rPr>
              <a:t>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33" idx="5"/>
            <a:endCxn id="41" idx="3"/>
          </p:cNvCxnSpPr>
          <p:nvPr/>
        </p:nvCxnSpPr>
        <p:spPr>
          <a:xfrm flipV="1">
            <a:off x="2311400" y="2044936"/>
            <a:ext cx="399291" cy="5427"/>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2978904" y="2044936"/>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5190309" y="1977883"/>
            <a:ext cx="1185551" cy="1093232"/>
            <a:chOff x="1866900" y="2489200"/>
            <a:chExt cx="1185551" cy="1093232"/>
          </a:xfrm>
        </p:grpSpPr>
        <p:grpSp>
          <p:nvGrpSpPr>
            <p:cNvPr id="24" name="Group 23"/>
            <p:cNvGrpSpPr/>
            <p:nvPr/>
          </p:nvGrpSpPr>
          <p:grpSpPr>
            <a:xfrm>
              <a:off x="2089150" y="2489200"/>
              <a:ext cx="723900" cy="723900"/>
              <a:chOff x="2089150" y="2489200"/>
              <a:chExt cx="723900" cy="723900"/>
            </a:xfrm>
          </p:grpSpPr>
          <p:sp>
            <p:nvSpPr>
              <p:cNvPr id="26" name="Rectangle 2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27" name="Rectangle 2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5" name="TextBox 24"/>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8" name="Group 27"/>
          <p:cNvGrpSpPr/>
          <p:nvPr/>
        </p:nvGrpSpPr>
        <p:grpSpPr>
          <a:xfrm>
            <a:off x="1414792" y="1723746"/>
            <a:ext cx="896608" cy="870979"/>
            <a:chOff x="790312" y="1333602"/>
            <a:chExt cx="896608" cy="870979"/>
          </a:xfrm>
        </p:grpSpPr>
        <p:sp>
          <p:nvSpPr>
            <p:cNvPr id="33" name="Cube 3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36" name="Rectangle 35"/>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7" name="TextBox 36"/>
          <p:cNvSpPr txBox="1"/>
          <p:nvPr/>
        </p:nvSpPr>
        <p:spPr>
          <a:xfrm>
            <a:off x="950483" y="2595449"/>
            <a:ext cx="1760207" cy="369332"/>
          </a:xfrm>
          <a:prstGeom prst="rect">
            <a:avLst/>
          </a:prstGeom>
          <a:noFill/>
        </p:spPr>
        <p:txBody>
          <a:bodyPr wrap="square" rtlCol="0">
            <a:spAutoFit/>
          </a:bodyPr>
          <a:lstStyle/>
          <a:p>
            <a:pPr algn="ctr"/>
            <a:r>
              <a:rPr lang="en-US" dirty="0">
                <a:solidFill>
                  <a:prstClr val="black"/>
                </a:solidFill>
                <a:latin typeface="Univers Com 45 Light"/>
              </a:rPr>
              <a:t>Measurement</a:t>
            </a:r>
          </a:p>
        </p:txBody>
      </p:sp>
    </p:spTree>
    <p:extLst>
      <p:ext uri="{BB962C8B-B14F-4D97-AF65-F5344CB8AC3E}">
        <p14:creationId xmlns:p14="http://schemas.microsoft.com/office/powerpoint/2010/main" val="78536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841750" y="1574800"/>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416062" y="1436300"/>
            <a:ext cx="526758" cy="276999"/>
          </a:xfrm>
          <a:prstGeom prst="rect">
            <a:avLst/>
          </a:prstGeom>
          <a:solidFill>
            <a:schemeClr val="bg1"/>
          </a:solidFill>
        </p:spPr>
        <p:txBody>
          <a:bodyPr wrap="none" rtlCol="0">
            <a:spAutoFit/>
          </a:bodyPr>
          <a:lstStyle/>
          <a:p>
            <a:r>
              <a:rPr lang="en-US" sz="1200" dirty="0">
                <a:solidFill>
                  <a:prstClr val="black"/>
                </a:solidFill>
                <a:latin typeface="Univers Com 45 Light"/>
              </a:rPr>
              <a:t>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33" idx="5"/>
            <a:endCxn id="41" idx="3"/>
          </p:cNvCxnSpPr>
          <p:nvPr/>
        </p:nvCxnSpPr>
        <p:spPr>
          <a:xfrm flipV="1">
            <a:off x="2311400" y="2044936"/>
            <a:ext cx="399291" cy="5427"/>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2978904" y="2044936"/>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5190309" y="1977883"/>
            <a:ext cx="1185551" cy="1093232"/>
            <a:chOff x="1866900" y="2489200"/>
            <a:chExt cx="1185551" cy="1093232"/>
          </a:xfrm>
        </p:grpSpPr>
        <p:grpSp>
          <p:nvGrpSpPr>
            <p:cNvPr id="24" name="Group 23"/>
            <p:cNvGrpSpPr/>
            <p:nvPr/>
          </p:nvGrpSpPr>
          <p:grpSpPr>
            <a:xfrm>
              <a:off x="2089150" y="2489200"/>
              <a:ext cx="723900" cy="723900"/>
              <a:chOff x="2089150" y="2489200"/>
              <a:chExt cx="723900" cy="723900"/>
            </a:xfrm>
          </p:grpSpPr>
          <p:sp>
            <p:nvSpPr>
              <p:cNvPr id="26" name="Rectangle 2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27" name="Rectangle 2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5" name="TextBox 24"/>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8" name="Group 27"/>
          <p:cNvGrpSpPr/>
          <p:nvPr/>
        </p:nvGrpSpPr>
        <p:grpSpPr>
          <a:xfrm>
            <a:off x="1414792" y="1723746"/>
            <a:ext cx="896608" cy="870979"/>
            <a:chOff x="790312" y="1333602"/>
            <a:chExt cx="896608" cy="870979"/>
          </a:xfrm>
        </p:grpSpPr>
        <p:sp>
          <p:nvSpPr>
            <p:cNvPr id="33" name="Cube 3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36" name="Rectangle 35"/>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7" name="TextBox 36"/>
          <p:cNvSpPr txBox="1"/>
          <p:nvPr/>
        </p:nvSpPr>
        <p:spPr>
          <a:xfrm>
            <a:off x="950483" y="2595449"/>
            <a:ext cx="1760207" cy="369332"/>
          </a:xfrm>
          <a:prstGeom prst="rect">
            <a:avLst/>
          </a:prstGeom>
          <a:noFill/>
        </p:spPr>
        <p:txBody>
          <a:bodyPr wrap="square" rtlCol="0">
            <a:spAutoFit/>
          </a:bodyPr>
          <a:lstStyle/>
          <a:p>
            <a:pPr algn="ctr"/>
            <a:r>
              <a:rPr lang="en-US" dirty="0">
                <a:solidFill>
                  <a:prstClr val="black"/>
                </a:solidFill>
                <a:latin typeface="Univers Com 45 Light"/>
              </a:rPr>
              <a:t>Measurement</a:t>
            </a:r>
          </a:p>
        </p:txBody>
      </p:sp>
      <p:sp>
        <p:nvSpPr>
          <p:cNvPr id="4" name="TextBox 3"/>
          <p:cNvSpPr txBox="1"/>
          <p:nvPr/>
        </p:nvSpPr>
        <p:spPr>
          <a:xfrm>
            <a:off x="0" y="5396079"/>
            <a:ext cx="9144000" cy="646331"/>
          </a:xfrm>
          <a:prstGeom prst="rect">
            <a:avLst/>
          </a:prstGeom>
          <a:noFill/>
        </p:spPr>
        <p:txBody>
          <a:bodyPr wrap="square" rtlCol="0">
            <a:spAutoFit/>
          </a:bodyPr>
          <a:lstStyle/>
          <a:p>
            <a:pPr algn="ctr"/>
            <a:r>
              <a:rPr lang="en-US" sz="2000" dirty="0">
                <a:solidFill>
                  <a:prstClr val="black"/>
                </a:solidFill>
                <a:latin typeface="Univers Com 45 Light"/>
              </a:rPr>
              <a:t>What if you want a different definition of how these methods should act?</a:t>
            </a:r>
          </a:p>
          <a:p>
            <a:pPr algn="ctr"/>
            <a:r>
              <a:rPr lang="en-US" sz="1600" dirty="0">
                <a:solidFill>
                  <a:prstClr val="black"/>
                </a:solidFill>
                <a:latin typeface="Univers Com 45 Light"/>
              </a:rPr>
              <a:t>In this example, consider the different ways in which a ‘measurement’ might be implemented</a:t>
            </a:r>
          </a:p>
        </p:txBody>
      </p:sp>
    </p:spTree>
    <p:extLst>
      <p:ext uri="{BB962C8B-B14F-4D97-AF65-F5344CB8AC3E}">
        <p14:creationId xmlns:p14="http://schemas.microsoft.com/office/powerpoint/2010/main" val="401553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18738" y="2939419"/>
            <a:ext cx="7871644" cy="3158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Univers Com 45 Light"/>
            </a:endParaRPr>
          </a:p>
        </p:txBody>
      </p:sp>
      <p:grpSp>
        <p:nvGrpSpPr>
          <p:cNvPr id="8" name="Group 7"/>
          <p:cNvGrpSpPr/>
          <p:nvPr/>
        </p:nvGrpSpPr>
        <p:grpSpPr>
          <a:xfrm>
            <a:off x="3566214" y="1145382"/>
            <a:ext cx="1760207" cy="1241035"/>
            <a:chOff x="3577595" y="1133891"/>
            <a:chExt cx="1760207" cy="1241035"/>
          </a:xfrm>
        </p:grpSpPr>
        <p:grpSp>
          <p:nvGrpSpPr>
            <p:cNvPr id="4" name="Group 3"/>
            <p:cNvGrpSpPr/>
            <p:nvPr/>
          </p:nvGrpSpPr>
          <p:grpSpPr>
            <a:xfrm>
              <a:off x="4041904" y="1133891"/>
              <a:ext cx="896608" cy="870979"/>
              <a:chOff x="790312" y="1333602"/>
              <a:chExt cx="896608" cy="870979"/>
            </a:xfrm>
          </p:grpSpPr>
          <p:sp>
            <p:nvSpPr>
              <p:cNvPr id="5" name="Cube 4"/>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6" name="Rectangle 5"/>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7" name="TextBox 6"/>
            <p:cNvSpPr txBox="1"/>
            <p:nvPr/>
          </p:nvSpPr>
          <p:spPr>
            <a:xfrm>
              <a:off x="3577595" y="2005594"/>
              <a:ext cx="1760207" cy="369332"/>
            </a:xfrm>
            <a:prstGeom prst="rect">
              <a:avLst/>
            </a:prstGeom>
            <a:noFill/>
          </p:spPr>
          <p:txBody>
            <a:bodyPr wrap="square" rtlCol="0">
              <a:spAutoFit/>
            </a:bodyPr>
            <a:lstStyle/>
            <a:p>
              <a:pPr algn="ctr"/>
              <a:r>
                <a:rPr lang="en-US" dirty="0">
                  <a:solidFill>
                    <a:prstClr val="black"/>
                  </a:solidFill>
                  <a:latin typeface="Univers Com 45 Light"/>
                </a:rPr>
                <a:t>Measurement</a:t>
              </a:r>
            </a:p>
          </p:txBody>
        </p:sp>
      </p:grpSp>
      <p:grpSp>
        <p:nvGrpSpPr>
          <p:cNvPr id="9" name="Group 8"/>
          <p:cNvGrpSpPr/>
          <p:nvPr/>
        </p:nvGrpSpPr>
        <p:grpSpPr>
          <a:xfrm>
            <a:off x="1614985" y="3411292"/>
            <a:ext cx="1760207" cy="1241035"/>
            <a:chOff x="3577595" y="1133891"/>
            <a:chExt cx="1760207" cy="1241035"/>
          </a:xfrm>
        </p:grpSpPr>
        <p:grpSp>
          <p:nvGrpSpPr>
            <p:cNvPr id="10" name="Group 9"/>
            <p:cNvGrpSpPr/>
            <p:nvPr/>
          </p:nvGrpSpPr>
          <p:grpSpPr>
            <a:xfrm>
              <a:off x="4041904" y="1133891"/>
              <a:ext cx="896608" cy="870979"/>
              <a:chOff x="790312" y="1333602"/>
              <a:chExt cx="896608" cy="870979"/>
            </a:xfrm>
          </p:grpSpPr>
          <p:sp>
            <p:nvSpPr>
              <p:cNvPr id="12" name="Cube 11"/>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13" name="Rectangle 12"/>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1" name="TextBox 10"/>
            <p:cNvSpPr txBox="1"/>
            <p:nvPr/>
          </p:nvSpPr>
          <p:spPr>
            <a:xfrm>
              <a:off x="3577595" y="2005594"/>
              <a:ext cx="1760207" cy="369332"/>
            </a:xfrm>
            <a:prstGeom prst="rect">
              <a:avLst/>
            </a:prstGeom>
            <a:noFill/>
          </p:spPr>
          <p:txBody>
            <a:bodyPr wrap="square" rtlCol="0">
              <a:spAutoFit/>
            </a:bodyPr>
            <a:lstStyle/>
            <a:p>
              <a:pPr algn="ctr"/>
              <a:r>
                <a:rPr lang="en-US" dirty="0" smtClean="0">
                  <a:solidFill>
                    <a:prstClr val="black"/>
                  </a:solidFill>
                  <a:latin typeface="Univers Com 45 Light"/>
                </a:rPr>
                <a:t>Temp</a:t>
              </a:r>
              <a:endParaRPr lang="en-US" dirty="0">
                <a:solidFill>
                  <a:prstClr val="black"/>
                </a:solidFill>
                <a:latin typeface="Univers Com 45 Light"/>
              </a:endParaRPr>
            </a:p>
          </p:txBody>
        </p:sp>
      </p:grpSp>
      <p:grpSp>
        <p:nvGrpSpPr>
          <p:cNvPr id="14" name="Group 13"/>
          <p:cNvGrpSpPr/>
          <p:nvPr/>
        </p:nvGrpSpPr>
        <p:grpSpPr>
          <a:xfrm>
            <a:off x="4473335" y="3411292"/>
            <a:ext cx="3309376" cy="1240311"/>
            <a:chOff x="2724509" y="1133891"/>
            <a:chExt cx="3309376" cy="1240311"/>
          </a:xfrm>
        </p:grpSpPr>
        <p:grpSp>
          <p:nvGrpSpPr>
            <p:cNvPr id="15" name="Group 14"/>
            <p:cNvGrpSpPr/>
            <p:nvPr/>
          </p:nvGrpSpPr>
          <p:grpSpPr>
            <a:xfrm>
              <a:off x="4041904" y="1133891"/>
              <a:ext cx="896608" cy="870979"/>
              <a:chOff x="790312" y="1333602"/>
              <a:chExt cx="896608" cy="870979"/>
            </a:xfrm>
          </p:grpSpPr>
          <p:sp>
            <p:nvSpPr>
              <p:cNvPr id="17" name="Cube 16"/>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18" name="Rectangle 17"/>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2724509" y="2004870"/>
              <a:ext cx="3309376" cy="369332"/>
            </a:xfrm>
            <a:prstGeom prst="rect">
              <a:avLst/>
            </a:prstGeom>
            <a:noFill/>
          </p:spPr>
          <p:txBody>
            <a:bodyPr wrap="square" rtlCol="0">
              <a:spAutoFit/>
            </a:bodyPr>
            <a:lstStyle/>
            <a:p>
              <a:pPr algn="ctr"/>
              <a:r>
                <a:rPr lang="en-US" dirty="0" smtClean="0">
                  <a:solidFill>
                    <a:prstClr val="black"/>
                  </a:solidFill>
                  <a:latin typeface="Univers Com 45 Light"/>
                </a:rPr>
                <a:t>Strain</a:t>
              </a:r>
              <a:endParaRPr lang="en-US" dirty="0">
                <a:solidFill>
                  <a:prstClr val="black"/>
                </a:solidFill>
                <a:latin typeface="Univers Com 45 Light"/>
              </a:endParaRPr>
            </a:p>
          </p:txBody>
        </p:sp>
      </p:grpSp>
      <p:cxnSp>
        <p:nvCxnSpPr>
          <p:cNvPr id="20" name="Straight Arrow Connector 19"/>
          <p:cNvCxnSpPr/>
          <p:nvPr/>
        </p:nvCxnSpPr>
        <p:spPr>
          <a:xfrm flipV="1">
            <a:off x="2848391" y="2396461"/>
            <a:ext cx="1232010" cy="901635"/>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4927131" y="2396461"/>
            <a:ext cx="1256046" cy="901635"/>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966224" y="5913009"/>
            <a:ext cx="4814138" cy="369332"/>
          </a:xfrm>
          <a:prstGeom prst="rect">
            <a:avLst/>
          </a:prstGeom>
          <a:solidFill>
            <a:srgbClr val="FFFFFF"/>
          </a:solidFill>
        </p:spPr>
        <p:txBody>
          <a:bodyPr wrap="none" rtlCol="0">
            <a:spAutoFit/>
          </a:bodyPr>
          <a:lstStyle/>
          <a:p>
            <a:r>
              <a:rPr lang="en-US" dirty="0">
                <a:solidFill>
                  <a:prstClr val="black"/>
                </a:solidFill>
                <a:latin typeface="Univers Com 45 Light"/>
              </a:rPr>
              <a:t>These are children of the measurement class</a:t>
            </a:r>
          </a:p>
        </p:txBody>
      </p:sp>
      <p:sp>
        <p:nvSpPr>
          <p:cNvPr id="26" name="TextBox 25"/>
          <p:cNvSpPr txBox="1"/>
          <p:nvPr/>
        </p:nvSpPr>
        <p:spPr>
          <a:xfrm>
            <a:off x="1268241" y="4950438"/>
            <a:ext cx="2814619" cy="646331"/>
          </a:xfrm>
          <a:prstGeom prst="rect">
            <a:avLst/>
          </a:prstGeom>
          <a:noFill/>
        </p:spPr>
        <p:txBody>
          <a:bodyPr wrap="square" rtlCol="0">
            <a:spAutoFit/>
          </a:bodyPr>
          <a:lstStyle/>
          <a:p>
            <a:pPr algn="ctr"/>
            <a:r>
              <a:rPr lang="en-US" dirty="0">
                <a:solidFill>
                  <a:prstClr val="black"/>
                </a:solidFill>
                <a:latin typeface="Univers Com 45 Light"/>
              </a:rPr>
              <a:t>Finite measurement of a single channel</a:t>
            </a:r>
          </a:p>
        </p:txBody>
      </p:sp>
      <p:sp>
        <p:nvSpPr>
          <p:cNvPr id="27" name="TextBox 26"/>
          <p:cNvSpPr txBox="1"/>
          <p:nvPr/>
        </p:nvSpPr>
        <p:spPr>
          <a:xfrm>
            <a:off x="5018217" y="4961567"/>
            <a:ext cx="2814619" cy="646331"/>
          </a:xfrm>
          <a:prstGeom prst="rect">
            <a:avLst/>
          </a:prstGeom>
          <a:noFill/>
        </p:spPr>
        <p:txBody>
          <a:bodyPr wrap="square" rtlCol="0">
            <a:spAutoFit/>
          </a:bodyPr>
          <a:lstStyle/>
          <a:p>
            <a:pPr algn="ctr"/>
            <a:r>
              <a:rPr lang="en-US" dirty="0">
                <a:solidFill>
                  <a:prstClr val="black"/>
                </a:solidFill>
                <a:latin typeface="Univers Com 45 Light"/>
              </a:rPr>
              <a:t>Applies stimuli before acquiring value</a:t>
            </a:r>
          </a:p>
        </p:txBody>
      </p:sp>
      <p:sp>
        <p:nvSpPr>
          <p:cNvPr id="28" name="Title 27"/>
          <p:cNvSpPr>
            <a:spLocks noGrp="1"/>
          </p:cNvSpPr>
          <p:nvPr>
            <p:ph type="title"/>
          </p:nvPr>
        </p:nvSpPr>
        <p:spPr/>
        <p:txBody>
          <a:bodyPr>
            <a:normAutofit/>
          </a:bodyPr>
          <a:lstStyle/>
          <a:p>
            <a:r>
              <a:rPr lang="en-US" sz="2400" dirty="0" smtClean="0"/>
              <a:t>Inheritance Allows Descendant Classes to Modify, Extend and Add Functionality of a Parent</a:t>
            </a:r>
            <a:endParaRPr lang="en-US" sz="2400" dirty="0"/>
          </a:p>
        </p:txBody>
      </p:sp>
    </p:spTree>
    <p:extLst>
      <p:ext uri="{BB962C8B-B14F-4D97-AF65-F5344CB8AC3E}">
        <p14:creationId xmlns:p14="http://schemas.microsoft.com/office/powerpoint/2010/main" val="207108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Define inheritance and view the class hierarchy diagram</a:t>
            </a:r>
            <a:endParaRPr lang="en-US" dirty="0"/>
          </a:p>
        </p:txBody>
      </p:sp>
    </p:spTree>
    <p:extLst>
      <p:ext uri="{BB962C8B-B14F-4D97-AF65-F5344CB8AC3E}">
        <p14:creationId xmlns:p14="http://schemas.microsoft.com/office/powerpoint/2010/main" val="388548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44799" y="736600"/>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3841750" y="1574800"/>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5416062" y="1436300"/>
            <a:ext cx="526758" cy="276999"/>
          </a:xfrm>
          <a:prstGeom prst="rect">
            <a:avLst/>
          </a:prstGeom>
          <a:solidFill>
            <a:schemeClr val="bg1"/>
          </a:solidFill>
        </p:spPr>
        <p:txBody>
          <a:bodyPr wrap="none" rtlCol="0">
            <a:spAutoFit/>
          </a:bodyPr>
          <a:lstStyle/>
          <a:p>
            <a:r>
              <a:rPr lang="en-US" sz="1200" dirty="0">
                <a:solidFill>
                  <a:prstClr val="black"/>
                </a:solidFill>
                <a:latin typeface="Univers Com 45 Light"/>
              </a:rPr>
              <a:t>Case</a:t>
            </a:r>
          </a:p>
        </p:txBody>
      </p:sp>
      <p:grpSp>
        <p:nvGrpSpPr>
          <p:cNvPr id="40" name="Group 39"/>
          <p:cNvGrpSpPr/>
          <p:nvPr/>
        </p:nvGrpSpPr>
        <p:grpSpPr>
          <a:xfrm rot="10800000">
            <a:off x="2710691" y="1943336"/>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38" name="Straight Connector 37"/>
          <p:cNvCxnSpPr>
            <a:stCxn id="33" idx="5"/>
            <a:endCxn id="41" idx="3"/>
          </p:cNvCxnSpPr>
          <p:nvPr/>
        </p:nvCxnSpPr>
        <p:spPr>
          <a:xfrm flipV="1">
            <a:off x="2311400" y="2044936"/>
            <a:ext cx="399291" cy="5427"/>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60" name="Group 59"/>
          <p:cNvGrpSpPr/>
          <p:nvPr/>
        </p:nvGrpSpPr>
        <p:grpSpPr>
          <a:xfrm>
            <a:off x="8399439" y="1956036"/>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2978904" y="2044936"/>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5190309" y="1977883"/>
            <a:ext cx="1185551" cy="1093232"/>
            <a:chOff x="1866900" y="2489200"/>
            <a:chExt cx="1185551" cy="1093232"/>
          </a:xfrm>
        </p:grpSpPr>
        <p:grpSp>
          <p:nvGrpSpPr>
            <p:cNvPr id="24" name="Group 23"/>
            <p:cNvGrpSpPr/>
            <p:nvPr/>
          </p:nvGrpSpPr>
          <p:grpSpPr>
            <a:xfrm>
              <a:off x="2089150" y="2489200"/>
              <a:ext cx="723900" cy="723900"/>
              <a:chOff x="2089150" y="2489200"/>
              <a:chExt cx="723900" cy="723900"/>
            </a:xfrm>
          </p:grpSpPr>
          <p:sp>
            <p:nvSpPr>
              <p:cNvPr id="26" name="Rectangle 2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27" name="Rectangle 2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5" name="TextBox 24"/>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8" name="Group 27"/>
          <p:cNvGrpSpPr/>
          <p:nvPr/>
        </p:nvGrpSpPr>
        <p:grpSpPr>
          <a:xfrm>
            <a:off x="1414792" y="1723746"/>
            <a:ext cx="896608" cy="870979"/>
            <a:chOff x="790312" y="1333602"/>
            <a:chExt cx="896608" cy="870979"/>
          </a:xfrm>
        </p:grpSpPr>
        <p:sp>
          <p:nvSpPr>
            <p:cNvPr id="33" name="Cube 3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36" name="Rectangle 35"/>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7" name="TextBox 36"/>
          <p:cNvSpPr txBox="1"/>
          <p:nvPr/>
        </p:nvSpPr>
        <p:spPr>
          <a:xfrm>
            <a:off x="950483" y="2595449"/>
            <a:ext cx="1760207" cy="369332"/>
          </a:xfrm>
          <a:prstGeom prst="rect">
            <a:avLst/>
          </a:prstGeom>
          <a:noFill/>
        </p:spPr>
        <p:txBody>
          <a:bodyPr wrap="square" rtlCol="0">
            <a:spAutoFit/>
          </a:bodyPr>
          <a:lstStyle/>
          <a:p>
            <a:pPr algn="ctr"/>
            <a:r>
              <a:rPr lang="en-US" dirty="0">
                <a:solidFill>
                  <a:prstClr val="black"/>
                </a:solidFill>
                <a:latin typeface="Univers Com 45 Light"/>
              </a:rPr>
              <a:t>Measurement</a:t>
            </a:r>
          </a:p>
        </p:txBody>
      </p:sp>
      <p:sp>
        <p:nvSpPr>
          <p:cNvPr id="4" name="TextBox 3"/>
          <p:cNvSpPr txBox="1"/>
          <p:nvPr/>
        </p:nvSpPr>
        <p:spPr>
          <a:xfrm>
            <a:off x="0" y="5396079"/>
            <a:ext cx="9144000" cy="646331"/>
          </a:xfrm>
          <a:prstGeom prst="rect">
            <a:avLst/>
          </a:prstGeom>
          <a:noFill/>
        </p:spPr>
        <p:txBody>
          <a:bodyPr wrap="square" rtlCol="0">
            <a:spAutoFit/>
          </a:bodyPr>
          <a:lstStyle/>
          <a:p>
            <a:pPr algn="ctr"/>
            <a:r>
              <a:rPr lang="en-US" sz="2000" dirty="0">
                <a:solidFill>
                  <a:prstClr val="black"/>
                </a:solidFill>
                <a:latin typeface="Univers Com 45 Light"/>
              </a:rPr>
              <a:t>What if you want a different definition of how these methods should act?</a:t>
            </a:r>
          </a:p>
          <a:p>
            <a:pPr algn="ctr"/>
            <a:r>
              <a:rPr lang="en-US" sz="1600" dirty="0">
                <a:solidFill>
                  <a:prstClr val="black"/>
                </a:solidFill>
                <a:latin typeface="Univers Com 45 Light"/>
              </a:rPr>
              <a:t>In this example, consider the different ways in which a ‘measurement’ might be implemented</a:t>
            </a:r>
          </a:p>
        </p:txBody>
      </p:sp>
    </p:spTree>
    <p:extLst>
      <p:ext uri="{BB962C8B-B14F-4D97-AF65-F5344CB8AC3E}">
        <p14:creationId xmlns:p14="http://schemas.microsoft.com/office/powerpoint/2010/main" val="86569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736995" y="1207185"/>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2733946" y="2045385"/>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5" name="Freeform 4"/>
          <p:cNvSpPr/>
          <p:nvPr/>
        </p:nvSpPr>
        <p:spPr>
          <a:xfrm>
            <a:off x="2479029" y="3175490"/>
            <a:ext cx="4401140" cy="2171680"/>
          </a:xfrm>
          <a:custGeom>
            <a:avLst/>
            <a:gdLst>
              <a:gd name="connsiteX0" fmla="*/ 1880663 w 4401140"/>
              <a:gd name="connsiteY0" fmla="*/ 9695 h 2171680"/>
              <a:gd name="connsiteX1" fmla="*/ 0 w 4401140"/>
              <a:gd name="connsiteY1" fmla="*/ 1047060 h 2171680"/>
              <a:gd name="connsiteX2" fmla="*/ 0 w 4401140"/>
              <a:gd name="connsiteY2" fmla="*/ 2171680 h 2171680"/>
              <a:gd name="connsiteX3" fmla="*/ 4401140 w 4401140"/>
              <a:gd name="connsiteY3" fmla="*/ 2161985 h 2171680"/>
              <a:gd name="connsiteX4" fmla="*/ 4401140 w 4401140"/>
              <a:gd name="connsiteY4" fmla="*/ 1047060 h 2171680"/>
              <a:gd name="connsiteX5" fmla="*/ 2598030 w 4401140"/>
              <a:gd name="connsiteY5" fmla="*/ 0 h 2171680"/>
              <a:gd name="connsiteX6" fmla="*/ 1880663 w 4401140"/>
              <a:gd name="connsiteY6" fmla="*/ 9695 h 217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1140" h="2171680">
                <a:moveTo>
                  <a:pt x="1880663" y="9695"/>
                </a:moveTo>
                <a:lnTo>
                  <a:pt x="0" y="1047060"/>
                </a:lnTo>
                <a:lnTo>
                  <a:pt x="0" y="2171680"/>
                </a:lnTo>
                <a:lnTo>
                  <a:pt x="4401140" y="2161985"/>
                </a:lnTo>
                <a:lnTo>
                  <a:pt x="4401140" y="1047060"/>
                </a:lnTo>
                <a:lnTo>
                  <a:pt x="2598030" y="0"/>
                </a:lnTo>
                <a:lnTo>
                  <a:pt x="1880663" y="9695"/>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32" name="TextBox 31"/>
          <p:cNvSpPr txBox="1"/>
          <p:nvPr/>
        </p:nvSpPr>
        <p:spPr>
          <a:xfrm>
            <a:off x="4308258" y="1906885"/>
            <a:ext cx="526758" cy="276999"/>
          </a:xfrm>
          <a:prstGeom prst="rect">
            <a:avLst/>
          </a:prstGeom>
          <a:solidFill>
            <a:schemeClr val="bg1"/>
          </a:solidFill>
        </p:spPr>
        <p:txBody>
          <a:bodyPr wrap="none" rtlCol="0">
            <a:spAutoFit/>
          </a:bodyPr>
          <a:lstStyle/>
          <a:p>
            <a:r>
              <a:rPr lang="en-US" sz="1200" dirty="0">
                <a:solidFill>
                  <a:prstClr val="black"/>
                </a:solidFill>
                <a:latin typeface="Univers Com 45 Light"/>
              </a:rPr>
              <a:t>Case</a:t>
            </a:r>
          </a:p>
        </p:txBody>
      </p:sp>
      <p:grpSp>
        <p:nvGrpSpPr>
          <p:cNvPr id="40" name="Group 39"/>
          <p:cNvGrpSpPr/>
          <p:nvPr/>
        </p:nvGrpSpPr>
        <p:grpSpPr>
          <a:xfrm rot="10800000">
            <a:off x="1602887" y="2413921"/>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60" name="Group 59"/>
          <p:cNvGrpSpPr/>
          <p:nvPr/>
        </p:nvGrpSpPr>
        <p:grpSpPr>
          <a:xfrm>
            <a:off x="7291635" y="2426621"/>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1871100" y="2515521"/>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grpSp>
        <p:nvGrpSpPr>
          <p:cNvPr id="44" name="Group 43"/>
          <p:cNvGrpSpPr/>
          <p:nvPr/>
        </p:nvGrpSpPr>
        <p:grpSpPr>
          <a:xfrm>
            <a:off x="2733946" y="4355733"/>
            <a:ext cx="943920" cy="788452"/>
            <a:chOff x="2984500" y="4183202"/>
            <a:chExt cx="943920" cy="788452"/>
          </a:xfrm>
        </p:grpSpPr>
        <p:grpSp>
          <p:nvGrpSpPr>
            <p:cNvPr id="45" name="Group 44"/>
            <p:cNvGrpSpPr/>
            <p:nvPr/>
          </p:nvGrpSpPr>
          <p:grpSpPr>
            <a:xfrm>
              <a:off x="3238500" y="4183202"/>
              <a:ext cx="495300" cy="469900"/>
              <a:chOff x="3238500" y="4183202"/>
              <a:chExt cx="495300" cy="469900"/>
            </a:xfrm>
          </p:grpSpPr>
          <p:sp>
            <p:nvSpPr>
              <p:cNvPr id="47" name="Rectangle 46"/>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48" name="Rectangle 47"/>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46" name="TextBox 45"/>
            <p:cNvSpPr txBox="1"/>
            <p:nvPr/>
          </p:nvSpPr>
          <p:spPr>
            <a:xfrm>
              <a:off x="2984500" y="4663877"/>
              <a:ext cx="943920" cy="307777"/>
            </a:xfrm>
            <a:prstGeom prst="rect">
              <a:avLst/>
            </a:prstGeom>
            <a:noFill/>
            <a:ln>
              <a:noFill/>
            </a:ln>
          </p:spPr>
          <p:txBody>
            <a:bodyPr wrap="none" rtlCol="0">
              <a:spAutoFit/>
            </a:bodyPr>
            <a:lstStyle/>
            <a:p>
              <a:r>
                <a:rPr lang="en-US" sz="1400" dirty="0">
                  <a:solidFill>
                    <a:prstClr val="black"/>
                  </a:solidFill>
                  <a:latin typeface="Univers Com 45 Light"/>
                </a:rPr>
                <a:t>Start Task</a:t>
              </a:r>
            </a:p>
          </p:txBody>
        </p:sp>
      </p:grpSp>
      <p:grpSp>
        <p:nvGrpSpPr>
          <p:cNvPr id="49" name="Group 48"/>
          <p:cNvGrpSpPr/>
          <p:nvPr/>
        </p:nvGrpSpPr>
        <p:grpSpPr>
          <a:xfrm>
            <a:off x="4037756" y="4355733"/>
            <a:ext cx="1328485" cy="791955"/>
            <a:chOff x="2830815" y="4183202"/>
            <a:chExt cx="1328485" cy="791955"/>
          </a:xfrm>
        </p:grpSpPr>
        <p:grpSp>
          <p:nvGrpSpPr>
            <p:cNvPr id="50" name="Group 49"/>
            <p:cNvGrpSpPr/>
            <p:nvPr/>
          </p:nvGrpSpPr>
          <p:grpSpPr>
            <a:xfrm>
              <a:off x="3238500" y="4183202"/>
              <a:ext cx="495300" cy="469900"/>
              <a:chOff x="3238500" y="4183202"/>
              <a:chExt cx="495300" cy="469900"/>
            </a:xfrm>
          </p:grpSpPr>
          <p:sp>
            <p:nvSpPr>
              <p:cNvPr id="52" name="Rectangle 51"/>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53" name="Rectangle 52"/>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51" name="TextBox 50"/>
            <p:cNvSpPr txBox="1"/>
            <p:nvPr/>
          </p:nvSpPr>
          <p:spPr>
            <a:xfrm>
              <a:off x="2830815" y="4667380"/>
              <a:ext cx="1328485" cy="307777"/>
            </a:xfrm>
            <a:prstGeom prst="rect">
              <a:avLst/>
            </a:prstGeom>
            <a:noFill/>
            <a:ln>
              <a:noFill/>
            </a:ln>
          </p:spPr>
          <p:txBody>
            <a:bodyPr wrap="none" rtlCol="0">
              <a:spAutoFit/>
            </a:bodyPr>
            <a:lstStyle/>
            <a:p>
              <a:r>
                <a:rPr lang="en-US" sz="1400" dirty="0">
                  <a:solidFill>
                    <a:prstClr val="black"/>
                  </a:solidFill>
                  <a:latin typeface="Univers Com 45 Light"/>
                </a:rPr>
                <a:t>Read Samples</a:t>
              </a:r>
            </a:p>
          </p:txBody>
        </p:sp>
      </p:grpSp>
      <p:grpSp>
        <p:nvGrpSpPr>
          <p:cNvPr id="54" name="Group 53"/>
          <p:cNvGrpSpPr/>
          <p:nvPr/>
        </p:nvGrpSpPr>
        <p:grpSpPr>
          <a:xfrm>
            <a:off x="5726130" y="4352230"/>
            <a:ext cx="934228" cy="777677"/>
            <a:chOff x="3021315" y="4183202"/>
            <a:chExt cx="934228" cy="777677"/>
          </a:xfrm>
        </p:grpSpPr>
        <p:grpSp>
          <p:nvGrpSpPr>
            <p:cNvPr id="55" name="Group 54"/>
            <p:cNvGrpSpPr/>
            <p:nvPr/>
          </p:nvGrpSpPr>
          <p:grpSpPr>
            <a:xfrm>
              <a:off x="3238500" y="4183202"/>
              <a:ext cx="495300" cy="469900"/>
              <a:chOff x="3238500" y="4183202"/>
              <a:chExt cx="495300" cy="469900"/>
            </a:xfrm>
          </p:grpSpPr>
          <p:sp>
            <p:nvSpPr>
              <p:cNvPr id="57" name="Rectangle 56"/>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58" name="Rectangle 57"/>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56" name="TextBox 55"/>
            <p:cNvSpPr txBox="1"/>
            <p:nvPr/>
          </p:nvSpPr>
          <p:spPr>
            <a:xfrm>
              <a:off x="3021315" y="4653102"/>
              <a:ext cx="934228" cy="307777"/>
            </a:xfrm>
            <a:prstGeom prst="rect">
              <a:avLst/>
            </a:prstGeom>
            <a:noFill/>
            <a:ln>
              <a:noFill/>
            </a:ln>
          </p:spPr>
          <p:txBody>
            <a:bodyPr wrap="none" rtlCol="0">
              <a:spAutoFit/>
            </a:bodyPr>
            <a:lstStyle/>
            <a:p>
              <a:r>
                <a:rPr lang="en-US" sz="1400" dirty="0">
                  <a:solidFill>
                    <a:prstClr val="black"/>
                  </a:solidFill>
                  <a:latin typeface="Univers Com 45 Light"/>
                </a:rPr>
                <a:t>Stop Task</a:t>
              </a:r>
            </a:p>
          </p:txBody>
        </p:sp>
      </p:grpSp>
      <p:sp>
        <p:nvSpPr>
          <p:cNvPr id="59" name="Right Arrow 58"/>
          <p:cNvSpPr/>
          <p:nvPr/>
        </p:nvSpPr>
        <p:spPr>
          <a:xfrm>
            <a:off x="3813446" y="4361080"/>
            <a:ext cx="406400" cy="47532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sp>
        <p:nvSpPr>
          <p:cNvPr id="64" name="Right Arrow 63"/>
          <p:cNvSpPr/>
          <p:nvPr/>
        </p:nvSpPr>
        <p:spPr>
          <a:xfrm>
            <a:off x="5248546" y="4361080"/>
            <a:ext cx="406400" cy="47532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grpSp>
        <p:nvGrpSpPr>
          <p:cNvPr id="65" name="Group 64"/>
          <p:cNvGrpSpPr/>
          <p:nvPr/>
        </p:nvGrpSpPr>
        <p:grpSpPr>
          <a:xfrm>
            <a:off x="4219846" y="2461167"/>
            <a:ext cx="962564" cy="1094264"/>
            <a:chOff x="4152900" y="2489200"/>
            <a:chExt cx="962564" cy="1094264"/>
          </a:xfrm>
        </p:grpSpPr>
        <p:grpSp>
          <p:nvGrpSpPr>
            <p:cNvPr id="66" name="Group 65"/>
            <p:cNvGrpSpPr/>
            <p:nvPr/>
          </p:nvGrpSpPr>
          <p:grpSpPr>
            <a:xfrm>
              <a:off x="4279900" y="2489200"/>
              <a:ext cx="723900" cy="723900"/>
              <a:chOff x="2089150" y="2489200"/>
              <a:chExt cx="723900" cy="723900"/>
            </a:xfrm>
          </p:grpSpPr>
          <p:sp>
            <p:nvSpPr>
              <p:cNvPr id="68" name="Rectangle 67"/>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69" name="Rectangle 68"/>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67" name="TextBox 6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70" name="Group 69"/>
          <p:cNvGrpSpPr/>
          <p:nvPr/>
        </p:nvGrpSpPr>
        <p:grpSpPr>
          <a:xfrm>
            <a:off x="-23212" y="2183884"/>
            <a:ext cx="1760207" cy="1241035"/>
            <a:chOff x="3577595" y="1133891"/>
            <a:chExt cx="1760207" cy="1241035"/>
          </a:xfrm>
        </p:grpSpPr>
        <p:grpSp>
          <p:nvGrpSpPr>
            <p:cNvPr id="71" name="Group 70"/>
            <p:cNvGrpSpPr/>
            <p:nvPr/>
          </p:nvGrpSpPr>
          <p:grpSpPr>
            <a:xfrm>
              <a:off x="4041904" y="1133891"/>
              <a:ext cx="896608" cy="870979"/>
              <a:chOff x="790312" y="1333602"/>
              <a:chExt cx="896608" cy="870979"/>
            </a:xfrm>
          </p:grpSpPr>
          <p:sp>
            <p:nvSpPr>
              <p:cNvPr id="73" name="Cube 7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74" name="Rectangle 7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72" name="TextBox 71"/>
            <p:cNvSpPr txBox="1"/>
            <p:nvPr/>
          </p:nvSpPr>
          <p:spPr>
            <a:xfrm>
              <a:off x="3577595" y="2005594"/>
              <a:ext cx="1760207" cy="369332"/>
            </a:xfrm>
            <a:prstGeom prst="rect">
              <a:avLst/>
            </a:prstGeom>
            <a:noFill/>
          </p:spPr>
          <p:txBody>
            <a:bodyPr wrap="square" rtlCol="0">
              <a:spAutoFit/>
            </a:bodyPr>
            <a:lstStyle/>
            <a:p>
              <a:pPr algn="ctr"/>
              <a:r>
                <a:rPr lang="en-US" dirty="0" smtClean="0">
                  <a:solidFill>
                    <a:prstClr val="black"/>
                  </a:solidFill>
                  <a:latin typeface="Univers Com 45 Light"/>
                </a:rPr>
                <a:t>Temp</a:t>
              </a:r>
              <a:endParaRPr lang="en-US" dirty="0">
                <a:solidFill>
                  <a:prstClr val="black"/>
                </a:solidFill>
                <a:latin typeface="Univers Com 45 Light"/>
              </a:endParaRPr>
            </a:p>
          </p:txBody>
        </p:sp>
      </p:grpSp>
      <p:cxnSp>
        <p:nvCxnSpPr>
          <p:cNvPr id="75" name="Straight Connector 74"/>
          <p:cNvCxnSpPr>
            <a:endCxn id="41" idx="3"/>
          </p:cNvCxnSpPr>
          <p:nvPr/>
        </p:nvCxnSpPr>
        <p:spPr>
          <a:xfrm flipV="1">
            <a:off x="1337704" y="2515521"/>
            <a:ext cx="265183" cy="12701"/>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8" name="Title 7"/>
          <p:cNvSpPr>
            <a:spLocks noGrp="1"/>
          </p:cNvSpPr>
          <p:nvPr>
            <p:ph type="title"/>
          </p:nvPr>
        </p:nvSpPr>
        <p:spPr/>
        <p:txBody>
          <a:bodyPr/>
          <a:lstStyle/>
          <a:p>
            <a:r>
              <a:rPr lang="en-US" dirty="0" smtClean="0"/>
              <a:t>‘Acquire’ is Dynamically Dispatched</a:t>
            </a:r>
            <a:endParaRPr lang="en-US" dirty="0"/>
          </a:p>
        </p:txBody>
      </p:sp>
    </p:spTree>
    <p:extLst>
      <p:ext uri="{BB962C8B-B14F-4D97-AF65-F5344CB8AC3E}">
        <p14:creationId xmlns:p14="http://schemas.microsoft.com/office/powerpoint/2010/main" val="21539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736996" y="1265355"/>
            <a:ext cx="5688747" cy="4445000"/>
          </a:xfrm>
          <a:prstGeom prst="roundRect">
            <a:avLst>
              <a:gd name="adj" fmla="val 5307"/>
            </a:avLst>
          </a:prstGeom>
          <a:gradFill>
            <a:gsLst>
              <a:gs pos="13000">
                <a:sysClr val="window" lastClr="FFFFFF">
                  <a:lumMod val="65000"/>
                </a:sysClr>
              </a:gs>
              <a:gs pos="12000">
                <a:sysClr val="window" lastClr="FFFFFF">
                  <a:lumMod val="65000"/>
                </a:sysClr>
              </a:gs>
              <a:gs pos="14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2000" b="1" kern="0" dirty="0">
                <a:solidFill>
                  <a:sysClr val="window" lastClr="FFFFFF"/>
                </a:solidFill>
                <a:latin typeface="Arial Narrow" pitchFamily="34" charset="0"/>
              </a:rPr>
              <a:t>Measurement System</a:t>
            </a:r>
          </a:p>
        </p:txBody>
      </p:sp>
      <p:sp>
        <p:nvSpPr>
          <p:cNvPr id="3" name="Rectangle 2"/>
          <p:cNvSpPr/>
          <p:nvPr/>
        </p:nvSpPr>
        <p:spPr>
          <a:xfrm>
            <a:off x="2733947" y="2103555"/>
            <a:ext cx="3943350" cy="30988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32" name="TextBox 31"/>
          <p:cNvSpPr txBox="1"/>
          <p:nvPr/>
        </p:nvSpPr>
        <p:spPr>
          <a:xfrm>
            <a:off x="4308259" y="1965055"/>
            <a:ext cx="526758" cy="276999"/>
          </a:xfrm>
          <a:prstGeom prst="rect">
            <a:avLst/>
          </a:prstGeom>
          <a:solidFill>
            <a:schemeClr val="bg1"/>
          </a:solidFill>
        </p:spPr>
        <p:txBody>
          <a:bodyPr wrap="none" rtlCol="0">
            <a:spAutoFit/>
          </a:bodyPr>
          <a:lstStyle/>
          <a:p>
            <a:r>
              <a:rPr lang="en-US" sz="1200" dirty="0">
                <a:solidFill>
                  <a:prstClr val="black"/>
                </a:solidFill>
                <a:latin typeface="Univers Com 45 Light"/>
              </a:rPr>
              <a:t>Case</a:t>
            </a:r>
          </a:p>
        </p:txBody>
      </p:sp>
      <p:grpSp>
        <p:nvGrpSpPr>
          <p:cNvPr id="40" name="Group 39"/>
          <p:cNvGrpSpPr/>
          <p:nvPr/>
        </p:nvGrpSpPr>
        <p:grpSpPr>
          <a:xfrm rot="10800000">
            <a:off x="1602888" y="2472091"/>
            <a:ext cx="268213" cy="203200"/>
            <a:chOff x="7142139" y="2755900"/>
            <a:chExt cx="268213" cy="203200"/>
          </a:xfrm>
        </p:grpSpPr>
        <p:sp>
          <p:nvSpPr>
            <p:cNvPr id="41" name="Rounded Rectangle 4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42" name="Isosceles Triangle 4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grpSp>
        <p:nvGrpSpPr>
          <p:cNvPr id="60" name="Group 59"/>
          <p:cNvGrpSpPr/>
          <p:nvPr/>
        </p:nvGrpSpPr>
        <p:grpSpPr>
          <a:xfrm>
            <a:off x="7291636" y="2484791"/>
            <a:ext cx="268213" cy="203200"/>
            <a:chOff x="7142139" y="2755900"/>
            <a:chExt cx="268213" cy="203200"/>
          </a:xfrm>
        </p:grpSpPr>
        <p:sp>
          <p:nvSpPr>
            <p:cNvPr id="61" name="Rounded Rectangle 60"/>
            <p:cNvSpPr/>
            <p:nvPr/>
          </p:nvSpPr>
          <p:spPr>
            <a:xfrm>
              <a:off x="7142139" y="2755900"/>
              <a:ext cx="268213" cy="203200"/>
            </a:xfrm>
            <a:prstGeom prst="roundRect">
              <a:avLst/>
            </a:prstGeom>
            <a:ln>
              <a:solidFill>
                <a:srgbClr val="F527E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latin typeface="Univers Com 45 Light"/>
              </a:endParaRPr>
            </a:p>
          </p:txBody>
        </p:sp>
        <p:sp>
          <p:nvSpPr>
            <p:cNvPr id="62" name="Isosceles Triangle 61"/>
            <p:cNvSpPr/>
            <p:nvPr/>
          </p:nvSpPr>
          <p:spPr bwMode="auto">
            <a:xfrm rot="10800000" flipV="1">
              <a:off x="7142139" y="2790446"/>
              <a:ext cx="268213" cy="134107"/>
            </a:xfrm>
            <a:prstGeom prst="triangle">
              <a:avLst/>
            </a:prstGeom>
            <a:solidFill>
              <a:srgbClr val="F527E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solidFill>
                  <a:prstClr val="black"/>
                </a:solidFill>
                <a:latin typeface="Arial Narrow" pitchFamily="34" charset="0"/>
              </a:endParaRPr>
            </a:p>
          </p:txBody>
        </p:sp>
      </p:grpSp>
      <p:cxnSp>
        <p:nvCxnSpPr>
          <p:cNvPr id="63" name="Straight Connector 62"/>
          <p:cNvCxnSpPr>
            <a:stCxn id="61" idx="1"/>
            <a:endCxn id="41" idx="1"/>
          </p:cNvCxnSpPr>
          <p:nvPr/>
        </p:nvCxnSpPr>
        <p:spPr>
          <a:xfrm flipH="1" flipV="1">
            <a:off x="1871101" y="2573691"/>
            <a:ext cx="5420535" cy="12700"/>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2" name="Freeform 1"/>
          <p:cNvSpPr/>
          <p:nvPr/>
        </p:nvSpPr>
        <p:spPr>
          <a:xfrm>
            <a:off x="2472006" y="3228435"/>
            <a:ext cx="4430224" cy="2986059"/>
          </a:xfrm>
          <a:custGeom>
            <a:avLst/>
            <a:gdLst>
              <a:gd name="connsiteX0" fmla="*/ 1870970 w 4430224"/>
              <a:gd name="connsiteY0" fmla="*/ 0 h 2986059"/>
              <a:gd name="connsiteX1" fmla="*/ 0 w 4430224"/>
              <a:gd name="connsiteY1" fmla="*/ 1056755 h 2986059"/>
              <a:gd name="connsiteX2" fmla="*/ 19389 w 4430224"/>
              <a:gd name="connsiteY2" fmla="*/ 2986059 h 2986059"/>
              <a:gd name="connsiteX3" fmla="*/ 4430224 w 4430224"/>
              <a:gd name="connsiteY3" fmla="*/ 2986059 h 2986059"/>
              <a:gd name="connsiteX4" fmla="*/ 4401141 w 4430224"/>
              <a:gd name="connsiteY4" fmla="*/ 1047060 h 2986059"/>
              <a:gd name="connsiteX5" fmla="*/ 2607725 w 4430224"/>
              <a:gd name="connsiteY5" fmla="*/ 0 h 2986059"/>
              <a:gd name="connsiteX6" fmla="*/ 1870970 w 4430224"/>
              <a:gd name="connsiteY6" fmla="*/ 0 h 298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224" h="2986059">
                <a:moveTo>
                  <a:pt x="1870970" y="0"/>
                </a:moveTo>
                <a:lnTo>
                  <a:pt x="0" y="1056755"/>
                </a:lnTo>
                <a:lnTo>
                  <a:pt x="19389" y="2986059"/>
                </a:lnTo>
                <a:lnTo>
                  <a:pt x="4430224" y="2986059"/>
                </a:lnTo>
                <a:lnTo>
                  <a:pt x="4401141" y="1047060"/>
                </a:lnTo>
                <a:lnTo>
                  <a:pt x="2607725" y="0"/>
                </a:lnTo>
                <a:lnTo>
                  <a:pt x="187097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grpSp>
        <p:nvGrpSpPr>
          <p:cNvPr id="44" name="Group 43"/>
          <p:cNvGrpSpPr/>
          <p:nvPr/>
        </p:nvGrpSpPr>
        <p:grpSpPr>
          <a:xfrm>
            <a:off x="4266296" y="4209154"/>
            <a:ext cx="942837" cy="1003895"/>
            <a:chOff x="2984500" y="4183202"/>
            <a:chExt cx="942837" cy="1003895"/>
          </a:xfrm>
        </p:grpSpPr>
        <p:grpSp>
          <p:nvGrpSpPr>
            <p:cNvPr id="45" name="Group 44"/>
            <p:cNvGrpSpPr/>
            <p:nvPr/>
          </p:nvGrpSpPr>
          <p:grpSpPr>
            <a:xfrm>
              <a:off x="3238500" y="4183202"/>
              <a:ext cx="495300" cy="469900"/>
              <a:chOff x="3238500" y="4183202"/>
              <a:chExt cx="495300" cy="469900"/>
            </a:xfrm>
          </p:grpSpPr>
          <p:sp>
            <p:nvSpPr>
              <p:cNvPr id="47" name="Rectangle 46"/>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48" name="Rectangle 47"/>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46" name="TextBox 45"/>
            <p:cNvSpPr txBox="1"/>
            <p:nvPr/>
          </p:nvSpPr>
          <p:spPr>
            <a:xfrm>
              <a:off x="2984500" y="4663877"/>
              <a:ext cx="942837" cy="523220"/>
            </a:xfrm>
            <a:prstGeom prst="rect">
              <a:avLst/>
            </a:prstGeom>
            <a:noFill/>
            <a:ln>
              <a:noFill/>
            </a:ln>
          </p:spPr>
          <p:txBody>
            <a:bodyPr wrap="none" rtlCol="0">
              <a:spAutoFit/>
            </a:bodyPr>
            <a:lstStyle/>
            <a:p>
              <a:pPr algn="ctr"/>
              <a:r>
                <a:rPr lang="en-US" sz="1400" dirty="0">
                  <a:solidFill>
                    <a:prstClr val="black"/>
                  </a:solidFill>
                  <a:latin typeface="Univers Com 45 Light"/>
                </a:rPr>
                <a:t>Stimulate</a:t>
              </a:r>
            </a:p>
            <a:p>
              <a:pPr algn="ctr"/>
              <a:r>
                <a:rPr lang="en-US" sz="1400" dirty="0">
                  <a:solidFill>
                    <a:prstClr val="black"/>
                  </a:solidFill>
                  <a:latin typeface="Univers Com 45 Light"/>
                </a:rPr>
                <a:t>Output</a:t>
              </a:r>
            </a:p>
          </p:txBody>
        </p:sp>
      </p:grpSp>
      <p:grpSp>
        <p:nvGrpSpPr>
          <p:cNvPr id="49" name="Group 48"/>
          <p:cNvGrpSpPr/>
          <p:nvPr/>
        </p:nvGrpSpPr>
        <p:grpSpPr>
          <a:xfrm>
            <a:off x="5182411" y="5207702"/>
            <a:ext cx="1287532" cy="791955"/>
            <a:chOff x="2830815" y="4183202"/>
            <a:chExt cx="1287532" cy="791955"/>
          </a:xfrm>
        </p:grpSpPr>
        <p:grpSp>
          <p:nvGrpSpPr>
            <p:cNvPr id="50" name="Group 49"/>
            <p:cNvGrpSpPr/>
            <p:nvPr/>
          </p:nvGrpSpPr>
          <p:grpSpPr>
            <a:xfrm>
              <a:off x="3238500" y="4183202"/>
              <a:ext cx="495300" cy="469900"/>
              <a:chOff x="3238500" y="4183202"/>
              <a:chExt cx="495300" cy="469900"/>
            </a:xfrm>
          </p:grpSpPr>
          <p:sp>
            <p:nvSpPr>
              <p:cNvPr id="52" name="Rectangle 51"/>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53" name="Rectangle 52"/>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51" name="TextBox 50"/>
            <p:cNvSpPr txBox="1"/>
            <p:nvPr/>
          </p:nvSpPr>
          <p:spPr>
            <a:xfrm>
              <a:off x="2830815" y="4667380"/>
              <a:ext cx="1287532" cy="307777"/>
            </a:xfrm>
            <a:prstGeom prst="rect">
              <a:avLst/>
            </a:prstGeom>
            <a:noFill/>
            <a:ln>
              <a:noFill/>
            </a:ln>
          </p:spPr>
          <p:txBody>
            <a:bodyPr wrap="none" rtlCol="0">
              <a:spAutoFit/>
            </a:bodyPr>
            <a:lstStyle/>
            <a:p>
              <a:r>
                <a:rPr lang="en-US" sz="1400" dirty="0">
                  <a:solidFill>
                    <a:prstClr val="black"/>
                  </a:solidFill>
                  <a:latin typeface="Univers Com 45 Light"/>
                </a:rPr>
                <a:t>Sweep Inputs</a:t>
              </a:r>
            </a:p>
          </p:txBody>
        </p:sp>
      </p:grpSp>
      <p:sp>
        <p:nvSpPr>
          <p:cNvPr id="59" name="Right Arrow 58"/>
          <p:cNvSpPr/>
          <p:nvPr/>
        </p:nvSpPr>
        <p:spPr>
          <a:xfrm>
            <a:off x="3813447" y="4419250"/>
            <a:ext cx="406400" cy="47532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grpSp>
        <p:nvGrpSpPr>
          <p:cNvPr id="65" name="Group 64"/>
          <p:cNvGrpSpPr/>
          <p:nvPr/>
        </p:nvGrpSpPr>
        <p:grpSpPr>
          <a:xfrm>
            <a:off x="4219847" y="2519337"/>
            <a:ext cx="962564" cy="1094264"/>
            <a:chOff x="4152900" y="2489200"/>
            <a:chExt cx="962564" cy="1094264"/>
          </a:xfrm>
        </p:grpSpPr>
        <p:grpSp>
          <p:nvGrpSpPr>
            <p:cNvPr id="66" name="Group 65"/>
            <p:cNvGrpSpPr/>
            <p:nvPr/>
          </p:nvGrpSpPr>
          <p:grpSpPr>
            <a:xfrm>
              <a:off x="4279900" y="2489200"/>
              <a:ext cx="723900" cy="723900"/>
              <a:chOff x="2089150" y="2489200"/>
              <a:chExt cx="723900" cy="723900"/>
            </a:xfrm>
          </p:grpSpPr>
          <p:sp>
            <p:nvSpPr>
              <p:cNvPr id="68" name="Rectangle 67"/>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69" name="Rectangle 68"/>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67" name="TextBox 6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37" name="Group 36"/>
          <p:cNvGrpSpPr/>
          <p:nvPr/>
        </p:nvGrpSpPr>
        <p:grpSpPr>
          <a:xfrm>
            <a:off x="3233801" y="5235027"/>
            <a:ext cx="1159292" cy="788452"/>
            <a:chOff x="2887696" y="4183202"/>
            <a:chExt cx="1159292" cy="788452"/>
          </a:xfrm>
        </p:grpSpPr>
        <p:grpSp>
          <p:nvGrpSpPr>
            <p:cNvPr id="38" name="Group 37"/>
            <p:cNvGrpSpPr/>
            <p:nvPr/>
          </p:nvGrpSpPr>
          <p:grpSpPr>
            <a:xfrm>
              <a:off x="3238500" y="4183202"/>
              <a:ext cx="495300" cy="469900"/>
              <a:chOff x="3238500" y="4183202"/>
              <a:chExt cx="495300" cy="469900"/>
            </a:xfrm>
          </p:grpSpPr>
          <p:sp>
            <p:nvSpPr>
              <p:cNvPr id="43" name="Rectangle 42"/>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70" name="Rectangle 69"/>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9" name="TextBox 38"/>
            <p:cNvSpPr txBox="1"/>
            <p:nvPr/>
          </p:nvSpPr>
          <p:spPr>
            <a:xfrm>
              <a:off x="2887696" y="4663877"/>
              <a:ext cx="1159292" cy="307777"/>
            </a:xfrm>
            <a:prstGeom prst="rect">
              <a:avLst/>
            </a:prstGeom>
            <a:noFill/>
            <a:ln>
              <a:noFill/>
            </a:ln>
          </p:spPr>
          <p:txBody>
            <a:bodyPr wrap="none" rtlCol="0">
              <a:spAutoFit/>
            </a:bodyPr>
            <a:lstStyle/>
            <a:p>
              <a:r>
                <a:rPr lang="en-US" sz="1400" dirty="0">
                  <a:solidFill>
                    <a:prstClr val="black"/>
                  </a:solidFill>
                  <a:latin typeface="Univers Com 45 Light"/>
                </a:rPr>
                <a:t>Start AI Task</a:t>
              </a:r>
            </a:p>
          </p:txBody>
        </p:sp>
      </p:grpSp>
      <p:grpSp>
        <p:nvGrpSpPr>
          <p:cNvPr id="71" name="Group 70"/>
          <p:cNvGrpSpPr/>
          <p:nvPr/>
        </p:nvGrpSpPr>
        <p:grpSpPr>
          <a:xfrm>
            <a:off x="2733947" y="4283521"/>
            <a:ext cx="1249060" cy="789940"/>
            <a:chOff x="2848920" y="4183202"/>
            <a:chExt cx="1249060" cy="789940"/>
          </a:xfrm>
        </p:grpSpPr>
        <p:grpSp>
          <p:nvGrpSpPr>
            <p:cNvPr id="72" name="Group 71"/>
            <p:cNvGrpSpPr/>
            <p:nvPr/>
          </p:nvGrpSpPr>
          <p:grpSpPr>
            <a:xfrm>
              <a:off x="3238500" y="4183202"/>
              <a:ext cx="495300" cy="469900"/>
              <a:chOff x="3238500" y="4183202"/>
              <a:chExt cx="495300" cy="469900"/>
            </a:xfrm>
          </p:grpSpPr>
          <p:sp>
            <p:nvSpPr>
              <p:cNvPr id="74" name="Rectangle 73"/>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75" name="Rectangle 74"/>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73" name="TextBox 72"/>
            <p:cNvSpPr txBox="1"/>
            <p:nvPr/>
          </p:nvSpPr>
          <p:spPr>
            <a:xfrm>
              <a:off x="2848920" y="4665365"/>
              <a:ext cx="1249060" cy="307777"/>
            </a:xfrm>
            <a:prstGeom prst="rect">
              <a:avLst/>
            </a:prstGeom>
            <a:noFill/>
            <a:ln>
              <a:noFill/>
            </a:ln>
          </p:spPr>
          <p:txBody>
            <a:bodyPr wrap="none" rtlCol="0">
              <a:spAutoFit/>
            </a:bodyPr>
            <a:lstStyle/>
            <a:p>
              <a:r>
                <a:rPr lang="en-US" sz="1400" dirty="0">
                  <a:solidFill>
                    <a:prstClr val="black"/>
                  </a:solidFill>
                  <a:latin typeface="Univers Com 45 Light"/>
                </a:rPr>
                <a:t>Start AO Task</a:t>
              </a:r>
            </a:p>
          </p:txBody>
        </p:sp>
      </p:grpSp>
      <p:sp>
        <p:nvSpPr>
          <p:cNvPr id="4" name="Bent-Up Arrow 3"/>
          <p:cNvSpPr/>
          <p:nvPr/>
        </p:nvSpPr>
        <p:spPr>
          <a:xfrm flipV="1">
            <a:off x="5486885" y="4457224"/>
            <a:ext cx="523484" cy="465210"/>
          </a:xfrm>
          <a:prstGeom prst="bentUpArrow">
            <a:avLst>
              <a:gd name="adj1" fmla="val 33336"/>
              <a:gd name="adj2" fmla="val 34377"/>
              <a:gd name="adj3" fmla="val 2500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sp>
        <p:nvSpPr>
          <p:cNvPr id="76" name="Right Arrow 75"/>
          <p:cNvSpPr/>
          <p:nvPr/>
        </p:nvSpPr>
        <p:spPr>
          <a:xfrm>
            <a:off x="4592633" y="5240374"/>
            <a:ext cx="406400" cy="47532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grpSp>
        <p:nvGrpSpPr>
          <p:cNvPr id="77" name="Group 76"/>
          <p:cNvGrpSpPr/>
          <p:nvPr/>
        </p:nvGrpSpPr>
        <p:grpSpPr>
          <a:xfrm>
            <a:off x="-58165" y="2226992"/>
            <a:ext cx="1871101" cy="1240311"/>
            <a:chOff x="3503714" y="1133891"/>
            <a:chExt cx="1871101" cy="1240311"/>
          </a:xfrm>
        </p:grpSpPr>
        <p:grpSp>
          <p:nvGrpSpPr>
            <p:cNvPr id="78" name="Group 77"/>
            <p:cNvGrpSpPr/>
            <p:nvPr/>
          </p:nvGrpSpPr>
          <p:grpSpPr>
            <a:xfrm>
              <a:off x="4041904" y="1133891"/>
              <a:ext cx="896608" cy="870979"/>
              <a:chOff x="790312" y="1333602"/>
              <a:chExt cx="896608" cy="870979"/>
            </a:xfrm>
          </p:grpSpPr>
          <p:sp>
            <p:nvSpPr>
              <p:cNvPr id="80" name="Cube 79"/>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81" name="Rectangle 80"/>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79" name="TextBox 78"/>
            <p:cNvSpPr txBox="1"/>
            <p:nvPr/>
          </p:nvSpPr>
          <p:spPr>
            <a:xfrm>
              <a:off x="3503714" y="2004870"/>
              <a:ext cx="1871101" cy="369332"/>
            </a:xfrm>
            <a:prstGeom prst="rect">
              <a:avLst/>
            </a:prstGeom>
            <a:noFill/>
          </p:spPr>
          <p:txBody>
            <a:bodyPr wrap="square" rtlCol="0">
              <a:spAutoFit/>
            </a:bodyPr>
            <a:lstStyle/>
            <a:p>
              <a:pPr algn="ctr"/>
              <a:r>
                <a:rPr lang="en-US" dirty="0" smtClean="0">
                  <a:solidFill>
                    <a:prstClr val="black"/>
                  </a:solidFill>
                  <a:latin typeface="Univers Com 45 Light"/>
                </a:rPr>
                <a:t>Strain</a:t>
              </a:r>
              <a:endParaRPr lang="en-US" dirty="0">
                <a:solidFill>
                  <a:prstClr val="black"/>
                </a:solidFill>
                <a:latin typeface="Univers Com 45 Light"/>
              </a:endParaRPr>
            </a:p>
          </p:txBody>
        </p:sp>
      </p:grpSp>
      <p:cxnSp>
        <p:nvCxnSpPr>
          <p:cNvPr id="82" name="Straight Connector 81"/>
          <p:cNvCxnSpPr>
            <a:endCxn id="41" idx="3"/>
          </p:cNvCxnSpPr>
          <p:nvPr/>
        </p:nvCxnSpPr>
        <p:spPr>
          <a:xfrm flipV="1">
            <a:off x="1337704" y="2573691"/>
            <a:ext cx="265184" cy="2714"/>
          </a:xfrm>
          <a:prstGeom prst="line">
            <a:avLst/>
          </a:prstGeom>
          <a:ln>
            <a:solidFill>
              <a:srgbClr val="F527ED"/>
            </a:solidFill>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smtClean="0"/>
              <a:t>‘Acquire’ is Dynamically Dispatched</a:t>
            </a:r>
            <a:endParaRPr lang="en-US" dirty="0"/>
          </a:p>
        </p:txBody>
      </p:sp>
    </p:spTree>
    <p:extLst>
      <p:ext uri="{BB962C8B-B14F-4D97-AF65-F5344CB8AC3E}">
        <p14:creationId xmlns:p14="http://schemas.microsoft.com/office/powerpoint/2010/main" val="58111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p:cNvPicPr>
            <a:picLocks noChangeAspect="1" noChangeArrowheads="1"/>
          </p:cNvPicPr>
          <p:nvPr/>
        </p:nvPicPr>
        <p:blipFill>
          <a:blip r:embed="rId3" cstate="print"/>
          <a:srcRect/>
          <a:stretch>
            <a:fillRect/>
          </a:stretch>
        </p:blipFill>
        <p:spPr bwMode="auto">
          <a:xfrm>
            <a:off x="685800" y="1524000"/>
            <a:ext cx="7550397" cy="3581400"/>
          </a:xfrm>
          <a:prstGeom prst="rect">
            <a:avLst/>
          </a:prstGeom>
          <a:noFill/>
          <a:ln w="9525">
            <a:noFill/>
            <a:miter lim="800000"/>
            <a:headEnd/>
            <a:tailEnd/>
          </a:ln>
        </p:spPr>
      </p:pic>
      <p:grpSp>
        <p:nvGrpSpPr>
          <p:cNvPr id="11" name="Group 10"/>
          <p:cNvGrpSpPr/>
          <p:nvPr/>
        </p:nvGrpSpPr>
        <p:grpSpPr>
          <a:xfrm>
            <a:off x="1278005" y="2209801"/>
            <a:ext cx="703194" cy="609600"/>
            <a:chOff x="1378197" y="2268981"/>
            <a:chExt cx="642104" cy="556640"/>
          </a:xfrm>
        </p:grpSpPr>
        <p:sp>
          <p:nvSpPr>
            <p:cNvPr id="10" name="Rectangle 9"/>
            <p:cNvSpPr/>
            <p:nvPr/>
          </p:nvSpPr>
          <p:spPr bwMode="auto">
            <a:xfrm>
              <a:off x="1447800" y="22860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pic>
          <p:nvPicPr>
            <p:cNvPr id="229379" name="Picture 3"/>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l="7692" t="27542" r="27488"/>
            <a:stretch>
              <a:fillRect/>
            </a:stretch>
          </p:blipFill>
          <p:spPr bwMode="auto">
            <a:xfrm>
              <a:off x="1378197" y="2268981"/>
              <a:ext cx="642104" cy="556640"/>
            </a:xfrm>
            <a:prstGeom prst="rect">
              <a:avLst/>
            </a:prstGeom>
            <a:noFill/>
            <a:ln w="9525">
              <a:noFill/>
              <a:miter lim="800000"/>
              <a:headEnd/>
              <a:tailEnd/>
            </a:ln>
          </p:spPr>
        </p:pic>
      </p:grpSp>
      <p:grpSp>
        <p:nvGrpSpPr>
          <p:cNvPr id="9" name="Group 8"/>
          <p:cNvGrpSpPr/>
          <p:nvPr/>
        </p:nvGrpSpPr>
        <p:grpSpPr>
          <a:xfrm>
            <a:off x="1212603" y="3038556"/>
            <a:ext cx="768597" cy="619045"/>
            <a:chOff x="685800" y="2942100"/>
            <a:chExt cx="628180" cy="505950"/>
          </a:xfrm>
        </p:grpSpPr>
        <p:sp>
          <p:nvSpPr>
            <p:cNvPr id="8" name="Rectangle 7"/>
            <p:cNvSpPr/>
            <p:nvPr/>
          </p:nvSpPr>
          <p:spPr bwMode="auto">
            <a:xfrm>
              <a:off x="762000" y="29421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pic>
          <p:nvPicPr>
            <p:cNvPr id="229380" name="Picture 4"/>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t="29314" r="22411"/>
            <a:stretch>
              <a:fillRect/>
            </a:stretch>
          </p:blipFill>
          <p:spPr bwMode="auto">
            <a:xfrm>
              <a:off x="685800" y="2949819"/>
              <a:ext cx="628180" cy="498231"/>
            </a:xfrm>
            <a:prstGeom prst="rect">
              <a:avLst/>
            </a:prstGeom>
            <a:noFill/>
            <a:ln w="9525">
              <a:noFill/>
              <a:miter lim="800000"/>
              <a:headEnd/>
              <a:tailEnd/>
            </a:ln>
          </p:spPr>
        </p:pic>
      </p:grpSp>
      <p:grpSp>
        <p:nvGrpSpPr>
          <p:cNvPr id="13" name="Group 12"/>
          <p:cNvGrpSpPr/>
          <p:nvPr/>
        </p:nvGrpSpPr>
        <p:grpSpPr>
          <a:xfrm>
            <a:off x="1288803" y="3944927"/>
            <a:ext cx="692397" cy="597763"/>
            <a:chOff x="1295400" y="3303200"/>
            <a:chExt cx="587033" cy="506800"/>
          </a:xfrm>
        </p:grpSpPr>
        <p:sp>
          <p:nvSpPr>
            <p:cNvPr id="12" name="Rectangle 11"/>
            <p:cNvSpPr/>
            <p:nvPr/>
          </p:nvSpPr>
          <p:spPr bwMode="auto">
            <a:xfrm>
              <a:off x="1362300" y="3303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pic>
          <p:nvPicPr>
            <p:cNvPr id="229381" name="Picture 5"/>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t="28261" r="20986"/>
            <a:stretch>
              <a:fillRect/>
            </a:stretch>
          </p:blipFill>
          <p:spPr bwMode="auto">
            <a:xfrm>
              <a:off x="1295400" y="3318013"/>
              <a:ext cx="587033" cy="491987"/>
            </a:xfrm>
            <a:prstGeom prst="rect">
              <a:avLst/>
            </a:prstGeom>
            <a:noFill/>
            <a:ln w="9525">
              <a:noFill/>
              <a:miter lim="800000"/>
              <a:headEnd/>
              <a:tailEnd/>
            </a:ln>
          </p:spPr>
        </p:pic>
      </p:grpSp>
      <p:pic>
        <p:nvPicPr>
          <p:cNvPr id="229382" name="Picture 6"/>
          <p:cNvPicPr>
            <a:picLocks noChangeAspect="1" noChangeArrowheads="1"/>
          </p:cNvPicPr>
          <p:nvPr/>
        </p:nvPicPr>
        <p:blipFill>
          <a:blip r:embed="rId7" cstate="print"/>
          <a:srcRect/>
          <a:stretch>
            <a:fillRect/>
          </a:stretch>
        </p:blipFill>
        <p:spPr bwMode="auto">
          <a:xfrm>
            <a:off x="2286000" y="5105400"/>
            <a:ext cx="550606" cy="533400"/>
          </a:xfrm>
          <a:prstGeom prst="rect">
            <a:avLst/>
          </a:prstGeom>
          <a:noFill/>
          <a:ln w="9525">
            <a:noFill/>
            <a:miter lim="800000"/>
            <a:headEnd/>
            <a:tailEnd/>
          </a:ln>
        </p:spPr>
      </p:pic>
      <p:pic>
        <p:nvPicPr>
          <p:cNvPr id="229383" name="Picture 7"/>
          <p:cNvPicPr>
            <a:picLocks noChangeAspect="1" noChangeArrowheads="1"/>
          </p:cNvPicPr>
          <p:nvPr/>
        </p:nvPicPr>
        <p:blipFill>
          <a:blip r:embed="rId8" cstate="print"/>
          <a:srcRect/>
          <a:stretch>
            <a:fillRect/>
          </a:stretch>
        </p:blipFill>
        <p:spPr bwMode="auto">
          <a:xfrm>
            <a:off x="6629400" y="5105400"/>
            <a:ext cx="550606" cy="533400"/>
          </a:xfrm>
          <a:prstGeom prst="rect">
            <a:avLst/>
          </a:prstGeom>
          <a:noFill/>
          <a:ln w="9525">
            <a:noFill/>
            <a:miter lim="800000"/>
            <a:headEnd/>
            <a:tailEnd/>
          </a:ln>
        </p:spPr>
      </p:pic>
      <p:pic>
        <p:nvPicPr>
          <p:cNvPr id="229384" name="Picture 8"/>
          <p:cNvPicPr>
            <a:picLocks noChangeAspect="1" noChangeArrowheads="1"/>
          </p:cNvPicPr>
          <p:nvPr/>
        </p:nvPicPr>
        <p:blipFill>
          <a:blip r:embed="rId9" cstate="print"/>
          <a:srcRect/>
          <a:stretch>
            <a:fillRect/>
          </a:stretch>
        </p:blipFill>
        <p:spPr bwMode="auto">
          <a:xfrm>
            <a:off x="4343400" y="5105400"/>
            <a:ext cx="550606" cy="533400"/>
          </a:xfrm>
          <a:prstGeom prst="rect">
            <a:avLst/>
          </a:prstGeom>
          <a:noFill/>
          <a:ln w="9525">
            <a:noFill/>
            <a:miter lim="800000"/>
            <a:headEnd/>
            <a:tailEnd/>
          </a:ln>
        </p:spPr>
      </p:pic>
      <p:sp>
        <p:nvSpPr>
          <p:cNvPr id="17" name="Right Arrow 16"/>
          <p:cNvSpPr/>
          <p:nvPr/>
        </p:nvSpPr>
        <p:spPr bwMode="auto">
          <a:xfrm>
            <a:off x="2344994" y="5181600"/>
            <a:ext cx="381000" cy="381000"/>
          </a:xfrm>
          <a:prstGeom prst="righ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18" name="Right Arrow 17"/>
          <p:cNvSpPr/>
          <p:nvPr/>
        </p:nvSpPr>
        <p:spPr bwMode="auto">
          <a:xfrm>
            <a:off x="4402394" y="5181600"/>
            <a:ext cx="381000" cy="381000"/>
          </a:xfrm>
          <a:prstGeom prst="righ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19" name="Right Arrow 18"/>
          <p:cNvSpPr/>
          <p:nvPr/>
        </p:nvSpPr>
        <p:spPr bwMode="auto">
          <a:xfrm>
            <a:off x="6688394" y="5181600"/>
            <a:ext cx="381000" cy="381000"/>
          </a:xfrm>
          <a:prstGeom prst="righ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20" name="TextBox 19"/>
          <p:cNvSpPr txBox="1"/>
          <p:nvPr/>
        </p:nvSpPr>
        <p:spPr>
          <a:xfrm>
            <a:off x="1847117" y="5638800"/>
            <a:ext cx="1364932" cy="523220"/>
          </a:xfrm>
          <a:prstGeom prst="rect">
            <a:avLst/>
          </a:prstGeom>
          <a:noFill/>
        </p:spPr>
        <p:txBody>
          <a:bodyPr wrap="none" rtlCol="0">
            <a:spAutoFit/>
          </a:bodyPr>
          <a:lstStyle/>
          <a:p>
            <a:pPr algn="ctr"/>
            <a:r>
              <a:rPr lang="en-US" sz="1400" b="1" dirty="0" err="1">
                <a:solidFill>
                  <a:prstClr val="black"/>
                </a:solidFill>
                <a:latin typeface="Univers Com 45 Light"/>
              </a:rPr>
              <a:t>Strain.lvclass</a:t>
            </a:r>
            <a:r>
              <a:rPr lang="en-US" sz="1400" b="1" dirty="0">
                <a:solidFill>
                  <a:prstClr val="black"/>
                </a:solidFill>
                <a:latin typeface="Univers Com 45 Light"/>
              </a:rPr>
              <a:t>:</a:t>
            </a:r>
          </a:p>
          <a:p>
            <a:pPr algn="ctr"/>
            <a:r>
              <a:rPr lang="en-US" sz="1400" b="1" dirty="0" err="1">
                <a:solidFill>
                  <a:prstClr val="black"/>
                </a:solidFill>
                <a:latin typeface="Univers Com 45 Light"/>
              </a:rPr>
              <a:t>Acquire.vi</a:t>
            </a:r>
            <a:endParaRPr lang="en-US" sz="1400" b="1" dirty="0">
              <a:solidFill>
                <a:prstClr val="black"/>
              </a:solidFill>
              <a:latin typeface="Univers Com 45 Light"/>
            </a:endParaRPr>
          </a:p>
        </p:txBody>
      </p:sp>
      <p:sp>
        <p:nvSpPr>
          <p:cNvPr id="21" name="TextBox 20"/>
          <p:cNvSpPr txBox="1"/>
          <p:nvPr/>
        </p:nvSpPr>
        <p:spPr>
          <a:xfrm>
            <a:off x="3931268" y="5638800"/>
            <a:ext cx="1311430" cy="523220"/>
          </a:xfrm>
          <a:prstGeom prst="rect">
            <a:avLst/>
          </a:prstGeom>
          <a:noFill/>
        </p:spPr>
        <p:txBody>
          <a:bodyPr wrap="none" rtlCol="0">
            <a:spAutoFit/>
          </a:bodyPr>
          <a:lstStyle/>
          <a:p>
            <a:pPr algn="ctr"/>
            <a:r>
              <a:rPr lang="en-US" sz="1400" b="1" dirty="0" err="1" smtClean="0">
                <a:solidFill>
                  <a:prstClr val="black"/>
                </a:solidFill>
                <a:latin typeface="Univers Com 45 Light"/>
              </a:rPr>
              <a:t>Temp.lvclass</a:t>
            </a:r>
            <a:r>
              <a:rPr lang="en-US" sz="1400" b="1" dirty="0" smtClean="0">
                <a:solidFill>
                  <a:prstClr val="black"/>
                </a:solidFill>
                <a:latin typeface="Univers Com 45 Light"/>
              </a:rPr>
              <a:t>:</a:t>
            </a:r>
            <a:endParaRPr lang="en-US" sz="1400" b="1" dirty="0">
              <a:solidFill>
                <a:prstClr val="black"/>
              </a:solidFill>
              <a:latin typeface="Univers Com 45 Light"/>
            </a:endParaRPr>
          </a:p>
          <a:p>
            <a:pPr algn="ctr"/>
            <a:r>
              <a:rPr lang="en-US" sz="1400" b="1" dirty="0" err="1">
                <a:solidFill>
                  <a:prstClr val="black"/>
                </a:solidFill>
                <a:latin typeface="Univers Com 45 Light"/>
              </a:rPr>
              <a:t>Acquire.vi</a:t>
            </a:r>
            <a:endParaRPr lang="en-US" sz="1400" b="1" dirty="0">
              <a:solidFill>
                <a:prstClr val="black"/>
              </a:solidFill>
              <a:latin typeface="Univers Com 45 Light"/>
            </a:endParaRPr>
          </a:p>
        </p:txBody>
      </p:sp>
      <p:sp>
        <p:nvSpPr>
          <p:cNvPr id="22" name="TextBox 21"/>
          <p:cNvSpPr txBox="1"/>
          <p:nvPr/>
        </p:nvSpPr>
        <p:spPr>
          <a:xfrm>
            <a:off x="5989169" y="5638800"/>
            <a:ext cx="1767633" cy="523220"/>
          </a:xfrm>
          <a:prstGeom prst="rect">
            <a:avLst/>
          </a:prstGeom>
          <a:noFill/>
        </p:spPr>
        <p:txBody>
          <a:bodyPr wrap="none" rtlCol="0">
            <a:spAutoFit/>
          </a:bodyPr>
          <a:lstStyle/>
          <a:p>
            <a:pPr algn="ctr"/>
            <a:r>
              <a:rPr lang="en-US" sz="1400" b="1" dirty="0" err="1">
                <a:solidFill>
                  <a:prstClr val="black"/>
                </a:solidFill>
                <a:latin typeface="Univers Com 45 Light"/>
              </a:rPr>
              <a:t>Resistance.lvclass</a:t>
            </a:r>
            <a:r>
              <a:rPr lang="en-US" sz="1400" b="1" dirty="0">
                <a:solidFill>
                  <a:prstClr val="black"/>
                </a:solidFill>
                <a:latin typeface="Univers Com 45 Light"/>
              </a:rPr>
              <a:t>:</a:t>
            </a:r>
          </a:p>
          <a:p>
            <a:pPr algn="ctr"/>
            <a:r>
              <a:rPr lang="en-US" sz="1400" b="1" dirty="0" err="1">
                <a:solidFill>
                  <a:prstClr val="black"/>
                </a:solidFill>
                <a:latin typeface="Univers Com 45 Light"/>
              </a:rPr>
              <a:t>Acquire.vi</a:t>
            </a:r>
            <a:endParaRPr lang="en-US" sz="1400" b="1" dirty="0">
              <a:solidFill>
                <a:prstClr val="black"/>
              </a:solidFill>
              <a:latin typeface="Univers Com 45 Light"/>
            </a:endParaRPr>
          </a:p>
        </p:txBody>
      </p:sp>
      <p:sp>
        <p:nvSpPr>
          <p:cNvPr id="24" name="Title 23"/>
          <p:cNvSpPr>
            <a:spLocks noGrp="1"/>
          </p:cNvSpPr>
          <p:nvPr>
            <p:ph type="title"/>
          </p:nvPr>
        </p:nvSpPr>
        <p:spPr/>
        <p:txBody>
          <a:bodyPr/>
          <a:lstStyle/>
          <a:p>
            <a:r>
              <a:rPr lang="en-US" dirty="0" smtClean="0"/>
              <a:t>Understanding Dynamic Dispatch</a:t>
            </a:r>
            <a:endParaRPr lang="en-US" dirty="0"/>
          </a:p>
        </p:txBody>
      </p:sp>
      <p:sp>
        <p:nvSpPr>
          <p:cNvPr id="25" name="TextBox 24"/>
          <p:cNvSpPr txBox="1"/>
          <p:nvPr/>
        </p:nvSpPr>
        <p:spPr>
          <a:xfrm>
            <a:off x="5029200" y="3048000"/>
            <a:ext cx="314429" cy="369332"/>
          </a:xfrm>
          <a:prstGeom prst="rect">
            <a:avLst/>
          </a:prstGeom>
          <a:solidFill>
            <a:schemeClr val="bg1"/>
          </a:solidFill>
          <a:ln>
            <a:solidFill>
              <a:schemeClr val="bg1">
                <a:lumMod val="75000"/>
              </a:schemeClr>
            </a:solidFill>
          </a:ln>
        </p:spPr>
        <p:txBody>
          <a:bodyPr wrap="square" rtlCol="0">
            <a:spAutoFit/>
          </a:bodyPr>
          <a:lstStyle/>
          <a:p>
            <a:r>
              <a:rPr lang="en-US" dirty="0">
                <a:solidFill>
                  <a:prstClr val="black"/>
                </a:solidFill>
                <a:latin typeface="Univers Com 45 Light"/>
              </a:rPr>
              <a:t>2</a:t>
            </a:r>
          </a:p>
        </p:txBody>
      </p:sp>
      <p:sp>
        <p:nvSpPr>
          <p:cNvPr id="26" name="TextBox 25"/>
          <p:cNvSpPr txBox="1"/>
          <p:nvPr/>
        </p:nvSpPr>
        <p:spPr>
          <a:xfrm>
            <a:off x="4953000" y="3048000"/>
            <a:ext cx="314429" cy="369332"/>
          </a:xfrm>
          <a:prstGeom prst="rect">
            <a:avLst/>
          </a:prstGeom>
          <a:solidFill>
            <a:schemeClr val="bg1"/>
          </a:solidFill>
          <a:ln>
            <a:solidFill>
              <a:schemeClr val="bg1">
                <a:lumMod val="75000"/>
              </a:schemeClr>
            </a:solidFill>
          </a:ln>
        </p:spPr>
        <p:txBody>
          <a:bodyPr wrap="square" rtlCol="0">
            <a:spAutoFit/>
          </a:bodyPr>
          <a:lstStyle/>
          <a:p>
            <a:r>
              <a:rPr lang="en-US" dirty="0">
                <a:solidFill>
                  <a:prstClr val="black"/>
                </a:solidFill>
                <a:latin typeface="Univers Com 45 Light"/>
              </a:rPr>
              <a:t>6</a:t>
            </a:r>
          </a:p>
        </p:txBody>
      </p:sp>
      <p:sp>
        <p:nvSpPr>
          <p:cNvPr id="27" name="TextBox 26"/>
          <p:cNvSpPr txBox="1"/>
          <p:nvPr/>
        </p:nvSpPr>
        <p:spPr>
          <a:xfrm>
            <a:off x="5029200" y="2971800"/>
            <a:ext cx="440201" cy="369332"/>
          </a:xfrm>
          <a:prstGeom prst="rect">
            <a:avLst/>
          </a:prstGeom>
          <a:solidFill>
            <a:schemeClr val="bg1"/>
          </a:solidFill>
          <a:ln>
            <a:solidFill>
              <a:schemeClr val="bg1">
                <a:lumMod val="75000"/>
              </a:schemeClr>
            </a:solidFill>
          </a:ln>
        </p:spPr>
        <p:txBody>
          <a:bodyPr wrap="square" rtlCol="0">
            <a:spAutoFit/>
          </a:bodyPr>
          <a:lstStyle/>
          <a:p>
            <a:r>
              <a:rPr lang="en-US" dirty="0">
                <a:solidFill>
                  <a:prstClr val="black"/>
                </a:solidFill>
                <a:latin typeface="Univers Com 45 Light"/>
              </a:rPr>
              <a:t>10</a:t>
            </a:r>
          </a:p>
        </p:txBody>
      </p:sp>
      <p:sp>
        <p:nvSpPr>
          <p:cNvPr id="28" name="Down Arrow 27"/>
          <p:cNvSpPr/>
          <p:nvPr/>
        </p:nvSpPr>
        <p:spPr bwMode="auto">
          <a:xfrm rot="2936242">
            <a:off x="3553862" y="3168939"/>
            <a:ext cx="533400" cy="2393053"/>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29" name="Down Arrow 28"/>
          <p:cNvSpPr/>
          <p:nvPr/>
        </p:nvSpPr>
        <p:spPr bwMode="auto">
          <a:xfrm rot="687228">
            <a:off x="4481896" y="3630900"/>
            <a:ext cx="533400" cy="1448365"/>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30" name="Down Arrow 29"/>
          <p:cNvSpPr/>
          <p:nvPr/>
        </p:nvSpPr>
        <p:spPr bwMode="auto">
          <a:xfrm rot="18951229">
            <a:off x="5571822" y="3335913"/>
            <a:ext cx="533400" cy="1992593"/>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3" name="TextBox 2"/>
          <p:cNvSpPr txBox="1"/>
          <p:nvPr/>
        </p:nvSpPr>
        <p:spPr>
          <a:xfrm>
            <a:off x="4071541" y="2741380"/>
            <a:ext cx="1812804" cy="307777"/>
          </a:xfrm>
          <a:prstGeom prst="rect">
            <a:avLst/>
          </a:prstGeom>
          <a:solidFill>
            <a:srgbClr val="FFFFFF"/>
          </a:solidFill>
        </p:spPr>
        <p:txBody>
          <a:bodyPr wrap="square" rtlCol="0">
            <a:spAutoFit/>
          </a:bodyPr>
          <a:lstStyle/>
          <a:p>
            <a:pPr algn="ctr"/>
            <a:r>
              <a:rPr lang="en-US" sz="1400" dirty="0">
                <a:solidFill>
                  <a:prstClr val="black"/>
                </a:solidFill>
                <a:latin typeface="Univers Com 45 Light"/>
              </a:rPr>
              <a:t>Acquire</a:t>
            </a:r>
          </a:p>
        </p:txBody>
      </p:sp>
      <p:sp>
        <p:nvSpPr>
          <p:cNvPr id="31" name="TextBox 30"/>
          <p:cNvSpPr txBox="1"/>
          <p:nvPr/>
        </p:nvSpPr>
        <p:spPr>
          <a:xfrm>
            <a:off x="772826" y="1935027"/>
            <a:ext cx="1812804" cy="307777"/>
          </a:xfrm>
          <a:prstGeom prst="rect">
            <a:avLst/>
          </a:prstGeom>
          <a:solidFill>
            <a:srgbClr val="FFFFFF"/>
          </a:solidFill>
        </p:spPr>
        <p:txBody>
          <a:bodyPr wrap="square" rtlCol="0">
            <a:spAutoFit/>
          </a:bodyPr>
          <a:lstStyle/>
          <a:p>
            <a:pPr algn="ctr"/>
            <a:r>
              <a:rPr lang="en-US" sz="1400" dirty="0">
                <a:solidFill>
                  <a:prstClr val="black"/>
                </a:solidFill>
                <a:latin typeface="Univers Com 45 Light"/>
              </a:rPr>
              <a:t>Strain</a:t>
            </a:r>
          </a:p>
        </p:txBody>
      </p:sp>
      <p:sp>
        <p:nvSpPr>
          <p:cNvPr id="32" name="TextBox 31"/>
          <p:cNvSpPr txBox="1"/>
          <p:nvPr/>
        </p:nvSpPr>
        <p:spPr>
          <a:xfrm>
            <a:off x="685800" y="2696110"/>
            <a:ext cx="1812804" cy="307777"/>
          </a:xfrm>
          <a:prstGeom prst="rect">
            <a:avLst/>
          </a:prstGeom>
          <a:solidFill>
            <a:srgbClr val="FFFFFF"/>
          </a:solidFill>
        </p:spPr>
        <p:txBody>
          <a:bodyPr wrap="square" rtlCol="0">
            <a:spAutoFit/>
          </a:bodyPr>
          <a:lstStyle/>
          <a:p>
            <a:pPr algn="ctr"/>
            <a:r>
              <a:rPr lang="en-US" sz="1400" dirty="0" smtClean="0">
                <a:solidFill>
                  <a:prstClr val="black"/>
                </a:solidFill>
                <a:latin typeface="Univers Com 45 Light"/>
              </a:rPr>
              <a:t>Temp</a:t>
            </a:r>
            <a:endParaRPr lang="en-US" sz="1400" dirty="0">
              <a:solidFill>
                <a:prstClr val="black"/>
              </a:solidFill>
              <a:latin typeface="Univers Com 45 Light"/>
            </a:endParaRPr>
          </a:p>
        </p:txBody>
      </p:sp>
      <p:sp>
        <p:nvSpPr>
          <p:cNvPr id="33" name="TextBox 32"/>
          <p:cNvSpPr txBox="1"/>
          <p:nvPr/>
        </p:nvSpPr>
        <p:spPr>
          <a:xfrm>
            <a:off x="772826" y="3637150"/>
            <a:ext cx="1812804" cy="307777"/>
          </a:xfrm>
          <a:prstGeom prst="rect">
            <a:avLst/>
          </a:prstGeom>
          <a:solidFill>
            <a:srgbClr val="FFFFFF"/>
          </a:solidFill>
        </p:spPr>
        <p:txBody>
          <a:bodyPr wrap="square" rtlCol="0">
            <a:spAutoFit/>
          </a:bodyPr>
          <a:lstStyle/>
          <a:p>
            <a:pPr algn="ctr"/>
            <a:r>
              <a:rPr lang="en-US" sz="1400" dirty="0">
                <a:solidFill>
                  <a:prstClr val="black"/>
                </a:solidFill>
                <a:latin typeface="Univers Com 45 Light"/>
              </a:rPr>
              <a:t>Resistance</a:t>
            </a:r>
          </a:p>
        </p:txBody>
      </p:sp>
    </p:spTree>
    <p:extLst>
      <p:ext uri="{BB962C8B-B14F-4D97-AF65-F5344CB8AC3E}">
        <p14:creationId xmlns:p14="http://schemas.microsoft.com/office/powerpoint/2010/main" val="11000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nodeType="afterEffect">
                                  <p:stCondLst>
                                    <p:cond delay="0"/>
                                  </p:stCondLst>
                                  <p:childTnLst>
                                    <p:animMotion origin="layout" path="M 2.5E-6 -4.81481E-6 L 0.11424 0.0007 L 0.11476 0.10046 L 0.1691 0.09954 L 0.17188 0.11806 L 0.23559 0.11644 " pathEditMode="relative" ptsTypes="AAAAAA">
                                      <p:cBhvr>
                                        <p:cTn id="13" dur="2000" fill="hold"/>
                                        <p:tgtEl>
                                          <p:spTgt spid="11"/>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4.44444E-6 8.51852E-6 C 0.00226 -0.00023 0.00434 -0.00046 0.0066 -0.00069 C 0.00989 -0.00115 0.01649 -0.00231 0.01649 -0.00231 C 0.05625 -0.00161 0.09548 0.00371 0.13524 0.00371 L 0.18298 -0.00138 L 0.24444 8.51852E-6 " pathEditMode="relative" ptsTypes="fffAAA">
                                      <p:cBhvr>
                                        <p:cTn id="15" dur="2000" fill="hold"/>
                                        <p:tgtEl>
                                          <p:spTgt spid="9"/>
                                        </p:tgtEl>
                                        <p:attrNameLst>
                                          <p:attrName>ppt_x</p:attrName>
                                          <p:attrName>ppt_y</p:attrName>
                                        </p:attrNameLst>
                                      </p:cBhvr>
                                    </p:animMotion>
                                  </p:childTnLst>
                                </p:cTn>
                              </p:par>
                              <p:par>
                                <p:cTn id="16" presetID="0" presetClass="path" presetSubtype="0" accel="50000" decel="50000" fill="hold" nodeType="withEffect">
                                  <p:stCondLst>
                                    <p:cond delay="0"/>
                                  </p:stCondLst>
                                  <p:childTnLst>
                                    <p:animMotion origin="layout" path="M -5E-6 -7.40741E-7 C 0.03629 -0.00116 0.0724 -0.00162 0.10869 -0.00069 C 0.11719 0.00046 0.11233 -7.40741E-7 0.12292 -7.40741E-7 L 0.1224 -0.13981 L 0.179 -0.13981 L 0.18021 -0.1581 L 0.25 -0.15741 " pathEditMode="relative" ptsTypes="ffAAAAA">
                                      <p:cBhvr>
                                        <p:cTn id="17" dur="2000" fill="hold"/>
                                        <p:tgtEl>
                                          <p:spTgt spid="1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23437 0.10972 L 0.37031 0.10578 " pathEditMode="relative" rAng="0" ptsTypes="AA">
                                      <p:cBhvr>
                                        <p:cTn id="21" dur="2000" fill="hold"/>
                                        <p:tgtEl>
                                          <p:spTgt spid="11"/>
                                        </p:tgtEl>
                                        <p:attrNameLst>
                                          <p:attrName>ppt_x</p:attrName>
                                          <p:attrName>ppt_y</p:attrName>
                                        </p:attrNameLst>
                                      </p:cBhvr>
                                      <p:rCtr x="68" y="-2"/>
                                    </p:animMotion>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2000"/>
                                        <p:tgtEl>
                                          <p:spTgt spid="11"/>
                                        </p:tgtEl>
                                      </p:cBhvr>
                                    </p:animEffect>
                                    <p:set>
                                      <p:cBhvr>
                                        <p:cTn id="31" dur="1" fill="hold">
                                          <p:stCondLst>
                                            <p:cond delay="1999"/>
                                          </p:stCondLst>
                                        </p:cTn>
                                        <p:tgtEl>
                                          <p:spTgt spid="1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28"/>
                                        </p:tgtEl>
                                      </p:cBhvr>
                                    </p:animEffect>
                                    <p:set>
                                      <p:cBhvr>
                                        <p:cTn id="34" dur="1" fill="hold">
                                          <p:stCondLst>
                                            <p:cond delay="1999"/>
                                          </p:stCondLst>
                                        </p:cTn>
                                        <p:tgtEl>
                                          <p:spTgt spid="2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63" presetClass="path" presetSubtype="0" accel="50000" decel="50000" fill="hold" grpId="1" nodeType="withEffect">
                                  <p:stCondLst>
                                    <p:cond delay="0"/>
                                  </p:stCondLst>
                                  <p:childTnLst>
                                    <p:animMotion origin="layout" path="M 2.5E-6 -3.7037E-6 L 0.11823 -0.05023 " pathEditMode="relative" rAng="0" ptsTypes="AA">
                                      <p:cBhvr>
                                        <p:cTn id="38" dur="2000" fill="hold"/>
                                        <p:tgtEl>
                                          <p:spTgt spid="25"/>
                                        </p:tgtEl>
                                        <p:attrNameLst>
                                          <p:attrName>ppt_x</p:attrName>
                                          <p:attrName>ppt_y</p:attrName>
                                        </p:attrNameLst>
                                      </p:cBhvr>
                                      <p:rCtr x="59" y="-25"/>
                                    </p:animMotion>
                                  </p:childTnLst>
                                </p:cTn>
                              </p:par>
                              <p:par>
                                <p:cTn id="39" presetID="10" presetClass="exit" presetSubtype="0" fill="hold" grpId="1" nodeType="withEffect">
                                  <p:stCondLst>
                                    <p:cond delay="0"/>
                                  </p:stCondLst>
                                  <p:childTnLst>
                                    <p:animEffect transition="out" filter="fade">
                                      <p:cBhvr>
                                        <p:cTn id="40" dur="2000"/>
                                        <p:tgtEl>
                                          <p:spTgt spid="17"/>
                                        </p:tgtEl>
                                      </p:cBhvr>
                                    </p:animEffect>
                                    <p:set>
                                      <p:cBhvr>
                                        <p:cTn id="41" dur="1" fill="hold">
                                          <p:stCondLst>
                                            <p:cond delay="1999"/>
                                          </p:stCondLst>
                                        </p:cTn>
                                        <p:tgtEl>
                                          <p:spTgt spid="1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nodeType="clickEffect">
                                  <p:stCondLst>
                                    <p:cond delay="0"/>
                                  </p:stCondLst>
                                  <p:childTnLst>
                                    <p:animMotion origin="layout" path="M 0.24323 -0.01482 L 0.37916 -0.01482 " pathEditMode="relative" rAng="0" ptsTypes="AA">
                                      <p:cBhvr>
                                        <p:cTn id="45" dur="2000" fill="hold"/>
                                        <p:tgtEl>
                                          <p:spTgt spid="9"/>
                                        </p:tgtEl>
                                        <p:attrNameLst>
                                          <p:attrName>ppt_x</p:attrName>
                                          <p:attrName>ppt_y</p:attrName>
                                        </p:attrNameLst>
                                      </p:cBhvr>
                                      <p:rCtr x="68" y="0"/>
                                    </p:animMotion>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2000"/>
                                        <p:tgtEl>
                                          <p:spTgt spid="9"/>
                                        </p:tgtEl>
                                      </p:cBhvr>
                                    </p:animEffect>
                                    <p:set>
                                      <p:cBhvr>
                                        <p:cTn id="55" dur="1" fill="hold">
                                          <p:stCondLst>
                                            <p:cond delay="1999"/>
                                          </p:stCondLst>
                                        </p:cTn>
                                        <p:tgtEl>
                                          <p:spTgt spid="9"/>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par>
                                <p:cTn id="58" presetID="63" presetClass="path" presetSubtype="0" accel="50000" decel="50000" fill="hold" grpId="1" nodeType="withEffect">
                                  <p:stCondLst>
                                    <p:cond delay="0"/>
                                  </p:stCondLst>
                                  <p:childTnLst>
                                    <p:animMotion origin="layout" path="M 2.5E-6 -3.7037E-6 L 0.12656 -0.00578 " pathEditMode="relative" rAng="0" ptsTypes="AA">
                                      <p:cBhvr>
                                        <p:cTn id="59" dur="2000" fill="hold"/>
                                        <p:tgtEl>
                                          <p:spTgt spid="26"/>
                                        </p:tgtEl>
                                        <p:attrNameLst>
                                          <p:attrName>ppt_x</p:attrName>
                                          <p:attrName>ppt_y</p:attrName>
                                        </p:attrNameLst>
                                      </p:cBhvr>
                                      <p:rCtr x="63" y="-3"/>
                                    </p:animMotion>
                                  </p:childTnLst>
                                </p:cTn>
                              </p:par>
                              <p:par>
                                <p:cTn id="60" presetID="10" presetClass="exit" presetSubtype="0" fill="hold" grpId="1" nodeType="withEffect">
                                  <p:stCondLst>
                                    <p:cond delay="0"/>
                                  </p:stCondLst>
                                  <p:childTnLst>
                                    <p:animEffect transition="out" filter="fade">
                                      <p:cBhvr>
                                        <p:cTn id="61" dur="2000"/>
                                        <p:tgtEl>
                                          <p:spTgt spid="18"/>
                                        </p:tgtEl>
                                      </p:cBhvr>
                                    </p:animEffect>
                                    <p:set>
                                      <p:cBhvr>
                                        <p:cTn id="62" dur="1" fill="hold">
                                          <p:stCondLst>
                                            <p:cond delay="1999"/>
                                          </p:stCondLst>
                                        </p:cTn>
                                        <p:tgtEl>
                                          <p:spTgt spid="18"/>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29"/>
                                        </p:tgtEl>
                                      </p:cBhvr>
                                    </p:animEffect>
                                    <p:set>
                                      <p:cBhvr>
                                        <p:cTn id="65" dur="1" fill="hold">
                                          <p:stCondLst>
                                            <p:cond delay="1999"/>
                                          </p:stCondLst>
                                        </p:cTn>
                                        <p:tgtEl>
                                          <p:spTgt spid="2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63" presetClass="path" presetSubtype="0" accel="50000" decel="50000" fill="hold" nodeType="clickEffect">
                                  <p:stCondLst>
                                    <p:cond delay="0"/>
                                  </p:stCondLst>
                                  <p:childTnLst>
                                    <p:animMotion origin="layout" path="M 0.23993 -0.14792 L 0.37708 -0.14792 " pathEditMode="relative" rAng="0" ptsTypes="AA">
                                      <p:cBhvr>
                                        <p:cTn id="69" dur="2000" fill="hold"/>
                                        <p:tgtEl>
                                          <p:spTgt spid="13"/>
                                        </p:tgtEl>
                                        <p:attrNameLst>
                                          <p:attrName>ppt_x</p:attrName>
                                          <p:attrName>ppt_y</p:attrName>
                                        </p:attrNameLst>
                                      </p:cBhvr>
                                      <p:rCtr x="69" y="0"/>
                                    </p:animMotion>
                                  </p:childTnLst>
                                </p:cTn>
                              </p:par>
                            </p:childTnLst>
                          </p:cTn>
                        </p:par>
                        <p:par>
                          <p:cTn id="70" fill="hold">
                            <p:stCondLst>
                              <p:cond delay="2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9"/>
                                        </p:tgtEl>
                                      </p:cBhvr>
                                    </p:animEffect>
                                    <p:set>
                                      <p:cBhvr>
                                        <p:cTn id="80" dur="1" fill="hold">
                                          <p:stCondLst>
                                            <p:cond delay="499"/>
                                          </p:stCondLst>
                                        </p:cTn>
                                        <p:tgtEl>
                                          <p:spTgt spid="19"/>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2000"/>
                                        <p:tgtEl>
                                          <p:spTgt spid="30"/>
                                        </p:tgtEl>
                                      </p:cBhvr>
                                    </p:animEffect>
                                    <p:set>
                                      <p:cBhvr>
                                        <p:cTn id="83" dur="1" fill="hold">
                                          <p:stCondLst>
                                            <p:cond delay="1999"/>
                                          </p:stCondLst>
                                        </p:cTn>
                                        <p:tgtEl>
                                          <p:spTgt spid="30"/>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childTnLst>
                                </p:cTn>
                              </p:par>
                              <p:par>
                                <p:cTn id="86" presetID="63" presetClass="path" presetSubtype="0" accel="50000" decel="50000" fill="hold" grpId="1" nodeType="withEffect">
                                  <p:stCondLst>
                                    <p:cond delay="0"/>
                                  </p:stCondLst>
                                  <p:childTnLst>
                                    <p:animMotion origin="layout" path="M -0.00972 0.01064 L 0.10937 0.05092 " pathEditMode="relative" rAng="0" ptsTypes="AA">
                                      <p:cBhvr>
                                        <p:cTn id="87" dur="2000" fill="hold"/>
                                        <p:tgtEl>
                                          <p:spTgt spid="27"/>
                                        </p:tgtEl>
                                        <p:attrNameLst>
                                          <p:attrName>ppt_x</p:attrName>
                                          <p:attrName>ppt_y</p:attrName>
                                        </p:attrNameLst>
                                      </p:cBhvr>
                                      <p:rCtr x="60" y="20"/>
                                    </p:animMotion>
                                  </p:childTnLst>
                                </p:cTn>
                              </p:par>
                              <p:par>
                                <p:cTn id="88" presetID="10" presetClass="exit" presetSubtype="0" fill="hold" nodeType="withEffect">
                                  <p:stCondLst>
                                    <p:cond delay="0"/>
                                  </p:stCondLst>
                                  <p:childTnLst>
                                    <p:animEffect transition="out" filter="fade">
                                      <p:cBhvr>
                                        <p:cTn id="89" dur="2000"/>
                                        <p:tgtEl>
                                          <p:spTgt spid="13"/>
                                        </p:tgtEl>
                                      </p:cBhvr>
                                    </p:animEffect>
                                    <p:set>
                                      <p:cBhvr>
                                        <p:cTn id="90" dur="1" fill="hold">
                                          <p:stCondLst>
                                            <p:cond delay="1999"/>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grpId="2" nodeType="clickEffect">
                                  <p:stCondLst>
                                    <p:cond delay="0"/>
                                  </p:stCondLst>
                                  <p:childTnLst>
                                    <p:animMotion origin="layout" path="M 0.11823 -0.05023 L 0.17656 -0.05023 " pathEditMode="relative" rAng="0" ptsTypes="AA">
                                      <p:cBhvr>
                                        <p:cTn id="94" dur="2000" fill="hold"/>
                                        <p:tgtEl>
                                          <p:spTgt spid="25"/>
                                        </p:tgtEl>
                                        <p:attrNameLst>
                                          <p:attrName>ppt_x</p:attrName>
                                          <p:attrName>ppt_y</p:attrName>
                                        </p:attrNameLst>
                                      </p:cBhvr>
                                      <p:rCtr x="29" y="0"/>
                                    </p:animMotion>
                                  </p:childTnLst>
                                </p:cTn>
                              </p:par>
                              <p:par>
                                <p:cTn id="95" presetID="63" presetClass="path" presetSubtype="0" accel="50000" decel="50000" fill="hold" grpId="2" nodeType="withEffect">
                                  <p:stCondLst>
                                    <p:cond delay="0"/>
                                  </p:stCondLst>
                                  <p:childTnLst>
                                    <p:animMotion origin="layout" path="M 0.10937 0.05092 L 0.16771 0.05092 " pathEditMode="relative" rAng="0" ptsTypes="AA">
                                      <p:cBhvr>
                                        <p:cTn id="96" dur="2000" fill="hold"/>
                                        <p:tgtEl>
                                          <p:spTgt spid="27"/>
                                        </p:tgtEl>
                                        <p:attrNameLst>
                                          <p:attrName>ppt_x</p:attrName>
                                          <p:attrName>ppt_y</p:attrName>
                                        </p:attrNameLst>
                                      </p:cBhvr>
                                      <p:rCtr x="29" y="0"/>
                                    </p:animMotion>
                                  </p:childTnLst>
                                </p:cTn>
                              </p:par>
                              <p:par>
                                <p:cTn id="97" presetID="63" presetClass="path" presetSubtype="0" accel="50000" decel="50000" fill="hold" grpId="2" nodeType="withEffect">
                                  <p:stCondLst>
                                    <p:cond delay="0"/>
                                  </p:stCondLst>
                                  <p:childTnLst>
                                    <p:animMotion origin="layout" path="M 0.12657 -0.00463 L 0.1849 -0.00463 " pathEditMode="relative" rAng="0" ptsTypes="AA">
                                      <p:cBhvr>
                                        <p:cTn id="98" dur="2000" fill="hold"/>
                                        <p:tgtEl>
                                          <p:spTgt spid="26"/>
                                        </p:tgtEl>
                                        <p:attrNameLst>
                                          <p:attrName>ppt_x</p:attrName>
                                          <p:attrName>ppt_y</p:attrName>
                                        </p:attrNameLst>
                                      </p:cBhvr>
                                      <p:rCtr x="2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9" grpId="0" animBg="1"/>
      <p:bldP spid="29" grpId="1" animBg="1"/>
      <p:bldP spid="30" grpId="0" animBg="1"/>
      <p:bldP spid="3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Common Problem: Software becomes difficult to maintain over time…</a:t>
            </a:r>
            <a:endParaRPr lang="en-US" dirty="0"/>
          </a:p>
        </p:txBody>
      </p:sp>
      <p:pic>
        <p:nvPicPr>
          <p:cNvPr id="3" name="Picture 2"/>
          <p:cNvPicPr>
            <a:picLocks noChangeAspect="1"/>
          </p:cNvPicPr>
          <p:nvPr/>
        </p:nvPicPr>
        <p:blipFill>
          <a:blip r:embed="rId5"/>
          <a:stretch>
            <a:fillRect/>
          </a:stretch>
        </p:blipFill>
        <p:spPr>
          <a:xfrm>
            <a:off x="473935" y="1530082"/>
            <a:ext cx="8191270" cy="4113878"/>
          </a:xfrm>
          <a:prstGeom prst="rect">
            <a:avLst/>
          </a:prstGeom>
        </p:spPr>
      </p:pic>
      <p:sp>
        <p:nvSpPr>
          <p:cNvPr id="4" name="Rectangle 3"/>
          <p:cNvSpPr/>
          <p:nvPr/>
        </p:nvSpPr>
        <p:spPr>
          <a:xfrm>
            <a:off x="1053294" y="1595323"/>
            <a:ext cx="2280212" cy="6597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accent4"/>
                </a:solidFill>
              </a:rPr>
              <a:t>Initial investment in software architecture, training and processes</a:t>
            </a:r>
            <a:endParaRPr lang="en-US" sz="1400" b="1" dirty="0">
              <a:solidFill>
                <a:schemeClr val="accent4"/>
              </a:solidFill>
            </a:endParaRPr>
          </a:p>
        </p:txBody>
      </p:sp>
    </p:spTree>
    <p:custDataLst>
      <p:tags r:id="rId1"/>
    </p:custDataLst>
    <p:extLst>
      <p:ext uri="{BB962C8B-B14F-4D97-AF65-F5344CB8AC3E}">
        <p14:creationId xmlns:p14="http://schemas.microsoft.com/office/powerpoint/2010/main" val="398586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Illustrate dynamic dispatch</a:t>
            </a:r>
            <a:endParaRPr lang="en-US" dirty="0"/>
          </a:p>
        </p:txBody>
      </p:sp>
    </p:spTree>
    <p:extLst>
      <p:ext uri="{BB962C8B-B14F-4D97-AF65-F5344CB8AC3E}">
        <p14:creationId xmlns:p14="http://schemas.microsoft.com/office/powerpoint/2010/main" val="361996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414809" y="1244362"/>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237259" y="124333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5837459" y="124333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flipV="1">
            <a:off x="3360959" y="1344930"/>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15" idx="1"/>
          </p:cNvCxnSpPr>
          <p:nvPr/>
        </p:nvCxnSpPr>
        <p:spPr>
          <a:xfrm flipV="1">
            <a:off x="5088159" y="1344930"/>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 idx="5"/>
            <a:endCxn id="8" idx="1"/>
          </p:cNvCxnSpPr>
          <p:nvPr/>
        </p:nvCxnSpPr>
        <p:spPr>
          <a:xfrm>
            <a:off x="2051948" y="1060918"/>
            <a:ext cx="585111" cy="285044"/>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386859" y="1433830"/>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46" name="Straight Connector 45"/>
          <p:cNvCxnSpPr>
            <a:stCxn id="14" idx="3"/>
            <a:endCxn id="35" idx="1"/>
          </p:cNvCxnSpPr>
          <p:nvPr/>
        </p:nvCxnSpPr>
        <p:spPr>
          <a:xfrm>
            <a:off x="6783609" y="1605280"/>
            <a:ext cx="60325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155340" y="734301"/>
            <a:ext cx="896608" cy="870979"/>
            <a:chOff x="790312" y="1333602"/>
            <a:chExt cx="896608" cy="870979"/>
          </a:xfrm>
        </p:grpSpPr>
        <p:sp>
          <p:nvSpPr>
            <p:cNvPr id="2" name="Cube 1"/>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47" name="Rectangle 46"/>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grpSp>
        <p:nvGrpSpPr>
          <p:cNvPr id="99" name="Group 98"/>
          <p:cNvGrpSpPr/>
          <p:nvPr/>
        </p:nvGrpSpPr>
        <p:grpSpPr>
          <a:xfrm>
            <a:off x="98533" y="3331733"/>
            <a:ext cx="8695671" cy="2853676"/>
            <a:chOff x="98533" y="3331733"/>
            <a:chExt cx="8695671" cy="2853676"/>
          </a:xfrm>
        </p:grpSpPr>
        <p:grpSp>
          <p:nvGrpSpPr>
            <p:cNvPr id="28" name="Group 27"/>
            <p:cNvGrpSpPr/>
            <p:nvPr/>
          </p:nvGrpSpPr>
          <p:grpSpPr>
            <a:xfrm>
              <a:off x="2551777" y="4510811"/>
              <a:ext cx="1185551" cy="1093232"/>
              <a:chOff x="1866900" y="2489200"/>
              <a:chExt cx="1185551" cy="1093232"/>
            </a:xfrm>
          </p:grpSpPr>
          <p:grpSp>
            <p:nvGrpSpPr>
              <p:cNvPr id="29" name="Group 28"/>
              <p:cNvGrpSpPr/>
              <p:nvPr/>
            </p:nvGrpSpPr>
            <p:grpSpPr>
              <a:xfrm>
                <a:off x="2089150" y="2489200"/>
                <a:ext cx="723900" cy="723900"/>
                <a:chOff x="2089150" y="2489200"/>
                <a:chExt cx="723900" cy="723900"/>
              </a:xfrm>
            </p:grpSpPr>
            <p:sp>
              <p:nvSpPr>
                <p:cNvPr id="31" name="Rectangle 3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32" name="Rectangle 3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0" name="TextBox 29"/>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33" name="Group 32"/>
            <p:cNvGrpSpPr/>
            <p:nvPr/>
          </p:nvGrpSpPr>
          <p:grpSpPr>
            <a:xfrm>
              <a:off x="4374227" y="4509779"/>
              <a:ext cx="962564" cy="1094264"/>
              <a:chOff x="4152900" y="2489200"/>
              <a:chExt cx="962564" cy="1094264"/>
            </a:xfrm>
          </p:grpSpPr>
          <p:grpSp>
            <p:nvGrpSpPr>
              <p:cNvPr id="36" name="Group 35"/>
              <p:cNvGrpSpPr/>
              <p:nvPr/>
            </p:nvGrpSpPr>
            <p:grpSpPr>
              <a:xfrm>
                <a:off x="4279900" y="2489200"/>
                <a:ext cx="723900" cy="723900"/>
                <a:chOff x="2089150" y="2489200"/>
                <a:chExt cx="723900" cy="723900"/>
              </a:xfrm>
            </p:grpSpPr>
            <p:sp>
              <p:nvSpPr>
                <p:cNvPr id="38" name="Rectangle 37"/>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39" name="Rectangle 38"/>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7" name="TextBox 3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40" name="Group 39"/>
            <p:cNvGrpSpPr/>
            <p:nvPr/>
          </p:nvGrpSpPr>
          <p:grpSpPr>
            <a:xfrm>
              <a:off x="5974427" y="4509779"/>
              <a:ext cx="1095294" cy="1093232"/>
              <a:chOff x="6248400" y="2489200"/>
              <a:chExt cx="1095294" cy="1093232"/>
            </a:xfrm>
          </p:grpSpPr>
          <p:grpSp>
            <p:nvGrpSpPr>
              <p:cNvPr id="41" name="Group 40"/>
              <p:cNvGrpSpPr/>
              <p:nvPr/>
            </p:nvGrpSpPr>
            <p:grpSpPr>
              <a:xfrm>
                <a:off x="6470650" y="2489200"/>
                <a:ext cx="723900" cy="723900"/>
                <a:chOff x="2089150" y="2489200"/>
                <a:chExt cx="723900" cy="723900"/>
              </a:xfrm>
            </p:grpSpPr>
            <p:sp>
              <p:nvSpPr>
                <p:cNvPr id="45" name="Rectangle 4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48" name="Rectangle 4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42" name="TextBox 41"/>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49" name="Straight Connector 48"/>
            <p:cNvCxnSpPr>
              <a:stCxn id="32" idx="3"/>
              <a:endCxn id="39" idx="1"/>
            </p:cNvCxnSpPr>
            <p:nvPr/>
          </p:nvCxnSpPr>
          <p:spPr>
            <a:xfrm flipV="1">
              <a:off x="3497927" y="4611379"/>
              <a:ext cx="1003300" cy="1032"/>
            </a:xfrm>
            <a:prstGeom prst="line">
              <a:avLst/>
            </a:prstGeom>
            <a:ln w="38100" cmpd="sng">
              <a:solidFill>
                <a:srgbClr val="F527ED"/>
              </a:solidFill>
              <a:prstDash val="solid"/>
            </a:ln>
          </p:spPr>
          <p:style>
            <a:lnRef idx="2">
              <a:schemeClr val="accent2"/>
            </a:lnRef>
            <a:fillRef idx="0">
              <a:schemeClr val="accent2"/>
            </a:fillRef>
            <a:effectRef idx="1">
              <a:schemeClr val="accent2"/>
            </a:effectRef>
            <a:fontRef idx="minor">
              <a:schemeClr val="tx1"/>
            </a:fontRef>
          </p:style>
        </p:cxnSp>
        <p:cxnSp>
          <p:nvCxnSpPr>
            <p:cNvPr id="50" name="Straight Connector 49"/>
            <p:cNvCxnSpPr>
              <a:endCxn id="48" idx="1"/>
            </p:cNvCxnSpPr>
            <p:nvPr/>
          </p:nvCxnSpPr>
          <p:spPr>
            <a:xfrm flipV="1">
              <a:off x="5225127" y="4611379"/>
              <a:ext cx="971550" cy="6350"/>
            </a:xfrm>
            <a:prstGeom prst="line">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5" idx="3"/>
              <a:endCxn id="32" idx="1"/>
            </p:cNvCxnSpPr>
            <p:nvPr/>
          </p:nvCxnSpPr>
          <p:spPr>
            <a:xfrm>
              <a:off x="1851133" y="4327367"/>
              <a:ext cx="922894" cy="285044"/>
            </a:xfrm>
            <a:prstGeom prst="bentConnector3">
              <a:avLst>
                <a:gd name="adj1" fmla="val 23740"/>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7727404" y="471297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53" name="Straight Connector 52"/>
            <p:cNvCxnSpPr>
              <a:stCxn id="45" idx="3"/>
              <a:endCxn id="52" idx="1"/>
            </p:cNvCxnSpPr>
            <p:nvPr/>
          </p:nvCxnSpPr>
          <p:spPr>
            <a:xfrm>
              <a:off x="6920577" y="4871729"/>
              <a:ext cx="806827" cy="127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633803" y="4712977"/>
              <a:ext cx="454358" cy="42537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63" name="Rectangle 62"/>
            <p:cNvSpPr/>
            <p:nvPr/>
          </p:nvSpPr>
          <p:spPr>
            <a:xfrm>
              <a:off x="2908242" y="4714010"/>
              <a:ext cx="463089" cy="42433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65" name="Rectangle 64"/>
            <p:cNvSpPr/>
            <p:nvPr/>
          </p:nvSpPr>
          <p:spPr>
            <a:xfrm>
              <a:off x="98533" y="3331733"/>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a:solidFill>
                  <a:prstClr val="black"/>
                </a:solidFill>
                <a:latin typeface="Univers Com 45 Light"/>
              </a:endParaRPr>
            </a:p>
          </p:txBody>
        </p:sp>
        <p:sp>
          <p:nvSpPr>
            <p:cNvPr id="66" name="Rectangle 65"/>
            <p:cNvSpPr/>
            <p:nvPr/>
          </p:nvSpPr>
          <p:spPr>
            <a:xfrm>
              <a:off x="244582" y="3417037"/>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I/O</a:t>
              </a:r>
            </a:p>
          </p:txBody>
        </p:sp>
        <p:sp>
          <p:nvSpPr>
            <p:cNvPr id="67" name="Rectangle 66"/>
            <p:cNvSpPr/>
            <p:nvPr/>
          </p:nvSpPr>
          <p:spPr>
            <a:xfrm>
              <a:off x="244582" y="4128237"/>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Samples</a:t>
              </a:r>
            </a:p>
          </p:txBody>
        </p:sp>
        <p:sp>
          <p:nvSpPr>
            <p:cNvPr id="68" name="Rectangle 67"/>
            <p:cNvSpPr/>
            <p:nvPr/>
          </p:nvSpPr>
          <p:spPr>
            <a:xfrm>
              <a:off x="244583" y="3773837"/>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Clock</a:t>
              </a:r>
            </a:p>
          </p:txBody>
        </p:sp>
        <p:sp>
          <p:nvSpPr>
            <p:cNvPr id="69" name="Rectangle 68"/>
            <p:cNvSpPr/>
            <p:nvPr/>
          </p:nvSpPr>
          <p:spPr>
            <a:xfrm>
              <a:off x="2445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70" name="Rectangle 69"/>
            <p:cNvSpPr/>
            <p:nvPr/>
          </p:nvSpPr>
          <p:spPr>
            <a:xfrm>
              <a:off x="6128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71" name="Rectangle 70"/>
            <p:cNvSpPr/>
            <p:nvPr/>
          </p:nvSpPr>
          <p:spPr>
            <a:xfrm>
              <a:off x="9811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72" name="Rectangle 71"/>
            <p:cNvSpPr/>
            <p:nvPr/>
          </p:nvSpPr>
          <p:spPr>
            <a:xfrm>
              <a:off x="13494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200" dirty="0">
                <a:solidFill>
                  <a:prstClr val="black"/>
                </a:solidFill>
                <a:latin typeface="Univers Com 45 Light"/>
              </a:endParaRPr>
            </a:p>
          </p:txBody>
        </p:sp>
        <p:sp>
          <p:nvSpPr>
            <p:cNvPr id="73" name="Rectangle 72"/>
            <p:cNvSpPr/>
            <p:nvPr/>
          </p:nvSpPr>
          <p:spPr>
            <a:xfrm>
              <a:off x="244583" y="4554542"/>
              <a:ext cx="906150" cy="276999"/>
            </a:xfrm>
            <a:prstGeom prst="rect">
              <a:avLst/>
            </a:prstGeom>
            <a:solidFill>
              <a:schemeClr val="bg1">
                <a:alpha val="74000"/>
              </a:schemeClr>
            </a:solidFill>
          </p:spPr>
          <p:txBody>
            <a:bodyPr wrap="square">
              <a:spAutoFit/>
            </a:bodyPr>
            <a:lstStyle/>
            <a:p>
              <a:r>
                <a:rPr lang="en-US" sz="1200" dirty="0">
                  <a:solidFill>
                    <a:prstClr val="black"/>
                  </a:solidFill>
                  <a:latin typeface="Univers Com 45 Light"/>
                </a:rPr>
                <a:t>Raw Data</a:t>
              </a:r>
            </a:p>
          </p:txBody>
        </p:sp>
        <p:sp>
          <p:nvSpPr>
            <p:cNvPr id="74" name="Rectangle 73"/>
            <p:cNvSpPr/>
            <p:nvPr/>
          </p:nvSpPr>
          <p:spPr>
            <a:xfrm>
              <a:off x="244582" y="4869641"/>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prstClr val="black"/>
                  </a:solidFill>
                  <a:latin typeface="Univers Com 45 Light"/>
                </a:rPr>
                <a:t>Task</a:t>
              </a:r>
            </a:p>
          </p:txBody>
        </p:sp>
        <p:sp>
          <p:nvSpPr>
            <p:cNvPr id="76" name="Rectangle 75"/>
            <p:cNvSpPr/>
            <p:nvPr/>
          </p:nvSpPr>
          <p:spPr>
            <a:xfrm>
              <a:off x="6369053" y="4712978"/>
              <a:ext cx="414558" cy="42537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78" name="Rectangle 77"/>
            <p:cNvSpPr/>
            <p:nvPr/>
          </p:nvSpPr>
          <p:spPr>
            <a:xfrm>
              <a:off x="107604" y="5836389"/>
              <a:ext cx="1763812" cy="34902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prstClr val="black"/>
                  </a:solidFill>
                  <a:latin typeface="Univers Com 45 Light"/>
                </a:rPr>
                <a:t>Measurement Type</a:t>
              </a:r>
            </a:p>
          </p:txBody>
        </p:sp>
        <p:sp>
          <p:nvSpPr>
            <p:cNvPr id="79" name="TextBox 78"/>
            <p:cNvSpPr txBox="1"/>
            <p:nvPr/>
          </p:nvSpPr>
          <p:spPr>
            <a:xfrm>
              <a:off x="2780643" y="4822656"/>
              <a:ext cx="255198"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50" dirty="0">
                  <a:solidFill>
                    <a:prstClr val="black"/>
                  </a:solidFill>
                  <a:latin typeface="Univers Com 45 Light"/>
                </a:rPr>
                <a:t>?</a:t>
              </a:r>
            </a:p>
          </p:txBody>
        </p:sp>
        <p:sp>
          <p:nvSpPr>
            <p:cNvPr id="80" name="TextBox 79"/>
            <p:cNvSpPr txBox="1"/>
            <p:nvPr/>
          </p:nvSpPr>
          <p:spPr>
            <a:xfrm>
              <a:off x="4506203" y="4812679"/>
              <a:ext cx="255198"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50" dirty="0">
                  <a:solidFill>
                    <a:prstClr val="black"/>
                  </a:solidFill>
                  <a:latin typeface="Univers Com 45 Light"/>
                </a:rPr>
                <a:t>?</a:t>
              </a:r>
            </a:p>
          </p:txBody>
        </p:sp>
        <p:sp>
          <p:nvSpPr>
            <p:cNvPr id="81" name="TextBox 80"/>
            <p:cNvSpPr txBox="1"/>
            <p:nvPr/>
          </p:nvSpPr>
          <p:spPr>
            <a:xfrm>
              <a:off x="6284812" y="4812679"/>
              <a:ext cx="255198"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50" dirty="0">
                  <a:solidFill>
                    <a:prstClr val="black"/>
                  </a:solidFill>
                  <a:latin typeface="Univers Com 45 Light"/>
                </a:rPr>
                <a:t>?</a:t>
              </a:r>
            </a:p>
          </p:txBody>
        </p:sp>
        <p:cxnSp>
          <p:nvCxnSpPr>
            <p:cNvPr id="83" name="Elbow Connector 82"/>
            <p:cNvCxnSpPr>
              <a:stCxn id="78" idx="3"/>
              <a:endCxn id="79" idx="1"/>
            </p:cNvCxnSpPr>
            <p:nvPr/>
          </p:nvCxnSpPr>
          <p:spPr>
            <a:xfrm flipV="1">
              <a:off x="1871416" y="4953461"/>
              <a:ext cx="909227" cy="1057438"/>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8" idx="3"/>
              <a:endCxn id="80" idx="1"/>
            </p:cNvCxnSpPr>
            <p:nvPr/>
          </p:nvCxnSpPr>
          <p:spPr>
            <a:xfrm flipV="1">
              <a:off x="1871416" y="4943484"/>
              <a:ext cx="2634787" cy="1067415"/>
            </a:xfrm>
            <a:prstGeom prst="bentConnector3">
              <a:avLst>
                <a:gd name="adj1" fmla="val 84585"/>
              </a:avLst>
            </a:prstGeom>
          </p:spPr>
          <p:style>
            <a:lnRef idx="2">
              <a:schemeClr val="accent1"/>
            </a:lnRef>
            <a:fillRef idx="0">
              <a:schemeClr val="accent1"/>
            </a:fillRef>
            <a:effectRef idx="1">
              <a:schemeClr val="accent1"/>
            </a:effectRef>
            <a:fontRef idx="minor">
              <a:schemeClr val="tx1"/>
            </a:fontRef>
          </p:style>
        </p:cxnSp>
        <p:cxnSp>
          <p:nvCxnSpPr>
            <p:cNvPr id="88" name="Elbow Connector 87"/>
            <p:cNvCxnSpPr>
              <a:stCxn id="78" idx="3"/>
              <a:endCxn id="81" idx="1"/>
            </p:cNvCxnSpPr>
            <p:nvPr/>
          </p:nvCxnSpPr>
          <p:spPr>
            <a:xfrm flipV="1">
              <a:off x="1871416" y="4943484"/>
              <a:ext cx="4413396" cy="1067415"/>
            </a:xfrm>
            <a:prstGeom prst="bentConnector3">
              <a:avLst>
                <a:gd name="adj1" fmla="val 88439"/>
              </a:avLst>
            </a:prstGeom>
          </p:spPr>
          <p:style>
            <a:lnRef idx="2">
              <a:schemeClr val="accent1"/>
            </a:lnRef>
            <a:fillRef idx="0">
              <a:schemeClr val="accent1"/>
            </a:fillRef>
            <a:effectRef idx="1">
              <a:schemeClr val="accent1"/>
            </a:effectRef>
            <a:fontRef idx="minor">
              <a:schemeClr val="tx1"/>
            </a:fontRef>
          </p:style>
        </p:cxnSp>
      </p:grpSp>
      <p:sp>
        <p:nvSpPr>
          <p:cNvPr id="92" name="TextBox 91"/>
          <p:cNvSpPr txBox="1"/>
          <p:nvPr/>
        </p:nvSpPr>
        <p:spPr>
          <a:xfrm>
            <a:off x="1055694" y="2558558"/>
            <a:ext cx="7178845" cy="400110"/>
          </a:xfrm>
          <a:prstGeom prst="rect">
            <a:avLst/>
          </a:prstGeom>
          <a:noFill/>
        </p:spPr>
        <p:txBody>
          <a:bodyPr wrap="none" rtlCol="0">
            <a:spAutoFit/>
          </a:bodyPr>
          <a:lstStyle/>
          <a:p>
            <a:pPr algn="ctr"/>
            <a:r>
              <a:rPr lang="en-US" sz="2000" b="1" spc="-100" dirty="0">
                <a:solidFill>
                  <a:srgbClr val="0A60A3"/>
                </a:solidFill>
                <a:latin typeface="Univers Com 45 Light"/>
                <a:cs typeface="Arial"/>
              </a:rPr>
              <a:t>Q: </a:t>
            </a:r>
            <a:r>
              <a:rPr lang="en-US" sz="2000" spc="-100" dirty="0">
                <a:solidFill>
                  <a:srgbClr val="0A60A3"/>
                </a:solidFill>
                <a:latin typeface="Univers Com 45 Light"/>
                <a:cs typeface="Arial"/>
              </a:rPr>
              <a:t>Isn’t this the same thing as using case structures inside these VIs ? </a:t>
            </a:r>
          </a:p>
        </p:txBody>
      </p:sp>
    </p:spTree>
    <p:extLst>
      <p:ext uri="{BB962C8B-B14F-4D97-AF65-F5344CB8AC3E}">
        <p14:creationId xmlns:p14="http://schemas.microsoft.com/office/powerpoint/2010/main" val="182562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It’s conceptually similar, but there are extremely important differences…(</a:t>
            </a:r>
            <a:r>
              <a:rPr lang="en-US" b="1" dirty="0" smtClean="0"/>
              <a:t>NO</a:t>
            </a:r>
            <a:r>
              <a:rPr lang="en-US" dirty="0" smtClean="0"/>
              <a:t>)</a:t>
            </a:r>
            <a:endParaRPr lang="en-US" dirty="0"/>
          </a:p>
        </p:txBody>
      </p:sp>
      <p:sp>
        <p:nvSpPr>
          <p:cNvPr id="10" name="Content Placeholder 9"/>
          <p:cNvSpPr>
            <a:spLocks noGrp="1"/>
          </p:cNvSpPr>
          <p:nvPr>
            <p:ph idx="1"/>
          </p:nvPr>
        </p:nvSpPr>
        <p:spPr>
          <a:xfrm>
            <a:off x="478332" y="1386384"/>
            <a:ext cx="8165605" cy="4684007"/>
          </a:xfrm>
        </p:spPr>
        <p:txBody>
          <a:bodyPr/>
          <a:lstStyle/>
          <a:p>
            <a:pPr marL="0" indent="0">
              <a:buNone/>
            </a:pPr>
            <a:r>
              <a:rPr lang="en-US" dirty="0" smtClean="0"/>
              <a:t>To understand the difference, first consider the impact of introducing a new measurement in the non-OOP example.</a:t>
            </a:r>
            <a:endParaRPr lang="en-US" dirty="0"/>
          </a:p>
          <a:p>
            <a:pPr marL="0" indent="0">
              <a:buNone/>
            </a:pPr>
            <a:endParaRPr lang="en-US" i="1" dirty="0"/>
          </a:p>
        </p:txBody>
      </p:sp>
      <p:grpSp>
        <p:nvGrpSpPr>
          <p:cNvPr id="11" name="Group 10"/>
          <p:cNvGrpSpPr/>
          <p:nvPr/>
        </p:nvGrpSpPr>
        <p:grpSpPr>
          <a:xfrm>
            <a:off x="1304869" y="3316583"/>
            <a:ext cx="6822044" cy="2238804"/>
            <a:chOff x="98533" y="3331733"/>
            <a:chExt cx="8695671" cy="2853676"/>
          </a:xfrm>
        </p:grpSpPr>
        <p:grpSp>
          <p:nvGrpSpPr>
            <p:cNvPr id="12" name="Group 11"/>
            <p:cNvGrpSpPr/>
            <p:nvPr/>
          </p:nvGrpSpPr>
          <p:grpSpPr>
            <a:xfrm>
              <a:off x="2551777" y="4510811"/>
              <a:ext cx="1085898" cy="1076976"/>
              <a:chOff x="1866900" y="2489200"/>
              <a:chExt cx="1085898" cy="1076976"/>
            </a:xfrm>
          </p:grpSpPr>
          <p:grpSp>
            <p:nvGrpSpPr>
              <p:cNvPr id="48" name="Group 47"/>
              <p:cNvGrpSpPr/>
              <p:nvPr/>
            </p:nvGrpSpPr>
            <p:grpSpPr>
              <a:xfrm>
                <a:off x="2089150" y="2489200"/>
                <a:ext cx="723900" cy="723900"/>
                <a:chOff x="2089150" y="2489200"/>
                <a:chExt cx="723900" cy="723900"/>
              </a:xfrm>
            </p:grpSpPr>
            <p:sp>
              <p:nvSpPr>
                <p:cNvPr id="50" name="Rectangle 49"/>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51" name="Rectangle 50"/>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9" name="TextBox 48"/>
              <p:cNvSpPr txBox="1"/>
              <p:nvPr/>
            </p:nvSpPr>
            <p:spPr>
              <a:xfrm>
                <a:off x="1866900" y="3213101"/>
                <a:ext cx="1085898" cy="353075"/>
              </a:xfrm>
              <a:prstGeom prst="rect">
                <a:avLst/>
              </a:prstGeom>
              <a:noFill/>
            </p:spPr>
            <p:txBody>
              <a:bodyPr wrap="none" rtlCol="0">
                <a:spAutoFit/>
              </a:bodyPr>
              <a:lstStyle/>
              <a:p>
                <a:r>
                  <a:rPr lang="en-US" sz="1200" dirty="0">
                    <a:solidFill>
                      <a:prstClr val="black"/>
                    </a:solidFill>
                    <a:latin typeface="Univers Com 45 Light"/>
                  </a:rPr>
                  <a:t>Configure</a:t>
                </a:r>
              </a:p>
            </p:txBody>
          </p:sp>
        </p:grpSp>
        <p:grpSp>
          <p:nvGrpSpPr>
            <p:cNvPr id="13" name="Group 12"/>
            <p:cNvGrpSpPr/>
            <p:nvPr/>
          </p:nvGrpSpPr>
          <p:grpSpPr>
            <a:xfrm>
              <a:off x="4374227" y="4509779"/>
              <a:ext cx="896412" cy="1078008"/>
              <a:chOff x="4152900" y="2489200"/>
              <a:chExt cx="896412" cy="1078008"/>
            </a:xfrm>
          </p:grpSpPr>
          <p:grpSp>
            <p:nvGrpSpPr>
              <p:cNvPr id="44" name="Group 43"/>
              <p:cNvGrpSpPr/>
              <p:nvPr/>
            </p:nvGrpSpPr>
            <p:grpSpPr>
              <a:xfrm>
                <a:off x="4279900" y="2489200"/>
                <a:ext cx="723900" cy="723900"/>
                <a:chOff x="2089150" y="2489200"/>
                <a:chExt cx="723900" cy="723900"/>
              </a:xfrm>
            </p:grpSpPr>
            <p:sp>
              <p:nvSpPr>
                <p:cNvPr id="46" name="Rectangle 4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47" name="Rectangle 4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5" name="TextBox 44"/>
              <p:cNvSpPr txBox="1"/>
              <p:nvPr/>
            </p:nvSpPr>
            <p:spPr>
              <a:xfrm>
                <a:off x="4152900" y="3214133"/>
                <a:ext cx="896412" cy="353075"/>
              </a:xfrm>
              <a:prstGeom prst="rect">
                <a:avLst/>
              </a:prstGeom>
              <a:noFill/>
            </p:spPr>
            <p:txBody>
              <a:bodyPr wrap="none" rtlCol="0">
                <a:spAutoFit/>
              </a:bodyPr>
              <a:lstStyle/>
              <a:p>
                <a:r>
                  <a:rPr lang="en-US" sz="1200" dirty="0">
                    <a:solidFill>
                      <a:prstClr val="black"/>
                    </a:solidFill>
                    <a:latin typeface="Univers Com 45 Light"/>
                  </a:rPr>
                  <a:t>Acquire</a:t>
                </a:r>
              </a:p>
            </p:txBody>
          </p:sp>
        </p:grpSp>
        <p:grpSp>
          <p:nvGrpSpPr>
            <p:cNvPr id="14" name="Group 13"/>
            <p:cNvGrpSpPr/>
            <p:nvPr/>
          </p:nvGrpSpPr>
          <p:grpSpPr>
            <a:xfrm>
              <a:off x="6017473" y="4509779"/>
              <a:ext cx="1009202" cy="1076976"/>
              <a:chOff x="6291446" y="2489200"/>
              <a:chExt cx="1009202" cy="1076976"/>
            </a:xfrm>
          </p:grpSpPr>
          <p:grpSp>
            <p:nvGrpSpPr>
              <p:cNvPr id="40" name="Group 39"/>
              <p:cNvGrpSpPr/>
              <p:nvPr/>
            </p:nvGrpSpPr>
            <p:grpSpPr>
              <a:xfrm>
                <a:off x="6470650" y="2489200"/>
                <a:ext cx="723900" cy="723900"/>
                <a:chOff x="2089150" y="2489200"/>
                <a:chExt cx="723900" cy="723900"/>
              </a:xfrm>
            </p:grpSpPr>
            <p:sp>
              <p:nvSpPr>
                <p:cNvPr id="42" name="Rectangle 4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43" name="Rectangle 4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1" name="TextBox 40"/>
              <p:cNvSpPr txBox="1"/>
              <p:nvPr/>
            </p:nvSpPr>
            <p:spPr>
              <a:xfrm>
                <a:off x="6291446" y="3213101"/>
                <a:ext cx="1009202" cy="353075"/>
              </a:xfrm>
              <a:prstGeom prst="rect">
                <a:avLst/>
              </a:prstGeom>
              <a:noFill/>
            </p:spPr>
            <p:txBody>
              <a:bodyPr wrap="none" rtlCol="0">
                <a:spAutoFit/>
              </a:bodyPr>
              <a:lstStyle/>
              <a:p>
                <a:pPr algn="ctr"/>
                <a:r>
                  <a:rPr lang="en-US" sz="1200" dirty="0">
                    <a:solidFill>
                      <a:prstClr val="black"/>
                    </a:solidFill>
                    <a:latin typeface="Univers Com 45 Light"/>
                  </a:rPr>
                  <a:t>Measure</a:t>
                </a:r>
              </a:p>
            </p:txBody>
          </p:sp>
        </p:grpSp>
        <p:cxnSp>
          <p:nvCxnSpPr>
            <p:cNvPr id="15" name="Straight Connector 14"/>
            <p:cNvCxnSpPr>
              <a:stCxn id="51" idx="3"/>
              <a:endCxn id="47" idx="1"/>
            </p:cNvCxnSpPr>
            <p:nvPr/>
          </p:nvCxnSpPr>
          <p:spPr>
            <a:xfrm flipV="1">
              <a:off x="3497927" y="4611379"/>
              <a:ext cx="1003300" cy="1032"/>
            </a:xfrm>
            <a:prstGeom prst="line">
              <a:avLst/>
            </a:prstGeom>
            <a:ln w="38100" cmpd="sng">
              <a:solidFill>
                <a:srgbClr val="F527ED"/>
              </a:solidFill>
              <a:prstDash val="soli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endCxn id="43" idx="1"/>
            </p:cNvCxnSpPr>
            <p:nvPr/>
          </p:nvCxnSpPr>
          <p:spPr>
            <a:xfrm flipV="1">
              <a:off x="5225127" y="4611379"/>
              <a:ext cx="971550" cy="6350"/>
            </a:xfrm>
            <a:prstGeom prst="line">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22" idx="3"/>
              <a:endCxn id="51" idx="1"/>
            </p:cNvCxnSpPr>
            <p:nvPr/>
          </p:nvCxnSpPr>
          <p:spPr>
            <a:xfrm>
              <a:off x="1851133" y="4327367"/>
              <a:ext cx="922894" cy="285044"/>
            </a:xfrm>
            <a:prstGeom prst="bentConnector3">
              <a:avLst>
                <a:gd name="adj1" fmla="val 23740"/>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727404" y="471297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prstClr val="black"/>
                  </a:solidFill>
                  <a:latin typeface="Univers Com 45 Light"/>
                </a:rPr>
                <a:t>Graph</a:t>
              </a:r>
            </a:p>
          </p:txBody>
        </p:sp>
        <p:cxnSp>
          <p:nvCxnSpPr>
            <p:cNvPr id="19" name="Straight Connector 18"/>
            <p:cNvCxnSpPr>
              <a:stCxn id="42" idx="3"/>
              <a:endCxn id="18" idx="1"/>
            </p:cNvCxnSpPr>
            <p:nvPr/>
          </p:nvCxnSpPr>
          <p:spPr>
            <a:xfrm>
              <a:off x="6920577" y="4871729"/>
              <a:ext cx="806827" cy="127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4633803" y="4712977"/>
              <a:ext cx="454358" cy="42537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21" name="Rectangle 20"/>
            <p:cNvSpPr/>
            <p:nvPr/>
          </p:nvSpPr>
          <p:spPr>
            <a:xfrm>
              <a:off x="2908242" y="4714010"/>
              <a:ext cx="463089" cy="42433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22" name="Rectangle 21"/>
            <p:cNvSpPr/>
            <p:nvPr/>
          </p:nvSpPr>
          <p:spPr>
            <a:xfrm>
              <a:off x="98533" y="3331733"/>
              <a:ext cx="1752600" cy="1991268"/>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a:solidFill>
                  <a:prstClr val="black"/>
                </a:solidFill>
                <a:latin typeface="Univers Com 45 Light"/>
              </a:endParaRPr>
            </a:p>
          </p:txBody>
        </p:sp>
        <p:sp>
          <p:nvSpPr>
            <p:cNvPr id="23" name="Rectangle 22"/>
            <p:cNvSpPr/>
            <p:nvPr/>
          </p:nvSpPr>
          <p:spPr>
            <a:xfrm>
              <a:off x="244582" y="3417037"/>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I/O</a:t>
              </a:r>
            </a:p>
          </p:txBody>
        </p:sp>
        <p:sp>
          <p:nvSpPr>
            <p:cNvPr id="24" name="Rectangle 23"/>
            <p:cNvSpPr/>
            <p:nvPr/>
          </p:nvSpPr>
          <p:spPr>
            <a:xfrm>
              <a:off x="244582" y="4128237"/>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Samples</a:t>
              </a:r>
            </a:p>
          </p:txBody>
        </p:sp>
        <p:sp>
          <p:nvSpPr>
            <p:cNvPr id="25" name="Rectangle 24"/>
            <p:cNvSpPr/>
            <p:nvPr/>
          </p:nvSpPr>
          <p:spPr>
            <a:xfrm>
              <a:off x="244583" y="3773837"/>
              <a:ext cx="55245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Clock</a:t>
              </a:r>
            </a:p>
          </p:txBody>
        </p:sp>
        <p:sp>
          <p:nvSpPr>
            <p:cNvPr id="26" name="Rectangle 25"/>
            <p:cNvSpPr/>
            <p:nvPr/>
          </p:nvSpPr>
          <p:spPr>
            <a:xfrm>
              <a:off x="2445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7" name="Rectangle 26"/>
            <p:cNvSpPr/>
            <p:nvPr/>
          </p:nvSpPr>
          <p:spPr>
            <a:xfrm>
              <a:off x="6128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8" name="Rectangle 27"/>
            <p:cNvSpPr/>
            <p:nvPr/>
          </p:nvSpPr>
          <p:spPr>
            <a:xfrm>
              <a:off x="9811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9" name="Rectangle 28"/>
            <p:cNvSpPr/>
            <p:nvPr/>
          </p:nvSpPr>
          <p:spPr>
            <a:xfrm>
              <a:off x="13494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30" name="Rectangle 29"/>
            <p:cNvSpPr/>
            <p:nvPr/>
          </p:nvSpPr>
          <p:spPr>
            <a:xfrm>
              <a:off x="244583" y="4554541"/>
              <a:ext cx="906150" cy="509997"/>
            </a:xfrm>
            <a:prstGeom prst="rect">
              <a:avLst/>
            </a:prstGeom>
            <a:solidFill>
              <a:schemeClr val="bg1">
                <a:alpha val="74000"/>
              </a:schemeClr>
            </a:solidFill>
          </p:spPr>
          <p:txBody>
            <a:bodyPr wrap="square">
              <a:spAutoFit/>
            </a:bodyPr>
            <a:lstStyle/>
            <a:p>
              <a:r>
                <a:rPr lang="en-US" sz="1000" dirty="0">
                  <a:solidFill>
                    <a:prstClr val="black"/>
                  </a:solidFill>
                  <a:latin typeface="Univers Com 45 Light"/>
                </a:rPr>
                <a:t>Raw Data</a:t>
              </a:r>
            </a:p>
          </p:txBody>
        </p:sp>
        <p:sp>
          <p:nvSpPr>
            <p:cNvPr id="31" name="Rectangle 30"/>
            <p:cNvSpPr/>
            <p:nvPr/>
          </p:nvSpPr>
          <p:spPr>
            <a:xfrm>
              <a:off x="244582" y="4869641"/>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Task</a:t>
              </a:r>
            </a:p>
          </p:txBody>
        </p:sp>
        <p:sp>
          <p:nvSpPr>
            <p:cNvPr id="32" name="Rectangle 31"/>
            <p:cNvSpPr/>
            <p:nvPr/>
          </p:nvSpPr>
          <p:spPr>
            <a:xfrm>
              <a:off x="6369053" y="4712978"/>
              <a:ext cx="414558" cy="42537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33" name="Rectangle 32"/>
            <p:cNvSpPr/>
            <p:nvPr/>
          </p:nvSpPr>
          <p:spPr>
            <a:xfrm>
              <a:off x="107604" y="5836389"/>
              <a:ext cx="1763812" cy="34902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solidFill>
                    <a:prstClr val="black"/>
                  </a:solidFill>
                  <a:latin typeface="Univers Com 45 Light"/>
                </a:rPr>
                <a:t>Measurement Type</a:t>
              </a:r>
            </a:p>
          </p:txBody>
        </p:sp>
        <p:sp>
          <p:nvSpPr>
            <p:cNvPr id="34" name="TextBox 33"/>
            <p:cNvSpPr txBox="1"/>
            <p:nvPr/>
          </p:nvSpPr>
          <p:spPr>
            <a:xfrm>
              <a:off x="2780643" y="4822656"/>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sp>
          <p:nvSpPr>
            <p:cNvPr id="35" name="TextBox 34"/>
            <p:cNvSpPr txBox="1"/>
            <p:nvPr/>
          </p:nvSpPr>
          <p:spPr>
            <a:xfrm>
              <a:off x="4506203" y="4812680"/>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sp>
          <p:nvSpPr>
            <p:cNvPr id="36" name="TextBox 35"/>
            <p:cNvSpPr txBox="1"/>
            <p:nvPr/>
          </p:nvSpPr>
          <p:spPr>
            <a:xfrm>
              <a:off x="6284812" y="4812680"/>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cxnSp>
          <p:nvCxnSpPr>
            <p:cNvPr id="37" name="Elbow Connector 36"/>
            <p:cNvCxnSpPr>
              <a:stCxn id="33" idx="3"/>
              <a:endCxn id="34" idx="1"/>
            </p:cNvCxnSpPr>
            <p:nvPr/>
          </p:nvCxnSpPr>
          <p:spPr>
            <a:xfrm flipV="1">
              <a:off x="1871416" y="4959963"/>
              <a:ext cx="909227" cy="1050936"/>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3" idx="3"/>
              <a:endCxn id="35" idx="1"/>
            </p:cNvCxnSpPr>
            <p:nvPr/>
          </p:nvCxnSpPr>
          <p:spPr>
            <a:xfrm flipV="1">
              <a:off x="1871416" y="4949987"/>
              <a:ext cx="2634787" cy="1060912"/>
            </a:xfrm>
            <a:prstGeom prst="bentConnector3">
              <a:avLst>
                <a:gd name="adj1" fmla="val 81422"/>
              </a:avLst>
            </a:prstGeom>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3" idx="3"/>
              <a:endCxn id="36" idx="1"/>
            </p:cNvCxnSpPr>
            <p:nvPr/>
          </p:nvCxnSpPr>
          <p:spPr>
            <a:xfrm flipV="1">
              <a:off x="1871416" y="4949987"/>
              <a:ext cx="4413395" cy="1060912"/>
            </a:xfrm>
            <a:prstGeom prst="bentConnector3">
              <a:avLst>
                <a:gd name="adj1" fmla="val 88637"/>
              </a:avLst>
            </a:prstGeom>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3872488" y="3514023"/>
            <a:ext cx="268535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b="1" dirty="0">
                <a:solidFill>
                  <a:prstClr val="black"/>
                </a:solidFill>
                <a:latin typeface="Univers Com 45 Light"/>
              </a:rPr>
              <a:t>2. </a:t>
            </a:r>
            <a:r>
              <a:rPr lang="en-US" sz="1200" dirty="0">
                <a:solidFill>
                  <a:prstClr val="black"/>
                </a:solidFill>
                <a:latin typeface="Univers Com 45 Light"/>
              </a:rPr>
              <a:t>We have to modify all of these VIs</a:t>
            </a:r>
          </a:p>
        </p:txBody>
      </p:sp>
      <p:sp>
        <p:nvSpPr>
          <p:cNvPr id="57" name="TextBox 56"/>
          <p:cNvSpPr txBox="1"/>
          <p:nvPr/>
        </p:nvSpPr>
        <p:spPr>
          <a:xfrm>
            <a:off x="1274908" y="5878708"/>
            <a:ext cx="3091609"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b="1" dirty="0">
                <a:solidFill>
                  <a:prstClr val="black"/>
                </a:solidFill>
                <a:latin typeface="Univers Com 45 Light"/>
              </a:rPr>
              <a:t>1. </a:t>
            </a:r>
            <a:r>
              <a:rPr lang="en-US" sz="1200" dirty="0">
                <a:solidFill>
                  <a:prstClr val="black"/>
                </a:solidFill>
                <a:latin typeface="Univers Com 45 Light"/>
              </a:rPr>
              <a:t>We have to add a new type to the </a:t>
            </a:r>
            <a:r>
              <a:rPr lang="en-US" sz="1200" dirty="0" err="1">
                <a:solidFill>
                  <a:prstClr val="black"/>
                </a:solidFill>
                <a:latin typeface="Univers Com 45 Light"/>
              </a:rPr>
              <a:t>enum</a:t>
            </a:r>
            <a:endParaRPr lang="en-US" sz="1200" dirty="0">
              <a:solidFill>
                <a:prstClr val="black"/>
              </a:solidFill>
              <a:latin typeface="Univers Com 45 Light"/>
            </a:endParaRPr>
          </a:p>
        </p:txBody>
      </p:sp>
      <p:sp>
        <p:nvSpPr>
          <p:cNvPr id="58" name="TextBox 57"/>
          <p:cNvSpPr txBox="1"/>
          <p:nvPr/>
        </p:nvSpPr>
        <p:spPr>
          <a:xfrm>
            <a:off x="394901" y="2532108"/>
            <a:ext cx="320487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a:solidFill>
                  <a:prstClr val="black"/>
                </a:solidFill>
                <a:latin typeface="Univers Com 45 Light"/>
              </a:rPr>
              <a:t>3. </a:t>
            </a:r>
            <a:r>
              <a:rPr lang="en-US" sz="1200" dirty="0">
                <a:solidFill>
                  <a:prstClr val="black"/>
                </a:solidFill>
                <a:latin typeface="Univers Com 45 Light"/>
              </a:rPr>
              <a:t>We probably have to add new elements to this data cluster</a:t>
            </a:r>
          </a:p>
        </p:txBody>
      </p:sp>
    </p:spTree>
    <p:extLst>
      <p:ext uri="{BB962C8B-B14F-4D97-AF65-F5344CB8AC3E}">
        <p14:creationId xmlns:p14="http://schemas.microsoft.com/office/powerpoint/2010/main" val="106240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323196" y="1259955"/>
            <a:ext cx="6822044" cy="3135024"/>
            <a:chOff x="98533" y="2189373"/>
            <a:chExt cx="8695671" cy="3996036"/>
          </a:xfrm>
        </p:grpSpPr>
        <p:grpSp>
          <p:nvGrpSpPr>
            <p:cNvPr id="12" name="Group 11"/>
            <p:cNvGrpSpPr/>
            <p:nvPr/>
          </p:nvGrpSpPr>
          <p:grpSpPr>
            <a:xfrm>
              <a:off x="2551777" y="4510811"/>
              <a:ext cx="1085898" cy="1076976"/>
              <a:chOff x="1866900" y="2489200"/>
              <a:chExt cx="1085898" cy="1076976"/>
            </a:xfrm>
          </p:grpSpPr>
          <p:grpSp>
            <p:nvGrpSpPr>
              <p:cNvPr id="48" name="Group 47"/>
              <p:cNvGrpSpPr/>
              <p:nvPr/>
            </p:nvGrpSpPr>
            <p:grpSpPr>
              <a:xfrm>
                <a:off x="2089150" y="2489200"/>
                <a:ext cx="723900" cy="723900"/>
                <a:chOff x="2089150" y="2489200"/>
                <a:chExt cx="723900" cy="723900"/>
              </a:xfrm>
            </p:grpSpPr>
            <p:sp>
              <p:nvSpPr>
                <p:cNvPr id="50" name="Rectangle 49"/>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51" name="Rectangle 50"/>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9" name="TextBox 48"/>
              <p:cNvSpPr txBox="1"/>
              <p:nvPr/>
            </p:nvSpPr>
            <p:spPr>
              <a:xfrm>
                <a:off x="1866900" y="3213101"/>
                <a:ext cx="1085898" cy="353075"/>
              </a:xfrm>
              <a:prstGeom prst="rect">
                <a:avLst/>
              </a:prstGeom>
              <a:noFill/>
            </p:spPr>
            <p:txBody>
              <a:bodyPr wrap="none" rtlCol="0">
                <a:spAutoFit/>
              </a:bodyPr>
              <a:lstStyle/>
              <a:p>
                <a:r>
                  <a:rPr lang="en-US" sz="1200" dirty="0">
                    <a:solidFill>
                      <a:prstClr val="black"/>
                    </a:solidFill>
                    <a:latin typeface="Univers Com 45 Light"/>
                  </a:rPr>
                  <a:t>Configure</a:t>
                </a:r>
              </a:p>
            </p:txBody>
          </p:sp>
        </p:grpSp>
        <p:grpSp>
          <p:nvGrpSpPr>
            <p:cNvPr id="13" name="Group 12"/>
            <p:cNvGrpSpPr/>
            <p:nvPr/>
          </p:nvGrpSpPr>
          <p:grpSpPr>
            <a:xfrm>
              <a:off x="4374227" y="4509779"/>
              <a:ext cx="896412" cy="1078008"/>
              <a:chOff x="4152900" y="2489200"/>
              <a:chExt cx="896412" cy="1078008"/>
            </a:xfrm>
          </p:grpSpPr>
          <p:grpSp>
            <p:nvGrpSpPr>
              <p:cNvPr id="44" name="Group 43"/>
              <p:cNvGrpSpPr/>
              <p:nvPr/>
            </p:nvGrpSpPr>
            <p:grpSpPr>
              <a:xfrm>
                <a:off x="4279900" y="2489200"/>
                <a:ext cx="723900" cy="723900"/>
                <a:chOff x="2089150" y="2489200"/>
                <a:chExt cx="723900" cy="723900"/>
              </a:xfrm>
            </p:grpSpPr>
            <p:sp>
              <p:nvSpPr>
                <p:cNvPr id="46" name="Rectangle 4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47" name="Rectangle 4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5" name="TextBox 44"/>
              <p:cNvSpPr txBox="1"/>
              <p:nvPr/>
            </p:nvSpPr>
            <p:spPr>
              <a:xfrm>
                <a:off x="4152900" y="3214133"/>
                <a:ext cx="896412" cy="353075"/>
              </a:xfrm>
              <a:prstGeom prst="rect">
                <a:avLst/>
              </a:prstGeom>
              <a:noFill/>
            </p:spPr>
            <p:txBody>
              <a:bodyPr wrap="none" rtlCol="0">
                <a:spAutoFit/>
              </a:bodyPr>
              <a:lstStyle/>
              <a:p>
                <a:r>
                  <a:rPr lang="en-US" sz="1200" dirty="0">
                    <a:solidFill>
                      <a:prstClr val="black"/>
                    </a:solidFill>
                    <a:latin typeface="Univers Com 45 Light"/>
                  </a:rPr>
                  <a:t>Acquire</a:t>
                </a:r>
              </a:p>
            </p:txBody>
          </p:sp>
        </p:grpSp>
        <p:grpSp>
          <p:nvGrpSpPr>
            <p:cNvPr id="14" name="Group 13"/>
            <p:cNvGrpSpPr/>
            <p:nvPr/>
          </p:nvGrpSpPr>
          <p:grpSpPr>
            <a:xfrm>
              <a:off x="6017473" y="4509779"/>
              <a:ext cx="1009202" cy="1076976"/>
              <a:chOff x="6291446" y="2489200"/>
              <a:chExt cx="1009202" cy="1076976"/>
            </a:xfrm>
          </p:grpSpPr>
          <p:grpSp>
            <p:nvGrpSpPr>
              <p:cNvPr id="40" name="Group 39"/>
              <p:cNvGrpSpPr/>
              <p:nvPr/>
            </p:nvGrpSpPr>
            <p:grpSpPr>
              <a:xfrm>
                <a:off x="6470650" y="2489200"/>
                <a:ext cx="723900" cy="723900"/>
                <a:chOff x="2089150" y="2489200"/>
                <a:chExt cx="723900" cy="723900"/>
              </a:xfrm>
            </p:grpSpPr>
            <p:sp>
              <p:nvSpPr>
                <p:cNvPr id="42" name="Rectangle 4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43" name="Rectangle 4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1" name="TextBox 40"/>
              <p:cNvSpPr txBox="1"/>
              <p:nvPr/>
            </p:nvSpPr>
            <p:spPr>
              <a:xfrm>
                <a:off x="6291446" y="3213101"/>
                <a:ext cx="1009202" cy="353075"/>
              </a:xfrm>
              <a:prstGeom prst="rect">
                <a:avLst/>
              </a:prstGeom>
              <a:noFill/>
            </p:spPr>
            <p:txBody>
              <a:bodyPr wrap="none" rtlCol="0">
                <a:spAutoFit/>
              </a:bodyPr>
              <a:lstStyle/>
              <a:p>
                <a:pPr algn="ctr"/>
                <a:r>
                  <a:rPr lang="en-US" sz="1200" dirty="0">
                    <a:solidFill>
                      <a:prstClr val="black"/>
                    </a:solidFill>
                    <a:latin typeface="Univers Com 45 Light"/>
                  </a:rPr>
                  <a:t>Measure</a:t>
                </a:r>
              </a:p>
            </p:txBody>
          </p:sp>
        </p:grpSp>
        <p:cxnSp>
          <p:nvCxnSpPr>
            <p:cNvPr id="15" name="Straight Connector 14"/>
            <p:cNvCxnSpPr>
              <a:stCxn id="51" idx="3"/>
              <a:endCxn id="47" idx="1"/>
            </p:cNvCxnSpPr>
            <p:nvPr/>
          </p:nvCxnSpPr>
          <p:spPr>
            <a:xfrm flipV="1">
              <a:off x="3497927" y="4611379"/>
              <a:ext cx="1003300" cy="1032"/>
            </a:xfrm>
            <a:prstGeom prst="line">
              <a:avLst/>
            </a:prstGeom>
            <a:ln w="38100" cmpd="sng">
              <a:solidFill>
                <a:srgbClr val="F527ED"/>
              </a:solidFill>
              <a:prstDash val="soli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endCxn id="43" idx="1"/>
            </p:cNvCxnSpPr>
            <p:nvPr/>
          </p:nvCxnSpPr>
          <p:spPr>
            <a:xfrm flipV="1">
              <a:off x="5225127" y="4611379"/>
              <a:ext cx="971550" cy="6350"/>
            </a:xfrm>
            <a:prstGeom prst="line">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22" idx="3"/>
              <a:endCxn id="51" idx="1"/>
            </p:cNvCxnSpPr>
            <p:nvPr/>
          </p:nvCxnSpPr>
          <p:spPr>
            <a:xfrm>
              <a:off x="1851133" y="3756187"/>
              <a:ext cx="922894" cy="856225"/>
            </a:xfrm>
            <a:prstGeom prst="bentConnector3">
              <a:avLst>
                <a:gd name="adj1" fmla="val 50000"/>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727404" y="471297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prstClr val="black"/>
                  </a:solidFill>
                  <a:latin typeface="Univers Com 45 Light"/>
                </a:rPr>
                <a:t>Graph</a:t>
              </a:r>
            </a:p>
          </p:txBody>
        </p:sp>
        <p:cxnSp>
          <p:nvCxnSpPr>
            <p:cNvPr id="19" name="Straight Connector 18"/>
            <p:cNvCxnSpPr>
              <a:stCxn id="42" idx="3"/>
              <a:endCxn id="18" idx="1"/>
            </p:cNvCxnSpPr>
            <p:nvPr/>
          </p:nvCxnSpPr>
          <p:spPr>
            <a:xfrm>
              <a:off x="6920577" y="4871729"/>
              <a:ext cx="806827" cy="127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4633803" y="4712977"/>
              <a:ext cx="454358" cy="42537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21" name="Rectangle 20"/>
            <p:cNvSpPr/>
            <p:nvPr/>
          </p:nvSpPr>
          <p:spPr>
            <a:xfrm>
              <a:off x="2908242" y="4714010"/>
              <a:ext cx="463089" cy="42433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22" name="Rectangle 21"/>
            <p:cNvSpPr/>
            <p:nvPr/>
          </p:nvSpPr>
          <p:spPr>
            <a:xfrm>
              <a:off x="98533" y="2189373"/>
              <a:ext cx="1752600" cy="3133627"/>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a:solidFill>
                  <a:prstClr val="black"/>
                </a:solidFill>
                <a:latin typeface="Univers Com 45 Light"/>
              </a:endParaRPr>
            </a:p>
          </p:txBody>
        </p:sp>
        <p:sp>
          <p:nvSpPr>
            <p:cNvPr id="23" name="Rectangle 22"/>
            <p:cNvSpPr/>
            <p:nvPr/>
          </p:nvSpPr>
          <p:spPr>
            <a:xfrm>
              <a:off x="244582" y="3417037"/>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I/O</a:t>
              </a:r>
            </a:p>
          </p:txBody>
        </p:sp>
        <p:sp>
          <p:nvSpPr>
            <p:cNvPr id="24" name="Rectangle 23"/>
            <p:cNvSpPr/>
            <p:nvPr/>
          </p:nvSpPr>
          <p:spPr>
            <a:xfrm>
              <a:off x="244582" y="4128237"/>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Samples</a:t>
              </a:r>
            </a:p>
          </p:txBody>
        </p:sp>
        <p:sp>
          <p:nvSpPr>
            <p:cNvPr id="25" name="Rectangle 24"/>
            <p:cNvSpPr/>
            <p:nvPr/>
          </p:nvSpPr>
          <p:spPr>
            <a:xfrm>
              <a:off x="244583" y="3773837"/>
              <a:ext cx="698499" cy="3429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Clock</a:t>
              </a:r>
            </a:p>
          </p:txBody>
        </p:sp>
        <p:sp>
          <p:nvSpPr>
            <p:cNvPr id="26" name="Rectangle 25"/>
            <p:cNvSpPr/>
            <p:nvPr/>
          </p:nvSpPr>
          <p:spPr>
            <a:xfrm>
              <a:off x="2445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7" name="Rectangle 26"/>
            <p:cNvSpPr/>
            <p:nvPr/>
          </p:nvSpPr>
          <p:spPr>
            <a:xfrm>
              <a:off x="6128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8" name="Rectangle 27"/>
            <p:cNvSpPr/>
            <p:nvPr/>
          </p:nvSpPr>
          <p:spPr>
            <a:xfrm>
              <a:off x="9811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9" name="Rectangle 28"/>
            <p:cNvSpPr/>
            <p:nvPr/>
          </p:nvSpPr>
          <p:spPr>
            <a:xfrm>
              <a:off x="13494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30" name="Rectangle 29"/>
            <p:cNvSpPr/>
            <p:nvPr/>
          </p:nvSpPr>
          <p:spPr>
            <a:xfrm>
              <a:off x="244583" y="4554541"/>
              <a:ext cx="906150" cy="509997"/>
            </a:xfrm>
            <a:prstGeom prst="rect">
              <a:avLst/>
            </a:prstGeom>
            <a:solidFill>
              <a:schemeClr val="bg1">
                <a:alpha val="74000"/>
              </a:schemeClr>
            </a:solidFill>
          </p:spPr>
          <p:txBody>
            <a:bodyPr wrap="square">
              <a:spAutoFit/>
            </a:bodyPr>
            <a:lstStyle/>
            <a:p>
              <a:r>
                <a:rPr lang="en-US" sz="1000" dirty="0">
                  <a:solidFill>
                    <a:prstClr val="black"/>
                  </a:solidFill>
                  <a:latin typeface="Univers Com 45 Light"/>
                </a:rPr>
                <a:t>Raw Data</a:t>
              </a:r>
            </a:p>
          </p:txBody>
        </p:sp>
        <p:sp>
          <p:nvSpPr>
            <p:cNvPr id="31" name="Rectangle 30"/>
            <p:cNvSpPr/>
            <p:nvPr/>
          </p:nvSpPr>
          <p:spPr>
            <a:xfrm>
              <a:off x="244582" y="4869641"/>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Task</a:t>
              </a:r>
            </a:p>
          </p:txBody>
        </p:sp>
        <p:sp>
          <p:nvSpPr>
            <p:cNvPr id="32" name="Rectangle 31"/>
            <p:cNvSpPr/>
            <p:nvPr/>
          </p:nvSpPr>
          <p:spPr>
            <a:xfrm>
              <a:off x="6369053" y="4712978"/>
              <a:ext cx="414558" cy="42537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33" name="Rectangle 32"/>
            <p:cNvSpPr/>
            <p:nvPr/>
          </p:nvSpPr>
          <p:spPr>
            <a:xfrm>
              <a:off x="107604" y="5836389"/>
              <a:ext cx="1763812" cy="34902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solidFill>
                    <a:prstClr val="black"/>
                  </a:solidFill>
                  <a:latin typeface="Univers Com 45 Light"/>
                </a:rPr>
                <a:t>Measurement Type</a:t>
              </a:r>
            </a:p>
          </p:txBody>
        </p:sp>
        <p:sp>
          <p:nvSpPr>
            <p:cNvPr id="34" name="TextBox 33"/>
            <p:cNvSpPr txBox="1"/>
            <p:nvPr/>
          </p:nvSpPr>
          <p:spPr>
            <a:xfrm>
              <a:off x="2780643" y="4822656"/>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sp>
          <p:nvSpPr>
            <p:cNvPr id="35" name="TextBox 34"/>
            <p:cNvSpPr txBox="1"/>
            <p:nvPr/>
          </p:nvSpPr>
          <p:spPr>
            <a:xfrm>
              <a:off x="4506203" y="4812680"/>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sp>
          <p:nvSpPr>
            <p:cNvPr id="36" name="TextBox 35"/>
            <p:cNvSpPr txBox="1"/>
            <p:nvPr/>
          </p:nvSpPr>
          <p:spPr>
            <a:xfrm>
              <a:off x="6284812" y="4812680"/>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cxnSp>
          <p:nvCxnSpPr>
            <p:cNvPr id="37" name="Elbow Connector 36"/>
            <p:cNvCxnSpPr>
              <a:stCxn id="33" idx="3"/>
              <a:endCxn id="34" idx="1"/>
            </p:cNvCxnSpPr>
            <p:nvPr/>
          </p:nvCxnSpPr>
          <p:spPr>
            <a:xfrm flipV="1">
              <a:off x="1871416" y="4959963"/>
              <a:ext cx="909227" cy="1050936"/>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3" idx="3"/>
              <a:endCxn id="35" idx="1"/>
            </p:cNvCxnSpPr>
            <p:nvPr/>
          </p:nvCxnSpPr>
          <p:spPr>
            <a:xfrm flipV="1">
              <a:off x="1871416" y="4949987"/>
              <a:ext cx="2634787" cy="1060912"/>
            </a:xfrm>
            <a:prstGeom prst="bentConnector3">
              <a:avLst>
                <a:gd name="adj1" fmla="val 81422"/>
              </a:avLst>
            </a:prstGeom>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3" idx="3"/>
              <a:endCxn id="36" idx="1"/>
            </p:cNvCxnSpPr>
            <p:nvPr/>
          </p:nvCxnSpPr>
          <p:spPr>
            <a:xfrm flipV="1">
              <a:off x="1871416" y="4949987"/>
              <a:ext cx="4413395" cy="1060912"/>
            </a:xfrm>
            <a:prstGeom prst="bentConnector3">
              <a:avLst>
                <a:gd name="adj1" fmla="val 88637"/>
              </a:avLst>
            </a:prstGeom>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3427401" y="1483658"/>
            <a:ext cx="4736166"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As the scope of the data cluster expands, we are passing data into large segments of code inside the cases that should not have access to it. Our data is </a:t>
            </a:r>
            <a:r>
              <a:rPr lang="en-US" sz="1600" b="1" dirty="0">
                <a:solidFill>
                  <a:prstClr val="black"/>
                </a:solidFill>
                <a:latin typeface="Univers Com 45 Light"/>
              </a:rPr>
              <a:t>not</a:t>
            </a:r>
            <a:r>
              <a:rPr lang="en-US" sz="1600" dirty="0">
                <a:solidFill>
                  <a:prstClr val="black"/>
                </a:solidFill>
                <a:latin typeface="Univers Com 45 Light"/>
              </a:rPr>
              <a:t> protected</a:t>
            </a:r>
          </a:p>
        </p:txBody>
      </p:sp>
      <p:sp>
        <p:nvSpPr>
          <p:cNvPr id="52" name="Rectangle 51"/>
          <p:cNvSpPr/>
          <p:nvPr/>
        </p:nvSpPr>
        <p:spPr>
          <a:xfrm>
            <a:off x="1437776" y="1350219"/>
            <a:ext cx="547997" cy="269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I/O2</a:t>
            </a:r>
          </a:p>
        </p:txBody>
      </p:sp>
      <p:sp>
        <p:nvSpPr>
          <p:cNvPr id="53" name="Rectangle 52"/>
          <p:cNvSpPr/>
          <p:nvPr/>
        </p:nvSpPr>
        <p:spPr>
          <a:xfrm>
            <a:off x="1437776" y="1908179"/>
            <a:ext cx="710906" cy="2864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Trigger</a:t>
            </a:r>
          </a:p>
        </p:txBody>
      </p:sp>
      <p:sp>
        <p:nvSpPr>
          <p:cNvPr id="54" name="Rectangle 53"/>
          <p:cNvSpPr/>
          <p:nvPr/>
        </p:nvSpPr>
        <p:spPr>
          <a:xfrm>
            <a:off x="1437777" y="1630140"/>
            <a:ext cx="547996" cy="269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DIO</a:t>
            </a:r>
          </a:p>
        </p:txBody>
      </p:sp>
      <p:sp>
        <p:nvSpPr>
          <p:cNvPr id="56" name="TextBox 55"/>
          <p:cNvSpPr txBox="1"/>
          <p:nvPr/>
        </p:nvSpPr>
        <p:spPr>
          <a:xfrm>
            <a:off x="2304607" y="4767542"/>
            <a:ext cx="4736166"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Introducing a new measurements requires changes within the VIs, as well as the calling code (sometimes referred to as a framework). </a:t>
            </a:r>
            <a:r>
              <a:rPr lang="en-US" sz="1600" b="1" dirty="0">
                <a:solidFill>
                  <a:prstClr val="black"/>
                </a:solidFill>
                <a:latin typeface="Univers Com 45 Light"/>
              </a:rPr>
              <a:t>This makes code very costly to maintain and brittle</a:t>
            </a:r>
            <a:endParaRPr lang="en-US" sz="1600" dirty="0">
              <a:solidFill>
                <a:prstClr val="black"/>
              </a:solidFill>
              <a:latin typeface="Univers Com 45 Light"/>
            </a:endParaRPr>
          </a:p>
        </p:txBody>
      </p:sp>
    </p:spTree>
    <p:extLst>
      <p:ext uri="{BB962C8B-B14F-4D97-AF65-F5344CB8AC3E}">
        <p14:creationId xmlns:p14="http://schemas.microsoft.com/office/powerpoint/2010/main" val="100326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a:xfrm>
            <a:off x="618738" y="2939419"/>
            <a:ext cx="7871644" cy="221832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Univers Com 45 Light"/>
            </a:endParaRPr>
          </a:p>
        </p:txBody>
      </p:sp>
      <p:sp>
        <p:nvSpPr>
          <p:cNvPr id="90" name="Rectangle 89"/>
          <p:cNvSpPr/>
          <p:nvPr/>
        </p:nvSpPr>
        <p:spPr>
          <a:xfrm>
            <a:off x="2584592" y="1185116"/>
            <a:ext cx="1050712" cy="1073819"/>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a:solidFill>
                <a:prstClr val="black"/>
              </a:solidFill>
              <a:latin typeface="Univers Com 45 Light"/>
            </a:endParaRPr>
          </a:p>
        </p:txBody>
      </p:sp>
      <p:sp>
        <p:nvSpPr>
          <p:cNvPr id="2" name="Title 1"/>
          <p:cNvSpPr>
            <a:spLocks noGrp="1"/>
          </p:cNvSpPr>
          <p:nvPr>
            <p:ph type="title"/>
          </p:nvPr>
        </p:nvSpPr>
        <p:spPr/>
        <p:txBody>
          <a:bodyPr/>
          <a:lstStyle/>
          <a:p>
            <a:r>
              <a:rPr lang="en-US" dirty="0" smtClean="0"/>
              <a:t>Sibling Classes Have </a:t>
            </a:r>
            <a:r>
              <a:rPr lang="en-US" b="1" dirty="0" smtClean="0"/>
              <a:t>Unique</a:t>
            </a:r>
            <a:r>
              <a:rPr lang="en-US" dirty="0" smtClean="0"/>
              <a:t> Data Scope</a:t>
            </a:r>
            <a:endParaRPr lang="en-US" dirty="0"/>
          </a:p>
        </p:txBody>
      </p:sp>
      <p:grpSp>
        <p:nvGrpSpPr>
          <p:cNvPr id="5" name="Group 4"/>
          <p:cNvGrpSpPr/>
          <p:nvPr/>
        </p:nvGrpSpPr>
        <p:grpSpPr>
          <a:xfrm>
            <a:off x="3566214" y="1145382"/>
            <a:ext cx="1760207" cy="1241035"/>
            <a:chOff x="3577595" y="1133891"/>
            <a:chExt cx="1760207" cy="1241035"/>
          </a:xfrm>
        </p:grpSpPr>
        <p:grpSp>
          <p:nvGrpSpPr>
            <p:cNvPr id="6" name="Group 5"/>
            <p:cNvGrpSpPr/>
            <p:nvPr/>
          </p:nvGrpSpPr>
          <p:grpSpPr>
            <a:xfrm>
              <a:off x="4041904" y="1133891"/>
              <a:ext cx="896608" cy="870979"/>
              <a:chOff x="790312" y="1333602"/>
              <a:chExt cx="896608" cy="870979"/>
            </a:xfrm>
          </p:grpSpPr>
          <p:sp>
            <p:nvSpPr>
              <p:cNvPr id="8" name="Cube 7"/>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9" name="Rectangle 8"/>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7" name="TextBox 6"/>
            <p:cNvSpPr txBox="1"/>
            <p:nvPr/>
          </p:nvSpPr>
          <p:spPr>
            <a:xfrm>
              <a:off x="3577595" y="2005594"/>
              <a:ext cx="1760207" cy="369332"/>
            </a:xfrm>
            <a:prstGeom prst="rect">
              <a:avLst/>
            </a:prstGeom>
            <a:noFill/>
          </p:spPr>
          <p:txBody>
            <a:bodyPr wrap="square" rtlCol="0">
              <a:spAutoFit/>
            </a:bodyPr>
            <a:lstStyle/>
            <a:p>
              <a:pPr algn="ctr"/>
              <a:r>
                <a:rPr lang="en-US" dirty="0">
                  <a:solidFill>
                    <a:prstClr val="black"/>
                  </a:solidFill>
                  <a:latin typeface="Univers Com 45 Light"/>
                </a:rPr>
                <a:t>Measurement</a:t>
              </a:r>
            </a:p>
          </p:txBody>
        </p:sp>
      </p:grpSp>
      <p:grpSp>
        <p:nvGrpSpPr>
          <p:cNvPr id="10" name="Group 9"/>
          <p:cNvGrpSpPr/>
          <p:nvPr/>
        </p:nvGrpSpPr>
        <p:grpSpPr>
          <a:xfrm>
            <a:off x="1614985" y="3411292"/>
            <a:ext cx="1760207" cy="1241035"/>
            <a:chOff x="3577595" y="1133891"/>
            <a:chExt cx="1760207" cy="1241035"/>
          </a:xfrm>
        </p:grpSpPr>
        <p:grpSp>
          <p:nvGrpSpPr>
            <p:cNvPr id="11" name="Group 10"/>
            <p:cNvGrpSpPr/>
            <p:nvPr/>
          </p:nvGrpSpPr>
          <p:grpSpPr>
            <a:xfrm>
              <a:off x="4041904" y="1133891"/>
              <a:ext cx="896608" cy="870979"/>
              <a:chOff x="790312" y="1333602"/>
              <a:chExt cx="896608" cy="870979"/>
            </a:xfrm>
          </p:grpSpPr>
          <p:sp>
            <p:nvSpPr>
              <p:cNvPr id="13" name="Cube 1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14" name="Rectangle 1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2" name="TextBox 11"/>
            <p:cNvSpPr txBox="1"/>
            <p:nvPr/>
          </p:nvSpPr>
          <p:spPr>
            <a:xfrm>
              <a:off x="3577595" y="2005594"/>
              <a:ext cx="1760207" cy="369332"/>
            </a:xfrm>
            <a:prstGeom prst="rect">
              <a:avLst/>
            </a:prstGeom>
            <a:noFill/>
          </p:spPr>
          <p:txBody>
            <a:bodyPr wrap="square" rtlCol="0">
              <a:spAutoFit/>
            </a:bodyPr>
            <a:lstStyle/>
            <a:p>
              <a:pPr algn="ctr"/>
              <a:r>
                <a:rPr lang="en-US" dirty="0">
                  <a:solidFill>
                    <a:prstClr val="black"/>
                  </a:solidFill>
                  <a:latin typeface="Univers Com 45 Light"/>
                </a:rPr>
                <a:t>Strain</a:t>
              </a:r>
            </a:p>
          </p:txBody>
        </p:sp>
      </p:grpSp>
      <p:grpSp>
        <p:nvGrpSpPr>
          <p:cNvPr id="15" name="Group 14"/>
          <p:cNvGrpSpPr/>
          <p:nvPr/>
        </p:nvGrpSpPr>
        <p:grpSpPr>
          <a:xfrm>
            <a:off x="4473335" y="3411292"/>
            <a:ext cx="3309376" cy="1240311"/>
            <a:chOff x="2724509" y="1133891"/>
            <a:chExt cx="3309376" cy="1240311"/>
          </a:xfrm>
        </p:grpSpPr>
        <p:grpSp>
          <p:nvGrpSpPr>
            <p:cNvPr id="16" name="Group 15"/>
            <p:cNvGrpSpPr/>
            <p:nvPr/>
          </p:nvGrpSpPr>
          <p:grpSpPr>
            <a:xfrm>
              <a:off x="4041904" y="1133891"/>
              <a:ext cx="896608" cy="870979"/>
              <a:chOff x="790312" y="1333602"/>
              <a:chExt cx="896608" cy="870979"/>
            </a:xfrm>
          </p:grpSpPr>
          <p:sp>
            <p:nvSpPr>
              <p:cNvPr id="18" name="Cube 17"/>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19" name="Rectangle 18"/>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2724509" y="2004870"/>
              <a:ext cx="3309376" cy="369332"/>
            </a:xfrm>
            <a:prstGeom prst="rect">
              <a:avLst/>
            </a:prstGeom>
            <a:noFill/>
          </p:spPr>
          <p:txBody>
            <a:bodyPr wrap="square" rtlCol="0">
              <a:spAutoFit/>
            </a:bodyPr>
            <a:lstStyle/>
            <a:p>
              <a:pPr algn="ctr"/>
              <a:r>
                <a:rPr lang="en-US" dirty="0" smtClean="0">
                  <a:solidFill>
                    <a:prstClr val="black"/>
                  </a:solidFill>
                  <a:latin typeface="Univers Com 45 Light"/>
                </a:rPr>
                <a:t>Temp</a:t>
              </a:r>
              <a:endParaRPr lang="en-US" dirty="0">
                <a:solidFill>
                  <a:prstClr val="black"/>
                </a:solidFill>
                <a:latin typeface="Univers Com 45 Light"/>
              </a:endParaRPr>
            </a:p>
          </p:txBody>
        </p:sp>
      </p:grpSp>
      <p:cxnSp>
        <p:nvCxnSpPr>
          <p:cNvPr id="20" name="Straight Arrow Connector 19"/>
          <p:cNvCxnSpPr/>
          <p:nvPr/>
        </p:nvCxnSpPr>
        <p:spPr>
          <a:xfrm flipV="1">
            <a:off x="2848391" y="2396461"/>
            <a:ext cx="1232010" cy="901635"/>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4927131" y="2396461"/>
            <a:ext cx="1256046" cy="901635"/>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779806" y="3586038"/>
            <a:ext cx="1121920" cy="696957"/>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a:solidFill>
                <a:prstClr val="black"/>
              </a:solidFill>
              <a:latin typeface="Univers Com 45 Light"/>
            </a:endParaRPr>
          </a:p>
        </p:txBody>
      </p:sp>
      <p:sp>
        <p:nvSpPr>
          <p:cNvPr id="37" name="Rectangle 36"/>
          <p:cNvSpPr/>
          <p:nvPr/>
        </p:nvSpPr>
        <p:spPr>
          <a:xfrm>
            <a:off x="2724081" y="1569732"/>
            <a:ext cx="547997" cy="269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I/O</a:t>
            </a:r>
          </a:p>
        </p:txBody>
      </p:sp>
      <p:sp>
        <p:nvSpPr>
          <p:cNvPr id="38" name="Rectangle 37"/>
          <p:cNvSpPr/>
          <p:nvPr/>
        </p:nvSpPr>
        <p:spPr>
          <a:xfrm>
            <a:off x="892456" y="3642346"/>
            <a:ext cx="866831" cy="2864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Bridge Type</a:t>
            </a:r>
          </a:p>
        </p:txBody>
      </p:sp>
      <p:sp>
        <p:nvSpPr>
          <p:cNvPr id="45" name="Rectangle 44"/>
          <p:cNvSpPr/>
          <p:nvPr/>
        </p:nvSpPr>
        <p:spPr>
          <a:xfrm>
            <a:off x="2724081" y="1283279"/>
            <a:ext cx="710906" cy="286453"/>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Task</a:t>
            </a:r>
          </a:p>
        </p:txBody>
      </p:sp>
      <p:sp>
        <p:nvSpPr>
          <p:cNvPr id="69" name="Rectangle 68"/>
          <p:cNvSpPr/>
          <p:nvPr/>
        </p:nvSpPr>
        <p:spPr>
          <a:xfrm>
            <a:off x="6901484" y="3411093"/>
            <a:ext cx="1374973" cy="466707"/>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a:solidFill>
                <a:prstClr val="black"/>
              </a:solidFill>
              <a:latin typeface="Univers Com 45 Light"/>
            </a:endParaRPr>
          </a:p>
        </p:txBody>
      </p:sp>
      <p:sp>
        <p:nvSpPr>
          <p:cNvPr id="88" name="Rectangle 87"/>
          <p:cNvSpPr/>
          <p:nvPr/>
        </p:nvSpPr>
        <p:spPr>
          <a:xfrm>
            <a:off x="6988636" y="3485061"/>
            <a:ext cx="1094056" cy="2864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solidFill>
                  <a:prstClr val="black"/>
                </a:solidFill>
                <a:latin typeface="Univers Com 45 Light"/>
              </a:rPr>
              <a:t>Thermocouple</a:t>
            </a:r>
            <a:endParaRPr lang="en-US" sz="1000" dirty="0">
              <a:solidFill>
                <a:prstClr val="black"/>
              </a:solidFill>
              <a:latin typeface="Univers Com 45 Light"/>
            </a:endParaRPr>
          </a:p>
        </p:txBody>
      </p:sp>
      <p:sp>
        <p:nvSpPr>
          <p:cNvPr id="89" name="Rectangle 88"/>
          <p:cNvSpPr/>
          <p:nvPr/>
        </p:nvSpPr>
        <p:spPr>
          <a:xfrm>
            <a:off x="2724081" y="1838749"/>
            <a:ext cx="710906" cy="2864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Samples</a:t>
            </a:r>
          </a:p>
        </p:txBody>
      </p:sp>
      <p:sp>
        <p:nvSpPr>
          <p:cNvPr id="92" name="TextBox 91"/>
          <p:cNvSpPr txBox="1"/>
          <p:nvPr/>
        </p:nvSpPr>
        <p:spPr>
          <a:xfrm>
            <a:off x="1796443" y="4796391"/>
            <a:ext cx="5435288"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Data unique to these specific measurements, plus ‘exposed’ data of parent measurement</a:t>
            </a:r>
          </a:p>
        </p:txBody>
      </p:sp>
      <p:sp>
        <p:nvSpPr>
          <p:cNvPr id="93" name="TextBox 92"/>
          <p:cNvSpPr txBox="1"/>
          <p:nvPr/>
        </p:nvSpPr>
        <p:spPr>
          <a:xfrm>
            <a:off x="5326421" y="1185116"/>
            <a:ext cx="2950036"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Data that every measurement needs to have</a:t>
            </a:r>
          </a:p>
        </p:txBody>
      </p:sp>
      <p:sp>
        <p:nvSpPr>
          <p:cNvPr id="39" name="Rectangle 38"/>
          <p:cNvSpPr/>
          <p:nvPr/>
        </p:nvSpPr>
        <p:spPr>
          <a:xfrm>
            <a:off x="892456" y="3943281"/>
            <a:ext cx="722529" cy="2864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solidFill>
                  <a:prstClr val="black"/>
                </a:solidFill>
                <a:latin typeface="Univers Com 45 Light"/>
              </a:rPr>
              <a:t>excitation</a:t>
            </a:r>
            <a:endParaRPr lang="en-US" sz="1000" dirty="0">
              <a:solidFill>
                <a:prstClr val="black"/>
              </a:solidFill>
              <a:latin typeface="Univers Com 45 Light"/>
            </a:endParaRPr>
          </a:p>
        </p:txBody>
      </p:sp>
    </p:spTree>
    <p:extLst>
      <p:ext uri="{BB962C8B-B14F-4D97-AF65-F5344CB8AC3E}">
        <p14:creationId xmlns:p14="http://schemas.microsoft.com/office/powerpoint/2010/main" val="17299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16478" y="790291"/>
            <a:ext cx="6822044" cy="3135024"/>
            <a:chOff x="98533" y="2189373"/>
            <a:chExt cx="8695671" cy="3996036"/>
          </a:xfrm>
        </p:grpSpPr>
        <p:grpSp>
          <p:nvGrpSpPr>
            <p:cNvPr id="12" name="Group 11"/>
            <p:cNvGrpSpPr/>
            <p:nvPr/>
          </p:nvGrpSpPr>
          <p:grpSpPr>
            <a:xfrm>
              <a:off x="2551777" y="4510811"/>
              <a:ext cx="1085898" cy="1076976"/>
              <a:chOff x="1866900" y="2489200"/>
              <a:chExt cx="1085898" cy="1076976"/>
            </a:xfrm>
          </p:grpSpPr>
          <p:grpSp>
            <p:nvGrpSpPr>
              <p:cNvPr id="48" name="Group 47"/>
              <p:cNvGrpSpPr/>
              <p:nvPr/>
            </p:nvGrpSpPr>
            <p:grpSpPr>
              <a:xfrm>
                <a:off x="2089150" y="2489200"/>
                <a:ext cx="723900" cy="723900"/>
                <a:chOff x="2089150" y="2489200"/>
                <a:chExt cx="723900" cy="723900"/>
              </a:xfrm>
            </p:grpSpPr>
            <p:sp>
              <p:nvSpPr>
                <p:cNvPr id="50" name="Rectangle 49"/>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51" name="Rectangle 50"/>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9" name="TextBox 48"/>
              <p:cNvSpPr txBox="1"/>
              <p:nvPr/>
            </p:nvSpPr>
            <p:spPr>
              <a:xfrm>
                <a:off x="1866900" y="3213101"/>
                <a:ext cx="1085898" cy="353075"/>
              </a:xfrm>
              <a:prstGeom prst="rect">
                <a:avLst/>
              </a:prstGeom>
              <a:noFill/>
            </p:spPr>
            <p:txBody>
              <a:bodyPr wrap="none" rtlCol="0">
                <a:spAutoFit/>
              </a:bodyPr>
              <a:lstStyle/>
              <a:p>
                <a:r>
                  <a:rPr lang="en-US" sz="1200" dirty="0">
                    <a:solidFill>
                      <a:prstClr val="black"/>
                    </a:solidFill>
                    <a:latin typeface="Univers Com 45 Light"/>
                  </a:rPr>
                  <a:t>Configure</a:t>
                </a:r>
              </a:p>
            </p:txBody>
          </p:sp>
        </p:grpSp>
        <p:grpSp>
          <p:nvGrpSpPr>
            <p:cNvPr id="13" name="Group 12"/>
            <p:cNvGrpSpPr/>
            <p:nvPr/>
          </p:nvGrpSpPr>
          <p:grpSpPr>
            <a:xfrm>
              <a:off x="4374227" y="4509779"/>
              <a:ext cx="896412" cy="1078008"/>
              <a:chOff x="4152900" y="2489200"/>
              <a:chExt cx="896412" cy="1078008"/>
            </a:xfrm>
          </p:grpSpPr>
          <p:grpSp>
            <p:nvGrpSpPr>
              <p:cNvPr id="44" name="Group 43"/>
              <p:cNvGrpSpPr/>
              <p:nvPr/>
            </p:nvGrpSpPr>
            <p:grpSpPr>
              <a:xfrm>
                <a:off x="4279900" y="2489200"/>
                <a:ext cx="723900" cy="723900"/>
                <a:chOff x="2089150" y="2489200"/>
                <a:chExt cx="723900" cy="723900"/>
              </a:xfrm>
            </p:grpSpPr>
            <p:sp>
              <p:nvSpPr>
                <p:cNvPr id="46" name="Rectangle 4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47" name="Rectangle 4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5" name="TextBox 44"/>
              <p:cNvSpPr txBox="1"/>
              <p:nvPr/>
            </p:nvSpPr>
            <p:spPr>
              <a:xfrm>
                <a:off x="4152900" y="3214133"/>
                <a:ext cx="896412" cy="353075"/>
              </a:xfrm>
              <a:prstGeom prst="rect">
                <a:avLst/>
              </a:prstGeom>
              <a:noFill/>
            </p:spPr>
            <p:txBody>
              <a:bodyPr wrap="none" rtlCol="0">
                <a:spAutoFit/>
              </a:bodyPr>
              <a:lstStyle/>
              <a:p>
                <a:r>
                  <a:rPr lang="en-US" sz="1200" dirty="0">
                    <a:solidFill>
                      <a:prstClr val="black"/>
                    </a:solidFill>
                    <a:latin typeface="Univers Com 45 Light"/>
                  </a:rPr>
                  <a:t>Acquire</a:t>
                </a:r>
              </a:p>
            </p:txBody>
          </p:sp>
        </p:grpSp>
        <p:grpSp>
          <p:nvGrpSpPr>
            <p:cNvPr id="14" name="Group 13"/>
            <p:cNvGrpSpPr/>
            <p:nvPr/>
          </p:nvGrpSpPr>
          <p:grpSpPr>
            <a:xfrm>
              <a:off x="6017473" y="4509779"/>
              <a:ext cx="1009202" cy="1076976"/>
              <a:chOff x="6291446" y="2489200"/>
              <a:chExt cx="1009202" cy="1076976"/>
            </a:xfrm>
          </p:grpSpPr>
          <p:grpSp>
            <p:nvGrpSpPr>
              <p:cNvPr id="40" name="Group 39"/>
              <p:cNvGrpSpPr/>
              <p:nvPr/>
            </p:nvGrpSpPr>
            <p:grpSpPr>
              <a:xfrm>
                <a:off x="6470650" y="2489200"/>
                <a:ext cx="723900" cy="723900"/>
                <a:chOff x="2089150" y="2489200"/>
                <a:chExt cx="723900" cy="723900"/>
              </a:xfrm>
            </p:grpSpPr>
            <p:sp>
              <p:nvSpPr>
                <p:cNvPr id="42" name="Rectangle 4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sp>
              <p:nvSpPr>
                <p:cNvPr id="43" name="Rectangle 4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prstClr val="black"/>
                    </a:solidFill>
                    <a:latin typeface="Univers Com 45 Light"/>
                  </a:endParaRPr>
                </a:p>
              </p:txBody>
            </p:sp>
          </p:grpSp>
          <p:sp>
            <p:nvSpPr>
              <p:cNvPr id="41" name="TextBox 40"/>
              <p:cNvSpPr txBox="1"/>
              <p:nvPr/>
            </p:nvSpPr>
            <p:spPr>
              <a:xfrm>
                <a:off x="6291446" y="3213101"/>
                <a:ext cx="1009202" cy="353075"/>
              </a:xfrm>
              <a:prstGeom prst="rect">
                <a:avLst/>
              </a:prstGeom>
              <a:noFill/>
            </p:spPr>
            <p:txBody>
              <a:bodyPr wrap="none" rtlCol="0">
                <a:spAutoFit/>
              </a:bodyPr>
              <a:lstStyle/>
              <a:p>
                <a:pPr algn="ctr"/>
                <a:r>
                  <a:rPr lang="en-US" sz="1200" dirty="0">
                    <a:solidFill>
                      <a:prstClr val="black"/>
                    </a:solidFill>
                    <a:latin typeface="Univers Com 45 Light"/>
                  </a:rPr>
                  <a:t>Measure</a:t>
                </a:r>
              </a:p>
            </p:txBody>
          </p:sp>
        </p:grpSp>
        <p:cxnSp>
          <p:nvCxnSpPr>
            <p:cNvPr id="15" name="Straight Connector 14"/>
            <p:cNvCxnSpPr>
              <a:stCxn id="51" idx="3"/>
              <a:endCxn id="47" idx="1"/>
            </p:cNvCxnSpPr>
            <p:nvPr/>
          </p:nvCxnSpPr>
          <p:spPr>
            <a:xfrm flipV="1">
              <a:off x="3497927" y="4611379"/>
              <a:ext cx="1003300" cy="1032"/>
            </a:xfrm>
            <a:prstGeom prst="line">
              <a:avLst/>
            </a:prstGeom>
            <a:ln w="38100" cmpd="sng">
              <a:solidFill>
                <a:srgbClr val="F527ED"/>
              </a:solidFill>
              <a:prstDash val="soli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endCxn id="43" idx="1"/>
            </p:cNvCxnSpPr>
            <p:nvPr/>
          </p:nvCxnSpPr>
          <p:spPr>
            <a:xfrm flipV="1">
              <a:off x="5225127" y="4611379"/>
              <a:ext cx="971550" cy="6350"/>
            </a:xfrm>
            <a:prstGeom prst="line">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22" idx="3"/>
              <a:endCxn id="51" idx="1"/>
            </p:cNvCxnSpPr>
            <p:nvPr/>
          </p:nvCxnSpPr>
          <p:spPr>
            <a:xfrm>
              <a:off x="1851133" y="3756187"/>
              <a:ext cx="922894" cy="856225"/>
            </a:xfrm>
            <a:prstGeom prst="bentConnector3">
              <a:avLst>
                <a:gd name="adj1" fmla="val 50000"/>
              </a:avLst>
            </a:prstGeom>
            <a:ln w="38100" cmpd="sng">
              <a:solidFill>
                <a:srgbClr val="F527ED"/>
              </a:solidFill>
              <a:prstDash val="soli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727404" y="471297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prstClr val="black"/>
                  </a:solidFill>
                  <a:latin typeface="Univers Com 45 Light"/>
                </a:rPr>
                <a:t>Graph</a:t>
              </a:r>
            </a:p>
          </p:txBody>
        </p:sp>
        <p:cxnSp>
          <p:nvCxnSpPr>
            <p:cNvPr id="19" name="Straight Connector 18"/>
            <p:cNvCxnSpPr>
              <a:stCxn id="42" idx="3"/>
              <a:endCxn id="18" idx="1"/>
            </p:cNvCxnSpPr>
            <p:nvPr/>
          </p:nvCxnSpPr>
          <p:spPr>
            <a:xfrm>
              <a:off x="6920577" y="4871729"/>
              <a:ext cx="806827" cy="127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4633803" y="4712977"/>
              <a:ext cx="454358" cy="42537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21" name="Rectangle 20"/>
            <p:cNvSpPr/>
            <p:nvPr/>
          </p:nvSpPr>
          <p:spPr>
            <a:xfrm>
              <a:off x="2908242" y="4714010"/>
              <a:ext cx="463089" cy="42433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22" name="Rectangle 21"/>
            <p:cNvSpPr/>
            <p:nvPr/>
          </p:nvSpPr>
          <p:spPr>
            <a:xfrm>
              <a:off x="98533" y="2189373"/>
              <a:ext cx="1752600" cy="3133627"/>
            </a:xfrm>
            <a:prstGeom prst="rect">
              <a:avLst/>
            </a:prstGeom>
            <a:ln>
              <a:solidFill>
                <a:srgbClr val="F527ED"/>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a:solidFill>
                  <a:prstClr val="black"/>
                </a:solidFill>
                <a:latin typeface="Univers Com 45 Light"/>
              </a:endParaRPr>
            </a:p>
          </p:txBody>
        </p:sp>
        <p:sp>
          <p:nvSpPr>
            <p:cNvPr id="23" name="Rectangle 22"/>
            <p:cNvSpPr/>
            <p:nvPr/>
          </p:nvSpPr>
          <p:spPr>
            <a:xfrm>
              <a:off x="244582" y="3417037"/>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I/O</a:t>
              </a:r>
            </a:p>
          </p:txBody>
        </p:sp>
        <p:sp>
          <p:nvSpPr>
            <p:cNvPr id="24" name="Rectangle 23"/>
            <p:cNvSpPr/>
            <p:nvPr/>
          </p:nvSpPr>
          <p:spPr>
            <a:xfrm>
              <a:off x="244582" y="4128237"/>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Samples</a:t>
              </a:r>
            </a:p>
          </p:txBody>
        </p:sp>
        <p:sp>
          <p:nvSpPr>
            <p:cNvPr id="25" name="Rectangle 24"/>
            <p:cNvSpPr/>
            <p:nvPr/>
          </p:nvSpPr>
          <p:spPr>
            <a:xfrm>
              <a:off x="244583" y="3773837"/>
              <a:ext cx="698499" cy="3429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Clock</a:t>
              </a:r>
            </a:p>
          </p:txBody>
        </p:sp>
        <p:sp>
          <p:nvSpPr>
            <p:cNvPr id="26" name="Rectangle 25"/>
            <p:cNvSpPr/>
            <p:nvPr/>
          </p:nvSpPr>
          <p:spPr>
            <a:xfrm>
              <a:off x="2445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7" name="Rectangle 26"/>
            <p:cNvSpPr/>
            <p:nvPr/>
          </p:nvSpPr>
          <p:spPr>
            <a:xfrm>
              <a:off x="6128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8" name="Rectangle 27"/>
            <p:cNvSpPr/>
            <p:nvPr/>
          </p:nvSpPr>
          <p:spPr>
            <a:xfrm>
              <a:off x="9811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29" name="Rectangle 28"/>
            <p:cNvSpPr/>
            <p:nvPr/>
          </p:nvSpPr>
          <p:spPr>
            <a:xfrm>
              <a:off x="1349482" y="4504516"/>
              <a:ext cx="368300"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000" dirty="0">
                <a:solidFill>
                  <a:prstClr val="black"/>
                </a:solidFill>
                <a:latin typeface="Univers Com 45 Light"/>
              </a:endParaRPr>
            </a:p>
          </p:txBody>
        </p:sp>
        <p:sp>
          <p:nvSpPr>
            <p:cNvPr id="30" name="Rectangle 29"/>
            <p:cNvSpPr/>
            <p:nvPr/>
          </p:nvSpPr>
          <p:spPr>
            <a:xfrm>
              <a:off x="244583" y="4554541"/>
              <a:ext cx="906150" cy="509997"/>
            </a:xfrm>
            <a:prstGeom prst="rect">
              <a:avLst/>
            </a:prstGeom>
            <a:solidFill>
              <a:schemeClr val="bg1">
                <a:alpha val="74000"/>
              </a:schemeClr>
            </a:solidFill>
          </p:spPr>
          <p:txBody>
            <a:bodyPr wrap="square">
              <a:spAutoFit/>
            </a:bodyPr>
            <a:lstStyle/>
            <a:p>
              <a:r>
                <a:rPr lang="en-US" sz="1000" dirty="0">
                  <a:solidFill>
                    <a:prstClr val="black"/>
                  </a:solidFill>
                  <a:latin typeface="Univers Com 45 Light"/>
                </a:rPr>
                <a:t>Raw Data</a:t>
              </a:r>
            </a:p>
          </p:txBody>
        </p:sp>
        <p:sp>
          <p:nvSpPr>
            <p:cNvPr id="31" name="Rectangle 30"/>
            <p:cNvSpPr/>
            <p:nvPr/>
          </p:nvSpPr>
          <p:spPr>
            <a:xfrm>
              <a:off x="244582" y="4869641"/>
              <a:ext cx="906151" cy="3651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Task</a:t>
              </a:r>
            </a:p>
          </p:txBody>
        </p:sp>
        <p:sp>
          <p:nvSpPr>
            <p:cNvPr id="32" name="Rectangle 31"/>
            <p:cNvSpPr/>
            <p:nvPr/>
          </p:nvSpPr>
          <p:spPr>
            <a:xfrm>
              <a:off x="6369053" y="4712978"/>
              <a:ext cx="414558" cy="42537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a:solidFill>
                  <a:prstClr val="black"/>
                </a:solidFill>
                <a:latin typeface="Univers Com 45 Light"/>
              </a:endParaRPr>
            </a:p>
          </p:txBody>
        </p:sp>
        <p:sp>
          <p:nvSpPr>
            <p:cNvPr id="33" name="Rectangle 32"/>
            <p:cNvSpPr/>
            <p:nvPr/>
          </p:nvSpPr>
          <p:spPr>
            <a:xfrm>
              <a:off x="107604" y="5836389"/>
              <a:ext cx="1763812" cy="34902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solidFill>
                    <a:prstClr val="black"/>
                  </a:solidFill>
                  <a:latin typeface="Univers Com 45 Light"/>
                </a:rPr>
                <a:t>Measurement Type</a:t>
              </a:r>
            </a:p>
          </p:txBody>
        </p:sp>
        <p:sp>
          <p:nvSpPr>
            <p:cNvPr id="34" name="TextBox 33"/>
            <p:cNvSpPr txBox="1"/>
            <p:nvPr/>
          </p:nvSpPr>
          <p:spPr>
            <a:xfrm>
              <a:off x="2780643" y="4822656"/>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sp>
          <p:nvSpPr>
            <p:cNvPr id="35" name="TextBox 34"/>
            <p:cNvSpPr txBox="1"/>
            <p:nvPr/>
          </p:nvSpPr>
          <p:spPr>
            <a:xfrm>
              <a:off x="4506203" y="4812680"/>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sp>
          <p:nvSpPr>
            <p:cNvPr id="36" name="TextBox 35"/>
            <p:cNvSpPr txBox="1"/>
            <p:nvPr/>
          </p:nvSpPr>
          <p:spPr>
            <a:xfrm>
              <a:off x="6284812" y="4812680"/>
              <a:ext cx="300767" cy="2746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800" dirty="0">
                  <a:solidFill>
                    <a:prstClr val="black"/>
                  </a:solidFill>
                  <a:latin typeface="Univers Com 45 Light"/>
                </a:rPr>
                <a:t>?</a:t>
              </a:r>
            </a:p>
          </p:txBody>
        </p:sp>
        <p:cxnSp>
          <p:nvCxnSpPr>
            <p:cNvPr id="37" name="Elbow Connector 36"/>
            <p:cNvCxnSpPr>
              <a:stCxn id="33" idx="3"/>
              <a:endCxn id="34" idx="1"/>
            </p:cNvCxnSpPr>
            <p:nvPr/>
          </p:nvCxnSpPr>
          <p:spPr>
            <a:xfrm flipV="1">
              <a:off x="1871416" y="4959963"/>
              <a:ext cx="909227" cy="1050936"/>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3" idx="3"/>
              <a:endCxn id="35" idx="1"/>
            </p:cNvCxnSpPr>
            <p:nvPr/>
          </p:nvCxnSpPr>
          <p:spPr>
            <a:xfrm flipV="1">
              <a:off x="1871416" y="4949987"/>
              <a:ext cx="2634787" cy="1060912"/>
            </a:xfrm>
            <a:prstGeom prst="bentConnector3">
              <a:avLst>
                <a:gd name="adj1" fmla="val 81422"/>
              </a:avLst>
            </a:prstGeom>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3" idx="3"/>
              <a:endCxn id="36" idx="1"/>
            </p:cNvCxnSpPr>
            <p:nvPr/>
          </p:nvCxnSpPr>
          <p:spPr>
            <a:xfrm flipV="1">
              <a:off x="1871416" y="4949987"/>
              <a:ext cx="4413395" cy="1060912"/>
            </a:xfrm>
            <a:prstGeom prst="bentConnector3">
              <a:avLst>
                <a:gd name="adj1" fmla="val 88637"/>
              </a:avLst>
            </a:prstGeom>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3420788" y="487852"/>
            <a:ext cx="4736166"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One of the biggest differences: this new functionality has to be added at </a:t>
            </a:r>
            <a:r>
              <a:rPr lang="en-US" sz="1600" b="1" dirty="0">
                <a:solidFill>
                  <a:prstClr val="black"/>
                </a:solidFill>
                <a:latin typeface="Univers Com 45 Light"/>
              </a:rPr>
              <a:t>edit time</a:t>
            </a:r>
            <a:r>
              <a:rPr lang="en-US" sz="1600" dirty="0">
                <a:solidFill>
                  <a:prstClr val="black"/>
                </a:solidFill>
                <a:latin typeface="Univers Com 45 Light"/>
              </a:rPr>
              <a:t>. </a:t>
            </a:r>
          </a:p>
          <a:p>
            <a:endParaRPr lang="en-US" sz="1600" dirty="0">
              <a:solidFill>
                <a:prstClr val="black"/>
              </a:solidFill>
              <a:latin typeface="Univers Com 45 Light"/>
            </a:endParaRPr>
          </a:p>
          <a:p>
            <a:r>
              <a:rPr lang="en-US" sz="1600" dirty="0">
                <a:solidFill>
                  <a:prstClr val="black"/>
                </a:solidFill>
                <a:latin typeface="Univers Com 45 Light"/>
              </a:rPr>
              <a:t>What if you want to load a new measurement into your calling system at </a:t>
            </a:r>
            <a:r>
              <a:rPr lang="en-US" sz="1600" b="1" dirty="0">
                <a:solidFill>
                  <a:prstClr val="black"/>
                </a:solidFill>
                <a:latin typeface="Univers Com 45 Light"/>
              </a:rPr>
              <a:t>run-time?</a:t>
            </a:r>
            <a:endParaRPr lang="en-US" sz="1600" dirty="0">
              <a:solidFill>
                <a:prstClr val="black"/>
              </a:solidFill>
              <a:latin typeface="Univers Com 45 Light"/>
            </a:endParaRPr>
          </a:p>
        </p:txBody>
      </p:sp>
      <p:sp>
        <p:nvSpPr>
          <p:cNvPr id="52" name="Rectangle 51"/>
          <p:cNvSpPr/>
          <p:nvPr/>
        </p:nvSpPr>
        <p:spPr>
          <a:xfrm>
            <a:off x="1331058" y="880555"/>
            <a:ext cx="547997" cy="269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I/O2</a:t>
            </a:r>
          </a:p>
        </p:txBody>
      </p:sp>
      <p:sp>
        <p:nvSpPr>
          <p:cNvPr id="53" name="Rectangle 52"/>
          <p:cNvSpPr/>
          <p:nvPr/>
        </p:nvSpPr>
        <p:spPr>
          <a:xfrm>
            <a:off x="1331058" y="1438515"/>
            <a:ext cx="710906" cy="2864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Trigger</a:t>
            </a:r>
          </a:p>
        </p:txBody>
      </p:sp>
      <p:sp>
        <p:nvSpPr>
          <p:cNvPr id="54" name="Rectangle 53"/>
          <p:cNvSpPr/>
          <p:nvPr/>
        </p:nvSpPr>
        <p:spPr>
          <a:xfrm>
            <a:off x="1331059" y="1160476"/>
            <a:ext cx="547996" cy="269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00" dirty="0">
                <a:solidFill>
                  <a:prstClr val="black"/>
                </a:solidFill>
                <a:latin typeface="Univers Com 45 Light"/>
              </a:rPr>
              <a:t>DIO</a:t>
            </a:r>
          </a:p>
        </p:txBody>
      </p:sp>
      <p:sp>
        <p:nvSpPr>
          <p:cNvPr id="57" name="TextBox 56"/>
          <p:cNvSpPr txBox="1"/>
          <p:nvPr/>
        </p:nvSpPr>
        <p:spPr>
          <a:xfrm>
            <a:off x="1052704" y="4392216"/>
            <a:ext cx="6985817"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Yes, you can </a:t>
            </a:r>
            <a:r>
              <a:rPr lang="en-US" sz="1600" b="1" dirty="0">
                <a:solidFill>
                  <a:prstClr val="black"/>
                </a:solidFill>
                <a:latin typeface="Univers Com 45 Light"/>
              </a:rPr>
              <a:t>dynamically</a:t>
            </a:r>
            <a:r>
              <a:rPr lang="en-US" sz="1600" dirty="0">
                <a:solidFill>
                  <a:prstClr val="black"/>
                </a:solidFill>
                <a:latin typeface="Univers Com 45 Light"/>
              </a:rPr>
              <a:t> load the VIs called by these VIs, but you have to have pre-defined the data they have access to. The data in the cluster wire cannot be changed at run-time, as the connector pane must match exactly.</a:t>
            </a:r>
          </a:p>
        </p:txBody>
      </p:sp>
    </p:spTree>
    <p:extLst>
      <p:ext uri="{BB962C8B-B14F-4D97-AF65-F5344CB8AC3E}">
        <p14:creationId xmlns:p14="http://schemas.microsoft.com/office/powerpoint/2010/main" val="355502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14809" y="3620611"/>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9" name="Group 8"/>
          <p:cNvGrpSpPr/>
          <p:nvPr/>
        </p:nvGrpSpPr>
        <p:grpSpPr>
          <a:xfrm>
            <a:off x="4237259" y="3619579"/>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4" name="Group 13"/>
          <p:cNvGrpSpPr/>
          <p:nvPr/>
        </p:nvGrpSpPr>
        <p:grpSpPr>
          <a:xfrm>
            <a:off x="5837459" y="3619579"/>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19" name="Straight Connector 18"/>
          <p:cNvCxnSpPr>
            <a:stCxn id="8" idx="3"/>
            <a:endCxn id="13" idx="1"/>
          </p:cNvCxnSpPr>
          <p:nvPr/>
        </p:nvCxnSpPr>
        <p:spPr>
          <a:xfrm flipV="1">
            <a:off x="3360959" y="3721179"/>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endCxn id="18" idx="1"/>
          </p:cNvCxnSpPr>
          <p:nvPr/>
        </p:nvCxnSpPr>
        <p:spPr>
          <a:xfrm flipV="1">
            <a:off x="5088159" y="3721179"/>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5" idx="5"/>
            <a:endCxn id="8" idx="1"/>
          </p:cNvCxnSpPr>
          <p:nvPr/>
        </p:nvCxnSpPr>
        <p:spPr>
          <a:xfrm>
            <a:off x="2051948" y="3437167"/>
            <a:ext cx="585111" cy="285044"/>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386859" y="381007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23" name="Straight Connector 22"/>
          <p:cNvCxnSpPr>
            <a:stCxn id="17" idx="3"/>
            <a:endCxn id="22" idx="1"/>
          </p:cNvCxnSpPr>
          <p:nvPr/>
        </p:nvCxnSpPr>
        <p:spPr>
          <a:xfrm>
            <a:off x="6783609" y="3981529"/>
            <a:ext cx="60325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1155340" y="3110550"/>
            <a:ext cx="896608" cy="870979"/>
            <a:chOff x="790312" y="1333602"/>
            <a:chExt cx="896608" cy="870979"/>
          </a:xfrm>
        </p:grpSpPr>
        <p:sp>
          <p:nvSpPr>
            <p:cNvPr id="25" name="Cube 24"/>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26" name="Rectangle 25"/>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7" name="TextBox 26"/>
          <p:cNvSpPr txBox="1"/>
          <p:nvPr/>
        </p:nvSpPr>
        <p:spPr>
          <a:xfrm>
            <a:off x="1542336" y="914432"/>
            <a:ext cx="4736166"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At </a:t>
            </a:r>
            <a:r>
              <a:rPr lang="en-US" sz="1600" b="1" dirty="0">
                <a:solidFill>
                  <a:prstClr val="black"/>
                </a:solidFill>
                <a:latin typeface="Univers Com 45 Light"/>
              </a:rPr>
              <a:t>edit-time</a:t>
            </a:r>
            <a:r>
              <a:rPr lang="en-US" sz="1600" dirty="0">
                <a:solidFill>
                  <a:prstClr val="black"/>
                </a:solidFill>
                <a:latin typeface="Univers Com 45 Light"/>
              </a:rPr>
              <a:t>, LabVIEW shows us the wire of the parent class we have said will be passed along this wire (in this example: </a:t>
            </a:r>
            <a:r>
              <a:rPr lang="en-US" sz="1600" dirty="0" err="1">
                <a:solidFill>
                  <a:prstClr val="black"/>
                </a:solidFill>
                <a:latin typeface="Univers Com 45 Light"/>
              </a:rPr>
              <a:t>Measurement.lvclass</a:t>
            </a:r>
            <a:r>
              <a:rPr lang="en-US" sz="1600" dirty="0">
                <a:solidFill>
                  <a:prstClr val="black"/>
                </a:solidFill>
                <a:latin typeface="Univers Com 45 Light"/>
              </a:rPr>
              <a:t>)</a:t>
            </a:r>
          </a:p>
        </p:txBody>
      </p:sp>
      <p:cxnSp>
        <p:nvCxnSpPr>
          <p:cNvPr id="29" name="Straight Arrow Connector 28"/>
          <p:cNvCxnSpPr>
            <a:stCxn id="27" idx="2"/>
          </p:cNvCxnSpPr>
          <p:nvPr/>
        </p:nvCxnSpPr>
        <p:spPr>
          <a:xfrm flipH="1">
            <a:off x="2414809" y="1745429"/>
            <a:ext cx="1495610" cy="169173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7120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14809" y="3329761"/>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9" name="Group 8"/>
          <p:cNvGrpSpPr/>
          <p:nvPr/>
        </p:nvGrpSpPr>
        <p:grpSpPr>
          <a:xfrm>
            <a:off x="4237259" y="3328729"/>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4" name="Group 13"/>
          <p:cNvGrpSpPr/>
          <p:nvPr/>
        </p:nvGrpSpPr>
        <p:grpSpPr>
          <a:xfrm>
            <a:off x="5837459" y="3328729"/>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19" name="Straight Connector 18"/>
          <p:cNvCxnSpPr>
            <a:stCxn id="8" idx="3"/>
            <a:endCxn id="13" idx="1"/>
          </p:cNvCxnSpPr>
          <p:nvPr/>
        </p:nvCxnSpPr>
        <p:spPr>
          <a:xfrm flipV="1">
            <a:off x="3360959" y="3430329"/>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endCxn id="18" idx="1"/>
          </p:cNvCxnSpPr>
          <p:nvPr/>
        </p:nvCxnSpPr>
        <p:spPr>
          <a:xfrm flipV="1">
            <a:off x="5088159" y="3430329"/>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5" idx="5"/>
            <a:endCxn id="8" idx="1"/>
          </p:cNvCxnSpPr>
          <p:nvPr/>
        </p:nvCxnSpPr>
        <p:spPr>
          <a:xfrm>
            <a:off x="2051948" y="3146317"/>
            <a:ext cx="585111" cy="285044"/>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386859" y="3519229"/>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23" name="Straight Connector 22"/>
          <p:cNvCxnSpPr>
            <a:stCxn id="17" idx="3"/>
            <a:endCxn id="22" idx="1"/>
          </p:cNvCxnSpPr>
          <p:nvPr/>
        </p:nvCxnSpPr>
        <p:spPr>
          <a:xfrm>
            <a:off x="6783609" y="3690679"/>
            <a:ext cx="60325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25" name="Cube 24"/>
          <p:cNvSpPr/>
          <p:nvPr/>
        </p:nvSpPr>
        <p:spPr>
          <a:xfrm>
            <a:off x="1155340" y="2819700"/>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prstClr val="black"/>
                </a:solidFill>
                <a:latin typeface="Univers Com 45 Light"/>
              </a:rPr>
              <a:t>?</a:t>
            </a:r>
          </a:p>
        </p:txBody>
      </p:sp>
      <p:sp>
        <p:nvSpPr>
          <p:cNvPr id="27" name="TextBox 26"/>
          <p:cNvSpPr txBox="1"/>
          <p:nvPr/>
        </p:nvSpPr>
        <p:spPr>
          <a:xfrm>
            <a:off x="1542336" y="623582"/>
            <a:ext cx="4736166"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We may pass any child of this class down this wire at </a:t>
            </a:r>
            <a:r>
              <a:rPr lang="en-US" sz="1600" b="1" dirty="0">
                <a:solidFill>
                  <a:prstClr val="black"/>
                </a:solidFill>
                <a:latin typeface="Univers Com 45 Light"/>
              </a:rPr>
              <a:t>run-time</a:t>
            </a:r>
            <a:r>
              <a:rPr lang="en-US" sz="1600" dirty="0">
                <a:solidFill>
                  <a:prstClr val="black"/>
                </a:solidFill>
                <a:latin typeface="Univers Com 45 Light"/>
              </a:rPr>
              <a:t>. Dynamically dispatched methods will execute the copy belonging to the run-time instance. </a:t>
            </a:r>
          </a:p>
        </p:txBody>
      </p:sp>
      <p:cxnSp>
        <p:nvCxnSpPr>
          <p:cNvPr id="29" name="Straight Arrow Connector 28"/>
          <p:cNvCxnSpPr>
            <a:stCxn id="27" idx="2"/>
          </p:cNvCxnSpPr>
          <p:nvPr/>
        </p:nvCxnSpPr>
        <p:spPr>
          <a:xfrm flipH="1">
            <a:off x="2414809" y="1700800"/>
            <a:ext cx="1495610" cy="144551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988803" y="4615201"/>
            <a:ext cx="7464856"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LabVIEW can load a new child at run-time. The class will bring </a:t>
            </a:r>
            <a:r>
              <a:rPr lang="en-US" sz="1600" dirty="0" smtClean="0">
                <a:solidFill>
                  <a:prstClr val="black"/>
                </a:solidFill>
                <a:latin typeface="Univers Com 45 Light"/>
              </a:rPr>
              <a:t>its </a:t>
            </a:r>
            <a:r>
              <a:rPr lang="en-US" sz="1600" dirty="0">
                <a:solidFill>
                  <a:prstClr val="black"/>
                </a:solidFill>
                <a:latin typeface="Univers Com 45 Light"/>
              </a:rPr>
              <a:t>methods and it’s data cluster into memory when loaded. This makes it possible to add functionality without modifying calling code.  The code to load a child class is referred to as a </a:t>
            </a:r>
            <a:r>
              <a:rPr lang="en-US" sz="1600" b="1" dirty="0">
                <a:solidFill>
                  <a:prstClr val="black"/>
                </a:solidFill>
                <a:latin typeface="Univers Com 45 Light"/>
              </a:rPr>
              <a:t>Factory</a:t>
            </a:r>
            <a:r>
              <a:rPr lang="en-US" sz="1600" dirty="0">
                <a:solidFill>
                  <a:prstClr val="black"/>
                </a:solidFill>
                <a:latin typeface="Univers Com 45 Light"/>
              </a:rPr>
              <a:t>.</a:t>
            </a:r>
          </a:p>
        </p:txBody>
      </p:sp>
    </p:spTree>
    <p:extLst>
      <p:ext uri="{BB962C8B-B14F-4D97-AF65-F5344CB8AC3E}">
        <p14:creationId xmlns:p14="http://schemas.microsoft.com/office/powerpoint/2010/main" val="269770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cstate="print"/>
          <a:srcRect/>
          <a:stretch>
            <a:fillRect/>
          </a:stretch>
        </p:blipFill>
        <p:spPr bwMode="auto">
          <a:xfrm>
            <a:off x="2819400" y="1219200"/>
            <a:ext cx="5486400" cy="2290082"/>
          </a:xfrm>
          <a:prstGeom prst="rect">
            <a:avLst/>
          </a:prstGeom>
          <a:noFill/>
          <a:ln w="9525">
            <a:noFill/>
            <a:miter lim="800000"/>
            <a:headEnd/>
            <a:tailEnd/>
          </a:ln>
        </p:spPr>
      </p:pic>
      <p:sp>
        <p:nvSpPr>
          <p:cNvPr id="16" name="Bent Arrow 15"/>
          <p:cNvSpPr/>
          <p:nvPr/>
        </p:nvSpPr>
        <p:spPr bwMode="auto">
          <a:xfrm>
            <a:off x="1828800" y="2514600"/>
            <a:ext cx="2209800" cy="762000"/>
          </a:xfrm>
          <a:prstGeom prst="ben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pic>
        <p:nvPicPr>
          <p:cNvPr id="230404" name="Picture 4" descr="C:\Users\ekerry\AppData\Local\Temp\SNAGHTML19f3b581.PNG"/>
          <p:cNvPicPr>
            <a:picLocks noChangeAspect="1" noChangeArrowheads="1"/>
          </p:cNvPicPr>
          <p:nvPr/>
        </p:nvPicPr>
        <p:blipFill>
          <a:blip r:embed="rId4" cstate="email">
            <a:extLst>
              <a:ext uri="{28A0092B-C50C-407E-A947-70E740481C1C}">
                <a14:useLocalDpi xmlns:a14="http://schemas.microsoft.com/office/drawing/2010/main"/>
              </a:ext>
            </a:extLst>
          </a:blip>
          <a:srcRect l="18667" r="17333"/>
          <a:stretch>
            <a:fillRect/>
          </a:stretch>
        </p:blipFill>
        <p:spPr bwMode="auto">
          <a:xfrm>
            <a:off x="1143000" y="3124200"/>
            <a:ext cx="1828800" cy="1905000"/>
          </a:xfrm>
          <a:prstGeom prst="rect">
            <a:avLst/>
          </a:prstGeom>
          <a:noFill/>
        </p:spPr>
      </p:pic>
      <p:sp>
        <p:nvSpPr>
          <p:cNvPr id="2" name="Title 1"/>
          <p:cNvSpPr>
            <a:spLocks noGrp="1"/>
          </p:cNvSpPr>
          <p:nvPr>
            <p:ph type="title"/>
          </p:nvPr>
        </p:nvSpPr>
        <p:spPr/>
        <p:txBody>
          <a:bodyPr/>
          <a:lstStyle/>
          <a:p>
            <a:r>
              <a:rPr lang="en-US" dirty="0" smtClean="0"/>
              <a:t>The Basics of an Object Factory</a:t>
            </a:r>
            <a:endParaRPr lang="en-US" dirty="0"/>
          </a:p>
        </p:txBody>
      </p:sp>
      <p:sp>
        <p:nvSpPr>
          <p:cNvPr id="4" name="Cube 3"/>
          <p:cNvSpPr/>
          <p:nvPr/>
        </p:nvSpPr>
        <p:spPr bwMode="auto">
          <a:xfrm>
            <a:off x="1295400" y="33528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prstClr val="black"/>
                </a:solidFill>
                <a:latin typeface="Arial Narrow" pitchFamily="34" charset="0"/>
              </a:rPr>
              <a:t>A</a:t>
            </a:r>
          </a:p>
        </p:txBody>
      </p:sp>
      <p:sp>
        <p:nvSpPr>
          <p:cNvPr id="5" name="Cube 4"/>
          <p:cNvSpPr/>
          <p:nvPr/>
        </p:nvSpPr>
        <p:spPr bwMode="auto">
          <a:xfrm>
            <a:off x="1752600" y="35814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prstClr val="black"/>
                </a:solidFill>
                <a:latin typeface="Arial Narrow" pitchFamily="34" charset="0"/>
              </a:rPr>
              <a:t>B</a:t>
            </a:r>
          </a:p>
        </p:txBody>
      </p:sp>
      <p:sp>
        <p:nvSpPr>
          <p:cNvPr id="6" name="Cube 5"/>
          <p:cNvSpPr/>
          <p:nvPr/>
        </p:nvSpPr>
        <p:spPr bwMode="auto">
          <a:xfrm>
            <a:off x="2133600" y="39624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prstClr val="black"/>
                </a:solidFill>
                <a:latin typeface="Arial Narrow" pitchFamily="34" charset="0"/>
              </a:rPr>
              <a:t>C</a:t>
            </a:r>
          </a:p>
        </p:txBody>
      </p:sp>
      <p:sp>
        <p:nvSpPr>
          <p:cNvPr id="7" name="Cube 6"/>
          <p:cNvSpPr/>
          <p:nvPr/>
        </p:nvSpPr>
        <p:spPr bwMode="auto">
          <a:xfrm>
            <a:off x="5257800" y="4419600"/>
            <a:ext cx="381000" cy="381000"/>
          </a:xfrm>
          <a:prstGeom prst="cub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dirty="0">
              <a:solidFill>
                <a:prstClr val="black"/>
              </a:solidFill>
              <a:latin typeface="Arial Narrow" pitchFamily="34" charset="0"/>
            </a:endParaRPr>
          </a:p>
        </p:txBody>
      </p:sp>
      <p:sp>
        <p:nvSpPr>
          <p:cNvPr id="8" name="TextBox 7"/>
          <p:cNvSpPr txBox="1"/>
          <p:nvPr/>
        </p:nvSpPr>
        <p:spPr>
          <a:xfrm>
            <a:off x="4599448" y="4129239"/>
            <a:ext cx="1976823" cy="307777"/>
          </a:xfrm>
          <a:prstGeom prst="rect">
            <a:avLst/>
          </a:prstGeom>
          <a:noFill/>
        </p:spPr>
        <p:txBody>
          <a:bodyPr wrap="none" rtlCol="0">
            <a:spAutoFit/>
          </a:bodyPr>
          <a:lstStyle/>
          <a:p>
            <a:r>
              <a:rPr lang="en-US" sz="1400" dirty="0">
                <a:solidFill>
                  <a:prstClr val="black"/>
                </a:solidFill>
                <a:latin typeface="Univers Com 45 Light"/>
              </a:rPr>
              <a:t>Generic Measurement</a:t>
            </a:r>
          </a:p>
        </p:txBody>
      </p:sp>
      <p:pic>
        <p:nvPicPr>
          <p:cNvPr id="230406" name="Picture 6" descr="C:\Users\ekerry\AppData\Local\Temp\SNAGHTML19f3f78f.PNG"/>
          <p:cNvPicPr>
            <a:picLocks noChangeAspect="1" noChangeArrowheads="1"/>
          </p:cNvPicPr>
          <p:nvPr/>
        </p:nvPicPr>
        <p:blipFill>
          <a:blip r:embed="rId5" cstate="email">
            <a:extLst>
              <a:ext uri="{28A0092B-C50C-407E-A947-70E740481C1C}">
                <a14:useLocalDpi xmlns:a14="http://schemas.microsoft.com/office/drawing/2010/main"/>
              </a:ext>
            </a:extLst>
          </a:blip>
          <a:srcRect t="7442"/>
          <a:stretch>
            <a:fillRect/>
          </a:stretch>
        </p:blipFill>
        <p:spPr bwMode="auto">
          <a:xfrm>
            <a:off x="533400" y="3200400"/>
            <a:ext cx="2562225" cy="1895476"/>
          </a:xfrm>
          <a:prstGeom prst="rect">
            <a:avLst/>
          </a:prstGeom>
          <a:noFill/>
        </p:spPr>
      </p:pic>
      <p:sp>
        <p:nvSpPr>
          <p:cNvPr id="12" name="TextBox 11"/>
          <p:cNvSpPr txBox="1"/>
          <p:nvPr/>
        </p:nvSpPr>
        <p:spPr>
          <a:xfrm>
            <a:off x="560809" y="5060904"/>
            <a:ext cx="2534816" cy="738664"/>
          </a:xfrm>
          <a:prstGeom prst="rect">
            <a:avLst/>
          </a:prstGeom>
          <a:noFill/>
        </p:spPr>
        <p:txBody>
          <a:bodyPr wrap="square" rtlCol="0">
            <a:spAutoFit/>
          </a:bodyPr>
          <a:lstStyle/>
          <a:p>
            <a:pPr algn="ctr"/>
            <a:r>
              <a:rPr lang="en-US" sz="1400" dirty="0">
                <a:solidFill>
                  <a:prstClr val="black"/>
                </a:solidFill>
                <a:latin typeface="Univers Com 45 Light"/>
              </a:rPr>
              <a:t>Location on Disk</a:t>
            </a:r>
          </a:p>
          <a:p>
            <a:pPr algn="ctr"/>
            <a:r>
              <a:rPr lang="en-US" sz="1400" dirty="0">
                <a:solidFill>
                  <a:prstClr val="black"/>
                </a:solidFill>
                <a:latin typeface="Univers Com 45 Light"/>
              </a:rPr>
              <a:t>Where </a:t>
            </a:r>
            <a:r>
              <a:rPr lang="en-US" sz="1400" dirty="0" smtClean="0">
                <a:solidFill>
                  <a:prstClr val="black"/>
                </a:solidFill>
                <a:latin typeface="Univers Com 45 Light"/>
              </a:rPr>
              <a:t>Measurements Classes </a:t>
            </a:r>
            <a:r>
              <a:rPr lang="en-US" sz="1400" dirty="0">
                <a:solidFill>
                  <a:prstClr val="black"/>
                </a:solidFill>
                <a:latin typeface="Univers Com 45 Light"/>
              </a:rPr>
              <a:t>are Stored</a:t>
            </a:r>
          </a:p>
        </p:txBody>
      </p:sp>
      <p:sp>
        <p:nvSpPr>
          <p:cNvPr id="17" name="Rounded Rectangle 16"/>
          <p:cNvSpPr/>
          <p:nvPr/>
        </p:nvSpPr>
        <p:spPr bwMode="auto">
          <a:xfrm>
            <a:off x="3429000" y="3733800"/>
            <a:ext cx="4419600" cy="2057400"/>
          </a:xfrm>
          <a:prstGeom prst="roundRect">
            <a:avLst>
              <a:gd name="adj" fmla="val 6082"/>
            </a:avLst>
          </a:prstGeom>
          <a:noFill/>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Arial Narrow" pitchFamily="34" charset="0"/>
            </a:endParaRPr>
          </a:p>
        </p:txBody>
      </p:sp>
      <p:sp>
        <p:nvSpPr>
          <p:cNvPr id="18" name="TextBox 17"/>
          <p:cNvSpPr txBox="1"/>
          <p:nvPr/>
        </p:nvSpPr>
        <p:spPr>
          <a:xfrm>
            <a:off x="3429000" y="3733800"/>
            <a:ext cx="2519857" cy="307777"/>
          </a:xfrm>
          <a:prstGeom prst="rect">
            <a:avLst/>
          </a:prstGeom>
          <a:noFill/>
        </p:spPr>
        <p:txBody>
          <a:bodyPr wrap="none" rtlCol="0">
            <a:spAutoFit/>
          </a:bodyPr>
          <a:lstStyle/>
          <a:p>
            <a:r>
              <a:rPr lang="en-US" sz="1400" i="1" dirty="0">
                <a:solidFill>
                  <a:srgbClr val="0A60A3">
                    <a:lumMod val="60000"/>
                    <a:lumOff val="40000"/>
                  </a:srgbClr>
                </a:solidFill>
                <a:latin typeface="Univers Com 45 Light"/>
              </a:rPr>
              <a:t>Objects Loaded Into Memory</a:t>
            </a:r>
          </a:p>
        </p:txBody>
      </p:sp>
      <p:sp>
        <p:nvSpPr>
          <p:cNvPr id="19" name="Cube 18"/>
          <p:cNvSpPr/>
          <p:nvPr/>
        </p:nvSpPr>
        <p:spPr bwMode="auto">
          <a:xfrm>
            <a:off x="4038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prstClr val="black"/>
                </a:solidFill>
                <a:latin typeface="Arial Narrow" pitchFamily="34" charset="0"/>
              </a:rPr>
              <a:t>A</a:t>
            </a:r>
          </a:p>
        </p:txBody>
      </p:sp>
      <p:sp>
        <p:nvSpPr>
          <p:cNvPr id="20" name="Cube 19"/>
          <p:cNvSpPr/>
          <p:nvPr/>
        </p:nvSpPr>
        <p:spPr bwMode="auto">
          <a:xfrm>
            <a:off x="5181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prstClr val="black"/>
                </a:solidFill>
                <a:latin typeface="Arial Narrow" pitchFamily="34" charset="0"/>
              </a:rPr>
              <a:t>B</a:t>
            </a:r>
          </a:p>
        </p:txBody>
      </p:sp>
      <p:sp>
        <p:nvSpPr>
          <p:cNvPr id="21" name="Cube 20"/>
          <p:cNvSpPr/>
          <p:nvPr/>
        </p:nvSpPr>
        <p:spPr bwMode="auto">
          <a:xfrm>
            <a:off x="6324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prstClr val="black"/>
                </a:solidFill>
                <a:latin typeface="Arial Narrow" pitchFamily="34" charset="0"/>
              </a:rPr>
              <a:t>C</a:t>
            </a:r>
          </a:p>
        </p:txBody>
      </p:sp>
      <p:cxnSp>
        <p:nvCxnSpPr>
          <p:cNvPr id="24" name="Straight Connector 23"/>
          <p:cNvCxnSpPr/>
          <p:nvPr/>
        </p:nvCxnSpPr>
        <p:spPr bwMode="auto">
          <a:xfrm rot="5400000" flipH="1" flipV="1">
            <a:off x="5295900" y="4914900"/>
            <a:ext cx="228600" cy="0"/>
          </a:xfrm>
          <a:prstGeom prst="line">
            <a:avLst/>
          </a:prstGeom>
          <a:noFill/>
          <a:ln w="9525" cap="flat" cmpd="sng" algn="ctr">
            <a:solidFill>
              <a:srgbClr val="0062BC"/>
            </a:solidFill>
            <a:prstDash val="solid"/>
            <a:round/>
            <a:headEnd type="none" w="med" len="med"/>
            <a:tailEnd type="none" w="med" len="med"/>
          </a:ln>
          <a:effectLst/>
        </p:spPr>
      </p:cxnSp>
      <p:sp>
        <p:nvSpPr>
          <p:cNvPr id="27" name="TextBox 26"/>
          <p:cNvSpPr txBox="1"/>
          <p:nvPr/>
        </p:nvSpPr>
        <p:spPr>
          <a:xfrm>
            <a:off x="5943600" y="4419600"/>
            <a:ext cx="921471" cy="307777"/>
          </a:xfrm>
          <a:prstGeom prst="rect">
            <a:avLst/>
          </a:prstGeom>
          <a:noFill/>
        </p:spPr>
        <p:txBody>
          <a:bodyPr wrap="none" rtlCol="0">
            <a:spAutoFit/>
          </a:bodyPr>
          <a:lstStyle/>
          <a:p>
            <a:r>
              <a:rPr lang="en-US" sz="1400" i="1" dirty="0">
                <a:solidFill>
                  <a:srgbClr val="0A60A3">
                    <a:lumMod val="60000"/>
                    <a:lumOff val="40000"/>
                  </a:srgbClr>
                </a:solidFill>
                <a:latin typeface="Univers Com 45 Light"/>
                <a:sym typeface="Wingdings" pitchFamily="2" charset="2"/>
              </a:rPr>
              <a:t> Parent</a:t>
            </a:r>
            <a:endParaRPr lang="en-US" sz="1400" i="1" dirty="0">
              <a:solidFill>
                <a:srgbClr val="0A60A3">
                  <a:lumMod val="60000"/>
                  <a:lumOff val="40000"/>
                </a:srgbClr>
              </a:solidFill>
              <a:latin typeface="Univers Com 45 Light"/>
            </a:endParaRPr>
          </a:p>
        </p:txBody>
      </p:sp>
      <p:sp>
        <p:nvSpPr>
          <p:cNvPr id="28" name="TextBox 27"/>
          <p:cNvSpPr txBox="1"/>
          <p:nvPr/>
        </p:nvSpPr>
        <p:spPr>
          <a:xfrm>
            <a:off x="6781800" y="5029200"/>
            <a:ext cx="1067921" cy="307777"/>
          </a:xfrm>
          <a:prstGeom prst="rect">
            <a:avLst/>
          </a:prstGeom>
          <a:noFill/>
        </p:spPr>
        <p:txBody>
          <a:bodyPr wrap="none" rtlCol="0">
            <a:spAutoFit/>
          </a:bodyPr>
          <a:lstStyle/>
          <a:p>
            <a:r>
              <a:rPr lang="en-US" sz="1400" i="1" dirty="0">
                <a:solidFill>
                  <a:srgbClr val="0A60A3">
                    <a:lumMod val="60000"/>
                    <a:lumOff val="40000"/>
                  </a:srgbClr>
                </a:solidFill>
                <a:latin typeface="Univers Com 45 Light"/>
                <a:sym typeface="Wingdings" pitchFamily="2" charset="2"/>
              </a:rPr>
              <a:t> Children</a:t>
            </a:r>
            <a:endParaRPr lang="en-US" sz="1400" i="1" dirty="0">
              <a:solidFill>
                <a:srgbClr val="0A60A3">
                  <a:lumMod val="60000"/>
                  <a:lumOff val="40000"/>
                </a:srgbClr>
              </a:solidFill>
              <a:latin typeface="Univers Com 45 Light"/>
            </a:endParaRPr>
          </a:p>
        </p:txBody>
      </p:sp>
      <p:cxnSp>
        <p:nvCxnSpPr>
          <p:cNvPr id="29" name="Straight Connector 28"/>
          <p:cNvCxnSpPr>
            <a:stCxn id="19" idx="0"/>
            <a:endCxn id="7" idx="3"/>
          </p:cNvCxnSpPr>
          <p:nvPr/>
        </p:nvCxnSpPr>
        <p:spPr bwMode="auto">
          <a:xfrm rot="5400000" flipH="1" flipV="1">
            <a:off x="4724400" y="4352925"/>
            <a:ext cx="228600" cy="1123950"/>
          </a:xfrm>
          <a:prstGeom prst="line">
            <a:avLst/>
          </a:prstGeom>
          <a:noFill/>
          <a:ln w="9525" cap="flat" cmpd="sng" algn="ctr">
            <a:solidFill>
              <a:srgbClr val="0062BC"/>
            </a:solidFill>
            <a:prstDash val="solid"/>
            <a:round/>
            <a:headEnd type="none" w="med" len="med"/>
            <a:tailEnd type="none" w="med" len="med"/>
          </a:ln>
          <a:effectLst/>
        </p:spPr>
      </p:cxnSp>
      <p:cxnSp>
        <p:nvCxnSpPr>
          <p:cNvPr id="30" name="Straight Connector 29"/>
          <p:cNvCxnSpPr>
            <a:stCxn id="21" idx="1"/>
            <a:endCxn id="7" idx="3"/>
          </p:cNvCxnSpPr>
          <p:nvPr/>
        </p:nvCxnSpPr>
        <p:spPr bwMode="auto">
          <a:xfrm rot="16200000" flipV="1">
            <a:off x="5772150" y="4429125"/>
            <a:ext cx="323850" cy="1066800"/>
          </a:xfrm>
          <a:prstGeom prst="line">
            <a:avLst/>
          </a:prstGeom>
          <a:noFill/>
          <a:ln w="9525" cap="flat" cmpd="sng" algn="ctr">
            <a:solidFill>
              <a:srgbClr val="0062BC"/>
            </a:solidFill>
            <a:prstDash val="solid"/>
            <a:round/>
            <a:headEnd type="none" w="med" len="med"/>
            <a:tailEnd type="none" w="med" len="med"/>
          </a:ln>
          <a:effectLst/>
        </p:spPr>
      </p:cxnSp>
    </p:spTree>
    <p:extLst>
      <p:ext uri="{BB962C8B-B14F-4D97-AF65-F5344CB8AC3E}">
        <p14:creationId xmlns:p14="http://schemas.microsoft.com/office/powerpoint/2010/main" val="299175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42917 -0.11759 L 0.46285 -0.11759 L 0.46407 -0.20602 L 0.51632 -0.20602 L 0.56632 -0.20602 L 0.56632 -0.26342 L 0.61407 -0.26342 " pathEditMode="relative" ptsTypes="AAAAAAA">
                                      <p:cBhvr>
                                        <p:cTn id="6" dur="2000" fill="hold"/>
                                        <p:tgtEl>
                                          <p:spTgt spid="4"/>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2000"/>
                            </p:stCondLst>
                            <p:childTnLst>
                              <p:par>
                                <p:cTn id="12" presetID="10" presetClass="exit" presetSubtype="0" fill="hold" grpId="1" nodeType="after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38039 -0.15416 L 0.41407 -0.15092 L 0.41407 -0.23935 L 0.51632 -0.23796 L 0.51632 -0.29675 L 0.56181 -0.29513 " pathEditMode="relative" ptsTypes="AAAAAA">
                                      <p:cBhvr>
                                        <p:cTn id="18" dur="2000" fill="hold"/>
                                        <p:tgtEl>
                                          <p:spTgt spid="5"/>
                                        </p:tgtEl>
                                        <p:attrNameLst>
                                          <p:attrName>ppt_x</p:attrName>
                                          <p:attrName>ppt_y</p:attrName>
                                        </p:attrNameLst>
                                      </p:cBhvr>
                                    </p:animMotion>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2000"/>
                            </p:stCondLst>
                            <p:childTnLst>
                              <p:par>
                                <p:cTn id="24" presetID="10" presetClass="exit" presetSubtype="0" fill="hold" grpId="1" nodeType="after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34097 -0.20972 L 0.37361 -0.20648 L 0.37118 -0.29491 L 0.47587 -0.2919 L 0.47465 -0.35394 L 0.52118 -0.35069 " pathEditMode="relative" ptsTypes="AAAAAA">
                                      <p:cBhvr>
                                        <p:cTn id="30" dur="2000" fill="hold"/>
                                        <p:tgtEl>
                                          <p:spTgt spid="6"/>
                                        </p:tgtEl>
                                        <p:attrNameLst>
                                          <p:attrName>ppt_x</p:attrName>
                                          <p:attrName>ppt_y</p:attrName>
                                        </p:attrNameLst>
                                      </p:cBhvr>
                                    </p:animMotion>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par>
                          <p:cTn id="35" fill="hold">
                            <p:stCondLst>
                              <p:cond delay="2000"/>
                            </p:stCondLst>
                            <p:childTnLst>
                              <p:par>
                                <p:cTn id="36" presetID="10" presetClass="exit" presetSubtype="0" fill="hold" grpId="1" nodeType="after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9" grpId="0" animBg="1"/>
      <p:bldP spid="20" grpId="0" animBg="1"/>
      <p:bldP spid="21" grpId="0" animBg="1"/>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a:t>
            </a:r>
            <a:endParaRPr lang="en-US" dirty="0"/>
          </a:p>
        </p:txBody>
      </p:sp>
      <p:sp>
        <p:nvSpPr>
          <p:cNvPr id="3" name="Content Placeholder 2"/>
          <p:cNvSpPr>
            <a:spLocks noGrp="1"/>
          </p:cNvSpPr>
          <p:nvPr>
            <p:ph idx="1"/>
          </p:nvPr>
        </p:nvSpPr>
        <p:spPr>
          <a:xfrm>
            <a:off x="478332" y="1121384"/>
            <a:ext cx="8165605" cy="361951"/>
          </a:xfrm>
        </p:spPr>
        <p:txBody>
          <a:bodyPr>
            <a:normAutofit/>
          </a:bodyPr>
          <a:lstStyle/>
          <a:p>
            <a:pPr marL="0" indent="0">
              <a:buNone/>
            </a:pPr>
            <a:r>
              <a:rPr lang="en-US" sz="1600" dirty="0" smtClean="0">
                <a:solidFill>
                  <a:schemeClr val="bg1">
                    <a:lumMod val="50000"/>
                  </a:schemeClr>
                </a:solidFill>
              </a:rPr>
              <a:t>“</a:t>
            </a:r>
            <a:r>
              <a:rPr lang="en-US" sz="1600" i="1" dirty="0" smtClean="0">
                <a:solidFill>
                  <a:schemeClr val="bg1">
                    <a:lumMod val="50000"/>
                  </a:schemeClr>
                </a:solidFill>
              </a:rPr>
              <a:t>About that ‘Graph’ output… what if my measurements output different data types?”</a:t>
            </a:r>
            <a:endParaRPr lang="en-US" sz="1600" dirty="0">
              <a:solidFill>
                <a:schemeClr val="bg1">
                  <a:lumMod val="50000"/>
                </a:schemeClr>
              </a:solidFill>
            </a:endParaRPr>
          </a:p>
        </p:txBody>
      </p:sp>
      <p:grpSp>
        <p:nvGrpSpPr>
          <p:cNvPr id="52" name="Group 51"/>
          <p:cNvGrpSpPr/>
          <p:nvPr/>
        </p:nvGrpSpPr>
        <p:grpSpPr>
          <a:xfrm>
            <a:off x="827998" y="3287768"/>
            <a:ext cx="7298319" cy="1972625"/>
            <a:chOff x="792479" y="2167813"/>
            <a:chExt cx="7298319" cy="1972625"/>
          </a:xfrm>
        </p:grpSpPr>
        <p:grpSp>
          <p:nvGrpSpPr>
            <p:cNvPr id="4" name="Group 3"/>
            <p:cNvGrpSpPr/>
            <p:nvPr/>
          </p:nvGrpSpPr>
          <p:grpSpPr>
            <a:xfrm>
              <a:off x="2051948" y="3047206"/>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9" name="Group 8"/>
            <p:cNvGrpSpPr/>
            <p:nvPr/>
          </p:nvGrpSpPr>
          <p:grpSpPr>
            <a:xfrm>
              <a:off x="3874398" y="3046174"/>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4" name="Group 13"/>
            <p:cNvGrpSpPr/>
            <p:nvPr/>
          </p:nvGrpSpPr>
          <p:grpSpPr>
            <a:xfrm>
              <a:off x="5474598" y="3046174"/>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19" name="Straight Connector 18"/>
            <p:cNvCxnSpPr>
              <a:stCxn id="8" idx="3"/>
              <a:endCxn id="13" idx="1"/>
            </p:cNvCxnSpPr>
            <p:nvPr/>
          </p:nvCxnSpPr>
          <p:spPr>
            <a:xfrm flipV="1">
              <a:off x="2998098" y="3147774"/>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endCxn id="18" idx="1"/>
            </p:cNvCxnSpPr>
            <p:nvPr/>
          </p:nvCxnSpPr>
          <p:spPr>
            <a:xfrm flipV="1">
              <a:off x="4725298" y="3147774"/>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5" idx="5"/>
              <a:endCxn id="8" idx="1"/>
            </p:cNvCxnSpPr>
            <p:nvPr/>
          </p:nvCxnSpPr>
          <p:spPr>
            <a:xfrm>
              <a:off x="1689087" y="2863762"/>
              <a:ext cx="585111" cy="285044"/>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023998" y="3236674"/>
              <a:ext cx="1066800" cy="342900"/>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Boolean</a:t>
              </a:r>
            </a:p>
          </p:txBody>
        </p:sp>
        <p:cxnSp>
          <p:nvCxnSpPr>
            <p:cNvPr id="23" name="Straight Connector 22"/>
            <p:cNvCxnSpPr>
              <a:stCxn id="17" idx="3"/>
              <a:endCxn id="22" idx="1"/>
            </p:cNvCxnSpPr>
            <p:nvPr/>
          </p:nvCxnSpPr>
          <p:spPr>
            <a:xfrm>
              <a:off x="6420748" y="3408124"/>
              <a:ext cx="60325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792479" y="2537145"/>
              <a:ext cx="896608" cy="870979"/>
              <a:chOff x="790312" y="1333602"/>
              <a:chExt cx="896608" cy="870979"/>
            </a:xfrm>
          </p:grpSpPr>
          <p:sp>
            <p:nvSpPr>
              <p:cNvPr id="25" name="Cube 24"/>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26" name="Rectangle 25"/>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7" name="TextBox 26"/>
            <p:cNvSpPr txBox="1"/>
            <p:nvPr/>
          </p:nvSpPr>
          <p:spPr>
            <a:xfrm>
              <a:off x="956484" y="2167813"/>
              <a:ext cx="748357" cy="369332"/>
            </a:xfrm>
            <a:prstGeom prst="rect">
              <a:avLst/>
            </a:prstGeom>
            <a:noFill/>
          </p:spPr>
          <p:txBody>
            <a:bodyPr wrap="none" rtlCol="0">
              <a:spAutoFit/>
            </a:bodyPr>
            <a:lstStyle/>
            <a:p>
              <a:r>
                <a:rPr lang="en-US" dirty="0">
                  <a:solidFill>
                    <a:prstClr val="black"/>
                  </a:solidFill>
                  <a:latin typeface="Univers Com 45 Light"/>
                </a:rPr>
                <a:t>Temp</a:t>
              </a:r>
            </a:p>
          </p:txBody>
        </p:sp>
      </p:grpSp>
      <p:grpSp>
        <p:nvGrpSpPr>
          <p:cNvPr id="51" name="Group 50"/>
          <p:cNvGrpSpPr/>
          <p:nvPr/>
        </p:nvGrpSpPr>
        <p:grpSpPr>
          <a:xfrm>
            <a:off x="827998" y="1908460"/>
            <a:ext cx="7298319" cy="1603293"/>
            <a:chOff x="767647" y="4311756"/>
            <a:chExt cx="7298319" cy="1603293"/>
          </a:xfrm>
        </p:grpSpPr>
        <p:grpSp>
          <p:nvGrpSpPr>
            <p:cNvPr id="28" name="Group 27"/>
            <p:cNvGrpSpPr/>
            <p:nvPr/>
          </p:nvGrpSpPr>
          <p:grpSpPr>
            <a:xfrm>
              <a:off x="2027116" y="4821817"/>
              <a:ext cx="1185551" cy="1093232"/>
              <a:chOff x="1866900" y="2489200"/>
              <a:chExt cx="1185551" cy="1093232"/>
            </a:xfrm>
          </p:grpSpPr>
          <p:grpSp>
            <p:nvGrpSpPr>
              <p:cNvPr id="29" name="Group 28"/>
              <p:cNvGrpSpPr/>
              <p:nvPr/>
            </p:nvGrpSpPr>
            <p:grpSpPr>
              <a:xfrm>
                <a:off x="2089150" y="2489200"/>
                <a:ext cx="723900" cy="723900"/>
                <a:chOff x="2089150" y="2489200"/>
                <a:chExt cx="723900" cy="723900"/>
              </a:xfrm>
            </p:grpSpPr>
            <p:sp>
              <p:nvSpPr>
                <p:cNvPr id="31" name="Rectangle 3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32" name="Rectangle 3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0" name="TextBox 29"/>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33" name="Group 32"/>
            <p:cNvGrpSpPr/>
            <p:nvPr/>
          </p:nvGrpSpPr>
          <p:grpSpPr>
            <a:xfrm>
              <a:off x="3849566" y="4820785"/>
              <a:ext cx="962564" cy="1094264"/>
              <a:chOff x="4152900" y="2489200"/>
              <a:chExt cx="962564" cy="1094264"/>
            </a:xfrm>
          </p:grpSpPr>
          <p:grpSp>
            <p:nvGrpSpPr>
              <p:cNvPr id="34" name="Group 33"/>
              <p:cNvGrpSpPr/>
              <p:nvPr/>
            </p:nvGrpSpPr>
            <p:grpSpPr>
              <a:xfrm>
                <a:off x="4279900" y="2489200"/>
                <a:ext cx="723900" cy="723900"/>
                <a:chOff x="2089150" y="2489200"/>
                <a:chExt cx="723900" cy="723900"/>
              </a:xfrm>
            </p:grpSpPr>
            <p:sp>
              <p:nvSpPr>
                <p:cNvPr id="36" name="Rectangle 3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37" name="Rectangle 36"/>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5" name="TextBox 34"/>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38" name="Group 37"/>
            <p:cNvGrpSpPr/>
            <p:nvPr/>
          </p:nvGrpSpPr>
          <p:grpSpPr>
            <a:xfrm>
              <a:off x="5449766" y="4820785"/>
              <a:ext cx="1095294" cy="1093232"/>
              <a:chOff x="6248400" y="2489200"/>
              <a:chExt cx="1095294" cy="1093232"/>
            </a:xfrm>
          </p:grpSpPr>
          <p:grpSp>
            <p:nvGrpSpPr>
              <p:cNvPr id="39" name="Group 38"/>
              <p:cNvGrpSpPr/>
              <p:nvPr/>
            </p:nvGrpSpPr>
            <p:grpSpPr>
              <a:xfrm>
                <a:off x="6470650" y="2489200"/>
                <a:ext cx="723900" cy="723900"/>
                <a:chOff x="2089150" y="2489200"/>
                <a:chExt cx="723900" cy="723900"/>
              </a:xfrm>
            </p:grpSpPr>
            <p:sp>
              <p:nvSpPr>
                <p:cNvPr id="41" name="Rectangle 4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42" name="Rectangle 4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40" name="TextBox 39"/>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43" name="Straight Connector 42"/>
            <p:cNvCxnSpPr>
              <a:stCxn id="32" idx="3"/>
              <a:endCxn id="37" idx="1"/>
            </p:cNvCxnSpPr>
            <p:nvPr/>
          </p:nvCxnSpPr>
          <p:spPr>
            <a:xfrm flipV="1">
              <a:off x="2973266" y="4922385"/>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42" idx="1"/>
            </p:cNvCxnSpPr>
            <p:nvPr/>
          </p:nvCxnSpPr>
          <p:spPr>
            <a:xfrm flipV="1">
              <a:off x="4700466" y="4922385"/>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49" idx="5"/>
              <a:endCxn id="32" idx="1"/>
            </p:cNvCxnSpPr>
            <p:nvPr/>
          </p:nvCxnSpPr>
          <p:spPr>
            <a:xfrm>
              <a:off x="1664255" y="4638373"/>
              <a:ext cx="585111" cy="285044"/>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999166" y="5011285"/>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47" name="Straight Connector 46"/>
            <p:cNvCxnSpPr>
              <a:stCxn id="41" idx="3"/>
              <a:endCxn id="46" idx="1"/>
            </p:cNvCxnSpPr>
            <p:nvPr/>
          </p:nvCxnSpPr>
          <p:spPr>
            <a:xfrm>
              <a:off x="6395916" y="5182735"/>
              <a:ext cx="60325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767647" y="4311756"/>
              <a:ext cx="896608" cy="870979"/>
              <a:chOff x="790312" y="1333602"/>
              <a:chExt cx="896608" cy="870979"/>
            </a:xfrm>
          </p:grpSpPr>
          <p:sp>
            <p:nvSpPr>
              <p:cNvPr id="49" name="Cube 48"/>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latin typeface="Univers Com 45 Light"/>
                </a:endParaRPr>
              </a:p>
            </p:txBody>
          </p:sp>
          <p:sp>
            <p:nvSpPr>
              <p:cNvPr id="50" name="Rectangle 49"/>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grpSp>
      <p:sp>
        <p:nvSpPr>
          <p:cNvPr id="53" name="TextBox 52"/>
          <p:cNvSpPr txBox="1"/>
          <p:nvPr/>
        </p:nvSpPr>
        <p:spPr>
          <a:xfrm>
            <a:off x="950173" y="1539128"/>
            <a:ext cx="774433" cy="369332"/>
          </a:xfrm>
          <a:prstGeom prst="rect">
            <a:avLst/>
          </a:prstGeom>
          <a:noFill/>
        </p:spPr>
        <p:txBody>
          <a:bodyPr wrap="none" rtlCol="0">
            <a:spAutoFit/>
          </a:bodyPr>
          <a:lstStyle/>
          <a:p>
            <a:r>
              <a:rPr lang="en-US" dirty="0">
                <a:solidFill>
                  <a:prstClr val="black"/>
                </a:solidFill>
                <a:latin typeface="Univers Com 45 Light"/>
              </a:rPr>
              <a:t>Strain</a:t>
            </a:r>
          </a:p>
        </p:txBody>
      </p:sp>
      <p:sp>
        <p:nvSpPr>
          <p:cNvPr id="54" name="TextBox 53"/>
          <p:cNvSpPr txBox="1"/>
          <p:nvPr/>
        </p:nvSpPr>
        <p:spPr>
          <a:xfrm>
            <a:off x="5692456" y="3765368"/>
            <a:ext cx="874179" cy="1446550"/>
          </a:xfrm>
          <a:prstGeom prst="rect">
            <a:avLst/>
          </a:prstGeom>
          <a:noFill/>
        </p:spPr>
        <p:txBody>
          <a:bodyPr wrap="none" rtlCol="0">
            <a:spAutoFit/>
          </a:bodyPr>
          <a:lstStyle/>
          <a:p>
            <a:r>
              <a:rPr lang="en-US" sz="8800" dirty="0">
                <a:solidFill>
                  <a:srgbClr val="FF0000"/>
                </a:solidFill>
                <a:latin typeface="Univers Com 45 Light"/>
              </a:rPr>
              <a:t>X</a:t>
            </a:r>
          </a:p>
        </p:txBody>
      </p:sp>
      <p:sp>
        <p:nvSpPr>
          <p:cNvPr id="55" name="TextBox 54"/>
          <p:cNvSpPr txBox="1"/>
          <p:nvPr/>
        </p:nvSpPr>
        <p:spPr>
          <a:xfrm>
            <a:off x="473935" y="5360801"/>
            <a:ext cx="8170003"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Dynamically dispatched VIs </a:t>
            </a:r>
            <a:r>
              <a:rPr lang="en-US" sz="1600" u="sng" dirty="0">
                <a:solidFill>
                  <a:prstClr val="black"/>
                </a:solidFill>
                <a:latin typeface="Univers Com 45 Light"/>
              </a:rPr>
              <a:t>must</a:t>
            </a:r>
            <a:r>
              <a:rPr lang="en-US" sz="1600" dirty="0">
                <a:solidFill>
                  <a:prstClr val="black"/>
                </a:solidFill>
                <a:latin typeface="Univers Com 45 Light"/>
              </a:rPr>
              <a:t> have the same connector pane. You cannot have a different data type output on ‘Measure.’ So how do we solve this problem?</a:t>
            </a:r>
          </a:p>
        </p:txBody>
      </p:sp>
    </p:spTree>
    <p:extLst>
      <p:ext uri="{BB962C8B-B14F-4D97-AF65-F5344CB8AC3E}">
        <p14:creationId xmlns:p14="http://schemas.microsoft.com/office/powerpoint/2010/main" val="184116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OOP is an Answer</a:t>
            </a:r>
            <a:endParaRPr lang="en-US" dirty="0"/>
          </a:p>
        </p:txBody>
      </p:sp>
      <p:sp>
        <p:nvSpPr>
          <p:cNvPr id="5" name="Content Placeholder 4"/>
          <p:cNvSpPr>
            <a:spLocks noGrp="1"/>
          </p:cNvSpPr>
          <p:nvPr>
            <p:ph idx="1"/>
          </p:nvPr>
        </p:nvSpPr>
        <p:spPr/>
        <p:txBody>
          <a:bodyPr/>
          <a:lstStyle/>
          <a:p>
            <a:pPr marL="0" indent="0">
              <a:buNone/>
            </a:pPr>
            <a:r>
              <a:rPr lang="en-US" dirty="0" smtClean="0"/>
              <a:t>When you want to build scalable, extensible systems.</a:t>
            </a:r>
          </a:p>
          <a:p>
            <a:pPr marL="0" indent="0">
              <a:buNone/>
            </a:pPr>
            <a:endParaRPr lang="en-US" dirty="0"/>
          </a:p>
          <a:p>
            <a:pPr marL="0" indent="0">
              <a:buNone/>
            </a:pPr>
            <a:r>
              <a:rPr lang="en-US" i="1" dirty="0" smtClean="0"/>
              <a:t>Translation: OOP concepts, when used correctly, decrease the risk and effort required to add functionality to an existing system.  They do this, in part, by:</a:t>
            </a:r>
          </a:p>
          <a:p>
            <a:pPr>
              <a:buFontTx/>
              <a:buChar char="-"/>
            </a:pPr>
            <a:r>
              <a:rPr lang="en-US" dirty="0"/>
              <a:t>M</a:t>
            </a:r>
            <a:r>
              <a:rPr lang="en-US" dirty="0" smtClean="0"/>
              <a:t>inimizing the scope of changes that have to be introduced to an existing system to add new functionality</a:t>
            </a:r>
          </a:p>
          <a:p>
            <a:pPr>
              <a:buFontTx/>
              <a:buChar char="-"/>
            </a:pPr>
            <a:r>
              <a:rPr lang="en-US" dirty="0" smtClean="0"/>
              <a:t>Restricting access to data to methods that have explicitly been permitted access</a:t>
            </a:r>
          </a:p>
          <a:p>
            <a:pPr>
              <a:buFontTx/>
              <a:buChar char="-"/>
            </a:pPr>
            <a:r>
              <a:rPr lang="en-US" dirty="0" smtClean="0"/>
              <a:t>Making it possible to add and load new behaviors dynamically that implement existing interfaces</a:t>
            </a:r>
          </a:p>
          <a:p>
            <a:pPr>
              <a:buFontTx/>
              <a:buChar char="-"/>
            </a:pPr>
            <a:r>
              <a:rPr lang="en-US" dirty="0" smtClean="0"/>
              <a:t>Enable reuse and extension of pre-existing functionality</a:t>
            </a:r>
          </a:p>
          <a:p>
            <a:endParaRPr lang="en-US" dirty="0"/>
          </a:p>
          <a:p>
            <a:endParaRPr lang="en-US" dirty="0"/>
          </a:p>
        </p:txBody>
      </p:sp>
    </p:spTree>
    <p:extLst>
      <p:ext uri="{BB962C8B-B14F-4D97-AF65-F5344CB8AC3E}">
        <p14:creationId xmlns:p14="http://schemas.microsoft.com/office/powerpoint/2010/main" val="422945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35" y="341938"/>
            <a:ext cx="8170003" cy="964092"/>
          </a:xfrm>
        </p:spPr>
        <p:txBody>
          <a:bodyPr>
            <a:noAutofit/>
          </a:bodyPr>
          <a:lstStyle/>
          <a:p>
            <a:r>
              <a:rPr lang="en-US" sz="2400" dirty="0" smtClean="0"/>
              <a:t>Q: How can an instance of the measure method return information that is appropriate and specific to the measurement class it belongs to?</a:t>
            </a:r>
            <a:endParaRPr lang="en-US" sz="2400" dirty="0"/>
          </a:p>
        </p:txBody>
      </p:sp>
      <p:grpSp>
        <p:nvGrpSpPr>
          <p:cNvPr id="4" name="Group 3"/>
          <p:cNvGrpSpPr/>
          <p:nvPr/>
        </p:nvGrpSpPr>
        <p:grpSpPr>
          <a:xfrm>
            <a:off x="1256710" y="2019904"/>
            <a:ext cx="1398836" cy="1672772"/>
            <a:chOff x="6414900" y="2489200"/>
            <a:chExt cx="807039" cy="999845"/>
          </a:xfrm>
        </p:grpSpPr>
        <p:grpSp>
          <p:nvGrpSpPr>
            <p:cNvPr id="5" name="Group 4"/>
            <p:cNvGrpSpPr/>
            <p:nvPr/>
          </p:nvGrpSpPr>
          <p:grpSpPr>
            <a:xfrm>
              <a:off x="64706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Univers Com 45 Light"/>
                </a:endParaRPr>
              </a:p>
            </p:txBody>
          </p:sp>
        </p:grpSp>
        <p:sp>
          <p:nvSpPr>
            <p:cNvPr id="6" name="TextBox 5"/>
            <p:cNvSpPr txBox="1"/>
            <p:nvPr/>
          </p:nvSpPr>
          <p:spPr>
            <a:xfrm>
              <a:off x="6414900" y="3213100"/>
              <a:ext cx="807039" cy="275945"/>
            </a:xfrm>
            <a:prstGeom prst="rect">
              <a:avLst/>
            </a:prstGeom>
            <a:noFill/>
          </p:spPr>
          <p:txBody>
            <a:bodyPr wrap="none" rtlCol="0">
              <a:spAutoFit/>
            </a:bodyPr>
            <a:lstStyle/>
            <a:p>
              <a:pPr algn="ctr"/>
              <a:r>
                <a:rPr lang="en-US" sz="2400" dirty="0">
                  <a:solidFill>
                    <a:prstClr val="black"/>
                  </a:solidFill>
                  <a:latin typeface="Univers Com 45 Light"/>
                </a:rPr>
                <a:t>Measure</a:t>
              </a:r>
            </a:p>
          </p:txBody>
        </p:sp>
      </p:grpSp>
      <p:sp>
        <p:nvSpPr>
          <p:cNvPr id="9" name="TextBox 8"/>
          <p:cNvSpPr txBox="1"/>
          <p:nvPr/>
        </p:nvSpPr>
        <p:spPr>
          <a:xfrm>
            <a:off x="3752601" y="1546965"/>
            <a:ext cx="4736166" cy="280076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Consider the following requirements:</a:t>
            </a:r>
          </a:p>
          <a:p>
            <a:endParaRPr lang="en-US" sz="1600" dirty="0">
              <a:solidFill>
                <a:prstClr val="black"/>
              </a:solidFill>
              <a:latin typeface="Univers Com 45 Light"/>
            </a:endParaRPr>
          </a:p>
          <a:p>
            <a:pPr marL="285750" indent="-285750">
              <a:buFont typeface="Arial"/>
              <a:buChar char="•"/>
            </a:pPr>
            <a:r>
              <a:rPr lang="en-US" sz="1600" dirty="0">
                <a:solidFill>
                  <a:prstClr val="black"/>
                </a:solidFill>
                <a:latin typeface="Univers Com 45 Light"/>
              </a:rPr>
              <a:t>We have to pass different data-types at-run time out of the measure method</a:t>
            </a:r>
          </a:p>
          <a:p>
            <a:pPr marL="285750" indent="-285750">
              <a:buFont typeface="Arial"/>
              <a:buChar char="•"/>
            </a:pPr>
            <a:r>
              <a:rPr lang="en-US" sz="1600" dirty="0">
                <a:solidFill>
                  <a:prstClr val="black"/>
                </a:solidFill>
                <a:latin typeface="Univers Com 45 Light"/>
              </a:rPr>
              <a:t>We always know a specific measurement will return a certain type of data</a:t>
            </a:r>
          </a:p>
          <a:p>
            <a:pPr marL="285750" indent="-285750">
              <a:buFont typeface="Arial"/>
              <a:buChar char="•"/>
            </a:pPr>
            <a:r>
              <a:rPr lang="en-US" sz="1600" dirty="0">
                <a:solidFill>
                  <a:prstClr val="black"/>
                </a:solidFill>
                <a:latin typeface="Univers Com 45 Light"/>
              </a:rPr>
              <a:t>We need to be able to display that data to a user in an appropriate format</a:t>
            </a:r>
          </a:p>
          <a:p>
            <a:pPr marL="285750" indent="-285750">
              <a:buFont typeface="Arial"/>
              <a:buChar char="•"/>
            </a:pPr>
            <a:r>
              <a:rPr lang="en-US" sz="1600" dirty="0">
                <a:solidFill>
                  <a:prstClr val="black"/>
                </a:solidFill>
                <a:latin typeface="Univers Com 45 Light"/>
              </a:rPr>
              <a:t>We need to pass the data back to a framework that implements a pre-defined interface for operations like ‘</a:t>
            </a:r>
            <a:r>
              <a:rPr lang="en-US" sz="1600" dirty="0" err="1">
                <a:solidFill>
                  <a:prstClr val="black"/>
                </a:solidFill>
                <a:latin typeface="Univers Com 45 Light"/>
              </a:rPr>
              <a:t>dispaly</a:t>
            </a:r>
            <a:r>
              <a:rPr lang="en-US" sz="1600" dirty="0">
                <a:solidFill>
                  <a:prstClr val="black"/>
                </a:solidFill>
                <a:latin typeface="Univers Com 45 Light"/>
              </a:rPr>
              <a:t>,’ ‘save,’ etc…</a:t>
            </a:r>
          </a:p>
        </p:txBody>
      </p:sp>
      <p:sp>
        <p:nvSpPr>
          <p:cNvPr id="11" name="TextBox 10"/>
          <p:cNvSpPr txBox="1"/>
          <p:nvPr/>
        </p:nvSpPr>
        <p:spPr>
          <a:xfrm>
            <a:off x="868944" y="4737783"/>
            <a:ext cx="7319304"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Is a </a:t>
            </a:r>
            <a:r>
              <a:rPr lang="en-US" sz="1600" b="1" dirty="0">
                <a:solidFill>
                  <a:prstClr val="black"/>
                </a:solidFill>
                <a:latin typeface="Univers Com 45 Light"/>
              </a:rPr>
              <a:t>variant</a:t>
            </a:r>
            <a:r>
              <a:rPr lang="en-US" sz="1600" dirty="0">
                <a:solidFill>
                  <a:prstClr val="black"/>
                </a:solidFill>
                <a:latin typeface="Univers Com 45 Light"/>
              </a:rPr>
              <a:t> a valid solution? </a:t>
            </a:r>
          </a:p>
          <a:p>
            <a:pPr marL="285750" indent="-285750">
              <a:buFont typeface="Arial"/>
              <a:buChar char="•"/>
            </a:pPr>
            <a:r>
              <a:rPr lang="en-US" sz="1600" dirty="0">
                <a:solidFill>
                  <a:prstClr val="black"/>
                </a:solidFill>
                <a:latin typeface="Univers Com 45 Light"/>
              </a:rPr>
              <a:t>We can pass any data-type on a variant wire</a:t>
            </a:r>
          </a:p>
          <a:p>
            <a:pPr marL="285750" indent="-285750">
              <a:buFont typeface="Arial"/>
              <a:buChar char="•"/>
            </a:pPr>
            <a:r>
              <a:rPr lang="en-US" sz="1600" dirty="0">
                <a:solidFill>
                  <a:prstClr val="black"/>
                </a:solidFill>
                <a:latin typeface="Univers Com 45 Light"/>
              </a:rPr>
              <a:t>How do we know how to display the data on a variant wire to a user?</a:t>
            </a:r>
          </a:p>
          <a:p>
            <a:pPr marL="285750" indent="-285750">
              <a:buFont typeface="Arial"/>
              <a:buChar char="•"/>
            </a:pPr>
            <a:r>
              <a:rPr lang="en-US" sz="1600" dirty="0">
                <a:solidFill>
                  <a:prstClr val="black"/>
                </a:solidFill>
                <a:latin typeface="Univers Com 45 Light"/>
              </a:rPr>
              <a:t>If we pass the variant to our calling code, how will it know how to save it to disk or display it to the user?</a:t>
            </a:r>
          </a:p>
        </p:txBody>
      </p:sp>
      <p:cxnSp>
        <p:nvCxnSpPr>
          <p:cNvPr id="13" name="Straight Connector 12"/>
          <p:cNvCxnSpPr>
            <a:stCxn id="7" idx="3"/>
          </p:cNvCxnSpPr>
          <p:nvPr/>
        </p:nvCxnSpPr>
        <p:spPr>
          <a:xfrm>
            <a:off x="2608073" y="2625458"/>
            <a:ext cx="377723" cy="18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985796" y="2440792"/>
            <a:ext cx="300082" cy="369332"/>
          </a:xfrm>
          <a:prstGeom prst="rect">
            <a:avLst/>
          </a:prstGeom>
          <a:noFill/>
          <a:ln>
            <a:solidFill>
              <a:schemeClr val="tx1"/>
            </a:solidFill>
          </a:ln>
        </p:spPr>
        <p:txBody>
          <a:bodyPr wrap="none" rtlCol="0">
            <a:spAutoFit/>
          </a:bodyPr>
          <a:lstStyle/>
          <a:p>
            <a:r>
              <a:rPr lang="en-US" dirty="0">
                <a:solidFill>
                  <a:prstClr val="black"/>
                </a:solidFill>
                <a:latin typeface="Univers Com 45 Light"/>
              </a:rPr>
              <a:t>?</a:t>
            </a:r>
          </a:p>
        </p:txBody>
      </p:sp>
    </p:spTree>
    <p:extLst>
      <p:ext uri="{BB962C8B-B14F-4D97-AF65-F5344CB8AC3E}">
        <p14:creationId xmlns:p14="http://schemas.microsoft.com/office/powerpoint/2010/main" val="37985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 Class Hierarchy</a:t>
            </a:r>
            <a:endParaRPr lang="en-US" dirty="0"/>
          </a:p>
        </p:txBody>
      </p:sp>
      <p:sp>
        <p:nvSpPr>
          <p:cNvPr id="5" name="Cube 4"/>
          <p:cNvSpPr/>
          <p:nvPr/>
        </p:nvSpPr>
        <p:spPr>
          <a:xfrm>
            <a:off x="3782452" y="1695080"/>
            <a:ext cx="896608" cy="870979"/>
          </a:xfrm>
          <a:prstGeom prst="cub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7" name="TextBox 6"/>
          <p:cNvSpPr txBox="1"/>
          <p:nvPr/>
        </p:nvSpPr>
        <p:spPr>
          <a:xfrm>
            <a:off x="3053655" y="1316975"/>
            <a:ext cx="2351926" cy="369332"/>
          </a:xfrm>
          <a:prstGeom prst="rect">
            <a:avLst/>
          </a:prstGeom>
          <a:noFill/>
        </p:spPr>
        <p:txBody>
          <a:bodyPr wrap="none" rtlCol="0">
            <a:spAutoFit/>
          </a:bodyPr>
          <a:lstStyle/>
          <a:p>
            <a:r>
              <a:rPr lang="en-US" dirty="0">
                <a:solidFill>
                  <a:prstClr val="black"/>
                </a:solidFill>
                <a:latin typeface="Univers Com 45 Light"/>
              </a:rPr>
              <a:t>Measurement Result</a:t>
            </a:r>
          </a:p>
        </p:txBody>
      </p:sp>
      <p:sp>
        <p:nvSpPr>
          <p:cNvPr id="8" name="Cube 7"/>
          <p:cNvSpPr/>
          <p:nvPr/>
        </p:nvSpPr>
        <p:spPr>
          <a:xfrm>
            <a:off x="1705199" y="3738005"/>
            <a:ext cx="896608" cy="870979"/>
          </a:xfrm>
          <a:prstGeom prst="cub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9" name="TextBox 8"/>
          <p:cNvSpPr txBox="1"/>
          <p:nvPr/>
        </p:nvSpPr>
        <p:spPr>
          <a:xfrm>
            <a:off x="1461109" y="3359900"/>
            <a:ext cx="1492716" cy="369332"/>
          </a:xfrm>
          <a:prstGeom prst="rect">
            <a:avLst/>
          </a:prstGeom>
          <a:noFill/>
        </p:spPr>
        <p:txBody>
          <a:bodyPr wrap="none" rtlCol="0">
            <a:spAutoFit/>
          </a:bodyPr>
          <a:lstStyle/>
          <a:p>
            <a:r>
              <a:rPr lang="en-US" dirty="0">
                <a:solidFill>
                  <a:prstClr val="black"/>
                </a:solidFill>
                <a:latin typeface="Univers Com 45 Light"/>
              </a:rPr>
              <a:t>Strain Result</a:t>
            </a:r>
          </a:p>
        </p:txBody>
      </p:sp>
      <p:sp>
        <p:nvSpPr>
          <p:cNvPr id="10" name="Cube 9"/>
          <p:cNvSpPr/>
          <p:nvPr/>
        </p:nvSpPr>
        <p:spPr>
          <a:xfrm>
            <a:off x="3651015" y="3738005"/>
            <a:ext cx="896608" cy="870979"/>
          </a:xfrm>
          <a:prstGeom prst="cub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11" name="TextBox 10"/>
          <p:cNvSpPr txBox="1"/>
          <p:nvPr/>
        </p:nvSpPr>
        <p:spPr>
          <a:xfrm>
            <a:off x="3406925" y="3359900"/>
            <a:ext cx="1467068" cy="369332"/>
          </a:xfrm>
          <a:prstGeom prst="rect">
            <a:avLst/>
          </a:prstGeom>
          <a:noFill/>
        </p:spPr>
        <p:txBody>
          <a:bodyPr wrap="none" rtlCol="0">
            <a:spAutoFit/>
          </a:bodyPr>
          <a:lstStyle/>
          <a:p>
            <a:r>
              <a:rPr lang="en-US" dirty="0">
                <a:solidFill>
                  <a:prstClr val="black"/>
                </a:solidFill>
                <a:latin typeface="Univers Com 45 Light"/>
              </a:rPr>
              <a:t>Temp Result</a:t>
            </a:r>
          </a:p>
        </p:txBody>
      </p:sp>
      <p:sp>
        <p:nvSpPr>
          <p:cNvPr id="12" name="Cube 11"/>
          <p:cNvSpPr/>
          <p:nvPr/>
        </p:nvSpPr>
        <p:spPr>
          <a:xfrm>
            <a:off x="5795083" y="3738005"/>
            <a:ext cx="896608" cy="870979"/>
          </a:xfrm>
          <a:prstGeom prst="cub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prstClr val="black"/>
              </a:solidFill>
              <a:latin typeface="Univers Com 45 Light"/>
            </a:endParaRPr>
          </a:p>
        </p:txBody>
      </p:sp>
      <p:sp>
        <p:nvSpPr>
          <p:cNvPr id="13" name="TextBox 12"/>
          <p:cNvSpPr txBox="1"/>
          <p:nvPr/>
        </p:nvSpPr>
        <p:spPr>
          <a:xfrm>
            <a:off x="5236247" y="3359900"/>
            <a:ext cx="2022769" cy="369332"/>
          </a:xfrm>
          <a:prstGeom prst="rect">
            <a:avLst/>
          </a:prstGeom>
          <a:noFill/>
        </p:spPr>
        <p:txBody>
          <a:bodyPr wrap="none" rtlCol="0">
            <a:spAutoFit/>
          </a:bodyPr>
          <a:lstStyle/>
          <a:p>
            <a:r>
              <a:rPr lang="en-US" dirty="0" smtClean="0">
                <a:solidFill>
                  <a:prstClr val="black"/>
                </a:solidFill>
                <a:latin typeface="Univers Com 45 Light"/>
              </a:rPr>
              <a:t>Resistance Result</a:t>
            </a:r>
            <a:endParaRPr lang="en-US" dirty="0">
              <a:solidFill>
                <a:prstClr val="black"/>
              </a:solidFill>
              <a:latin typeface="Univers Com 45 Light"/>
            </a:endParaRPr>
          </a:p>
        </p:txBody>
      </p:sp>
      <p:cxnSp>
        <p:nvCxnSpPr>
          <p:cNvPr id="14" name="Straight Arrow Connector 13"/>
          <p:cNvCxnSpPr/>
          <p:nvPr/>
        </p:nvCxnSpPr>
        <p:spPr>
          <a:xfrm flipV="1">
            <a:off x="2848391" y="2704905"/>
            <a:ext cx="802624" cy="593192"/>
          </a:xfrm>
          <a:prstGeom prst="straightConnector1">
            <a:avLst/>
          </a:prstGeom>
          <a:ln w="57150" cmpd="sng">
            <a:tailEnd type="arrow"/>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flipH="1" flipV="1">
            <a:off x="4679060" y="2704905"/>
            <a:ext cx="1116023" cy="593192"/>
          </a:xfrm>
          <a:prstGeom prst="straightConnector1">
            <a:avLst/>
          </a:prstGeom>
          <a:ln w="57150" cmpd="sng">
            <a:tailEnd type="arrow"/>
          </a:ln>
        </p:spPr>
        <p:style>
          <a:lnRef idx="1">
            <a:schemeClr val="accent4"/>
          </a:lnRef>
          <a:fillRef idx="0">
            <a:schemeClr val="accent4"/>
          </a:fillRef>
          <a:effectRef idx="0">
            <a:schemeClr val="accent4"/>
          </a:effectRef>
          <a:fontRef idx="minor">
            <a:schemeClr val="tx1"/>
          </a:fontRef>
        </p:style>
      </p:cxnSp>
      <p:cxnSp>
        <p:nvCxnSpPr>
          <p:cNvPr id="19" name="Straight Arrow Connector 18"/>
          <p:cNvCxnSpPr>
            <a:stCxn id="11" idx="0"/>
          </p:cNvCxnSpPr>
          <p:nvPr/>
        </p:nvCxnSpPr>
        <p:spPr>
          <a:xfrm flipV="1">
            <a:off x="4140459" y="2704905"/>
            <a:ext cx="18329" cy="654995"/>
          </a:xfrm>
          <a:prstGeom prst="straightConnector1">
            <a:avLst/>
          </a:prstGeom>
          <a:ln w="57150" cmpd="sng">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5565405" y="1607825"/>
            <a:ext cx="2897581"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Defines methods all results should be able to define, such as ‘Save,’ or ‘Display’</a:t>
            </a:r>
          </a:p>
        </p:txBody>
      </p:sp>
      <p:sp>
        <p:nvSpPr>
          <p:cNvPr id="23" name="TextBox 22"/>
          <p:cNvSpPr txBox="1"/>
          <p:nvPr/>
        </p:nvSpPr>
        <p:spPr>
          <a:xfrm>
            <a:off x="552566" y="4882014"/>
            <a:ext cx="791042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Each has a unique private data cluster to store the result of a measurement and defines how that data is stored or displayed using dynamically dispatched methods that override the interface defined by the parent ‘Measurement Result’</a:t>
            </a:r>
          </a:p>
        </p:txBody>
      </p:sp>
    </p:spTree>
    <p:extLst>
      <p:ext uri="{BB962C8B-B14F-4D97-AF65-F5344CB8AC3E}">
        <p14:creationId xmlns:p14="http://schemas.microsoft.com/office/powerpoint/2010/main" val="4817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Best-Practice: Don’t Use Variants</a:t>
            </a:r>
            <a:endParaRPr lang="en-US" dirty="0"/>
          </a:p>
        </p:txBody>
      </p:sp>
      <p:sp>
        <p:nvSpPr>
          <p:cNvPr id="3" name="Content Placeholder 2"/>
          <p:cNvSpPr>
            <a:spLocks noGrp="1"/>
          </p:cNvSpPr>
          <p:nvPr>
            <p:ph idx="1"/>
          </p:nvPr>
        </p:nvSpPr>
        <p:spPr/>
        <p:txBody>
          <a:bodyPr/>
          <a:lstStyle/>
          <a:p>
            <a:pPr marL="0" indent="0">
              <a:buNone/>
            </a:pPr>
            <a:r>
              <a:rPr lang="en-US" dirty="0" smtClean="0"/>
              <a:t>Variants are typically used when different types of data have to travel down a single wire. Anytime you feel the need to do this, consider replacing the wire that would be a variant with a class hierarchy.</a:t>
            </a:r>
          </a:p>
          <a:p>
            <a:pPr marL="0" indent="0">
              <a:buNone/>
            </a:pPr>
            <a:endParaRPr lang="en-US" dirty="0"/>
          </a:p>
          <a:p>
            <a:pPr marL="0" indent="0">
              <a:buNone/>
            </a:pPr>
            <a:r>
              <a:rPr lang="en-US" dirty="0" smtClean="0"/>
              <a:t>Why? Classes still enforce strict data-types at edit-time, thereby ensuring no run-time errors. Variants do not, and therefore increase the likelihood of run-time errors.</a:t>
            </a:r>
            <a:endParaRPr lang="en-US" dirty="0"/>
          </a:p>
        </p:txBody>
      </p:sp>
    </p:spTree>
    <p:extLst>
      <p:ext uri="{BB962C8B-B14F-4D97-AF65-F5344CB8AC3E}">
        <p14:creationId xmlns:p14="http://schemas.microsoft.com/office/powerpoint/2010/main" val="54398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14809" y="2508069"/>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smtClean="0"/>
                <a:t>Configure</a:t>
              </a:r>
              <a:endParaRPr lang="en-US" dirty="0"/>
            </a:p>
          </p:txBody>
        </p:sp>
      </p:grpSp>
      <p:grpSp>
        <p:nvGrpSpPr>
          <p:cNvPr id="9" name="Group 8"/>
          <p:cNvGrpSpPr/>
          <p:nvPr/>
        </p:nvGrpSpPr>
        <p:grpSpPr>
          <a:xfrm>
            <a:off x="4237259" y="2507037"/>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smtClean="0"/>
                <a:t>Acquire</a:t>
              </a:r>
              <a:endParaRPr lang="en-US" dirty="0"/>
            </a:p>
          </p:txBody>
        </p:sp>
      </p:grpSp>
      <p:grpSp>
        <p:nvGrpSpPr>
          <p:cNvPr id="14" name="Group 13"/>
          <p:cNvGrpSpPr/>
          <p:nvPr/>
        </p:nvGrpSpPr>
        <p:grpSpPr>
          <a:xfrm>
            <a:off x="5837459" y="2507037"/>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smtClean="0"/>
                <a:t>Measure</a:t>
              </a:r>
              <a:endParaRPr lang="en-US" dirty="0"/>
            </a:p>
          </p:txBody>
        </p:sp>
      </p:grpSp>
      <p:cxnSp>
        <p:nvCxnSpPr>
          <p:cNvPr id="19" name="Straight Connector 18"/>
          <p:cNvCxnSpPr>
            <a:stCxn id="8" idx="3"/>
            <a:endCxn id="13" idx="1"/>
          </p:cNvCxnSpPr>
          <p:nvPr/>
        </p:nvCxnSpPr>
        <p:spPr>
          <a:xfrm flipV="1">
            <a:off x="3360959" y="2608637"/>
            <a:ext cx="1003300"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endCxn id="18" idx="1"/>
          </p:cNvCxnSpPr>
          <p:nvPr/>
        </p:nvCxnSpPr>
        <p:spPr>
          <a:xfrm flipV="1">
            <a:off x="5088159" y="2608637"/>
            <a:ext cx="971550" cy="635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3" idx="5"/>
            <a:endCxn id="8" idx="1"/>
          </p:cNvCxnSpPr>
          <p:nvPr/>
        </p:nvCxnSpPr>
        <p:spPr>
          <a:xfrm>
            <a:off x="2051948" y="2324625"/>
            <a:ext cx="585111" cy="285044"/>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155340" y="1998008"/>
            <a:ext cx="896608" cy="870979"/>
            <a:chOff x="790312" y="1333602"/>
            <a:chExt cx="896608" cy="870979"/>
          </a:xfrm>
        </p:grpSpPr>
        <p:sp>
          <p:nvSpPr>
            <p:cNvPr id="23" name="Cube 2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5" name="TextBox 24"/>
          <p:cNvSpPr txBox="1"/>
          <p:nvPr/>
        </p:nvSpPr>
        <p:spPr>
          <a:xfrm>
            <a:off x="2051948" y="3826256"/>
            <a:ext cx="5321987" cy="181588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But I’d like to..</a:t>
            </a:r>
          </a:p>
          <a:p>
            <a:pPr marL="285750" indent="-285750">
              <a:buFont typeface="Arial"/>
              <a:buChar char="•"/>
            </a:pPr>
            <a:r>
              <a:rPr lang="en-US" sz="1600" dirty="0" smtClean="0"/>
              <a:t>run the same measurement class on different machines, which have different hardware</a:t>
            </a:r>
          </a:p>
          <a:p>
            <a:pPr marL="285750" indent="-285750">
              <a:buFont typeface="Arial"/>
              <a:buChar char="•"/>
            </a:pPr>
            <a:r>
              <a:rPr lang="en-US" sz="1600" dirty="0" smtClean="0"/>
              <a:t>continue development on a machine with </a:t>
            </a:r>
            <a:r>
              <a:rPr lang="en-US" sz="1600" u="sng" dirty="0" smtClean="0"/>
              <a:t>no</a:t>
            </a:r>
            <a:r>
              <a:rPr lang="en-US" sz="1600" dirty="0" smtClean="0"/>
              <a:t> access to hardware</a:t>
            </a:r>
          </a:p>
          <a:p>
            <a:pPr marL="285750" indent="-285750">
              <a:buFont typeface="Arial"/>
              <a:buChar char="•"/>
            </a:pPr>
            <a:r>
              <a:rPr lang="en-US" sz="1600" dirty="0" smtClean="0"/>
              <a:t>be able to add a new device of a certain type without modifying the measurement</a:t>
            </a:r>
          </a:p>
        </p:txBody>
      </p:sp>
      <p:sp>
        <p:nvSpPr>
          <p:cNvPr id="26" name="TextBox 25"/>
          <p:cNvSpPr txBox="1"/>
          <p:nvPr/>
        </p:nvSpPr>
        <p:spPr>
          <a:xfrm>
            <a:off x="2414809" y="1050766"/>
            <a:ext cx="4326057"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All measurements will need to use hardware.</a:t>
            </a:r>
          </a:p>
        </p:txBody>
      </p:sp>
      <p:sp>
        <p:nvSpPr>
          <p:cNvPr id="27" name="TextBox 26"/>
          <p:cNvSpPr txBox="1"/>
          <p:nvPr/>
        </p:nvSpPr>
        <p:spPr>
          <a:xfrm>
            <a:off x="1111281" y="1583220"/>
            <a:ext cx="2249678" cy="369332"/>
          </a:xfrm>
          <a:prstGeom prst="rect">
            <a:avLst/>
          </a:prstGeom>
          <a:noFill/>
        </p:spPr>
        <p:txBody>
          <a:bodyPr wrap="none" rtlCol="0">
            <a:spAutoFit/>
          </a:bodyPr>
          <a:lstStyle/>
          <a:p>
            <a:r>
              <a:rPr lang="en-US" dirty="0" smtClean="0"/>
              <a:t>Measurement Class</a:t>
            </a:r>
            <a:endParaRPr lang="en-US" dirty="0"/>
          </a:p>
        </p:txBody>
      </p:sp>
    </p:spTree>
    <p:extLst>
      <p:ext uri="{BB962C8B-B14F-4D97-AF65-F5344CB8AC3E}">
        <p14:creationId xmlns:p14="http://schemas.microsoft.com/office/powerpoint/2010/main" val="394978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66"/>
          <p:cNvSpPr/>
          <p:nvPr/>
        </p:nvSpPr>
        <p:spPr>
          <a:xfrm>
            <a:off x="2458593" y="3420720"/>
            <a:ext cx="5105400" cy="2940661"/>
          </a:xfrm>
          <a:custGeom>
            <a:avLst/>
            <a:gdLst>
              <a:gd name="connsiteX0" fmla="*/ 5105400 w 5105400"/>
              <a:gd name="connsiteY0" fmla="*/ 4521200 h 4521200"/>
              <a:gd name="connsiteX1" fmla="*/ 5105400 w 5105400"/>
              <a:gd name="connsiteY1" fmla="*/ 1562100 h 4521200"/>
              <a:gd name="connsiteX2" fmla="*/ 2984500 w 5105400"/>
              <a:gd name="connsiteY2" fmla="*/ 12700 h 4521200"/>
              <a:gd name="connsiteX3" fmla="*/ 2247900 w 5105400"/>
              <a:gd name="connsiteY3" fmla="*/ 0 h 4521200"/>
              <a:gd name="connsiteX4" fmla="*/ 0 w 5105400"/>
              <a:gd name="connsiteY4" fmla="*/ 1587500 h 4521200"/>
              <a:gd name="connsiteX5" fmla="*/ 12700 w 5105400"/>
              <a:gd name="connsiteY5" fmla="*/ 4508500 h 4521200"/>
              <a:gd name="connsiteX6" fmla="*/ 5105400 w 5105400"/>
              <a:gd name="connsiteY6" fmla="*/ 4521200 h 452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5400" h="4521200">
                <a:moveTo>
                  <a:pt x="5105400" y="4521200"/>
                </a:moveTo>
                <a:lnTo>
                  <a:pt x="5105400" y="1562100"/>
                </a:lnTo>
                <a:lnTo>
                  <a:pt x="2984500" y="12700"/>
                </a:lnTo>
                <a:lnTo>
                  <a:pt x="2247900" y="0"/>
                </a:lnTo>
                <a:lnTo>
                  <a:pt x="0" y="1587500"/>
                </a:lnTo>
                <a:cubicBezTo>
                  <a:pt x="4233" y="2561167"/>
                  <a:pt x="8467" y="3534833"/>
                  <a:pt x="12700" y="4508500"/>
                </a:cubicBezTo>
                <a:lnTo>
                  <a:pt x="5105400" y="4521200"/>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 name="Group 3"/>
          <p:cNvGrpSpPr/>
          <p:nvPr/>
        </p:nvGrpSpPr>
        <p:grpSpPr>
          <a:xfrm>
            <a:off x="1867165" y="2714621"/>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smtClean="0"/>
                <a:t>Configure</a:t>
              </a:r>
              <a:endParaRPr lang="en-US" dirty="0"/>
            </a:p>
          </p:txBody>
        </p:sp>
      </p:grpSp>
      <p:grpSp>
        <p:nvGrpSpPr>
          <p:cNvPr id="9" name="Group 8"/>
          <p:cNvGrpSpPr/>
          <p:nvPr/>
        </p:nvGrpSpPr>
        <p:grpSpPr>
          <a:xfrm>
            <a:off x="4610123" y="2713589"/>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smtClean="0"/>
                <a:t>Acquire</a:t>
              </a:r>
              <a:endParaRPr lang="en-US" dirty="0"/>
            </a:p>
          </p:txBody>
        </p:sp>
      </p:grpSp>
      <p:grpSp>
        <p:nvGrpSpPr>
          <p:cNvPr id="14" name="Group 13"/>
          <p:cNvGrpSpPr/>
          <p:nvPr/>
        </p:nvGrpSpPr>
        <p:grpSpPr>
          <a:xfrm>
            <a:off x="6851183" y="2713589"/>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smtClean="0"/>
                <a:t>Measure</a:t>
              </a:r>
              <a:endParaRPr lang="en-US" dirty="0"/>
            </a:p>
          </p:txBody>
        </p:sp>
      </p:grpSp>
      <p:cxnSp>
        <p:nvCxnSpPr>
          <p:cNvPr id="19" name="Straight Connector 18"/>
          <p:cNvCxnSpPr>
            <a:stCxn id="8" idx="3"/>
            <a:endCxn id="13" idx="1"/>
          </p:cNvCxnSpPr>
          <p:nvPr/>
        </p:nvCxnSpPr>
        <p:spPr>
          <a:xfrm flipV="1">
            <a:off x="2813315" y="2815189"/>
            <a:ext cx="1923808"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3" idx="3"/>
            <a:endCxn id="18" idx="1"/>
          </p:cNvCxnSpPr>
          <p:nvPr/>
        </p:nvCxnSpPr>
        <p:spPr>
          <a:xfrm>
            <a:off x="5461023" y="2815189"/>
            <a:ext cx="1612410" cy="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3" idx="5"/>
            <a:endCxn id="8" idx="1"/>
          </p:cNvCxnSpPr>
          <p:nvPr/>
        </p:nvCxnSpPr>
        <p:spPr>
          <a:xfrm>
            <a:off x="1294560" y="2376811"/>
            <a:ext cx="794855" cy="439410"/>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397952" y="2050194"/>
            <a:ext cx="896608" cy="870979"/>
            <a:chOff x="790312" y="1333602"/>
            <a:chExt cx="896608" cy="870979"/>
          </a:xfrm>
        </p:grpSpPr>
        <p:sp>
          <p:nvSpPr>
            <p:cNvPr id="23" name="Cube 2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TextBox 25"/>
          <p:cNvSpPr txBox="1"/>
          <p:nvPr/>
        </p:nvSpPr>
        <p:spPr>
          <a:xfrm>
            <a:off x="341380" y="336894"/>
            <a:ext cx="4168597"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A measurement is defined assuming certain classes of devices are available, but without knowing exactly which instrument.</a:t>
            </a:r>
          </a:p>
        </p:txBody>
      </p:sp>
      <p:sp>
        <p:nvSpPr>
          <p:cNvPr id="27" name="TextBox 26"/>
          <p:cNvSpPr txBox="1"/>
          <p:nvPr/>
        </p:nvSpPr>
        <p:spPr>
          <a:xfrm>
            <a:off x="387381" y="1556306"/>
            <a:ext cx="1698348" cy="369332"/>
          </a:xfrm>
          <a:prstGeom prst="rect">
            <a:avLst/>
          </a:prstGeom>
          <a:noFill/>
        </p:spPr>
        <p:txBody>
          <a:bodyPr wrap="square" rtlCol="0">
            <a:spAutoFit/>
          </a:bodyPr>
          <a:lstStyle/>
          <a:p>
            <a:r>
              <a:rPr lang="en-US" dirty="0" smtClean="0"/>
              <a:t>Temp</a:t>
            </a:r>
            <a:endParaRPr lang="en-US" dirty="0"/>
          </a:p>
        </p:txBody>
      </p:sp>
      <p:grpSp>
        <p:nvGrpSpPr>
          <p:cNvPr id="46" name="Group 45"/>
          <p:cNvGrpSpPr/>
          <p:nvPr/>
        </p:nvGrpSpPr>
        <p:grpSpPr>
          <a:xfrm>
            <a:off x="397952" y="3659871"/>
            <a:ext cx="896608" cy="870979"/>
            <a:chOff x="790312" y="1333602"/>
            <a:chExt cx="896608" cy="870979"/>
          </a:xfrm>
        </p:grpSpPr>
        <p:sp>
          <p:nvSpPr>
            <p:cNvPr id="47" name="Cube 46"/>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cxnSp>
        <p:nvCxnSpPr>
          <p:cNvPr id="55" name="Elbow Connector 54"/>
          <p:cNvCxnSpPr>
            <a:stCxn id="47" idx="5"/>
            <a:endCxn id="12" idx="1"/>
          </p:cNvCxnSpPr>
          <p:nvPr/>
        </p:nvCxnSpPr>
        <p:spPr>
          <a:xfrm flipV="1">
            <a:off x="1294560" y="3075539"/>
            <a:ext cx="3442563" cy="910949"/>
          </a:xfrm>
          <a:prstGeom prst="bentConnector3">
            <a:avLst>
              <a:gd name="adj1" fmla="val 588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05816" y="4530849"/>
            <a:ext cx="988744" cy="646331"/>
          </a:xfrm>
          <a:prstGeom prst="rect">
            <a:avLst/>
          </a:prstGeom>
          <a:noFill/>
        </p:spPr>
        <p:txBody>
          <a:bodyPr wrap="square" rtlCol="0">
            <a:spAutoFit/>
          </a:bodyPr>
          <a:lstStyle/>
          <a:p>
            <a:r>
              <a:rPr lang="en-US" dirty="0" smtClean="0"/>
              <a:t>DMM Class</a:t>
            </a:r>
            <a:endParaRPr lang="en-US" dirty="0"/>
          </a:p>
        </p:txBody>
      </p:sp>
      <p:sp>
        <p:nvSpPr>
          <p:cNvPr id="59" name="TextBox 58"/>
          <p:cNvSpPr txBox="1"/>
          <p:nvPr/>
        </p:nvSpPr>
        <p:spPr>
          <a:xfrm>
            <a:off x="2625407" y="1354188"/>
            <a:ext cx="6241855"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In this example, this measurement strategy uses a DMM. It assumes an instance of a DMM implements a pre-defined interface, without knowledge of how that interface is implemented</a:t>
            </a:r>
          </a:p>
        </p:txBody>
      </p:sp>
      <p:grpSp>
        <p:nvGrpSpPr>
          <p:cNvPr id="68" name="Group 67"/>
          <p:cNvGrpSpPr/>
          <p:nvPr/>
        </p:nvGrpSpPr>
        <p:grpSpPr>
          <a:xfrm>
            <a:off x="3335664" y="4916753"/>
            <a:ext cx="796318" cy="1095302"/>
            <a:chOff x="1866900" y="2489200"/>
            <a:chExt cx="1164231" cy="1601350"/>
          </a:xfrm>
        </p:grpSpPr>
        <p:grpSp>
          <p:nvGrpSpPr>
            <p:cNvPr id="69" name="Group 68"/>
            <p:cNvGrpSpPr/>
            <p:nvPr/>
          </p:nvGrpSpPr>
          <p:grpSpPr>
            <a:xfrm>
              <a:off x="2089150" y="2489200"/>
              <a:ext cx="723900" cy="723900"/>
              <a:chOff x="2089150" y="2489200"/>
              <a:chExt cx="723900" cy="723900"/>
            </a:xfrm>
          </p:grpSpPr>
          <p:sp>
            <p:nvSpPr>
              <p:cNvPr id="71" name="Rectangle 7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p:txBody>
          </p:sp>
          <p:sp>
            <p:nvSpPr>
              <p:cNvPr id="72" name="Rectangle 71"/>
              <p:cNvSpPr/>
              <p:nvPr/>
            </p:nvSpPr>
            <p:spPr>
              <a:xfrm>
                <a:off x="2089150" y="2489200"/>
                <a:ext cx="723900" cy="203200"/>
              </a:xfrm>
              <a:prstGeom prst="rect">
                <a:avLst/>
              </a:prstGeom>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p:txBody>
          </p:sp>
        </p:grpSp>
        <p:sp>
          <p:nvSpPr>
            <p:cNvPr id="70" name="TextBox 69"/>
            <p:cNvSpPr txBox="1"/>
            <p:nvPr/>
          </p:nvSpPr>
          <p:spPr>
            <a:xfrm>
              <a:off x="1866900" y="3213100"/>
              <a:ext cx="1164231" cy="877450"/>
            </a:xfrm>
            <a:prstGeom prst="rect">
              <a:avLst/>
            </a:prstGeom>
            <a:noFill/>
          </p:spPr>
          <p:txBody>
            <a:bodyPr wrap="none" rtlCol="0">
              <a:spAutoFit/>
            </a:bodyPr>
            <a:lstStyle/>
            <a:p>
              <a:pPr algn="ctr"/>
              <a:r>
                <a:rPr lang="en-US" sz="1100" dirty="0" smtClean="0"/>
                <a:t>Configure</a:t>
              </a:r>
            </a:p>
            <a:p>
              <a:pPr algn="ctr"/>
              <a:r>
                <a:rPr lang="en-US" sz="1100" dirty="0" smtClean="0"/>
                <a:t>Current </a:t>
              </a:r>
            </a:p>
            <a:p>
              <a:pPr algn="ctr"/>
              <a:r>
                <a:rPr lang="en-US" sz="1100" dirty="0" smtClean="0"/>
                <a:t>Source</a:t>
              </a:r>
              <a:endParaRPr lang="en-US" sz="1100" dirty="0"/>
            </a:p>
          </p:txBody>
        </p:sp>
      </p:grpSp>
      <p:grpSp>
        <p:nvGrpSpPr>
          <p:cNvPr id="73" name="Group 72"/>
          <p:cNvGrpSpPr/>
          <p:nvPr/>
        </p:nvGrpSpPr>
        <p:grpSpPr>
          <a:xfrm>
            <a:off x="4643440" y="4916753"/>
            <a:ext cx="742711" cy="756748"/>
            <a:chOff x="1866900" y="2489200"/>
            <a:chExt cx="1085856" cy="1106378"/>
          </a:xfrm>
        </p:grpSpPr>
        <p:grpSp>
          <p:nvGrpSpPr>
            <p:cNvPr id="74" name="Group 73"/>
            <p:cNvGrpSpPr/>
            <p:nvPr/>
          </p:nvGrpSpPr>
          <p:grpSpPr>
            <a:xfrm>
              <a:off x="2089150" y="2489200"/>
              <a:ext cx="723900" cy="723900"/>
              <a:chOff x="2089150" y="2489200"/>
              <a:chExt cx="723900" cy="723900"/>
            </a:xfrm>
          </p:grpSpPr>
          <p:sp>
            <p:nvSpPr>
              <p:cNvPr id="76" name="Rectangle 75"/>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p:txBody>
          </p:sp>
          <p:sp>
            <p:nvSpPr>
              <p:cNvPr id="77" name="Rectangle 76"/>
              <p:cNvSpPr/>
              <p:nvPr/>
            </p:nvSpPr>
            <p:spPr>
              <a:xfrm>
                <a:off x="2089150" y="2489200"/>
                <a:ext cx="723900" cy="203200"/>
              </a:xfrm>
              <a:prstGeom prst="rect">
                <a:avLst/>
              </a:prstGeom>
              <a:solidFill>
                <a:srgbClr val="80C3F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p:txBody>
          </p:sp>
        </p:grpSp>
        <p:sp>
          <p:nvSpPr>
            <p:cNvPr id="75" name="TextBox 74"/>
            <p:cNvSpPr txBox="1"/>
            <p:nvPr/>
          </p:nvSpPr>
          <p:spPr>
            <a:xfrm>
              <a:off x="1866900" y="3213100"/>
              <a:ext cx="1085856" cy="382478"/>
            </a:xfrm>
            <a:prstGeom prst="rect">
              <a:avLst/>
            </a:prstGeom>
            <a:noFill/>
          </p:spPr>
          <p:txBody>
            <a:bodyPr wrap="none" rtlCol="0">
              <a:spAutoFit/>
            </a:bodyPr>
            <a:lstStyle/>
            <a:p>
              <a:r>
                <a:rPr lang="en-US" sz="1100" dirty="0" err="1" smtClean="0"/>
                <a:t>Autozero</a:t>
              </a:r>
              <a:endParaRPr lang="en-US" sz="1100" dirty="0"/>
            </a:p>
          </p:txBody>
        </p:sp>
      </p:grpSp>
      <p:grpSp>
        <p:nvGrpSpPr>
          <p:cNvPr id="78" name="Group 77"/>
          <p:cNvGrpSpPr/>
          <p:nvPr/>
        </p:nvGrpSpPr>
        <p:grpSpPr>
          <a:xfrm>
            <a:off x="6217939" y="4916753"/>
            <a:ext cx="503329" cy="756748"/>
            <a:chOff x="2089150" y="2489200"/>
            <a:chExt cx="735875" cy="1106378"/>
          </a:xfrm>
        </p:grpSpPr>
        <p:grpSp>
          <p:nvGrpSpPr>
            <p:cNvPr id="79" name="Group 78"/>
            <p:cNvGrpSpPr/>
            <p:nvPr/>
          </p:nvGrpSpPr>
          <p:grpSpPr>
            <a:xfrm>
              <a:off x="2089150" y="2489200"/>
              <a:ext cx="723900" cy="723900"/>
              <a:chOff x="2089150" y="2489200"/>
              <a:chExt cx="723900" cy="723900"/>
            </a:xfrm>
          </p:grpSpPr>
          <p:sp>
            <p:nvSpPr>
              <p:cNvPr id="81" name="Rectangle 8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p:txBody>
          </p:sp>
          <p:sp>
            <p:nvSpPr>
              <p:cNvPr id="82" name="Rectangle 81"/>
              <p:cNvSpPr/>
              <p:nvPr/>
            </p:nvSpPr>
            <p:spPr>
              <a:xfrm>
                <a:off x="2089150" y="2489200"/>
                <a:ext cx="723900" cy="203200"/>
              </a:xfrm>
              <a:prstGeom prst="rect">
                <a:avLst/>
              </a:prstGeom>
              <a:solidFill>
                <a:srgbClr val="80C3F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p:txBody>
          </p:sp>
        </p:grpSp>
        <p:sp>
          <p:nvSpPr>
            <p:cNvPr id="80" name="TextBox 79"/>
            <p:cNvSpPr txBox="1"/>
            <p:nvPr/>
          </p:nvSpPr>
          <p:spPr>
            <a:xfrm>
              <a:off x="2089150" y="3213100"/>
              <a:ext cx="735875" cy="382478"/>
            </a:xfrm>
            <a:prstGeom prst="rect">
              <a:avLst/>
            </a:prstGeom>
            <a:noFill/>
          </p:spPr>
          <p:txBody>
            <a:bodyPr wrap="none" rtlCol="0">
              <a:spAutoFit/>
            </a:bodyPr>
            <a:lstStyle/>
            <a:p>
              <a:r>
                <a:rPr lang="en-US" sz="1100" dirty="0" smtClean="0"/>
                <a:t>Read</a:t>
              </a:r>
              <a:endParaRPr lang="en-US" sz="1100" dirty="0"/>
            </a:p>
          </p:txBody>
        </p:sp>
      </p:grpSp>
      <p:cxnSp>
        <p:nvCxnSpPr>
          <p:cNvPr id="84" name="Straight Connector 83"/>
          <p:cNvCxnSpPr>
            <a:stCxn id="72" idx="3"/>
            <a:endCxn id="77" idx="1"/>
          </p:cNvCxnSpPr>
          <p:nvPr/>
        </p:nvCxnSpPr>
        <p:spPr>
          <a:xfrm>
            <a:off x="3982818" y="4986246"/>
            <a:ext cx="812638" cy="0"/>
          </a:xfrm>
          <a:prstGeom prst="line">
            <a:avLst/>
          </a:prstGeom>
          <a:ln>
            <a:solidFill>
              <a:srgbClr val="80C3F7"/>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77" idx="3"/>
            <a:endCxn id="82" idx="1"/>
          </p:cNvCxnSpPr>
          <p:nvPr/>
        </p:nvCxnSpPr>
        <p:spPr>
          <a:xfrm>
            <a:off x="5290594" y="4986246"/>
            <a:ext cx="927343" cy="0"/>
          </a:xfrm>
          <a:prstGeom prst="line">
            <a:avLst/>
          </a:prstGeom>
          <a:ln>
            <a:solidFill>
              <a:srgbClr val="80C3F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64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522459" y="920892"/>
            <a:ext cx="1793594" cy="870979"/>
            <a:chOff x="3217992" y="926245"/>
            <a:chExt cx="1793594" cy="870979"/>
          </a:xfrm>
        </p:grpSpPr>
        <p:grpSp>
          <p:nvGrpSpPr>
            <p:cNvPr id="4" name="Group 3"/>
            <p:cNvGrpSpPr/>
            <p:nvPr/>
          </p:nvGrpSpPr>
          <p:grpSpPr>
            <a:xfrm>
              <a:off x="4114978" y="926245"/>
              <a:ext cx="896608" cy="870979"/>
              <a:chOff x="790312" y="1333602"/>
              <a:chExt cx="896608" cy="870979"/>
            </a:xfrm>
          </p:grpSpPr>
          <p:sp>
            <p:nvSpPr>
              <p:cNvPr id="5" name="Cube 4"/>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extBox 6"/>
            <p:cNvSpPr txBox="1"/>
            <p:nvPr/>
          </p:nvSpPr>
          <p:spPr>
            <a:xfrm>
              <a:off x="3217992" y="1150893"/>
              <a:ext cx="896986" cy="646331"/>
            </a:xfrm>
            <a:prstGeom prst="rect">
              <a:avLst/>
            </a:prstGeom>
            <a:solidFill>
              <a:schemeClr val="bg1">
                <a:alpha val="84000"/>
              </a:schemeClr>
            </a:solidFill>
          </p:spPr>
          <p:txBody>
            <a:bodyPr wrap="square" rtlCol="0">
              <a:spAutoFit/>
            </a:bodyPr>
            <a:lstStyle/>
            <a:p>
              <a:pPr algn="r"/>
              <a:r>
                <a:rPr lang="en-US" dirty="0" smtClean="0"/>
                <a:t>DMM Class</a:t>
              </a:r>
              <a:endParaRPr lang="en-US" dirty="0"/>
            </a:p>
          </p:txBody>
        </p:sp>
      </p:grpSp>
      <p:grpSp>
        <p:nvGrpSpPr>
          <p:cNvPr id="9" name="Group 8"/>
          <p:cNvGrpSpPr/>
          <p:nvPr/>
        </p:nvGrpSpPr>
        <p:grpSpPr>
          <a:xfrm>
            <a:off x="455984" y="3233184"/>
            <a:ext cx="2508764" cy="870979"/>
            <a:chOff x="2502822" y="926245"/>
            <a:chExt cx="2508764" cy="870979"/>
          </a:xfrm>
        </p:grpSpPr>
        <p:grpSp>
          <p:nvGrpSpPr>
            <p:cNvPr id="10" name="Group 9"/>
            <p:cNvGrpSpPr/>
            <p:nvPr/>
          </p:nvGrpSpPr>
          <p:grpSpPr>
            <a:xfrm>
              <a:off x="4114978" y="926245"/>
              <a:ext cx="896608" cy="870979"/>
              <a:chOff x="790312" y="1333602"/>
              <a:chExt cx="896608" cy="870979"/>
            </a:xfrm>
          </p:grpSpPr>
          <p:sp>
            <p:nvSpPr>
              <p:cNvPr id="12" name="Cube 11"/>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11" name="TextBox 10"/>
            <p:cNvSpPr txBox="1"/>
            <p:nvPr/>
          </p:nvSpPr>
          <p:spPr>
            <a:xfrm>
              <a:off x="2502822" y="1150893"/>
              <a:ext cx="1612156" cy="646331"/>
            </a:xfrm>
            <a:prstGeom prst="rect">
              <a:avLst/>
            </a:prstGeom>
            <a:solidFill>
              <a:schemeClr val="bg1">
                <a:alpha val="84000"/>
              </a:schemeClr>
            </a:solidFill>
          </p:spPr>
          <p:txBody>
            <a:bodyPr wrap="square" rtlCol="0">
              <a:spAutoFit/>
            </a:bodyPr>
            <a:lstStyle/>
            <a:p>
              <a:pPr algn="r"/>
              <a:r>
                <a:rPr lang="en-US" dirty="0" smtClean="0"/>
                <a:t>Agilent 34401a</a:t>
              </a:r>
              <a:endParaRPr lang="en-US" dirty="0"/>
            </a:p>
          </p:txBody>
        </p:sp>
      </p:grpSp>
      <p:grpSp>
        <p:nvGrpSpPr>
          <p:cNvPr id="14" name="Group 13"/>
          <p:cNvGrpSpPr/>
          <p:nvPr/>
        </p:nvGrpSpPr>
        <p:grpSpPr>
          <a:xfrm>
            <a:off x="3224574" y="3233184"/>
            <a:ext cx="2075213" cy="870979"/>
            <a:chOff x="2936373" y="926245"/>
            <a:chExt cx="2075213" cy="870979"/>
          </a:xfrm>
        </p:grpSpPr>
        <p:grpSp>
          <p:nvGrpSpPr>
            <p:cNvPr id="15" name="Group 14"/>
            <p:cNvGrpSpPr/>
            <p:nvPr/>
          </p:nvGrpSpPr>
          <p:grpSpPr>
            <a:xfrm>
              <a:off x="4114978" y="926245"/>
              <a:ext cx="896608" cy="870979"/>
              <a:chOff x="790312" y="1333602"/>
              <a:chExt cx="896608" cy="870979"/>
            </a:xfrm>
          </p:grpSpPr>
          <p:sp>
            <p:nvSpPr>
              <p:cNvPr id="17" name="Cube 16"/>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16" name="TextBox 15"/>
            <p:cNvSpPr txBox="1"/>
            <p:nvPr/>
          </p:nvSpPr>
          <p:spPr>
            <a:xfrm>
              <a:off x="2936373" y="1150893"/>
              <a:ext cx="1178605" cy="369332"/>
            </a:xfrm>
            <a:prstGeom prst="rect">
              <a:avLst/>
            </a:prstGeom>
            <a:solidFill>
              <a:schemeClr val="bg1">
                <a:alpha val="84000"/>
              </a:schemeClr>
            </a:solidFill>
          </p:spPr>
          <p:txBody>
            <a:bodyPr wrap="square" rtlCol="0">
              <a:spAutoFit/>
            </a:bodyPr>
            <a:lstStyle/>
            <a:p>
              <a:pPr algn="r"/>
              <a:r>
                <a:rPr lang="en-US" dirty="0" smtClean="0"/>
                <a:t>PXI-4070</a:t>
              </a:r>
              <a:endParaRPr lang="en-US" dirty="0"/>
            </a:p>
          </p:txBody>
        </p:sp>
      </p:grpSp>
      <p:grpSp>
        <p:nvGrpSpPr>
          <p:cNvPr id="19" name="Group 18"/>
          <p:cNvGrpSpPr/>
          <p:nvPr/>
        </p:nvGrpSpPr>
        <p:grpSpPr>
          <a:xfrm>
            <a:off x="5559613" y="3233184"/>
            <a:ext cx="2204347" cy="870979"/>
            <a:chOff x="2807239" y="926245"/>
            <a:chExt cx="2204347" cy="870979"/>
          </a:xfrm>
        </p:grpSpPr>
        <p:grpSp>
          <p:nvGrpSpPr>
            <p:cNvPr id="20" name="Group 19"/>
            <p:cNvGrpSpPr/>
            <p:nvPr/>
          </p:nvGrpSpPr>
          <p:grpSpPr>
            <a:xfrm>
              <a:off x="4114978" y="926245"/>
              <a:ext cx="896608" cy="870979"/>
              <a:chOff x="790312" y="1333602"/>
              <a:chExt cx="896608" cy="870979"/>
            </a:xfrm>
          </p:grpSpPr>
          <p:sp>
            <p:nvSpPr>
              <p:cNvPr id="22" name="Cube 21"/>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1" name="TextBox 20"/>
            <p:cNvSpPr txBox="1"/>
            <p:nvPr/>
          </p:nvSpPr>
          <p:spPr>
            <a:xfrm>
              <a:off x="2807239" y="1150893"/>
              <a:ext cx="1307739" cy="646331"/>
            </a:xfrm>
            <a:prstGeom prst="rect">
              <a:avLst/>
            </a:prstGeom>
            <a:solidFill>
              <a:schemeClr val="bg1">
                <a:alpha val="84000"/>
              </a:schemeClr>
            </a:solidFill>
          </p:spPr>
          <p:txBody>
            <a:bodyPr wrap="square" rtlCol="0">
              <a:spAutoFit/>
            </a:bodyPr>
            <a:lstStyle/>
            <a:p>
              <a:pPr algn="r"/>
              <a:r>
                <a:rPr lang="en-US" dirty="0" smtClean="0"/>
                <a:t>Simulated DMM</a:t>
              </a:r>
              <a:endParaRPr lang="en-US" dirty="0"/>
            </a:p>
          </p:txBody>
        </p:sp>
      </p:grpSp>
      <p:cxnSp>
        <p:nvCxnSpPr>
          <p:cNvPr id="24" name="Straight Arrow Connector 23"/>
          <p:cNvCxnSpPr/>
          <p:nvPr/>
        </p:nvCxnSpPr>
        <p:spPr>
          <a:xfrm flipV="1">
            <a:off x="2697126" y="2105189"/>
            <a:ext cx="1232010" cy="901635"/>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778436" y="2105189"/>
            <a:ext cx="1232010" cy="901635"/>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4793265" y="2105190"/>
            <a:ext cx="0" cy="901634"/>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26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67165" y="2714621"/>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smtClean="0"/>
                <a:t>Configure</a:t>
              </a:r>
              <a:endParaRPr lang="en-US" dirty="0"/>
            </a:p>
          </p:txBody>
        </p:sp>
      </p:grpSp>
      <p:grpSp>
        <p:nvGrpSpPr>
          <p:cNvPr id="9" name="Group 8"/>
          <p:cNvGrpSpPr/>
          <p:nvPr/>
        </p:nvGrpSpPr>
        <p:grpSpPr>
          <a:xfrm>
            <a:off x="4610123" y="2713589"/>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smtClean="0"/>
                <a:t>Acquire</a:t>
              </a:r>
              <a:endParaRPr lang="en-US" dirty="0"/>
            </a:p>
          </p:txBody>
        </p:sp>
      </p:grpSp>
      <p:grpSp>
        <p:nvGrpSpPr>
          <p:cNvPr id="14" name="Group 13"/>
          <p:cNvGrpSpPr/>
          <p:nvPr/>
        </p:nvGrpSpPr>
        <p:grpSpPr>
          <a:xfrm>
            <a:off x="6851183" y="2713589"/>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smtClean="0"/>
                <a:t>Measure</a:t>
              </a:r>
              <a:endParaRPr lang="en-US" dirty="0"/>
            </a:p>
          </p:txBody>
        </p:sp>
      </p:grpSp>
      <p:cxnSp>
        <p:nvCxnSpPr>
          <p:cNvPr id="19" name="Straight Connector 18"/>
          <p:cNvCxnSpPr>
            <a:stCxn id="8" idx="3"/>
            <a:endCxn id="13" idx="1"/>
          </p:cNvCxnSpPr>
          <p:nvPr/>
        </p:nvCxnSpPr>
        <p:spPr>
          <a:xfrm flipV="1">
            <a:off x="2813315" y="2815189"/>
            <a:ext cx="1923808"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3" idx="3"/>
            <a:endCxn id="18" idx="1"/>
          </p:cNvCxnSpPr>
          <p:nvPr/>
        </p:nvCxnSpPr>
        <p:spPr>
          <a:xfrm>
            <a:off x="5461023" y="2815189"/>
            <a:ext cx="1612410" cy="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3" idx="5"/>
            <a:endCxn id="8" idx="1"/>
          </p:cNvCxnSpPr>
          <p:nvPr/>
        </p:nvCxnSpPr>
        <p:spPr>
          <a:xfrm>
            <a:off x="1294560" y="2376811"/>
            <a:ext cx="794855" cy="439410"/>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397952" y="2050194"/>
            <a:ext cx="896608" cy="870979"/>
            <a:chOff x="790312" y="1333602"/>
            <a:chExt cx="896608" cy="870979"/>
          </a:xfrm>
        </p:grpSpPr>
        <p:sp>
          <p:nvSpPr>
            <p:cNvPr id="23" name="Cube 2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TextBox 25"/>
          <p:cNvSpPr txBox="1"/>
          <p:nvPr/>
        </p:nvSpPr>
        <p:spPr>
          <a:xfrm>
            <a:off x="387380" y="511693"/>
            <a:ext cx="8305099"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Other measurements may require different classes of hardware, or perhaps multiple devices (</a:t>
            </a:r>
            <a:r>
              <a:rPr lang="en-US" sz="1600" dirty="0" err="1" smtClean="0"/>
              <a:t>ie</a:t>
            </a:r>
            <a:r>
              <a:rPr lang="en-US" sz="1600" dirty="0" smtClean="0"/>
              <a:t>: stimulus/response measurements), but we can’t change the connector pane of methods we want to override (like </a:t>
            </a:r>
            <a:r>
              <a:rPr lang="en-US" sz="1600" dirty="0" err="1" smtClean="0"/>
              <a:t>Acquire.vi</a:t>
            </a:r>
            <a:r>
              <a:rPr lang="en-US" sz="1600" dirty="0" smtClean="0"/>
              <a:t>).  </a:t>
            </a:r>
          </a:p>
        </p:txBody>
      </p:sp>
      <p:sp>
        <p:nvSpPr>
          <p:cNvPr id="27" name="TextBox 26"/>
          <p:cNvSpPr txBox="1"/>
          <p:nvPr/>
        </p:nvSpPr>
        <p:spPr>
          <a:xfrm>
            <a:off x="240281" y="2899949"/>
            <a:ext cx="1698348" cy="661053"/>
          </a:xfrm>
          <a:prstGeom prst="rect">
            <a:avLst/>
          </a:prstGeom>
          <a:noFill/>
        </p:spPr>
        <p:txBody>
          <a:bodyPr wrap="square" rtlCol="0">
            <a:spAutoFit/>
          </a:bodyPr>
          <a:lstStyle/>
          <a:p>
            <a:r>
              <a:rPr lang="en-US" dirty="0" smtClean="0"/>
              <a:t>Measurement Class</a:t>
            </a:r>
            <a:endParaRPr lang="en-US" dirty="0"/>
          </a:p>
        </p:txBody>
      </p:sp>
      <p:cxnSp>
        <p:nvCxnSpPr>
          <p:cNvPr id="55" name="Elbow Connector 54"/>
          <p:cNvCxnSpPr>
            <a:stCxn id="92" idx="5"/>
            <a:endCxn id="12" idx="1"/>
          </p:cNvCxnSpPr>
          <p:nvPr/>
        </p:nvCxnSpPr>
        <p:spPr>
          <a:xfrm flipV="1">
            <a:off x="3261619" y="3075539"/>
            <a:ext cx="1475504" cy="1722250"/>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610123" y="4471172"/>
            <a:ext cx="4168597"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The objects passed along this wire must all be children of the same parent class</a:t>
            </a:r>
          </a:p>
        </p:txBody>
      </p:sp>
      <p:sp>
        <p:nvSpPr>
          <p:cNvPr id="92" name="Cube 91"/>
          <p:cNvSpPr/>
          <p:nvPr/>
        </p:nvSpPr>
        <p:spPr>
          <a:xfrm>
            <a:off x="2365011" y="447117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a:t>
            </a:r>
            <a:endParaRPr lang="en-US" sz="3600" dirty="0"/>
          </a:p>
        </p:txBody>
      </p:sp>
      <p:cxnSp>
        <p:nvCxnSpPr>
          <p:cNvPr id="45" name="Straight Arrow Connector 44"/>
          <p:cNvCxnSpPr>
            <a:stCxn id="91" idx="1"/>
          </p:cNvCxnSpPr>
          <p:nvPr/>
        </p:nvCxnSpPr>
        <p:spPr>
          <a:xfrm flipH="1" flipV="1">
            <a:off x="4043285" y="4471172"/>
            <a:ext cx="566838" cy="29238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757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271600" y="4357430"/>
            <a:ext cx="629214" cy="699056"/>
          </a:xfrm>
          <a:prstGeom prst="rect">
            <a:avLst/>
          </a:prstGeom>
          <a:solidFill>
            <a:schemeClr val="accent1"/>
          </a:solidFill>
          <a:ln>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237251" y="2714621"/>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smtClean="0"/>
                <a:t>Configure</a:t>
              </a:r>
              <a:endParaRPr lang="en-US" dirty="0"/>
            </a:p>
          </p:txBody>
        </p:sp>
      </p:grpSp>
      <p:grpSp>
        <p:nvGrpSpPr>
          <p:cNvPr id="9" name="Group 8"/>
          <p:cNvGrpSpPr/>
          <p:nvPr/>
        </p:nvGrpSpPr>
        <p:grpSpPr>
          <a:xfrm>
            <a:off x="4979741" y="2712557"/>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smtClean="0"/>
                <a:t>Acquire</a:t>
              </a:r>
              <a:endParaRPr lang="en-US" dirty="0"/>
            </a:p>
          </p:txBody>
        </p:sp>
      </p:grpSp>
      <p:grpSp>
        <p:nvGrpSpPr>
          <p:cNvPr id="14" name="Group 13"/>
          <p:cNvGrpSpPr/>
          <p:nvPr/>
        </p:nvGrpSpPr>
        <p:grpSpPr>
          <a:xfrm>
            <a:off x="6851183" y="2713589"/>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smtClean="0"/>
                <a:t>Measure</a:t>
              </a:r>
              <a:endParaRPr lang="en-US" dirty="0"/>
            </a:p>
          </p:txBody>
        </p:sp>
      </p:grpSp>
      <p:cxnSp>
        <p:nvCxnSpPr>
          <p:cNvPr id="19" name="Straight Connector 18"/>
          <p:cNvCxnSpPr>
            <a:stCxn id="8" idx="3"/>
            <a:endCxn id="13" idx="1"/>
          </p:cNvCxnSpPr>
          <p:nvPr/>
        </p:nvCxnSpPr>
        <p:spPr>
          <a:xfrm flipV="1">
            <a:off x="4183401" y="2814157"/>
            <a:ext cx="923340" cy="2064"/>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3" idx="3"/>
            <a:endCxn id="18" idx="1"/>
          </p:cNvCxnSpPr>
          <p:nvPr/>
        </p:nvCxnSpPr>
        <p:spPr>
          <a:xfrm>
            <a:off x="5830641" y="2814157"/>
            <a:ext cx="1242792" cy="1032"/>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3" idx="5"/>
            <a:endCxn id="8" idx="1"/>
          </p:cNvCxnSpPr>
          <p:nvPr/>
        </p:nvCxnSpPr>
        <p:spPr>
          <a:xfrm>
            <a:off x="1294560" y="2376811"/>
            <a:ext cx="2164941" cy="439410"/>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397952" y="2050194"/>
            <a:ext cx="896608" cy="870979"/>
            <a:chOff x="790312" y="1333602"/>
            <a:chExt cx="896608" cy="870979"/>
          </a:xfrm>
        </p:grpSpPr>
        <p:sp>
          <p:nvSpPr>
            <p:cNvPr id="23" name="Cube 2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TextBox 25"/>
          <p:cNvSpPr txBox="1"/>
          <p:nvPr/>
        </p:nvSpPr>
        <p:spPr>
          <a:xfrm>
            <a:off x="2457933" y="1550031"/>
            <a:ext cx="4260106"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All measurements use an array of hardware</a:t>
            </a:r>
          </a:p>
        </p:txBody>
      </p:sp>
      <p:sp>
        <p:nvSpPr>
          <p:cNvPr id="27" name="TextBox 26"/>
          <p:cNvSpPr txBox="1"/>
          <p:nvPr/>
        </p:nvSpPr>
        <p:spPr>
          <a:xfrm>
            <a:off x="387381" y="1371640"/>
            <a:ext cx="1698348" cy="661053"/>
          </a:xfrm>
          <a:prstGeom prst="rect">
            <a:avLst/>
          </a:prstGeom>
          <a:noFill/>
        </p:spPr>
        <p:txBody>
          <a:bodyPr wrap="square" rtlCol="0">
            <a:spAutoFit/>
          </a:bodyPr>
          <a:lstStyle/>
          <a:p>
            <a:r>
              <a:rPr lang="en-US" dirty="0" smtClean="0"/>
              <a:t>Measurement Class</a:t>
            </a:r>
            <a:endParaRPr lang="en-US" dirty="0"/>
          </a:p>
        </p:txBody>
      </p:sp>
      <p:cxnSp>
        <p:nvCxnSpPr>
          <p:cNvPr id="55" name="Elbow Connector 54"/>
          <p:cNvCxnSpPr>
            <a:stCxn id="28" idx="3"/>
            <a:endCxn id="7" idx="1"/>
          </p:cNvCxnSpPr>
          <p:nvPr/>
        </p:nvCxnSpPr>
        <p:spPr>
          <a:xfrm flipV="1">
            <a:off x="2900814" y="3076571"/>
            <a:ext cx="558687" cy="1630387"/>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271600" y="4357430"/>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271600" y="4533538"/>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271600" y="4706959"/>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2271600" y="4883067"/>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874010" y="5411358"/>
            <a:ext cx="628986" cy="611007"/>
            <a:chOff x="790312" y="1333602"/>
            <a:chExt cx="896608" cy="870979"/>
          </a:xfrm>
        </p:grpSpPr>
        <p:sp>
          <p:nvSpPr>
            <p:cNvPr id="83" name="Cube 8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63" name="Group 62"/>
          <p:cNvGrpSpPr/>
          <p:nvPr/>
        </p:nvGrpSpPr>
        <p:grpSpPr>
          <a:xfrm>
            <a:off x="874010" y="4901663"/>
            <a:ext cx="628986" cy="611007"/>
            <a:chOff x="790312" y="1333602"/>
            <a:chExt cx="896608" cy="870979"/>
          </a:xfrm>
        </p:grpSpPr>
        <p:sp>
          <p:nvSpPr>
            <p:cNvPr id="64" name="Cube 63"/>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60" name="Group 59"/>
          <p:cNvGrpSpPr/>
          <p:nvPr/>
        </p:nvGrpSpPr>
        <p:grpSpPr>
          <a:xfrm>
            <a:off x="874010" y="4391969"/>
            <a:ext cx="628986" cy="611007"/>
            <a:chOff x="790312" y="1333602"/>
            <a:chExt cx="896608" cy="870979"/>
          </a:xfrm>
        </p:grpSpPr>
        <p:sp>
          <p:nvSpPr>
            <p:cNvPr id="61" name="Cube 60"/>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46" name="Group 45"/>
          <p:cNvGrpSpPr/>
          <p:nvPr/>
        </p:nvGrpSpPr>
        <p:grpSpPr>
          <a:xfrm>
            <a:off x="874010" y="3882275"/>
            <a:ext cx="628986" cy="611007"/>
            <a:chOff x="790312" y="1333602"/>
            <a:chExt cx="896608" cy="870979"/>
          </a:xfrm>
        </p:grpSpPr>
        <p:sp>
          <p:nvSpPr>
            <p:cNvPr id="47" name="Cube 46"/>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cxnSp>
        <p:nvCxnSpPr>
          <p:cNvPr id="87" name="Elbow Connector 86"/>
          <p:cNvCxnSpPr>
            <a:stCxn id="47" idx="5"/>
            <a:endCxn id="25" idx="1"/>
          </p:cNvCxnSpPr>
          <p:nvPr/>
        </p:nvCxnSpPr>
        <p:spPr>
          <a:xfrm>
            <a:off x="1502996" y="4111403"/>
            <a:ext cx="768604" cy="332737"/>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88" name="Elbow Connector 87"/>
          <p:cNvCxnSpPr>
            <a:stCxn id="61" idx="5"/>
            <a:endCxn id="52" idx="1"/>
          </p:cNvCxnSpPr>
          <p:nvPr/>
        </p:nvCxnSpPr>
        <p:spPr>
          <a:xfrm flipV="1">
            <a:off x="1502996" y="4620248"/>
            <a:ext cx="768604" cy="849"/>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64" idx="5"/>
            <a:endCxn id="53" idx="1"/>
          </p:cNvCxnSpPr>
          <p:nvPr/>
        </p:nvCxnSpPr>
        <p:spPr>
          <a:xfrm flipV="1">
            <a:off x="1502996" y="4793669"/>
            <a:ext cx="768604" cy="337122"/>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90" name="Elbow Connector 89"/>
          <p:cNvCxnSpPr>
            <a:stCxn id="83" idx="5"/>
            <a:endCxn id="54" idx="1"/>
          </p:cNvCxnSpPr>
          <p:nvPr/>
        </p:nvCxnSpPr>
        <p:spPr>
          <a:xfrm flipV="1">
            <a:off x="1502996" y="4969777"/>
            <a:ext cx="768604" cy="670709"/>
          </a:xfrm>
          <a:prstGeom prst="bentConnector3">
            <a:avLst>
              <a:gd name="adj1" fmla="val 74009"/>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766884" y="4580669"/>
            <a:ext cx="4168597"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But different classes of hardware would definitely not implement the same interface</a:t>
            </a:r>
          </a:p>
        </p:txBody>
      </p:sp>
    </p:spTree>
    <p:extLst>
      <p:ext uri="{BB962C8B-B14F-4D97-AF65-F5344CB8AC3E}">
        <p14:creationId xmlns:p14="http://schemas.microsoft.com/office/powerpoint/2010/main" val="29013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Hardware Class Hierarchy</a:t>
            </a:r>
            <a:endParaRPr lang="en-US" dirty="0"/>
          </a:p>
        </p:txBody>
      </p:sp>
      <p:sp>
        <p:nvSpPr>
          <p:cNvPr id="3" name="Rounded Rectangle 2"/>
          <p:cNvSpPr/>
          <p:nvPr/>
        </p:nvSpPr>
        <p:spPr>
          <a:xfrm>
            <a:off x="3962400" y="1752600"/>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100" b="1" dirty="0" smtClean="0">
                <a:solidFill>
                  <a:srgbClr val="000000"/>
                </a:solidFill>
                <a:latin typeface="Univers Com 55"/>
              </a:rPr>
              <a:t>Hardware</a:t>
            </a:r>
            <a:endParaRPr lang="en-US" sz="1100" b="1" dirty="0">
              <a:solidFill>
                <a:srgbClr val="000000"/>
              </a:solidFill>
              <a:latin typeface="Univers Com 55"/>
            </a:endParaRPr>
          </a:p>
        </p:txBody>
      </p:sp>
      <p:sp>
        <p:nvSpPr>
          <p:cNvPr id="4" name="Rounded Rectangle 3"/>
          <p:cNvSpPr/>
          <p:nvPr/>
        </p:nvSpPr>
        <p:spPr>
          <a:xfrm>
            <a:off x="4945447" y="315595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100" b="1" dirty="0" smtClean="0">
                <a:solidFill>
                  <a:srgbClr val="000000"/>
                </a:solidFill>
                <a:latin typeface="Univers Com 55"/>
              </a:rPr>
              <a:t>Scope</a:t>
            </a:r>
            <a:endParaRPr lang="en-US" sz="1100" b="1" dirty="0">
              <a:solidFill>
                <a:srgbClr val="000000"/>
              </a:solidFill>
              <a:latin typeface="Univers Com 55"/>
            </a:endParaRPr>
          </a:p>
        </p:txBody>
      </p:sp>
      <p:sp>
        <p:nvSpPr>
          <p:cNvPr id="5" name="Rounded Rectangle 4"/>
          <p:cNvSpPr/>
          <p:nvPr/>
        </p:nvSpPr>
        <p:spPr>
          <a:xfrm>
            <a:off x="1272739" y="3141581"/>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100" b="1" dirty="0" smtClean="0">
                <a:solidFill>
                  <a:srgbClr val="000000"/>
                </a:solidFill>
                <a:latin typeface="Univers Com 55"/>
              </a:rPr>
              <a:t>Power Supply</a:t>
            </a:r>
            <a:endParaRPr lang="en-US" sz="1100" b="1" dirty="0">
              <a:solidFill>
                <a:srgbClr val="000000"/>
              </a:solidFill>
              <a:latin typeface="Univers Com 55"/>
            </a:endParaRPr>
          </a:p>
        </p:txBody>
      </p:sp>
      <p:sp>
        <p:nvSpPr>
          <p:cNvPr id="6" name="Rounded Rectangle 5"/>
          <p:cNvSpPr/>
          <p:nvPr/>
        </p:nvSpPr>
        <p:spPr>
          <a:xfrm>
            <a:off x="3109093" y="3141581"/>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100" b="1" dirty="0" smtClean="0">
                <a:solidFill>
                  <a:srgbClr val="000000"/>
                </a:solidFill>
                <a:latin typeface="Univers Com 55"/>
              </a:rPr>
              <a:t>DMM</a:t>
            </a:r>
            <a:endParaRPr lang="en-US" sz="1100" b="1" dirty="0">
              <a:solidFill>
                <a:srgbClr val="000000"/>
              </a:solidFill>
              <a:latin typeface="Univers Com 55"/>
            </a:endParaRPr>
          </a:p>
        </p:txBody>
      </p:sp>
      <p:sp>
        <p:nvSpPr>
          <p:cNvPr id="7" name="Rounded Rectangle 6"/>
          <p:cNvSpPr/>
          <p:nvPr/>
        </p:nvSpPr>
        <p:spPr>
          <a:xfrm>
            <a:off x="6781800" y="3141582"/>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100" b="1" dirty="0" smtClean="0">
                <a:solidFill>
                  <a:srgbClr val="000000"/>
                </a:solidFill>
                <a:latin typeface="Univers Com 55"/>
              </a:rPr>
              <a:t>Generator</a:t>
            </a:r>
            <a:endParaRPr lang="en-US" sz="1100" b="1" dirty="0">
              <a:solidFill>
                <a:srgbClr val="000000"/>
              </a:solidFill>
              <a:latin typeface="Univers Com 55"/>
            </a:endParaRPr>
          </a:p>
        </p:txBody>
      </p:sp>
      <p:cxnSp>
        <p:nvCxnSpPr>
          <p:cNvPr id="9" name="Elbow Connector 8"/>
          <p:cNvCxnSpPr>
            <a:stCxn id="6" idx="0"/>
            <a:endCxn id="3" idx="2"/>
          </p:cNvCxnSpPr>
          <p:nvPr/>
        </p:nvCxnSpPr>
        <p:spPr>
          <a:xfrm rot="5400000" flipH="1" flipV="1">
            <a:off x="3755656" y="2325238"/>
            <a:ext cx="779381" cy="85330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4" idx="0"/>
            <a:endCxn id="3" idx="2"/>
          </p:cNvCxnSpPr>
          <p:nvPr/>
        </p:nvCxnSpPr>
        <p:spPr>
          <a:xfrm rot="16200000" flipV="1">
            <a:off x="4666646" y="2267555"/>
            <a:ext cx="793757" cy="98304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5" idx="0"/>
            <a:endCxn id="3" idx="2"/>
          </p:cNvCxnSpPr>
          <p:nvPr/>
        </p:nvCxnSpPr>
        <p:spPr>
          <a:xfrm rot="5400000" flipH="1" flipV="1">
            <a:off x="2837479" y="1407061"/>
            <a:ext cx="779381" cy="268966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7" idx="0"/>
            <a:endCxn id="3" idx="2"/>
          </p:cNvCxnSpPr>
          <p:nvPr/>
        </p:nvCxnSpPr>
        <p:spPr>
          <a:xfrm rot="16200000" flipV="1">
            <a:off x="5592009" y="1342191"/>
            <a:ext cx="779382" cy="2819400"/>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1223309" y="476956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Simulated</a:t>
            </a:r>
            <a:endParaRPr lang="en-US" sz="1050" b="1" dirty="0">
              <a:solidFill>
                <a:srgbClr val="000000"/>
              </a:solidFill>
              <a:latin typeface="Univers Com 55"/>
            </a:endParaRPr>
          </a:p>
        </p:txBody>
      </p:sp>
      <p:sp>
        <p:nvSpPr>
          <p:cNvPr id="34" name="Rounded Rectangle 33"/>
          <p:cNvSpPr/>
          <p:nvPr/>
        </p:nvSpPr>
        <p:spPr>
          <a:xfrm>
            <a:off x="3577292"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34401a</a:t>
            </a:r>
            <a:endParaRPr lang="en-US" sz="1050" b="1" dirty="0">
              <a:solidFill>
                <a:srgbClr val="000000"/>
              </a:solidFill>
              <a:latin typeface="Univers Com 55"/>
            </a:endParaRPr>
          </a:p>
        </p:txBody>
      </p:sp>
      <p:sp>
        <p:nvSpPr>
          <p:cNvPr id="35" name="Rounded Rectangle 34"/>
          <p:cNvSpPr/>
          <p:nvPr/>
        </p:nvSpPr>
        <p:spPr>
          <a:xfrm>
            <a:off x="228601" y="4767641"/>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100" b="1" dirty="0">
                <a:solidFill>
                  <a:srgbClr val="000000"/>
                </a:solidFill>
                <a:latin typeface="Univers Com 55"/>
              </a:rPr>
              <a:t>PXI-4110</a:t>
            </a:r>
          </a:p>
        </p:txBody>
      </p:sp>
      <p:sp>
        <p:nvSpPr>
          <p:cNvPr id="36" name="Rounded Rectangle 35"/>
          <p:cNvSpPr/>
          <p:nvPr/>
        </p:nvSpPr>
        <p:spPr>
          <a:xfrm>
            <a:off x="7082494" y="4767641"/>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PXIe-5185</a:t>
            </a:r>
            <a:endParaRPr lang="en-US" sz="1050" b="1" dirty="0">
              <a:solidFill>
                <a:srgbClr val="000000"/>
              </a:solidFill>
              <a:latin typeface="Univers Com 55"/>
            </a:endParaRPr>
          </a:p>
        </p:txBody>
      </p:sp>
      <p:cxnSp>
        <p:nvCxnSpPr>
          <p:cNvPr id="37" name="Elbow Connector 36"/>
          <p:cNvCxnSpPr>
            <a:stCxn id="34" idx="0"/>
            <a:endCxn id="6" idx="2"/>
          </p:cNvCxnSpPr>
          <p:nvPr/>
        </p:nvCxnSpPr>
        <p:spPr>
          <a:xfrm rot="16200000" flipV="1">
            <a:off x="3368364" y="4101511"/>
            <a:ext cx="1016459" cy="315799"/>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5" idx="0"/>
            <a:endCxn id="5" idx="2"/>
          </p:cNvCxnSpPr>
          <p:nvPr/>
        </p:nvCxnSpPr>
        <p:spPr>
          <a:xfrm rot="5400000" flipH="1" flipV="1">
            <a:off x="775840" y="3661142"/>
            <a:ext cx="1016460" cy="1196538"/>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4572000"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PXI 4070</a:t>
            </a:r>
            <a:endParaRPr lang="en-US" sz="1050" b="1" dirty="0">
              <a:solidFill>
                <a:srgbClr val="000000"/>
              </a:solidFill>
              <a:latin typeface="Univers Com 55"/>
            </a:endParaRPr>
          </a:p>
        </p:txBody>
      </p:sp>
      <p:cxnSp>
        <p:nvCxnSpPr>
          <p:cNvPr id="44" name="Elbow Connector 43"/>
          <p:cNvCxnSpPr>
            <a:stCxn id="43" idx="0"/>
            <a:endCxn id="6" idx="2"/>
          </p:cNvCxnSpPr>
          <p:nvPr/>
        </p:nvCxnSpPr>
        <p:spPr>
          <a:xfrm rot="16200000" flipV="1">
            <a:off x="3865718" y="3604157"/>
            <a:ext cx="1016459" cy="131050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33" idx="0"/>
            <a:endCxn id="5" idx="2"/>
          </p:cNvCxnSpPr>
          <p:nvPr/>
        </p:nvCxnSpPr>
        <p:spPr>
          <a:xfrm rot="5400000" flipH="1" flipV="1">
            <a:off x="1272235" y="4159456"/>
            <a:ext cx="1018379" cy="201830"/>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Rounded Rectangle 52"/>
          <p:cNvSpPr/>
          <p:nvPr/>
        </p:nvSpPr>
        <p:spPr>
          <a:xfrm>
            <a:off x="2582584" y="4769561"/>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Simulated</a:t>
            </a:r>
            <a:endParaRPr lang="en-US" sz="1050" b="1" dirty="0">
              <a:solidFill>
                <a:srgbClr val="000000"/>
              </a:solidFill>
              <a:latin typeface="Univers Com 55"/>
            </a:endParaRPr>
          </a:p>
        </p:txBody>
      </p:sp>
      <p:cxnSp>
        <p:nvCxnSpPr>
          <p:cNvPr id="54" name="Elbow Connector 53"/>
          <p:cNvCxnSpPr>
            <a:stCxn id="53" idx="0"/>
            <a:endCxn id="6" idx="2"/>
          </p:cNvCxnSpPr>
          <p:nvPr/>
        </p:nvCxnSpPr>
        <p:spPr>
          <a:xfrm rot="5400000" flipH="1" flipV="1">
            <a:off x="2870048" y="3920917"/>
            <a:ext cx="1018380" cy="678909"/>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ounded Rectangle 57"/>
          <p:cNvSpPr/>
          <p:nvPr/>
        </p:nvSpPr>
        <p:spPr>
          <a:xfrm>
            <a:off x="5867400"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Simulated</a:t>
            </a:r>
            <a:endParaRPr lang="en-US" sz="1050" b="1" dirty="0">
              <a:solidFill>
                <a:srgbClr val="000000"/>
              </a:solidFill>
              <a:latin typeface="Univers Com 55"/>
            </a:endParaRPr>
          </a:p>
        </p:txBody>
      </p:sp>
      <p:sp>
        <p:nvSpPr>
          <p:cNvPr id="59" name="Rounded Rectangle 58"/>
          <p:cNvSpPr/>
          <p:nvPr/>
        </p:nvSpPr>
        <p:spPr>
          <a:xfrm>
            <a:off x="8077200"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r>
              <a:rPr lang="en-US" sz="1050" b="1" dirty="0" smtClean="0">
                <a:solidFill>
                  <a:srgbClr val="000000"/>
                </a:solidFill>
                <a:latin typeface="Univers Com 55"/>
              </a:rPr>
              <a:t>Simulated</a:t>
            </a:r>
            <a:endParaRPr lang="en-US" sz="1050" b="1" dirty="0">
              <a:solidFill>
                <a:srgbClr val="000000"/>
              </a:solidFill>
              <a:latin typeface="Univers Com 55"/>
            </a:endParaRPr>
          </a:p>
        </p:txBody>
      </p:sp>
      <p:cxnSp>
        <p:nvCxnSpPr>
          <p:cNvPr id="60" name="Elbow Connector 59"/>
          <p:cNvCxnSpPr>
            <a:stCxn id="58" idx="0"/>
            <a:endCxn id="4" idx="2"/>
          </p:cNvCxnSpPr>
          <p:nvPr/>
        </p:nvCxnSpPr>
        <p:spPr>
          <a:xfrm rot="16200000" flipV="1">
            <a:off x="5438783" y="3881822"/>
            <a:ext cx="1002083" cy="769553"/>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Elbow Connector 62"/>
          <p:cNvCxnSpPr>
            <a:stCxn id="59" idx="0"/>
            <a:endCxn id="7" idx="2"/>
          </p:cNvCxnSpPr>
          <p:nvPr/>
        </p:nvCxnSpPr>
        <p:spPr>
          <a:xfrm rot="16200000" flipV="1">
            <a:off x="7454671" y="3687911"/>
            <a:ext cx="1016458" cy="1143000"/>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36" idx="0"/>
            <a:endCxn id="7" idx="2"/>
          </p:cNvCxnSpPr>
          <p:nvPr/>
        </p:nvCxnSpPr>
        <p:spPr>
          <a:xfrm rot="16200000" flipV="1">
            <a:off x="6957318" y="4185265"/>
            <a:ext cx="1016459" cy="148294"/>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74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49"/>
          <p:cNvSpPr/>
          <p:nvPr/>
        </p:nvSpPr>
        <p:spPr>
          <a:xfrm>
            <a:off x="2458593" y="2447154"/>
            <a:ext cx="5105400" cy="3960831"/>
          </a:xfrm>
          <a:custGeom>
            <a:avLst/>
            <a:gdLst>
              <a:gd name="connsiteX0" fmla="*/ 5105400 w 5105400"/>
              <a:gd name="connsiteY0" fmla="*/ 4521200 h 4521200"/>
              <a:gd name="connsiteX1" fmla="*/ 5105400 w 5105400"/>
              <a:gd name="connsiteY1" fmla="*/ 1562100 h 4521200"/>
              <a:gd name="connsiteX2" fmla="*/ 2984500 w 5105400"/>
              <a:gd name="connsiteY2" fmla="*/ 12700 h 4521200"/>
              <a:gd name="connsiteX3" fmla="*/ 2247900 w 5105400"/>
              <a:gd name="connsiteY3" fmla="*/ 0 h 4521200"/>
              <a:gd name="connsiteX4" fmla="*/ 0 w 5105400"/>
              <a:gd name="connsiteY4" fmla="*/ 1587500 h 4521200"/>
              <a:gd name="connsiteX5" fmla="*/ 12700 w 5105400"/>
              <a:gd name="connsiteY5" fmla="*/ 4508500 h 4521200"/>
              <a:gd name="connsiteX6" fmla="*/ 5105400 w 5105400"/>
              <a:gd name="connsiteY6" fmla="*/ 4521200 h 452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5400" h="4521200">
                <a:moveTo>
                  <a:pt x="5105400" y="4521200"/>
                </a:moveTo>
                <a:lnTo>
                  <a:pt x="5105400" y="1562100"/>
                </a:lnTo>
                <a:lnTo>
                  <a:pt x="2984500" y="12700"/>
                </a:lnTo>
                <a:lnTo>
                  <a:pt x="2247900" y="0"/>
                </a:lnTo>
                <a:lnTo>
                  <a:pt x="0" y="1587500"/>
                </a:lnTo>
                <a:cubicBezTo>
                  <a:pt x="4233" y="2561167"/>
                  <a:pt x="8467" y="3534833"/>
                  <a:pt x="12700" y="4508500"/>
                </a:cubicBezTo>
                <a:lnTo>
                  <a:pt x="5105400" y="4521200"/>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 name="Group 3"/>
          <p:cNvGrpSpPr/>
          <p:nvPr/>
        </p:nvGrpSpPr>
        <p:grpSpPr>
          <a:xfrm>
            <a:off x="2344785" y="1724286"/>
            <a:ext cx="1185551" cy="1093232"/>
            <a:chOff x="1866900" y="2489200"/>
            <a:chExt cx="1185551" cy="1093232"/>
          </a:xfrm>
        </p:grpSpPr>
        <p:grpSp>
          <p:nvGrpSpPr>
            <p:cNvPr id="5" name="Group 4"/>
            <p:cNvGrpSpPr/>
            <p:nvPr/>
          </p:nvGrpSpPr>
          <p:grpSpPr>
            <a:xfrm>
              <a:off x="2089150" y="2489200"/>
              <a:ext cx="723900" cy="723900"/>
              <a:chOff x="2089150" y="2489200"/>
              <a:chExt cx="723900" cy="723900"/>
            </a:xfrm>
          </p:grpSpPr>
          <p:sp>
            <p:nvSpPr>
              <p:cNvPr id="7" name="Rectangle 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 name="TextBox 5"/>
            <p:cNvSpPr txBox="1"/>
            <p:nvPr/>
          </p:nvSpPr>
          <p:spPr>
            <a:xfrm>
              <a:off x="1866900" y="3213100"/>
              <a:ext cx="1185551" cy="369332"/>
            </a:xfrm>
            <a:prstGeom prst="rect">
              <a:avLst/>
            </a:prstGeom>
            <a:noFill/>
          </p:spPr>
          <p:txBody>
            <a:bodyPr wrap="none" rtlCol="0">
              <a:spAutoFit/>
            </a:bodyPr>
            <a:lstStyle/>
            <a:p>
              <a:r>
                <a:rPr lang="en-US" dirty="0" smtClean="0"/>
                <a:t>Configure</a:t>
              </a:r>
              <a:endParaRPr lang="en-US" dirty="0"/>
            </a:p>
          </p:txBody>
        </p:sp>
      </p:grpSp>
      <p:grpSp>
        <p:nvGrpSpPr>
          <p:cNvPr id="9" name="Group 8"/>
          <p:cNvGrpSpPr/>
          <p:nvPr/>
        </p:nvGrpSpPr>
        <p:grpSpPr>
          <a:xfrm>
            <a:off x="4610123" y="1723254"/>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2" name="Rectangle 11"/>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TextBox 10"/>
            <p:cNvSpPr txBox="1"/>
            <p:nvPr/>
          </p:nvSpPr>
          <p:spPr>
            <a:xfrm>
              <a:off x="4152900" y="3214132"/>
              <a:ext cx="962564" cy="369332"/>
            </a:xfrm>
            <a:prstGeom prst="rect">
              <a:avLst/>
            </a:prstGeom>
            <a:noFill/>
          </p:spPr>
          <p:txBody>
            <a:bodyPr wrap="none" rtlCol="0">
              <a:spAutoFit/>
            </a:bodyPr>
            <a:lstStyle/>
            <a:p>
              <a:r>
                <a:rPr lang="en-US" dirty="0" smtClean="0"/>
                <a:t>Acquire</a:t>
              </a:r>
              <a:endParaRPr lang="en-US" dirty="0"/>
            </a:p>
          </p:txBody>
        </p:sp>
      </p:grpSp>
      <p:grpSp>
        <p:nvGrpSpPr>
          <p:cNvPr id="14" name="Group 13"/>
          <p:cNvGrpSpPr/>
          <p:nvPr/>
        </p:nvGrpSpPr>
        <p:grpSpPr>
          <a:xfrm>
            <a:off x="6851183" y="1723254"/>
            <a:ext cx="1095294" cy="1093232"/>
            <a:chOff x="6248400" y="2489200"/>
            <a:chExt cx="1095294" cy="1093232"/>
          </a:xfrm>
        </p:grpSpPr>
        <p:grpSp>
          <p:nvGrpSpPr>
            <p:cNvPr id="15" name="Group 14"/>
            <p:cNvGrpSpPr/>
            <p:nvPr/>
          </p:nvGrpSpPr>
          <p:grpSpPr>
            <a:xfrm>
              <a:off x="6470650" y="2489200"/>
              <a:ext cx="723900" cy="723900"/>
              <a:chOff x="2089150" y="2489200"/>
              <a:chExt cx="723900" cy="723900"/>
            </a:xfrm>
          </p:grpSpPr>
          <p:sp>
            <p:nvSpPr>
              <p:cNvPr id="17" name="Rectangle 16"/>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p:cNvSpPr txBox="1"/>
            <p:nvPr/>
          </p:nvSpPr>
          <p:spPr>
            <a:xfrm>
              <a:off x="6248400" y="3213100"/>
              <a:ext cx="1095294" cy="369332"/>
            </a:xfrm>
            <a:prstGeom prst="rect">
              <a:avLst/>
            </a:prstGeom>
            <a:noFill/>
          </p:spPr>
          <p:txBody>
            <a:bodyPr wrap="none" rtlCol="0">
              <a:spAutoFit/>
            </a:bodyPr>
            <a:lstStyle/>
            <a:p>
              <a:pPr algn="ctr"/>
              <a:r>
                <a:rPr lang="en-US" dirty="0" smtClean="0"/>
                <a:t>Measure</a:t>
              </a:r>
              <a:endParaRPr lang="en-US" dirty="0"/>
            </a:p>
          </p:txBody>
        </p:sp>
      </p:grpSp>
      <p:cxnSp>
        <p:nvCxnSpPr>
          <p:cNvPr id="19" name="Straight Connector 18"/>
          <p:cNvCxnSpPr>
            <a:stCxn id="8" idx="3"/>
            <a:endCxn id="13" idx="1"/>
          </p:cNvCxnSpPr>
          <p:nvPr/>
        </p:nvCxnSpPr>
        <p:spPr>
          <a:xfrm flipV="1">
            <a:off x="3290935" y="1824854"/>
            <a:ext cx="1446188" cy="1032"/>
          </a:xfrm>
          <a:prstGeom prst="line">
            <a:avLst/>
          </a:prstGeom>
          <a:ln w="38100" cmpd="sng">
            <a:solidFill>
              <a:srgbClr val="F527ED"/>
            </a:solidFill>
            <a:prstDash val="dash"/>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3" idx="3"/>
            <a:endCxn id="18" idx="1"/>
          </p:cNvCxnSpPr>
          <p:nvPr/>
        </p:nvCxnSpPr>
        <p:spPr>
          <a:xfrm>
            <a:off x="5461023" y="1824854"/>
            <a:ext cx="1612410" cy="0"/>
          </a:xfrm>
          <a:prstGeom prst="line">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23" idx="5"/>
            <a:endCxn id="8" idx="1"/>
          </p:cNvCxnSpPr>
          <p:nvPr/>
        </p:nvCxnSpPr>
        <p:spPr>
          <a:xfrm>
            <a:off x="1294560" y="1386476"/>
            <a:ext cx="1272475" cy="439410"/>
          </a:xfrm>
          <a:prstGeom prst="bentConnector3">
            <a:avLst>
              <a:gd name="adj1" fmla="val 50000"/>
            </a:avLst>
          </a:prstGeom>
          <a:ln w="38100" cmpd="sng">
            <a:solidFill>
              <a:srgbClr val="F527ED"/>
            </a:solidFill>
            <a:prstDash val="dash"/>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397952" y="1059859"/>
            <a:ext cx="896608" cy="870979"/>
            <a:chOff x="790312" y="1333602"/>
            <a:chExt cx="896608" cy="870979"/>
          </a:xfrm>
        </p:grpSpPr>
        <p:sp>
          <p:nvSpPr>
            <p:cNvPr id="23" name="Cube 2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840190" y="1614726"/>
              <a:ext cx="579108" cy="185384"/>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TextBox 25"/>
          <p:cNvSpPr txBox="1"/>
          <p:nvPr/>
        </p:nvSpPr>
        <p:spPr>
          <a:xfrm>
            <a:off x="2089415" y="700659"/>
            <a:ext cx="607931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Methods can cast hardware objects to specific children at edit-time using the ‘to more specific’ primitive</a:t>
            </a:r>
          </a:p>
        </p:txBody>
      </p:sp>
      <p:sp>
        <p:nvSpPr>
          <p:cNvPr id="27" name="TextBox 26"/>
          <p:cNvSpPr txBox="1"/>
          <p:nvPr/>
        </p:nvSpPr>
        <p:spPr>
          <a:xfrm>
            <a:off x="387381" y="381305"/>
            <a:ext cx="1698348" cy="661053"/>
          </a:xfrm>
          <a:prstGeom prst="rect">
            <a:avLst/>
          </a:prstGeom>
          <a:noFill/>
        </p:spPr>
        <p:txBody>
          <a:bodyPr wrap="square" rtlCol="0">
            <a:spAutoFit/>
          </a:bodyPr>
          <a:lstStyle/>
          <a:p>
            <a:r>
              <a:rPr lang="en-US" dirty="0" smtClean="0"/>
              <a:t>Measurement Class</a:t>
            </a:r>
            <a:endParaRPr lang="en-US" dirty="0"/>
          </a:p>
        </p:txBody>
      </p:sp>
      <p:cxnSp>
        <p:nvCxnSpPr>
          <p:cNvPr id="55" name="Elbow Connector 54"/>
          <p:cNvCxnSpPr>
            <a:stCxn id="28" idx="3"/>
            <a:endCxn id="7" idx="1"/>
          </p:cNvCxnSpPr>
          <p:nvPr/>
        </p:nvCxnSpPr>
        <p:spPr>
          <a:xfrm flipV="1">
            <a:off x="1867165" y="2086236"/>
            <a:ext cx="699870" cy="1277092"/>
          </a:xfrm>
          <a:prstGeom prst="bentConnector3">
            <a:avLst>
              <a:gd name="adj1" fmla="val 50000"/>
            </a:avLst>
          </a:prstGeom>
          <a:ln w="57150" cmpd="sng">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237951" y="3013800"/>
            <a:ext cx="629214" cy="699056"/>
            <a:chOff x="1237951" y="3013800"/>
            <a:chExt cx="629214" cy="699056"/>
          </a:xfrm>
        </p:grpSpPr>
        <p:sp>
          <p:nvSpPr>
            <p:cNvPr id="28" name="Rectangle 27"/>
            <p:cNvSpPr/>
            <p:nvPr/>
          </p:nvSpPr>
          <p:spPr>
            <a:xfrm>
              <a:off x="1237951" y="3013800"/>
              <a:ext cx="629214" cy="699056"/>
            </a:xfrm>
            <a:prstGeom prst="rect">
              <a:avLst/>
            </a:prstGeom>
            <a:solidFill>
              <a:schemeClr val="accent1"/>
            </a:solidFill>
            <a:ln>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237951" y="3013800"/>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1237951" y="3189908"/>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237951" y="3363329"/>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237951" y="3539437"/>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206295" y="3991352"/>
            <a:ext cx="628986" cy="611007"/>
            <a:chOff x="790312" y="1333602"/>
            <a:chExt cx="896608" cy="870979"/>
          </a:xfrm>
        </p:grpSpPr>
        <p:sp>
          <p:nvSpPr>
            <p:cNvPr id="83" name="Cube 82"/>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63" name="Group 62"/>
          <p:cNvGrpSpPr/>
          <p:nvPr/>
        </p:nvGrpSpPr>
        <p:grpSpPr>
          <a:xfrm>
            <a:off x="206295" y="3481657"/>
            <a:ext cx="628986" cy="611007"/>
            <a:chOff x="790312" y="1333602"/>
            <a:chExt cx="896608" cy="870979"/>
          </a:xfrm>
        </p:grpSpPr>
        <p:sp>
          <p:nvSpPr>
            <p:cNvPr id="64" name="Cube 63"/>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60" name="Group 59"/>
          <p:cNvGrpSpPr/>
          <p:nvPr/>
        </p:nvGrpSpPr>
        <p:grpSpPr>
          <a:xfrm>
            <a:off x="206295" y="2971963"/>
            <a:ext cx="628986" cy="611007"/>
            <a:chOff x="790312" y="1333602"/>
            <a:chExt cx="896608" cy="870979"/>
          </a:xfrm>
        </p:grpSpPr>
        <p:sp>
          <p:nvSpPr>
            <p:cNvPr id="61" name="Cube 60"/>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46" name="Group 45"/>
          <p:cNvGrpSpPr/>
          <p:nvPr/>
        </p:nvGrpSpPr>
        <p:grpSpPr>
          <a:xfrm>
            <a:off x="206295" y="2462269"/>
            <a:ext cx="628986" cy="611007"/>
            <a:chOff x="790312" y="1333602"/>
            <a:chExt cx="896608" cy="870979"/>
          </a:xfrm>
        </p:grpSpPr>
        <p:sp>
          <p:nvSpPr>
            <p:cNvPr id="47" name="Cube 46"/>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cxnSp>
        <p:nvCxnSpPr>
          <p:cNvPr id="87" name="Elbow Connector 86"/>
          <p:cNvCxnSpPr>
            <a:stCxn id="47" idx="5"/>
            <a:endCxn id="25" idx="1"/>
          </p:cNvCxnSpPr>
          <p:nvPr/>
        </p:nvCxnSpPr>
        <p:spPr>
          <a:xfrm>
            <a:off x="835281" y="2691397"/>
            <a:ext cx="402670" cy="409113"/>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88" name="Elbow Connector 87"/>
          <p:cNvCxnSpPr>
            <a:stCxn id="61" idx="5"/>
            <a:endCxn id="52" idx="1"/>
          </p:cNvCxnSpPr>
          <p:nvPr/>
        </p:nvCxnSpPr>
        <p:spPr>
          <a:xfrm>
            <a:off x="835281" y="3201091"/>
            <a:ext cx="402670" cy="75527"/>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64" idx="5"/>
            <a:endCxn id="53" idx="1"/>
          </p:cNvCxnSpPr>
          <p:nvPr/>
        </p:nvCxnSpPr>
        <p:spPr>
          <a:xfrm flipV="1">
            <a:off x="835281" y="3450039"/>
            <a:ext cx="402670" cy="260746"/>
          </a:xfrm>
          <a:prstGeom prst="bentConnector3">
            <a:avLst>
              <a:gd name="adj1" fmla="val 21063"/>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90" name="Elbow Connector 89"/>
          <p:cNvCxnSpPr>
            <a:stCxn id="83" idx="5"/>
            <a:endCxn id="54" idx="1"/>
          </p:cNvCxnSpPr>
          <p:nvPr/>
        </p:nvCxnSpPr>
        <p:spPr>
          <a:xfrm flipV="1">
            <a:off x="835281" y="3626147"/>
            <a:ext cx="402670" cy="594333"/>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2725555" y="4912339"/>
            <a:ext cx="629214" cy="699056"/>
            <a:chOff x="1237951" y="3013800"/>
            <a:chExt cx="629214" cy="699056"/>
          </a:xfrm>
        </p:grpSpPr>
        <p:sp>
          <p:nvSpPr>
            <p:cNvPr id="57" name="Rectangle 56"/>
            <p:cNvSpPr/>
            <p:nvPr/>
          </p:nvSpPr>
          <p:spPr>
            <a:xfrm>
              <a:off x="1237951" y="3013800"/>
              <a:ext cx="629214" cy="699056"/>
            </a:xfrm>
            <a:prstGeom prst="rect">
              <a:avLst/>
            </a:prstGeom>
            <a:solidFill>
              <a:schemeClr val="accent1"/>
            </a:solidFill>
            <a:ln>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237951" y="3013800"/>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237951" y="3189908"/>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237951" y="3363329"/>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237951" y="3539437"/>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2" name="Straight Connector 31"/>
          <p:cNvCxnSpPr/>
          <p:nvPr/>
        </p:nvCxnSpPr>
        <p:spPr>
          <a:xfrm>
            <a:off x="2457933" y="5041992"/>
            <a:ext cx="267622" cy="0"/>
          </a:xfrm>
          <a:prstGeom prst="line">
            <a:avLst/>
          </a:prstGeom>
          <a:ln w="57150" cmpd="sng">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4107909" y="4151395"/>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4107909" y="5611395"/>
            <a:ext cx="629214" cy="173419"/>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p:cNvGrpSpPr/>
          <p:nvPr/>
        </p:nvGrpSpPr>
        <p:grpSpPr>
          <a:xfrm>
            <a:off x="4177821" y="3336249"/>
            <a:ext cx="628986" cy="611007"/>
            <a:chOff x="790312" y="1333602"/>
            <a:chExt cx="896608" cy="870979"/>
          </a:xfrm>
        </p:grpSpPr>
        <p:sp>
          <p:nvSpPr>
            <p:cNvPr id="72" name="Cube 71"/>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74" name="Group 73"/>
          <p:cNvGrpSpPr/>
          <p:nvPr/>
        </p:nvGrpSpPr>
        <p:grpSpPr>
          <a:xfrm>
            <a:off x="4108137" y="4853492"/>
            <a:ext cx="628986" cy="611007"/>
            <a:chOff x="790312" y="1333602"/>
            <a:chExt cx="896608" cy="870979"/>
          </a:xfrm>
        </p:grpSpPr>
        <p:sp>
          <p:nvSpPr>
            <p:cNvPr id="75" name="Cube 74"/>
            <p:cNvSpPr/>
            <p:nvPr/>
          </p:nvSpPr>
          <p:spPr>
            <a:xfrm>
              <a:off x="790312" y="1333602"/>
              <a:ext cx="896608" cy="870979"/>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840190" y="1614726"/>
              <a:ext cx="579108" cy="1853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cxnSp>
        <p:nvCxnSpPr>
          <p:cNvPr id="77" name="Elbow Connector 76"/>
          <p:cNvCxnSpPr>
            <a:stCxn id="67" idx="3"/>
            <a:endCxn id="69" idx="1"/>
          </p:cNvCxnSpPr>
          <p:nvPr/>
        </p:nvCxnSpPr>
        <p:spPr>
          <a:xfrm flipV="1">
            <a:off x="3354769" y="4238105"/>
            <a:ext cx="753140" cy="1110473"/>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68" idx="3"/>
            <a:endCxn id="70" idx="1"/>
          </p:cNvCxnSpPr>
          <p:nvPr/>
        </p:nvCxnSpPr>
        <p:spPr>
          <a:xfrm>
            <a:off x="3354769" y="5524686"/>
            <a:ext cx="753140" cy="173419"/>
          </a:xfrm>
          <a:prstGeom prst="bentConnector3">
            <a:avLst>
              <a:gd name="adj1" fmla="val 50000"/>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178049" y="3062591"/>
            <a:ext cx="586307" cy="276999"/>
          </a:xfrm>
          <a:prstGeom prst="rect">
            <a:avLst/>
          </a:prstGeom>
          <a:noFill/>
        </p:spPr>
        <p:txBody>
          <a:bodyPr wrap="none" rtlCol="0">
            <a:spAutoFit/>
          </a:bodyPr>
          <a:lstStyle/>
          <a:p>
            <a:r>
              <a:rPr lang="en-US" sz="1200" dirty="0" smtClean="0"/>
              <a:t>DMM</a:t>
            </a:r>
            <a:endParaRPr lang="en-US" sz="1200" dirty="0"/>
          </a:p>
        </p:txBody>
      </p:sp>
      <p:sp>
        <p:nvSpPr>
          <p:cNvPr id="80" name="TextBox 79"/>
          <p:cNvSpPr txBox="1"/>
          <p:nvPr/>
        </p:nvSpPr>
        <p:spPr>
          <a:xfrm>
            <a:off x="4106549" y="4576493"/>
            <a:ext cx="689107" cy="276999"/>
          </a:xfrm>
          <a:prstGeom prst="rect">
            <a:avLst/>
          </a:prstGeom>
          <a:noFill/>
        </p:spPr>
        <p:txBody>
          <a:bodyPr wrap="none" rtlCol="0">
            <a:spAutoFit/>
          </a:bodyPr>
          <a:lstStyle/>
          <a:p>
            <a:r>
              <a:rPr lang="en-US" sz="1200" dirty="0" smtClean="0"/>
              <a:t>SCOPE</a:t>
            </a:r>
            <a:endParaRPr lang="en-US" sz="1200" dirty="0"/>
          </a:p>
        </p:txBody>
      </p:sp>
      <p:cxnSp>
        <p:nvCxnSpPr>
          <p:cNvPr id="38" name="Straight Connector 37"/>
          <p:cNvCxnSpPr>
            <a:stCxn id="69" idx="0"/>
            <a:endCxn id="72" idx="3"/>
          </p:cNvCxnSpPr>
          <p:nvPr/>
        </p:nvCxnSpPr>
        <p:spPr>
          <a:xfrm flipH="1" flipV="1">
            <a:off x="4415938" y="3947256"/>
            <a:ext cx="6578" cy="204139"/>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flipV="1">
            <a:off x="4393341" y="5421768"/>
            <a:ext cx="6578" cy="204139"/>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69" idx="3"/>
          </p:cNvCxnSpPr>
          <p:nvPr/>
        </p:nvCxnSpPr>
        <p:spPr>
          <a:xfrm>
            <a:off x="4737123" y="4238105"/>
            <a:ext cx="22191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4737123" y="5698105"/>
            <a:ext cx="2219192" cy="0"/>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5056946" y="4749604"/>
            <a:ext cx="4087054"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The dark blue wire can be passed into the interfaces for the specific device classes</a:t>
            </a:r>
          </a:p>
        </p:txBody>
      </p:sp>
    </p:spTree>
    <p:extLst>
      <p:ext uri="{BB962C8B-B14F-4D97-AF65-F5344CB8AC3E}">
        <p14:creationId xmlns:p14="http://schemas.microsoft.com/office/powerpoint/2010/main" val="19358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549400" y="2489200"/>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152900" y="248920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6527800" y="248920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a:off x="2495550" y="2590800"/>
            <a:ext cx="178435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5003800" y="2597150"/>
            <a:ext cx="174625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normAutofit fontScale="90000"/>
          </a:bodyPr>
          <a:lstStyle/>
          <a:p>
            <a:r>
              <a:rPr lang="en-US" dirty="0" smtClean="0"/>
              <a:t>The journey to OOP starts sooner than you think…</a:t>
            </a:r>
            <a:endParaRPr lang="en-US" dirty="0"/>
          </a:p>
        </p:txBody>
      </p:sp>
      <p:sp>
        <p:nvSpPr>
          <p:cNvPr id="32" name="TextBox 31"/>
          <p:cNvSpPr txBox="1"/>
          <p:nvPr/>
        </p:nvSpPr>
        <p:spPr>
          <a:xfrm>
            <a:off x="1105132" y="4424626"/>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Conceptually, many LabVIEW applications start with a simple, synchronous set of operations (many times all on a single diagram)</a:t>
            </a:r>
          </a:p>
        </p:txBody>
      </p:sp>
    </p:spTree>
    <p:extLst>
      <p:ext uri="{BB962C8B-B14F-4D97-AF65-F5344CB8AC3E}">
        <p14:creationId xmlns:p14="http://schemas.microsoft.com/office/powerpoint/2010/main" val="113450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Use these concepts in a real system</a:t>
            </a:r>
            <a:endParaRPr lang="en-US" dirty="0"/>
          </a:p>
        </p:txBody>
      </p:sp>
    </p:spTree>
    <p:extLst>
      <p:ext uri="{BB962C8B-B14F-4D97-AF65-F5344CB8AC3E}">
        <p14:creationId xmlns:p14="http://schemas.microsoft.com/office/powerpoint/2010/main" val="291691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Most Important Concepts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Always be thinking about data scope – keep it cohesive and small</a:t>
            </a:r>
          </a:p>
          <a:p>
            <a:r>
              <a:rPr lang="en-US" dirty="0" smtClean="0"/>
              <a:t>Classes create define data scope and a set of functions that are allowed access to data</a:t>
            </a:r>
          </a:p>
          <a:p>
            <a:r>
              <a:rPr lang="en-US" dirty="0" smtClean="0"/>
              <a:t>Consider using a class hierarchy to replace a massive data structure</a:t>
            </a:r>
          </a:p>
          <a:p>
            <a:r>
              <a:rPr lang="en-US" dirty="0" smtClean="0"/>
              <a:t>Dynamic dispatch allows child classes to override a parent’s method and reuse others</a:t>
            </a:r>
          </a:p>
          <a:p>
            <a:r>
              <a:rPr lang="en-US" dirty="0" smtClean="0"/>
              <a:t>Dynamic dispatch occurs at run-time, whereas polymorphism occurs at edit-time</a:t>
            </a:r>
          </a:p>
          <a:p>
            <a:r>
              <a:rPr lang="en-US" dirty="0" smtClean="0"/>
              <a:t>Use parent classes to define the interfaces children should implement</a:t>
            </a:r>
          </a:p>
          <a:p>
            <a:r>
              <a:rPr lang="en-US" dirty="0" smtClean="0"/>
              <a:t>If you find yourself using a lot of variants, consider a class hierarchy</a:t>
            </a:r>
          </a:p>
          <a:p>
            <a:r>
              <a:rPr lang="en-US" dirty="0" smtClean="0"/>
              <a:t>And finally, classes are not as big of a leap as you might think – we hope you agree after this presentation!</a:t>
            </a:r>
            <a:endParaRPr lang="en-US" dirty="0"/>
          </a:p>
        </p:txBody>
      </p:sp>
    </p:spTree>
    <p:extLst>
      <p:ext uri="{BB962C8B-B14F-4D97-AF65-F5344CB8AC3E}">
        <p14:creationId xmlns:p14="http://schemas.microsoft.com/office/powerpoint/2010/main" val="15559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1676400"/>
            <a:ext cx="9144000" cy="4343400"/>
            <a:chOff x="0" y="762000"/>
            <a:chExt cx="9144000" cy="4343400"/>
          </a:xfrm>
        </p:grpSpPr>
        <p:pic>
          <p:nvPicPr>
            <p:cNvPr id="9" name="Picture 8" descr="CLA_Sum12_032.jpg"/>
            <p:cNvPicPr>
              <a:picLocks noChangeAspect="1"/>
            </p:cNvPicPr>
            <p:nvPr/>
          </p:nvPicPr>
          <p:blipFill>
            <a:blip r:embed="rId3" cstate="print"/>
            <a:srcRect t="25000"/>
            <a:stretch>
              <a:fillRect/>
            </a:stretch>
          </p:blipFill>
          <p:spPr>
            <a:xfrm>
              <a:off x="0" y="762000"/>
              <a:ext cx="9012936" cy="4343400"/>
            </a:xfrm>
            <a:prstGeom prst="rect">
              <a:avLst/>
            </a:prstGeom>
          </p:spPr>
        </p:pic>
        <p:sp>
          <p:nvSpPr>
            <p:cNvPr id="10" name="Rectangle 9"/>
            <p:cNvSpPr/>
            <p:nvPr/>
          </p:nvSpPr>
          <p:spPr>
            <a:xfrm>
              <a:off x="3886200" y="762000"/>
              <a:ext cx="52578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0" y="914400"/>
            <a:ext cx="9144000" cy="5105400"/>
          </a:xfrm>
          <a:prstGeom prst="rect">
            <a:avLst/>
          </a:prstGeom>
          <a:solidFill>
            <a:srgbClr val="FFFFFF">
              <a:alpha val="50980"/>
            </a:srgb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Want to Learn More?</a:t>
            </a:r>
            <a:endParaRPr lang="en-US" dirty="0"/>
          </a:p>
        </p:txBody>
      </p:sp>
      <p:sp>
        <p:nvSpPr>
          <p:cNvPr id="4" name="TextBox 3"/>
          <p:cNvSpPr txBox="1"/>
          <p:nvPr/>
        </p:nvSpPr>
        <p:spPr>
          <a:xfrm>
            <a:off x="4114800" y="4876800"/>
            <a:ext cx="3733800" cy="923330"/>
          </a:xfrm>
          <a:prstGeom prst="rect">
            <a:avLst/>
          </a:prstGeom>
          <a:solidFill>
            <a:schemeClr val="bg1">
              <a:lumMod val="95000"/>
            </a:schemeClr>
          </a:solidFill>
        </p:spPr>
        <p:txBody>
          <a:bodyPr wrap="square" rtlCol="0">
            <a:spAutoFit/>
          </a:bodyPr>
          <a:lstStyle/>
          <a:p>
            <a:r>
              <a:rPr lang="en-US" dirty="0" smtClean="0"/>
              <a:t>Prefer a live instructor?</a:t>
            </a:r>
          </a:p>
          <a:p>
            <a:r>
              <a:rPr lang="en-US" dirty="0" smtClean="0"/>
              <a:t>Find a classroom course near you at </a:t>
            </a:r>
            <a:r>
              <a:rPr lang="en-US" b="1" dirty="0" smtClean="0">
                <a:hlinkClick r:id="rId4"/>
              </a:rPr>
              <a:t>ni.com/training</a:t>
            </a:r>
            <a:endParaRPr lang="en-US" b="1" dirty="0"/>
          </a:p>
        </p:txBody>
      </p:sp>
      <p:sp>
        <p:nvSpPr>
          <p:cNvPr id="8" name="TextBox 7"/>
          <p:cNvSpPr txBox="1"/>
          <p:nvPr/>
        </p:nvSpPr>
        <p:spPr>
          <a:xfrm>
            <a:off x="4038600" y="1947208"/>
            <a:ext cx="4953000" cy="1938992"/>
          </a:xfrm>
          <a:prstGeom prst="rect">
            <a:avLst/>
          </a:prstGeom>
          <a:noFill/>
        </p:spPr>
        <p:txBody>
          <a:bodyPr wrap="square" rtlCol="0">
            <a:spAutoFit/>
          </a:bodyPr>
          <a:lstStyle/>
          <a:p>
            <a:r>
              <a:rPr lang="en-US" sz="2400" dirty="0" smtClean="0"/>
              <a:t>The </a:t>
            </a:r>
            <a:r>
              <a:rPr lang="en-US" sz="2400" b="1" dirty="0" smtClean="0">
                <a:solidFill>
                  <a:srgbClr val="FF0000"/>
                </a:solidFill>
              </a:rPr>
              <a:t>Object-Oriented Design </a:t>
            </a:r>
            <a:r>
              <a:rPr lang="en-US" sz="2400" dirty="0" smtClean="0"/>
              <a:t>training course is available Online!</a:t>
            </a:r>
            <a:br>
              <a:rPr lang="en-US" sz="2400" dirty="0" smtClean="0"/>
            </a:br>
            <a:endParaRPr lang="en-US" sz="2400" dirty="0" smtClean="0"/>
          </a:p>
          <a:p>
            <a:r>
              <a:rPr lang="en-US" sz="2400" dirty="0" smtClean="0"/>
              <a:t>Visit </a:t>
            </a:r>
            <a:r>
              <a:rPr lang="en-US" sz="2400" b="1" dirty="0" smtClean="0">
                <a:hlinkClick r:id="rId5"/>
              </a:rPr>
              <a:t>ni.com/training/self-paced</a:t>
            </a:r>
            <a:r>
              <a:rPr lang="en-US" sz="2400" b="1" dirty="0" smtClean="0"/>
              <a:t> </a:t>
            </a:r>
            <a:r>
              <a:rPr lang="en-US" sz="2400" dirty="0" smtClean="0"/>
              <a:t>to learn more</a:t>
            </a:r>
            <a:endParaRPr lang="en-US" sz="2400" dirty="0"/>
          </a:p>
        </p:txBody>
      </p:sp>
      <p:sp>
        <p:nvSpPr>
          <p:cNvPr id="5" name="Rectangle 4"/>
          <p:cNvSpPr/>
          <p:nvPr/>
        </p:nvSpPr>
        <p:spPr>
          <a:xfrm>
            <a:off x="457200" y="914400"/>
            <a:ext cx="6324600" cy="646331"/>
          </a:xfrm>
          <a:prstGeom prst="rect">
            <a:avLst/>
          </a:prstGeom>
        </p:spPr>
        <p:txBody>
          <a:bodyPr wrap="square">
            <a:spAutoFit/>
          </a:bodyPr>
          <a:lstStyle/>
          <a:p>
            <a:r>
              <a:rPr lang="en-US" dirty="0" smtClean="0"/>
              <a:t>Trained LabVIEW Users reported developing 50% faster and spending 43% less time on maintenance</a:t>
            </a:r>
          </a:p>
        </p:txBody>
      </p:sp>
    </p:spTree>
    <p:extLst>
      <p:ext uri="{BB962C8B-B14F-4D97-AF65-F5344CB8AC3E}">
        <p14:creationId xmlns:p14="http://schemas.microsoft.com/office/powerpoint/2010/main" val="183314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258669"/>
            <a:ext cx="9144000" cy="3810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038600" y="1347549"/>
            <a:ext cx="5105400" cy="3416320"/>
          </a:xfrm>
          <a:prstGeom prst="rect">
            <a:avLst/>
          </a:prstGeom>
          <a:noFill/>
        </p:spPr>
        <p:txBody>
          <a:bodyPr wrap="square" rtlCol="0">
            <a:spAutoFit/>
          </a:bodyPr>
          <a:lstStyle/>
          <a:p>
            <a:r>
              <a:rPr lang="en-US" dirty="0" smtClean="0"/>
              <a:t>In a worldwide survey, Certified LabVIEW Developers (CLD) reported: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…as a result of NI Certification</a:t>
            </a:r>
          </a:p>
        </p:txBody>
      </p:sp>
      <p:sp>
        <p:nvSpPr>
          <p:cNvPr id="6" name="Rectangle 5" hidden="1"/>
          <p:cNvSpPr/>
          <p:nvPr/>
        </p:nvSpPr>
        <p:spPr>
          <a:xfrm>
            <a:off x="0" y="0"/>
            <a:ext cx="9144000" cy="6858000"/>
          </a:xfrm>
          <a:prstGeom prst="rect">
            <a:avLst/>
          </a:prstGeom>
          <a:solidFill>
            <a:schemeClr val="tx2">
              <a:alpha val="38000"/>
            </a:schemeClr>
          </a:solidFill>
          <a:effectLst/>
        </p:spPr>
        <p:txBody>
          <a:bodyPr wrap="square" rtlCol="0" anchor="t">
            <a:normAutofit/>
          </a:bodyPr>
          <a:lstStyle/>
          <a:p>
            <a:pPr algn="ctr">
              <a:lnSpc>
                <a:spcPct val="90000"/>
              </a:lnSpc>
              <a:spcBef>
                <a:spcPts val="100"/>
              </a:spcBef>
              <a:spcAft>
                <a:spcPts val="100"/>
              </a:spcAft>
            </a:pPr>
            <a:endParaRPr lang="en-US" sz="2000" kern="1200" dirty="0" err="1" smtClean="0">
              <a:solidFill>
                <a:schemeClr val="tx2"/>
              </a:solidFill>
              <a:latin typeface="+mj-lt"/>
              <a:ea typeface="+mn-ea"/>
              <a:cs typeface="+mn-cs"/>
            </a:endParaRPr>
          </a:p>
        </p:txBody>
      </p:sp>
      <p:graphicFrame>
        <p:nvGraphicFramePr>
          <p:cNvPr id="12" name="Chart 11"/>
          <p:cNvGraphicFramePr/>
          <p:nvPr/>
        </p:nvGraphicFramePr>
        <p:xfrm>
          <a:off x="4267200" y="2057400"/>
          <a:ext cx="6324600" cy="22606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457200" y="1368147"/>
            <a:ext cx="3276600" cy="1569660"/>
          </a:xfrm>
          <a:prstGeom prst="rect">
            <a:avLst/>
          </a:prstGeom>
          <a:noFill/>
        </p:spPr>
        <p:txBody>
          <a:bodyPr wrap="square" rtlCol="0">
            <a:spAutoFit/>
          </a:bodyPr>
          <a:lstStyle/>
          <a:p>
            <a:r>
              <a:rPr lang="en-US" sz="2400" dirty="0" smtClean="0">
                <a:latin typeface="Calibri Light" pitchFamily="34" charset="0"/>
              </a:rPr>
              <a:t>Validate your skills and differentiate yourself from your peers with NI certification.</a:t>
            </a:r>
          </a:p>
        </p:txBody>
      </p:sp>
      <p:sp>
        <p:nvSpPr>
          <p:cNvPr id="14" name="Title 13"/>
          <p:cNvSpPr>
            <a:spLocks noGrp="1"/>
          </p:cNvSpPr>
          <p:nvPr>
            <p:ph type="title"/>
          </p:nvPr>
        </p:nvSpPr>
        <p:spPr/>
        <p:txBody>
          <a:bodyPr>
            <a:normAutofit/>
          </a:bodyPr>
          <a:lstStyle/>
          <a:p>
            <a:r>
              <a:rPr lang="en-US" dirty="0" smtClean="0"/>
              <a:t>Join the 10,000 + NI Certified Professionals</a:t>
            </a:r>
            <a:endParaRPr lang="en-US" dirty="0"/>
          </a:p>
        </p:txBody>
      </p:sp>
      <p:grpSp>
        <p:nvGrpSpPr>
          <p:cNvPr id="17" name="Group 16"/>
          <p:cNvGrpSpPr/>
          <p:nvPr/>
        </p:nvGrpSpPr>
        <p:grpSpPr>
          <a:xfrm>
            <a:off x="457200" y="3200400"/>
            <a:ext cx="3124200" cy="990600"/>
            <a:chOff x="381000" y="2971800"/>
            <a:chExt cx="3124200" cy="990600"/>
          </a:xfrm>
        </p:grpSpPr>
        <p:sp>
          <p:nvSpPr>
            <p:cNvPr id="16" name="Rectangle 15"/>
            <p:cNvSpPr/>
            <p:nvPr/>
          </p:nvSpPr>
          <p:spPr>
            <a:xfrm>
              <a:off x="381000" y="2971800"/>
              <a:ext cx="3124200" cy="990600"/>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C:\Users\mmartin\Pictures\large.jpg"/>
            <p:cNvPicPr>
              <a:picLocks noChangeAspect="1" noChangeArrowheads="1"/>
            </p:cNvPicPr>
            <p:nvPr/>
          </p:nvPicPr>
          <p:blipFill>
            <a:blip r:embed="rId5" cstate="print"/>
            <a:srcRect/>
            <a:stretch>
              <a:fillRect/>
            </a:stretch>
          </p:blipFill>
          <p:spPr bwMode="auto">
            <a:xfrm>
              <a:off x="457200" y="3087469"/>
              <a:ext cx="2971800" cy="809482"/>
            </a:xfrm>
            <a:prstGeom prst="rect">
              <a:avLst/>
            </a:prstGeom>
            <a:noFill/>
          </p:spPr>
        </p:pic>
      </p:grpSp>
      <p:sp>
        <p:nvSpPr>
          <p:cNvPr id="10" name="Rectangle 9"/>
          <p:cNvSpPr/>
          <p:nvPr/>
        </p:nvSpPr>
        <p:spPr>
          <a:xfrm>
            <a:off x="304800" y="5221069"/>
            <a:ext cx="4572000" cy="646331"/>
          </a:xfrm>
          <a:prstGeom prst="rect">
            <a:avLst/>
          </a:prstGeom>
        </p:spPr>
        <p:txBody>
          <a:bodyPr>
            <a:spAutoFit/>
          </a:bodyPr>
          <a:lstStyle/>
          <a:p>
            <a:r>
              <a:rPr lang="en-US" dirty="0" smtClean="0"/>
              <a:t>Start preparing now at </a:t>
            </a:r>
            <a:r>
              <a:rPr lang="en-US" dirty="0" smtClean="0">
                <a:solidFill>
                  <a:srgbClr val="FF0000"/>
                </a:solidFill>
                <a:hlinkClick r:id="rId6"/>
              </a:rPr>
              <a:t>ni.com/training/</a:t>
            </a:r>
            <a:r>
              <a:rPr lang="en-US" dirty="0" err="1" smtClean="0">
                <a:solidFill>
                  <a:srgbClr val="FF0000"/>
                </a:solidFill>
                <a:hlinkClick r:id="rId6"/>
              </a:rPr>
              <a:t>certification_prep</a:t>
            </a:r>
            <a:endParaRPr lang="en-US" dirty="0" smtClean="0">
              <a:solidFill>
                <a:srgbClr val="FF0000"/>
              </a:solidFill>
            </a:endParaRPr>
          </a:p>
        </p:txBody>
      </p:sp>
      <p:sp>
        <p:nvSpPr>
          <p:cNvPr id="13" name="TextBox 12"/>
          <p:cNvSpPr txBox="1"/>
          <p:nvPr/>
        </p:nvSpPr>
        <p:spPr>
          <a:xfrm>
            <a:off x="6096000" y="5221069"/>
            <a:ext cx="3352800" cy="923330"/>
          </a:xfrm>
          <a:prstGeom prst="rect">
            <a:avLst/>
          </a:prstGeom>
          <a:noFill/>
        </p:spPr>
        <p:txBody>
          <a:bodyPr wrap="square" rtlCol="0">
            <a:spAutoFit/>
          </a:bodyPr>
          <a:lstStyle/>
          <a:p>
            <a:r>
              <a:rPr lang="en-US" dirty="0" smtClean="0"/>
              <a:t>Email </a:t>
            </a:r>
            <a:r>
              <a:rPr lang="en-US" dirty="0" smtClean="0">
                <a:hlinkClick r:id="rId7"/>
              </a:rPr>
              <a:t>certification@ni.com</a:t>
            </a:r>
            <a:endParaRPr lang="en-US" dirty="0" smtClean="0"/>
          </a:p>
          <a:p>
            <a:r>
              <a:rPr lang="en-US" dirty="0" smtClean="0"/>
              <a:t>To Schedule Your Exam</a:t>
            </a:r>
          </a:p>
          <a:p>
            <a:endParaRPr lang="en-US" dirty="0"/>
          </a:p>
        </p:txBody>
      </p:sp>
    </p:spTree>
    <p:custDataLst>
      <p:tags r:id="rId1"/>
    </p:custDataLst>
    <p:extLst>
      <p:ext uri="{BB962C8B-B14F-4D97-AF65-F5344CB8AC3E}">
        <p14:creationId xmlns:p14="http://schemas.microsoft.com/office/powerpoint/2010/main" val="142907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Q:\events\CLA Summitt\2011\2011 photos\CLA_Summit_2011_43.jpg"/>
          <p:cNvPicPr>
            <a:picLocks noChangeAspect="1" noChangeArrowheads="1"/>
          </p:cNvPicPr>
          <p:nvPr/>
        </p:nvPicPr>
        <p:blipFill>
          <a:blip r:embed="rId3" cstate="print"/>
          <a:srcRect l="6248" t="20779" b="14698"/>
          <a:stretch>
            <a:fillRect/>
          </a:stretch>
        </p:blipFill>
        <p:spPr bwMode="auto">
          <a:xfrm>
            <a:off x="0" y="1143000"/>
            <a:ext cx="9144000" cy="4495800"/>
          </a:xfrm>
          <a:prstGeom prst="rect">
            <a:avLst/>
          </a:prstGeom>
          <a:noFill/>
        </p:spPr>
      </p:pic>
      <p:sp>
        <p:nvSpPr>
          <p:cNvPr id="9" name="Rectangle 8"/>
          <p:cNvSpPr/>
          <p:nvPr/>
        </p:nvSpPr>
        <p:spPr>
          <a:xfrm>
            <a:off x="0" y="914400"/>
            <a:ext cx="9144000" cy="5105400"/>
          </a:xfrm>
          <a:prstGeom prst="rect">
            <a:avLst/>
          </a:prstGeom>
          <a:solidFill>
            <a:srgbClr val="FFFFFF">
              <a:alpha val="50980"/>
            </a:srgb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Looking for More?</a:t>
            </a:r>
            <a:endParaRPr lang="en-US" dirty="0"/>
          </a:p>
        </p:txBody>
      </p:sp>
      <p:sp>
        <p:nvSpPr>
          <p:cNvPr id="8" name="TextBox 7"/>
          <p:cNvSpPr txBox="1"/>
          <p:nvPr/>
        </p:nvSpPr>
        <p:spPr>
          <a:xfrm>
            <a:off x="2667000" y="1445835"/>
            <a:ext cx="6172200" cy="3416320"/>
          </a:xfrm>
          <a:prstGeom prst="rect">
            <a:avLst/>
          </a:prstGeom>
          <a:solidFill>
            <a:schemeClr val="bg1">
              <a:alpha val="80000"/>
            </a:schemeClr>
          </a:solidFill>
          <a:ln>
            <a:solidFill>
              <a:schemeClr val="accent1"/>
            </a:solidFill>
          </a:ln>
        </p:spPr>
        <p:txBody>
          <a:bodyPr wrap="square" rtlCol="0">
            <a:spAutoFit/>
          </a:bodyPr>
          <a:lstStyle/>
          <a:p>
            <a:r>
              <a:rPr lang="en-US" sz="2400" dirty="0" smtClean="0"/>
              <a:t>Attend a </a:t>
            </a:r>
            <a:r>
              <a:rPr lang="en-US" sz="2400" b="1" dirty="0" smtClean="0"/>
              <a:t>CLA or CLD Summit </a:t>
            </a:r>
            <a:r>
              <a:rPr lang="en-US" sz="2400" dirty="0" smtClean="0"/>
              <a:t>to: </a:t>
            </a:r>
          </a:p>
          <a:p>
            <a:endParaRPr lang="en-US" sz="2400" dirty="0" smtClean="0"/>
          </a:p>
          <a:p>
            <a:pPr marL="457200" indent="-457200">
              <a:buFont typeface="Arial" pitchFamily="34" charset="0"/>
              <a:buChar char="•"/>
            </a:pPr>
            <a:r>
              <a:rPr lang="en-US" sz="2000" dirty="0" smtClean="0"/>
              <a:t>Network and exchange best practices with other certified professionals and NI engineers </a:t>
            </a:r>
          </a:p>
          <a:p>
            <a:pPr marL="457200" indent="-457200">
              <a:buFont typeface="Arial" pitchFamily="34" charset="0"/>
              <a:buChar char="•"/>
            </a:pPr>
            <a:r>
              <a:rPr lang="en-US" sz="2000" dirty="0" smtClean="0"/>
              <a:t>Participate in highly technical presentations</a:t>
            </a:r>
          </a:p>
          <a:p>
            <a:pPr marL="457200" indent="-457200">
              <a:buFont typeface="Arial" pitchFamily="34" charset="0"/>
              <a:buChar char="•"/>
            </a:pPr>
            <a:r>
              <a:rPr lang="en-US" sz="2000" dirty="0" smtClean="0"/>
              <a:t>Get exclusive opportunities to meet with NI developers </a:t>
            </a:r>
          </a:p>
          <a:p>
            <a:pPr marL="457200" indent="-457200">
              <a:buFont typeface="Arial" pitchFamily="34" charset="0"/>
              <a:buChar char="•"/>
            </a:pPr>
            <a:r>
              <a:rPr lang="en-US" sz="2000" dirty="0" smtClean="0"/>
              <a:t>Take the recertification exam for free</a:t>
            </a:r>
            <a:endParaRPr lang="en-US" sz="2400" dirty="0" smtClean="0"/>
          </a:p>
          <a:p>
            <a:pPr marL="457200" indent="-457200"/>
            <a:endParaRPr lang="en-US" sz="2400" dirty="0" smtClean="0"/>
          </a:p>
          <a:p>
            <a:pPr marL="457200" indent="-457200"/>
            <a:r>
              <a:rPr lang="en-US" sz="2400" dirty="0" smtClean="0"/>
              <a:t>Learn more at </a:t>
            </a:r>
            <a:r>
              <a:rPr lang="en-US" sz="2400" b="1" dirty="0" smtClean="0"/>
              <a:t>ni.com/</a:t>
            </a:r>
            <a:r>
              <a:rPr lang="en-US" sz="2400" b="1" dirty="0" err="1" smtClean="0"/>
              <a:t>cla</a:t>
            </a:r>
            <a:r>
              <a:rPr lang="en-US" sz="2400" b="1" dirty="0" smtClean="0"/>
              <a:t>-summit</a:t>
            </a:r>
            <a:endParaRPr lang="en-US" sz="2400" dirty="0"/>
          </a:p>
        </p:txBody>
      </p:sp>
      <p:sp>
        <p:nvSpPr>
          <p:cNvPr id="5" name="Rectangle 4"/>
          <p:cNvSpPr/>
          <p:nvPr/>
        </p:nvSpPr>
        <p:spPr>
          <a:xfrm>
            <a:off x="1447800" y="5706070"/>
            <a:ext cx="4572000" cy="923330"/>
          </a:xfrm>
          <a:prstGeom prst="rect">
            <a:avLst/>
          </a:prstGeom>
        </p:spPr>
        <p:txBody>
          <a:bodyPr>
            <a:spAutoFit/>
          </a:bodyPr>
          <a:lstStyle/>
          <a:p>
            <a:r>
              <a:rPr lang="en-US" dirty="0" smtClean="0"/>
              <a:t>You must be certified to attend a Summit. Email </a:t>
            </a:r>
            <a:r>
              <a:rPr lang="en-US" u="sng" dirty="0" smtClean="0">
                <a:hlinkClick r:id="rId4"/>
              </a:rPr>
              <a:t>certification@ni.com</a:t>
            </a:r>
            <a:r>
              <a:rPr lang="en-US" dirty="0" smtClean="0"/>
              <a:t> to register for an exam near you.</a:t>
            </a:r>
            <a:endParaRPr lang="en-US" dirty="0"/>
          </a:p>
        </p:txBody>
      </p:sp>
    </p:spTree>
    <p:extLst>
      <p:ext uri="{BB962C8B-B14F-4D97-AF65-F5344CB8AC3E}">
        <p14:creationId xmlns:p14="http://schemas.microsoft.com/office/powerpoint/2010/main" val="19150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Missed the CLA Summit this year?</a:t>
            </a:r>
            <a:br>
              <a:rPr lang="en-US" dirty="0" smtClean="0"/>
            </a:br>
            <a:r>
              <a:rPr lang="en-US" dirty="0" smtClean="0"/>
              <a:t>Get certified for next year!</a:t>
            </a:r>
            <a:endParaRPr lang="en-US" dirty="0"/>
          </a:p>
        </p:txBody>
      </p:sp>
      <p:sp>
        <p:nvSpPr>
          <p:cNvPr id="8" name="TextBox 7"/>
          <p:cNvSpPr txBox="1"/>
          <p:nvPr/>
        </p:nvSpPr>
        <p:spPr>
          <a:xfrm>
            <a:off x="533400" y="1295400"/>
            <a:ext cx="7772400" cy="2462213"/>
          </a:xfrm>
          <a:prstGeom prst="rect">
            <a:avLst/>
          </a:prstGeom>
          <a:noFill/>
        </p:spPr>
        <p:txBody>
          <a:bodyPr wrap="square" rtlCol="0">
            <a:spAutoFit/>
          </a:bodyPr>
          <a:lstStyle/>
          <a:p>
            <a:r>
              <a:rPr lang="en-US" sz="2200" dirty="0" smtClean="0"/>
              <a:t>The Certified LabVIEW Architect (CLA) Summit brings together some of the world’s best NI LabVIEW programmers to discuss architectures, preview new features, and network with other CLAs and members of NI R&amp;D. </a:t>
            </a:r>
          </a:p>
          <a:p>
            <a:endParaRPr lang="en-US" sz="2200" dirty="0" smtClean="0"/>
          </a:p>
          <a:p>
            <a:r>
              <a:rPr lang="en-US" dirty="0" smtClean="0"/>
              <a:t>Learn more at </a:t>
            </a:r>
            <a:r>
              <a:rPr lang="en-US" dirty="0" smtClean="0">
                <a:hlinkClick r:id="rId3"/>
              </a:rPr>
              <a:t>ni.com/</a:t>
            </a:r>
            <a:r>
              <a:rPr lang="en-US" dirty="0" err="1" smtClean="0">
                <a:hlinkClick r:id="rId3"/>
              </a:rPr>
              <a:t>cla</a:t>
            </a:r>
            <a:r>
              <a:rPr lang="en-US" dirty="0" smtClean="0">
                <a:hlinkClick r:id="rId3"/>
              </a:rPr>
              <a:t>-summit</a:t>
            </a:r>
            <a:endParaRPr lang="en-US" dirty="0" smtClean="0"/>
          </a:p>
          <a:p>
            <a:endParaRPr lang="en-US" sz="2200" dirty="0"/>
          </a:p>
        </p:txBody>
      </p:sp>
      <p:sp>
        <p:nvSpPr>
          <p:cNvPr id="5" name="Rectangle 4"/>
          <p:cNvSpPr/>
          <p:nvPr/>
        </p:nvSpPr>
        <p:spPr>
          <a:xfrm>
            <a:off x="4648200" y="5449669"/>
            <a:ext cx="4495800" cy="646331"/>
          </a:xfrm>
          <a:prstGeom prst="rect">
            <a:avLst/>
          </a:prstGeom>
        </p:spPr>
        <p:txBody>
          <a:bodyPr wrap="square">
            <a:spAutoFit/>
          </a:bodyPr>
          <a:lstStyle/>
          <a:p>
            <a:r>
              <a:rPr lang="en-US" dirty="0" smtClean="0"/>
              <a:t>Email </a:t>
            </a:r>
            <a:r>
              <a:rPr lang="en-US" u="sng" dirty="0" smtClean="0">
                <a:hlinkClick r:id="rId4"/>
              </a:rPr>
              <a:t>certification@ni.com</a:t>
            </a:r>
            <a:r>
              <a:rPr lang="en-US" dirty="0" smtClean="0"/>
              <a:t> to register for an exam near you.</a:t>
            </a:r>
            <a:endParaRPr lang="en-US" dirty="0"/>
          </a:p>
        </p:txBody>
      </p:sp>
      <p:pic>
        <p:nvPicPr>
          <p:cNvPr id="6" name="Picture 2" descr="Q:\events\CLA Summitt\2011\2011 photos\CLA_Summit_2011_02.jpg"/>
          <p:cNvPicPr>
            <a:picLocks noChangeAspect="1" noChangeArrowheads="1"/>
          </p:cNvPicPr>
          <p:nvPr/>
        </p:nvPicPr>
        <p:blipFill>
          <a:blip r:embed="rId5" cstate="print"/>
          <a:srcRect/>
          <a:stretch>
            <a:fillRect/>
          </a:stretch>
        </p:blipFill>
        <p:spPr bwMode="auto">
          <a:xfrm>
            <a:off x="609600" y="3784600"/>
            <a:ext cx="3429000" cy="2286000"/>
          </a:xfrm>
          <a:prstGeom prst="rect">
            <a:avLst/>
          </a:prstGeom>
          <a:noFill/>
        </p:spPr>
      </p:pic>
      <p:pic>
        <p:nvPicPr>
          <p:cNvPr id="7" name="Picture 2" descr="Q:\events\CLA Summitt\2011\2011 photos\CLA_Summit_2011_01.jpg"/>
          <p:cNvPicPr>
            <a:picLocks noChangeAspect="1" noChangeArrowheads="1"/>
          </p:cNvPicPr>
          <p:nvPr/>
        </p:nvPicPr>
        <p:blipFill>
          <a:blip r:embed="rId6" cstate="print"/>
          <a:srcRect b="16471"/>
          <a:stretch>
            <a:fillRect/>
          </a:stretch>
        </p:blipFill>
        <p:spPr bwMode="auto">
          <a:xfrm>
            <a:off x="4800600" y="3015450"/>
            <a:ext cx="3886200" cy="2318550"/>
          </a:xfrm>
          <a:prstGeom prst="rect">
            <a:avLst/>
          </a:prstGeom>
          <a:noFill/>
        </p:spPr>
      </p:pic>
    </p:spTree>
    <p:extLst>
      <p:ext uri="{BB962C8B-B14F-4D97-AF65-F5344CB8AC3E}">
        <p14:creationId xmlns:p14="http://schemas.microsoft.com/office/powerpoint/2010/main" val="319964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Already CLAD Certified?</a:t>
            </a:r>
            <a:endParaRPr lang="en-US" dirty="0"/>
          </a:p>
        </p:txBody>
      </p:sp>
      <p:sp>
        <p:nvSpPr>
          <p:cNvPr id="3" name="Rectangle 2"/>
          <p:cNvSpPr/>
          <p:nvPr/>
        </p:nvSpPr>
        <p:spPr>
          <a:xfrm>
            <a:off x="457200" y="1295400"/>
            <a:ext cx="8305800" cy="3600986"/>
          </a:xfrm>
          <a:prstGeom prst="rect">
            <a:avLst/>
          </a:prstGeom>
        </p:spPr>
        <p:txBody>
          <a:bodyPr wrap="square">
            <a:spAutoFit/>
          </a:bodyPr>
          <a:lstStyle/>
          <a:p>
            <a:r>
              <a:rPr lang="en-US" sz="2800" dirty="0" smtClean="0"/>
              <a:t>You’re immediately eligible to take the Certified LabVIEW Developer exam. Start preparing now!</a:t>
            </a:r>
          </a:p>
          <a:p>
            <a:pPr indent="-457200">
              <a:buFont typeface="Arial" pitchFamily="34" charset="0"/>
              <a:buChar char="•"/>
            </a:pPr>
            <a:r>
              <a:rPr lang="en-US" sz="2400" dirty="0" smtClean="0"/>
              <a:t>Join a local user group</a:t>
            </a:r>
          </a:p>
          <a:p>
            <a:pPr lvl="1" indent="-457200">
              <a:buFont typeface="Arial" pitchFamily="34" charset="0"/>
              <a:buChar char="•"/>
            </a:pPr>
            <a:r>
              <a:rPr lang="en-US" sz="2400" dirty="0" smtClean="0"/>
              <a:t>Prepare using resources on Developer Zone</a:t>
            </a:r>
            <a:br>
              <a:rPr lang="en-US" sz="2400" dirty="0" smtClean="0"/>
            </a:br>
            <a:r>
              <a:rPr lang="en-US" sz="2400" dirty="0" smtClean="0">
                <a:hlinkClick r:id="rId2"/>
              </a:rPr>
              <a:t>ni.com/training/</a:t>
            </a:r>
            <a:r>
              <a:rPr lang="en-US" sz="2400" dirty="0" err="1" smtClean="0">
                <a:hlinkClick r:id="rId2"/>
              </a:rPr>
              <a:t>certification_prep</a:t>
            </a:r>
            <a:endParaRPr lang="en-US" sz="2400" dirty="0" smtClean="0"/>
          </a:p>
          <a:p>
            <a:pPr indent="-457200">
              <a:buFont typeface="Arial" pitchFamily="34" charset="0"/>
              <a:buChar char="•"/>
            </a:pPr>
            <a:r>
              <a:rPr lang="en-US" sz="2400" dirty="0" smtClean="0"/>
              <a:t>Time yourself during practice exams</a:t>
            </a:r>
          </a:p>
          <a:p>
            <a:endParaRPr lang="en-US" sz="2800" dirty="0" smtClean="0"/>
          </a:p>
          <a:p>
            <a:r>
              <a:rPr lang="en-US" sz="2400" dirty="0" smtClean="0"/>
              <a:t>Note: CLAD certification must be current to take the CLD exam</a:t>
            </a:r>
          </a:p>
        </p:txBody>
      </p:sp>
      <p:sp>
        <p:nvSpPr>
          <p:cNvPr id="4" name="Rectangle 3"/>
          <p:cNvSpPr/>
          <p:nvPr/>
        </p:nvSpPr>
        <p:spPr>
          <a:xfrm>
            <a:off x="3048000" y="4953000"/>
            <a:ext cx="4572000" cy="646331"/>
          </a:xfrm>
          <a:prstGeom prst="rect">
            <a:avLst/>
          </a:prstGeom>
        </p:spPr>
        <p:txBody>
          <a:bodyPr>
            <a:spAutoFit/>
          </a:bodyPr>
          <a:lstStyle/>
          <a:p>
            <a:r>
              <a:rPr lang="en-US" dirty="0" smtClean="0"/>
              <a:t>Email </a:t>
            </a:r>
            <a:r>
              <a:rPr lang="en-US" u="sng" dirty="0" smtClean="0">
                <a:hlinkClick r:id="rId3"/>
              </a:rPr>
              <a:t>certification@ni.com</a:t>
            </a:r>
            <a:r>
              <a:rPr lang="en-US" dirty="0" smtClean="0"/>
              <a:t> to register for an exam near you.</a:t>
            </a:r>
            <a:endParaRPr lang="en-US" dirty="0"/>
          </a:p>
        </p:txBody>
      </p:sp>
    </p:spTree>
    <p:extLst>
      <p:ext uri="{BB962C8B-B14F-4D97-AF65-F5344CB8AC3E}">
        <p14:creationId xmlns:p14="http://schemas.microsoft.com/office/powerpoint/2010/main" val="319619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622300"/>
            <a:ext cx="9144000" cy="5596655"/>
          </a:xfrm>
          <a:prstGeom prst="rect">
            <a:avLst/>
          </a:prstGeom>
        </p:spPr>
      </p:pic>
    </p:spTree>
    <p:extLst>
      <p:ext uri="{BB962C8B-B14F-4D97-AF65-F5344CB8AC3E}">
        <p14:creationId xmlns:p14="http://schemas.microsoft.com/office/powerpoint/2010/main" val="399786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40"/>
          <p:cNvSpPr/>
          <p:nvPr/>
        </p:nvSpPr>
        <p:spPr>
          <a:xfrm>
            <a:off x="2029364" y="1739900"/>
            <a:ext cx="5105400" cy="4521200"/>
          </a:xfrm>
          <a:custGeom>
            <a:avLst/>
            <a:gdLst>
              <a:gd name="connsiteX0" fmla="*/ 5105400 w 5105400"/>
              <a:gd name="connsiteY0" fmla="*/ 4521200 h 4521200"/>
              <a:gd name="connsiteX1" fmla="*/ 5105400 w 5105400"/>
              <a:gd name="connsiteY1" fmla="*/ 1562100 h 4521200"/>
              <a:gd name="connsiteX2" fmla="*/ 2984500 w 5105400"/>
              <a:gd name="connsiteY2" fmla="*/ 12700 h 4521200"/>
              <a:gd name="connsiteX3" fmla="*/ 2247900 w 5105400"/>
              <a:gd name="connsiteY3" fmla="*/ 0 h 4521200"/>
              <a:gd name="connsiteX4" fmla="*/ 0 w 5105400"/>
              <a:gd name="connsiteY4" fmla="*/ 1587500 h 4521200"/>
              <a:gd name="connsiteX5" fmla="*/ 12700 w 5105400"/>
              <a:gd name="connsiteY5" fmla="*/ 4508500 h 4521200"/>
              <a:gd name="connsiteX6" fmla="*/ 5105400 w 5105400"/>
              <a:gd name="connsiteY6" fmla="*/ 4521200 h 452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5400" h="4521200">
                <a:moveTo>
                  <a:pt x="5105400" y="4521200"/>
                </a:moveTo>
                <a:lnTo>
                  <a:pt x="5105400" y="1562100"/>
                </a:lnTo>
                <a:lnTo>
                  <a:pt x="2984500" y="12700"/>
                </a:lnTo>
                <a:lnTo>
                  <a:pt x="2247900" y="0"/>
                </a:lnTo>
                <a:lnTo>
                  <a:pt x="0" y="1587500"/>
                </a:lnTo>
                <a:cubicBezTo>
                  <a:pt x="4233" y="2561167"/>
                  <a:pt x="8467" y="3534833"/>
                  <a:pt x="12700" y="4508500"/>
                </a:cubicBezTo>
                <a:lnTo>
                  <a:pt x="5105400" y="4521200"/>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Univers Com 45 Light"/>
            </a:endParaRPr>
          </a:p>
        </p:txBody>
      </p:sp>
      <p:grpSp>
        <p:nvGrpSpPr>
          <p:cNvPr id="21" name="Group 20"/>
          <p:cNvGrpSpPr/>
          <p:nvPr/>
        </p:nvGrpSpPr>
        <p:grpSpPr>
          <a:xfrm>
            <a:off x="1549400" y="1028700"/>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152900" y="102870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6527800" y="102870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a:off x="2495550" y="1130300"/>
            <a:ext cx="178435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5003800" y="1136650"/>
            <a:ext cx="174625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2552700" y="3662242"/>
            <a:ext cx="943920" cy="788452"/>
            <a:chOff x="2984500" y="4183202"/>
            <a:chExt cx="943920" cy="788452"/>
          </a:xfrm>
        </p:grpSpPr>
        <p:grpSp>
          <p:nvGrpSpPr>
            <p:cNvPr id="4" name="Group 3"/>
            <p:cNvGrpSpPr/>
            <p:nvPr/>
          </p:nvGrpSpPr>
          <p:grpSpPr>
            <a:xfrm>
              <a:off x="3238500" y="4183202"/>
              <a:ext cx="495300" cy="469900"/>
              <a:chOff x="3238500" y="4183202"/>
              <a:chExt cx="495300" cy="469900"/>
            </a:xfrm>
          </p:grpSpPr>
          <p:sp>
            <p:nvSpPr>
              <p:cNvPr id="24" name="Rectangle 23"/>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25" name="Rectangle 24"/>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6" name="TextBox 25"/>
            <p:cNvSpPr txBox="1"/>
            <p:nvPr/>
          </p:nvSpPr>
          <p:spPr>
            <a:xfrm>
              <a:off x="2984500" y="4663877"/>
              <a:ext cx="943920" cy="307777"/>
            </a:xfrm>
            <a:prstGeom prst="rect">
              <a:avLst/>
            </a:prstGeom>
            <a:noFill/>
            <a:ln>
              <a:noFill/>
            </a:ln>
          </p:spPr>
          <p:txBody>
            <a:bodyPr wrap="none" rtlCol="0">
              <a:spAutoFit/>
            </a:bodyPr>
            <a:lstStyle/>
            <a:p>
              <a:r>
                <a:rPr lang="en-US" sz="1400" dirty="0">
                  <a:solidFill>
                    <a:prstClr val="black"/>
                  </a:solidFill>
                  <a:latin typeface="Univers Com 45 Light"/>
                </a:rPr>
                <a:t>Start Task</a:t>
              </a:r>
            </a:p>
          </p:txBody>
        </p:sp>
      </p:grpSp>
      <p:grpSp>
        <p:nvGrpSpPr>
          <p:cNvPr id="27" name="Group 26"/>
          <p:cNvGrpSpPr/>
          <p:nvPr/>
        </p:nvGrpSpPr>
        <p:grpSpPr>
          <a:xfrm>
            <a:off x="3856510" y="3662242"/>
            <a:ext cx="1328485" cy="791955"/>
            <a:chOff x="2830815" y="4183202"/>
            <a:chExt cx="1328485" cy="791955"/>
          </a:xfrm>
        </p:grpSpPr>
        <p:grpSp>
          <p:nvGrpSpPr>
            <p:cNvPr id="28" name="Group 27"/>
            <p:cNvGrpSpPr/>
            <p:nvPr/>
          </p:nvGrpSpPr>
          <p:grpSpPr>
            <a:xfrm>
              <a:off x="3238500" y="4183202"/>
              <a:ext cx="495300" cy="469900"/>
              <a:chOff x="3238500" y="4183202"/>
              <a:chExt cx="495300" cy="469900"/>
            </a:xfrm>
          </p:grpSpPr>
          <p:sp>
            <p:nvSpPr>
              <p:cNvPr id="30" name="Rectangle 29"/>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31" name="Rectangle 30"/>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29" name="TextBox 28"/>
            <p:cNvSpPr txBox="1"/>
            <p:nvPr/>
          </p:nvSpPr>
          <p:spPr>
            <a:xfrm>
              <a:off x="2830815" y="4667380"/>
              <a:ext cx="1328485" cy="307777"/>
            </a:xfrm>
            <a:prstGeom prst="rect">
              <a:avLst/>
            </a:prstGeom>
            <a:noFill/>
            <a:ln>
              <a:noFill/>
            </a:ln>
          </p:spPr>
          <p:txBody>
            <a:bodyPr wrap="none" rtlCol="0">
              <a:spAutoFit/>
            </a:bodyPr>
            <a:lstStyle/>
            <a:p>
              <a:r>
                <a:rPr lang="en-US" sz="1400" dirty="0">
                  <a:solidFill>
                    <a:prstClr val="black"/>
                  </a:solidFill>
                  <a:latin typeface="Univers Com 45 Light"/>
                </a:rPr>
                <a:t>Read Samples</a:t>
              </a:r>
            </a:p>
          </p:txBody>
        </p:sp>
      </p:grpSp>
      <p:grpSp>
        <p:nvGrpSpPr>
          <p:cNvPr id="32" name="Group 31"/>
          <p:cNvGrpSpPr/>
          <p:nvPr/>
        </p:nvGrpSpPr>
        <p:grpSpPr>
          <a:xfrm>
            <a:off x="5544884" y="3658739"/>
            <a:ext cx="934228" cy="777677"/>
            <a:chOff x="3021315" y="4183202"/>
            <a:chExt cx="934228" cy="777677"/>
          </a:xfrm>
        </p:grpSpPr>
        <p:grpSp>
          <p:nvGrpSpPr>
            <p:cNvPr id="33" name="Group 32"/>
            <p:cNvGrpSpPr/>
            <p:nvPr/>
          </p:nvGrpSpPr>
          <p:grpSpPr>
            <a:xfrm>
              <a:off x="3238500" y="4183202"/>
              <a:ext cx="495300" cy="469900"/>
              <a:chOff x="3238500" y="4183202"/>
              <a:chExt cx="495300" cy="469900"/>
            </a:xfrm>
          </p:grpSpPr>
          <p:sp>
            <p:nvSpPr>
              <p:cNvPr id="35" name="Rectangle 34"/>
              <p:cNvSpPr/>
              <p:nvPr/>
            </p:nvSpPr>
            <p:spPr>
              <a:xfrm>
                <a:off x="3238500" y="4183202"/>
                <a:ext cx="495300" cy="469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a:p>
                <a:pPr algn="ctr"/>
                <a:endParaRPr lang="en-US" dirty="0">
                  <a:solidFill>
                    <a:prstClr val="black"/>
                  </a:solidFill>
                  <a:latin typeface="Univers Com 45 Light"/>
                </a:endParaRPr>
              </a:p>
            </p:txBody>
          </p:sp>
          <p:sp>
            <p:nvSpPr>
              <p:cNvPr id="36" name="Rectangle 35"/>
              <p:cNvSpPr/>
              <p:nvPr/>
            </p:nvSpPr>
            <p:spPr>
              <a:xfrm>
                <a:off x="3238500" y="4188549"/>
                <a:ext cx="495300" cy="131902"/>
              </a:xfrm>
              <a:prstGeom prst="rect">
                <a:avLst/>
              </a:prstGeom>
              <a:solidFill>
                <a:schemeClr val="bg1">
                  <a:lumMod val="75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34" name="TextBox 33"/>
            <p:cNvSpPr txBox="1"/>
            <p:nvPr/>
          </p:nvSpPr>
          <p:spPr>
            <a:xfrm>
              <a:off x="3021315" y="4653102"/>
              <a:ext cx="934228" cy="307777"/>
            </a:xfrm>
            <a:prstGeom prst="rect">
              <a:avLst/>
            </a:prstGeom>
            <a:noFill/>
            <a:ln>
              <a:noFill/>
            </a:ln>
          </p:spPr>
          <p:txBody>
            <a:bodyPr wrap="none" rtlCol="0">
              <a:spAutoFit/>
            </a:bodyPr>
            <a:lstStyle/>
            <a:p>
              <a:r>
                <a:rPr lang="en-US" sz="1400" dirty="0">
                  <a:solidFill>
                    <a:prstClr val="black"/>
                  </a:solidFill>
                  <a:latin typeface="Univers Com 45 Light"/>
                </a:rPr>
                <a:t>Stop Task</a:t>
              </a:r>
            </a:p>
          </p:txBody>
        </p:sp>
      </p:grpSp>
      <p:sp>
        <p:nvSpPr>
          <p:cNvPr id="42" name="Right Arrow 41"/>
          <p:cNvSpPr/>
          <p:nvPr/>
        </p:nvSpPr>
        <p:spPr>
          <a:xfrm>
            <a:off x="3632200" y="3667589"/>
            <a:ext cx="406400" cy="47532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sp>
        <p:nvSpPr>
          <p:cNvPr id="45" name="Right Arrow 44"/>
          <p:cNvSpPr/>
          <p:nvPr/>
        </p:nvSpPr>
        <p:spPr>
          <a:xfrm>
            <a:off x="5067300" y="3667589"/>
            <a:ext cx="406400" cy="47532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latin typeface="Univers Com 45 Light"/>
            </a:endParaRPr>
          </a:p>
        </p:txBody>
      </p:sp>
      <p:sp>
        <p:nvSpPr>
          <p:cNvPr id="46" name="TextBox 45"/>
          <p:cNvSpPr txBox="1"/>
          <p:nvPr/>
        </p:nvSpPr>
        <p:spPr>
          <a:xfrm>
            <a:off x="373219" y="5374735"/>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Savvy programmers will often use </a:t>
            </a:r>
            <a:r>
              <a:rPr lang="en-US" sz="1600" dirty="0" err="1">
                <a:solidFill>
                  <a:prstClr val="black"/>
                </a:solidFill>
                <a:latin typeface="Univers Com 45 Light"/>
              </a:rPr>
              <a:t>SubVIs</a:t>
            </a:r>
            <a:r>
              <a:rPr lang="en-US" sz="1600" dirty="0">
                <a:solidFill>
                  <a:prstClr val="black"/>
                </a:solidFill>
                <a:latin typeface="Univers Com 45 Light"/>
              </a:rPr>
              <a:t> to wrap API calls to things like device drivers or loading configuration from a file</a:t>
            </a:r>
          </a:p>
        </p:txBody>
      </p:sp>
    </p:spTree>
    <p:extLst>
      <p:ext uri="{BB962C8B-B14F-4D97-AF65-F5344CB8AC3E}">
        <p14:creationId xmlns:p14="http://schemas.microsoft.com/office/powerpoint/2010/main" val="191444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549400" y="2489200"/>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152900" y="248920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6527800" y="248920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a:off x="2495550" y="2590800"/>
            <a:ext cx="1784350"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533400" y="2000250"/>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Univers Com 45 Light"/>
              </a:rPr>
              <a:t>Task</a:t>
            </a:r>
          </a:p>
        </p:txBody>
      </p:sp>
      <p:sp>
        <p:nvSpPr>
          <p:cNvPr id="22" name="Rectangle 21"/>
          <p:cNvSpPr/>
          <p:nvPr/>
        </p:nvSpPr>
        <p:spPr>
          <a:xfrm>
            <a:off x="3052451" y="1978025"/>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prstClr val="black"/>
                </a:solidFill>
                <a:latin typeface="Univers Com 45 Light"/>
              </a:rPr>
              <a:t>Samples</a:t>
            </a:r>
          </a:p>
        </p:txBody>
      </p:sp>
      <p:sp>
        <p:nvSpPr>
          <p:cNvPr id="25" name="Rectangle 24"/>
          <p:cNvSpPr/>
          <p:nvPr/>
        </p:nvSpPr>
        <p:spPr>
          <a:xfrm>
            <a:off x="266700" y="2870200"/>
            <a:ext cx="965201"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solidFill>
                  <a:prstClr val="black"/>
                </a:solidFill>
                <a:latin typeface="Univers Com 45 Light"/>
              </a:rPr>
              <a:t>Clock</a:t>
            </a:r>
          </a:p>
        </p:txBody>
      </p:sp>
      <p:cxnSp>
        <p:nvCxnSpPr>
          <p:cNvPr id="4" name="Elbow Connector 3"/>
          <p:cNvCxnSpPr>
            <a:stCxn id="2" idx="3"/>
            <a:endCxn id="5" idx="1"/>
          </p:cNvCxnSpPr>
          <p:nvPr/>
        </p:nvCxnSpPr>
        <p:spPr>
          <a:xfrm>
            <a:off x="1204913" y="2171700"/>
            <a:ext cx="593725" cy="6794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2" idx="3"/>
            <a:endCxn id="11" idx="1"/>
          </p:cNvCxnSpPr>
          <p:nvPr/>
        </p:nvCxnSpPr>
        <p:spPr>
          <a:xfrm>
            <a:off x="3958602" y="2160588"/>
            <a:ext cx="321298" cy="69056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003800" y="3052227"/>
            <a:ext cx="1746250" cy="0"/>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31364" y="2925269"/>
            <a:ext cx="764069" cy="253916"/>
          </a:xfrm>
          <a:prstGeom prst="rect">
            <a:avLst/>
          </a:prstGeom>
          <a:solidFill>
            <a:schemeClr val="bg1"/>
          </a:solidFill>
        </p:spPr>
        <p:txBody>
          <a:bodyPr wrap="none" rtlCol="0">
            <a:spAutoFit/>
          </a:bodyPr>
          <a:lstStyle/>
          <a:p>
            <a:r>
              <a:rPr lang="en-US" sz="1050" dirty="0">
                <a:solidFill>
                  <a:prstClr val="black"/>
                </a:solidFill>
                <a:latin typeface="Univers Com 45 Light"/>
              </a:rPr>
              <a:t>Raw Data</a:t>
            </a:r>
          </a:p>
        </p:txBody>
      </p:sp>
      <p:sp>
        <p:nvSpPr>
          <p:cNvPr id="46" name="Rectangle 45"/>
          <p:cNvSpPr/>
          <p:nvPr/>
        </p:nvSpPr>
        <p:spPr>
          <a:xfrm>
            <a:off x="7912100" y="1828800"/>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48" name="Elbow Connector 47"/>
          <p:cNvCxnSpPr>
            <a:stCxn id="14" idx="3"/>
            <a:endCxn id="46" idx="1"/>
          </p:cNvCxnSpPr>
          <p:nvPr/>
        </p:nvCxnSpPr>
        <p:spPr>
          <a:xfrm flipV="1">
            <a:off x="7473950" y="2000250"/>
            <a:ext cx="438150" cy="850900"/>
          </a:xfrm>
          <a:prstGeom prst="bentConnector3">
            <a:avLst/>
          </a:prstGeom>
        </p:spPr>
        <p:style>
          <a:lnRef idx="2">
            <a:schemeClr val="accent6"/>
          </a:lnRef>
          <a:fillRef idx="0">
            <a:schemeClr val="accent6"/>
          </a:fillRef>
          <a:effectRef idx="1">
            <a:schemeClr val="accent6"/>
          </a:effectRef>
          <a:fontRef idx="minor">
            <a:schemeClr val="tx1"/>
          </a:fontRef>
        </p:style>
      </p:cxnSp>
      <p:cxnSp>
        <p:nvCxnSpPr>
          <p:cNvPr id="55" name="Straight Connector 54"/>
          <p:cNvCxnSpPr>
            <a:stCxn id="25" idx="3"/>
          </p:cNvCxnSpPr>
          <p:nvPr/>
        </p:nvCxnSpPr>
        <p:spPr>
          <a:xfrm>
            <a:off x="1207790" y="3041650"/>
            <a:ext cx="530428" cy="6350"/>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052451" y="2438484"/>
            <a:ext cx="761747" cy="253916"/>
          </a:xfrm>
          <a:prstGeom prst="rect">
            <a:avLst/>
          </a:prstGeom>
          <a:solidFill>
            <a:schemeClr val="bg1"/>
          </a:solidFill>
        </p:spPr>
        <p:txBody>
          <a:bodyPr wrap="none" rtlCol="0">
            <a:spAutoFit/>
          </a:bodyPr>
          <a:lstStyle/>
          <a:p>
            <a:r>
              <a:rPr lang="en-US" sz="1050" dirty="0">
                <a:solidFill>
                  <a:prstClr val="black"/>
                </a:solidFill>
                <a:latin typeface="Univers Com 45 Light"/>
              </a:rPr>
              <a:t>DAQ Task</a:t>
            </a:r>
          </a:p>
        </p:txBody>
      </p:sp>
      <p:cxnSp>
        <p:nvCxnSpPr>
          <p:cNvPr id="30" name="Elbow Connector 29"/>
          <p:cNvCxnSpPr>
            <a:stCxn id="22" idx="3"/>
            <a:endCxn id="14" idx="1"/>
          </p:cNvCxnSpPr>
          <p:nvPr/>
        </p:nvCxnSpPr>
        <p:spPr>
          <a:xfrm>
            <a:off x="3958602" y="2160588"/>
            <a:ext cx="2791448" cy="690562"/>
          </a:xfrm>
          <a:prstGeom prst="bentConnector3">
            <a:avLst>
              <a:gd name="adj1" fmla="val 95496"/>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18414" y="4182250"/>
            <a:ext cx="6517962"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These </a:t>
            </a:r>
            <a:r>
              <a:rPr lang="en-US" sz="1600" dirty="0" err="1">
                <a:solidFill>
                  <a:prstClr val="black"/>
                </a:solidFill>
                <a:latin typeface="Univers Com 45 Light"/>
              </a:rPr>
              <a:t>SubVIs</a:t>
            </a:r>
            <a:r>
              <a:rPr lang="en-US" sz="1600" dirty="0">
                <a:solidFill>
                  <a:prstClr val="black"/>
                </a:solidFill>
                <a:latin typeface="Univers Com 45 Light"/>
              </a:rPr>
              <a:t> typically expect certain inputs to do their jobs – many times these inputs are the output of previous operations, or a single input is shared by multiple VIs in this sequence</a:t>
            </a:r>
          </a:p>
        </p:txBody>
      </p:sp>
    </p:spTree>
    <p:extLst>
      <p:ext uri="{BB962C8B-B14F-4D97-AF65-F5344CB8AC3E}">
        <p14:creationId xmlns:p14="http://schemas.microsoft.com/office/powerpoint/2010/main" val="366259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857500" y="1206500"/>
            <a:ext cx="3390899" cy="2649537"/>
          </a:xfrm>
          <a:prstGeom prst="roundRect">
            <a:avLst>
              <a:gd name="adj" fmla="val 5307"/>
            </a:avLst>
          </a:prstGeom>
          <a:gradFill>
            <a:gsLst>
              <a:gs pos="19000">
                <a:sysClr val="window" lastClr="FFFFFF">
                  <a:lumMod val="65000"/>
                </a:sysClr>
              </a:gs>
              <a:gs pos="19000">
                <a:sysClr val="window" lastClr="FFFFFF">
                  <a:lumMod val="65000"/>
                </a:sysClr>
              </a:gs>
              <a:gs pos="20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1400" b="1" kern="0" dirty="0">
                <a:solidFill>
                  <a:sysClr val="window" lastClr="FFFFFF"/>
                </a:solidFill>
                <a:latin typeface="Arial Narrow" pitchFamily="34" charset="0"/>
              </a:rPr>
              <a:t>Measurement System</a:t>
            </a:r>
          </a:p>
        </p:txBody>
      </p:sp>
      <p:grpSp>
        <p:nvGrpSpPr>
          <p:cNvPr id="21" name="Group 20"/>
          <p:cNvGrpSpPr/>
          <p:nvPr/>
        </p:nvGrpSpPr>
        <p:grpSpPr>
          <a:xfrm>
            <a:off x="1549400" y="2489200"/>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152900" y="248920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6527800" y="248920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a:off x="2495550" y="2590800"/>
            <a:ext cx="1784350"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533400" y="2000250"/>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Univers Com 45 Light"/>
              </a:rPr>
              <a:t>Task</a:t>
            </a:r>
          </a:p>
        </p:txBody>
      </p:sp>
      <p:sp>
        <p:nvSpPr>
          <p:cNvPr id="22" name="Rectangle 21"/>
          <p:cNvSpPr/>
          <p:nvPr/>
        </p:nvSpPr>
        <p:spPr>
          <a:xfrm>
            <a:off x="3052451" y="1978025"/>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prstClr val="black"/>
                </a:solidFill>
                <a:latin typeface="Univers Com 45 Light"/>
              </a:rPr>
              <a:t>Samples</a:t>
            </a:r>
          </a:p>
        </p:txBody>
      </p:sp>
      <p:sp>
        <p:nvSpPr>
          <p:cNvPr id="25" name="Rectangle 24"/>
          <p:cNvSpPr/>
          <p:nvPr/>
        </p:nvSpPr>
        <p:spPr>
          <a:xfrm>
            <a:off x="266700" y="2870200"/>
            <a:ext cx="965201"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solidFill>
                  <a:prstClr val="black"/>
                </a:solidFill>
                <a:latin typeface="Univers Com 45 Light"/>
              </a:rPr>
              <a:t>Clock</a:t>
            </a:r>
          </a:p>
        </p:txBody>
      </p:sp>
      <p:cxnSp>
        <p:nvCxnSpPr>
          <p:cNvPr id="4" name="Elbow Connector 3"/>
          <p:cNvCxnSpPr>
            <a:stCxn id="2" idx="3"/>
            <a:endCxn id="5" idx="1"/>
          </p:cNvCxnSpPr>
          <p:nvPr/>
        </p:nvCxnSpPr>
        <p:spPr>
          <a:xfrm>
            <a:off x="1204913" y="2171700"/>
            <a:ext cx="593725" cy="6794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2" idx="3"/>
            <a:endCxn id="11" idx="1"/>
          </p:cNvCxnSpPr>
          <p:nvPr/>
        </p:nvCxnSpPr>
        <p:spPr>
          <a:xfrm>
            <a:off x="3958602" y="2160588"/>
            <a:ext cx="321298" cy="69056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003800" y="3052227"/>
            <a:ext cx="1746250" cy="0"/>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31364" y="2925269"/>
            <a:ext cx="764069" cy="253916"/>
          </a:xfrm>
          <a:prstGeom prst="rect">
            <a:avLst/>
          </a:prstGeom>
          <a:solidFill>
            <a:schemeClr val="bg1"/>
          </a:solidFill>
        </p:spPr>
        <p:txBody>
          <a:bodyPr wrap="none" rtlCol="0">
            <a:spAutoFit/>
          </a:bodyPr>
          <a:lstStyle/>
          <a:p>
            <a:r>
              <a:rPr lang="en-US" sz="1050" dirty="0">
                <a:solidFill>
                  <a:prstClr val="black"/>
                </a:solidFill>
                <a:latin typeface="Univers Com 45 Light"/>
              </a:rPr>
              <a:t>Raw Data</a:t>
            </a:r>
          </a:p>
        </p:txBody>
      </p:sp>
      <p:sp>
        <p:nvSpPr>
          <p:cNvPr id="46" name="Rectangle 45"/>
          <p:cNvSpPr/>
          <p:nvPr/>
        </p:nvSpPr>
        <p:spPr>
          <a:xfrm>
            <a:off x="7912100" y="1828800"/>
            <a:ext cx="10668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48" name="Elbow Connector 47"/>
          <p:cNvCxnSpPr>
            <a:stCxn id="14" idx="3"/>
            <a:endCxn id="46" idx="1"/>
          </p:cNvCxnSpPr>
          <p:nvPr/>
        </p:nvCxnSpPr>
        <p:spPr>
          <a:xfrm flipV="1">
            <a:off x="7473950" y="2000250"/>
            <a:ext cx="438150" cy="850900"/>
          </a:xfrm>
          <a:prstGeom prst="bentConnector3">
            <a:avLst/>
          </a:prstGeom>
        </p:spPr>
        <p:style>
          <a:lnRef idx="2">
            <a:schemeClr val="accent6"/>
          </a:lnRef>
          <a:fillRef idx="0">
            <a:schemeClr val="accent6"/>
          </a:fillRef>
          <a:effectRef idx="1">
            <a:schemeClr val="accent6"/>
          </a:effectRef>
          <a:fontRef idx="minor">
            <a:schemeClr val="tx1"/>
          </a:fontRef>
        </p:style>
      </p:cxnSp>
      <p:cxnSp>
        <p:nvCxnSpPr>
          <p:cNvPr id="55" name="Straight Connector 54"/>
          <p:cNvCxnSpPr>
            <a:stCxn id="25" idx="3"/>
          </p:cNvCxnSpPr>
          <p:nvPr/>
        </p:nvCxnSpPr>
        <p:spPr>
          <a:xfrm>
            <a:off x="1207790" y="3041650"/>
            <a:ext cx="530428" cy="6350"/>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052451" y="2438484"/>
            <a:ext cx="761747" cy="253916"/>
          </a:xfrm>
          <a:prstGeom prst="rect">
            <a:avLst/>
          </a:prstGeom>
          <a:solidFill>
            <a:schemeClr val="bg1"/>
          </a:solidFill>
        </p:spPr>
        <p:txBody>
          <a:bodyPr wrap="none" rtlCol="0">
            <a:spAutoFit/>
          </a:bodyPr>
          <a:lstStyle/>
          <a:p>
            <a:r>
              <a:rPr lang="en-US" sz="1050" dirty="0">
                <a:solidFill>
                  <a:prstClr val="black"/>
                </a:solidFill>
                <a:latin typeface="Univers Com 45 Light"/>
              </a:rPr>
              <a:t>DAQ Task</a:t>
            </a:r>
          </a:p>
        </p:txBody>
      </p:sp>
      <p:cxnSp>
        <p:nvCxnSpPr>
          <p:cNvPr id="36" name="Elbow Connector 35"/>
          <p:cNvCxnSpPr/>
          <p:nvPr/>
        </p:nvCxnSpPr>
        <p:spPr>
          <a:xfrm>
            <a:off x="3958602" y="2160588"/>
            <a:ext cx="2791448" cy="690562"/>
          </a:xfrm>
          <a:prstGeom prst="bentConnector3">
            <a:avLst>
              <a:gd name="adj1" fmla="val 95496"/>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231901" y="4608831"/>
            <a:ext cx="6517962" cy="58477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solidFill>
                  <a:prstClr val="black"/>
                </a:solidFill>
                <a:latin typeface="Univers Com 45 Light"/>
              </a:rPr>
              <a:t>As the application becomes more sophisticated, it’s common to want to iterate on certain tasks within a loop..</a:t>
            </a:r>
          </a:p>
        </p:txBody>
      </p:sp>
    </p:spTree>
    <p:extLst>
      <p:ext uri="{BB962C8B-B14F-4D97-AF65-F5344CB8AC3E}">
        <p14:creationId xmlns:p14="http://schemas.microsoft.com/office/powerpoint/2010/main" val="21849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28600" y="1206500"/>
            <a:ext cx="8712200" cy="2649537"/>
          </a:xfrm>
          <a:prstGeom prst="roundRect">
            <a:avLst>
              <a:gd name="adj" fmla="val 5307"/>
            </a:avLst>
          </a:prstGeom>
          <a:gradFill>
            <a:gsLst>
              <a:gs pos="19000">
                <a:sysClr val="window" lastClr="FFFFFF">
                  <a:lumMod val="65000"/>
                </a:sysClr>
              </a:gs>
              <a:gs pos="19000">
                <a:sysClr val="window" lastClr="FFFFFF">
                  <a:lumMod val="65000"/>
                </a:sysClr>
              </a:gs>
              <a:gs pos="20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defTabSz="914400">
              <a:defRPr/>
            </a:pPr>
            <a:r>
              <a:rPr lang="en-US" sz="1400" b="1" kern="0" dirty="0">
                <a:solidFill>
                  <a:sysClr val="window" lastClr="FFFFFF"/>
                </a:solidFill>
                <a:latin typeface="Arial Narrow" pitchFamily="34" charset="0"/>
              </a:rPr>
              <a:t>Measurement System</a:t>
            </a:r>
          </a:p>
        </p:txBody>
      </p:sp>
      <p:grpSp>
        <p:nvGrpSpPr>
          <p:cNvPr id="21" name="Group 20"/>
          <p:cNvGrpSpPr/>
          <p:nvPr/>
        </p:nvGrpSpPr>
        <p:grpSpPr>
          <a:xfrm>
            <a:off x="1511300" y="2489200"/>
            <a:ext cx="1185551" cy="1093232"/>
            <a:chOff x="1866900" y="2489200"/>
            <a:chExt cx="1185551" cy="1093232"/>
          </a:xfrm>
        </p:grpSpPr>
        <p:grpSp>
          <p:nvGrpSpPr>
            <p:cNvPr id="9" name="Group 8"/>
            <p:cNvGrpSpPr/>
            <p:nvPr/>
          </p:nvGrpSpPr>
          <p:grpSpPr>
            <a:xfrm>
              <a:off x="2089150" y="2489200"/>
              <a:ext cx="723900" cy="723900"/>
              <a:chOff x="2089150" y="2489200"/>
              <a:chExt cx="723900" cy="723900"/>
            </a:xfrm>
          </p:grpSpPr>
          <p:sp>
            <p:nvSpPr>
              <p:cNvPr id="5" name="Rectangle 4"/>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8" name="Rectangle 7"/>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6" name="TextBox 15"/>
            <p:cNvSpPr txBox="1"/>
            <p:nvPr/>
          </p:nvSpPr>
          <p:spPr>
            <a:xfrm>
              <a:off x="1866900" y="3213100"/>
              <a:ext cx="1185551" cy="369332"/>
            </a:xfrm>
            <a:prstGeom prst="rect">
              <a:avLst/>
            </a:prstGeom>
            <a:noFill/>
          </p:spPr>
          <p:txBody>
            <a:bodyPr wrap="none" rtlCol="0">
              <a:spAutoFit/>
            </a:bodyPr>
            <a:lstStyle/>
            <a:p>
              <a:r>
                <a:rPr lang="en-US" dirty="0">
                  <a:solidFill>
                    <a:prstClr val="black"/>
                  </a:solidFill>
                  <a:latin typeface="Univers Com 45 Light"/>
                </a:rPr>
                <a:t>Configure</a:t>
              </a:r>
            </a:p>
          </p:txBody>
        </p:sp>
      </p:grpSp>
      <p:grpSp>
        <p:nvGrpSpPr>
          <p:cNvPr id="20" name="Group 19"/>
          <p:cNvGrpSpPr/>
          <p:nvPr/>
        </p:nvGrpSpPr>
        <p:grpSpPr>
          <a:xfrm>
            <a:off x="4114800" y="2489200"/>
            <a:ext cx="962564" cy="1094264"/>
            <a:chOff x="4152900" y="2489200"/>
            <a:chExt cx="962564" cy="1094264"/>
          </a:xfrm>
        </p:grpSpPr>
        <p:grpSp>
          <p:nvGrpSpPr>
            <p:cNvPr id="10" name="Group 9"/>
            <p:cNvGrpSpPr/>
            <p:nvPr/>
          </p:nvGrpSpPr>
          <p:grpSpPr>
            <a:xfrm>
              <a:off x="4279900" y="2489200"/>
              <a:ext cx="723900" cy="723900"/>
              <a:chOff x="2089150" y="2489200"/>
              <a:chExt cx="723900" cy="723900"/>
            </a:xfrm>
          </p:grpSpPr>
          <p:sp>
            <p:nvSpPr>
              <p:cNvPr id="11" name="Rectangle 10"/>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2" name="Rectangle 11"/>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7" name="TextBox 16"/>
            <p:cNvSpPr txBox="1"/>
            <p:nvPr/>
          </p:nvSpPr>
          <p:spPr>
            <a:xfrm>
              <a:off x="4152900" y="3214132"/>
              <a:ext cx="962564" cy="369332"/>
            </a:xfrm>
            <a:prstGeom prst="rect">
              <a:avLst/>
            </a:prstGeom>
            <a:noFill/>
          </p:spPr>
          <p:txBody>
            <a:bodyPr wrap="none" rtlCol="0">
              <a:spAutoFit/>
            </a:bodyPr>
            <a:lstStyle/>
            <a:p>
              <a:r>
                <a:rPr lang="en-US" dirty="0">
                  <a:solidFill>
                    <a:prstClr val="black"/>
                  </a:solidFill>
                  <a:latin typeface="Univers Com 45 Light"/>
                </a:rPr>
                <a:t>Acquire</a:t>
              </a:r>
            </a:p>
          </p:txBody>
        </p:sp>
      </p:grpSp>
      <p:grpSp>
        <p:nvGrpSpPr>
          <p:cNvPr id="19" name="Group 18"/>
          <p:cNvGrpSpPr/>
          <p:nvPr/>
        </p:nvGrpSpPr>
        <p:grpSpPr>
          <a:xfrm>
            <a:off x="6489700" y="2489200"/>
            <a:ext cx="1095294" cy="1093232"/>
            <a:chOff x="6248400" y="2489200"/>
            <a:chExt cx="1095294" cy="1093232"/>
          </a:xfrm>
        </p:grpSpPr>
        <p:grpSp>
          <p:nvGrpSpPr>
            <p:cNvPr id="13" name="Group 12"/>
            <p:cNvGrpSpPr/>
            <p:nvPr/>
          </p:nvGrpSpPr>
          <p:grpSpPr>
            <a:xfrm>
              <a:off x="6470650" y="2489200"/>
              <a:ext cx="723900" cy="723900"/>
              <a:chOff x="2089150" y="2489200"/>
              <a:chExt cx="723900" cy="723900"/>
            </a:xfrm>
          </p:grpSpPr>
          <p:sp>
            <p:nvSpPr>
              <p:cNvPr id="14" name="Rectangle 13"/>
              <p:cNvSpPr/>
              <p:nvPr/>
            </p:nvSpPr>
            <p:spPr>
              <a:xfrm>
                <a:off x="2089150" y="2489200"/>
                <a:ext cx="723900" cy="723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sp>
            <p:nvSpPr>
              <p:cNvPr id="15" name="Rectangle 14"/>
              <p:cNvSpPr/>
              <p:nvPr/>
            </p:nvSpPr>
            <p:spPr>
              <a:xfrm>
                <a:off x="2089150" y="2489200"/>
                <a:ext cx="723900" cy="203200"/>
              </a:xfrm>
              <a:prstGeom prst="rect">
                <a:avLst/>
              </a:prstGeom>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Univers Com 45 Light"/>
                </a:endParaRPr>
              </a:p>
            </p:txBody>
          </p:sp>
        </p:grpSp>
        <p:sp>
          <p:nvSpPr>
            <p:cNvPr id="18" name="TextBox 17"/>
            <p:cNvSpPr txBox="1"/>
            <p:nvPr/>
          </p:nvSpPr>
          <p:spPr>
            <a:xfrm>
              <a:off x="6248400" y="3213100"/>
              <a:ext cx="1095294" cy="369332"/>
            </a:xfrm>
            <a:prstGeom prst="rect">
              <a:avLst/>
            </a:prstGeom>
            <a:noFill/>
          </p:spPr>
          <p:txBody>
            <a:bodyPr wrap="none" rtlCol="0">
              <a:spAutoFit/>
            </a:bodyPr>
            <a:lstStyle/>
            <a:p>
              <a:pPr algn="ctr"/>
              <a:r>
                <a:rPr lang="en-US" dirty="0">
                  <a:solidFill>
                    <a:prstClr val="black"/>
                  </a:solidFill>
                  <a:latin typeface="Univers Com 45 Light"/>
                </a:rPr>
                <a:t>Measure</a:t>
              </a:r>
            </a:p>
          </p:txBody>
        </p:sp>
      </p:grpSp>
      <p:cxnSp>
        <p:nvCxnSpPr>
          <p:cNvPr id="23" name="Straight Connector 22"/>
          <p:cNvCxnSpPr>
            <a:stCxn id="8" idx="3"/>
            <a:endCxn id="12" idx="1"/>
          </p:cNvCxnSpPr>
          <p:nvPr/>
        </p:nvCxnSpPr>
        <p:spPr>
          <a:xfrm>
            <a:off x="2457450" y="2590800"/>
            <a:ext cx="1784350"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495300" y="2000250"/>
            <a:ext cx="6985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Univers Com 45 Light"/>
              </a:rPr>
              <a:t>I/O</a:t>
            </a:r>
          </a:p>
        </p:txBody>
      </p:sp>
      <p:sp>
        <p:nvSpPr>
          <p:cNvPr id="22" name="Rectangle 21"/>
          <p:cNvSpPr/>
          <p:nvPr/>
        </p:nvSpPr>
        <p:spPr>
          <a:xfrm>
            <a:off x="3014351" y="1978025"/>
            <a:ext cx="906151" cy="3651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prstClr val="black"/>
                </a:solidFill>
                <a:latin typeface="Univers Com 45 Light"/>
              </a:rPr>
              <a:t>Samples</a:t>
            </a:r>
          </a:p>
        </p:txBody>
      </p:sp>
      <p:sp>
        <p:nvSpPr>
          <p:cNvPr id="25" name="Rectangle 24"/>
          <p:cNvSpPr/>
          <p:nvPr/>
        </p:nvSpPr>
        <p:spPr>
          <a:xfrm>
            <a:off x="495300" y="2870200"/>
            <a:ext cx="838200" cy="3429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solidFill>
                  <a:prstClr val="black"/>
                </a:solidFill>
                <a:latin typeface="Univers Com 45 Light"/>
              </a:rPr>
              <a:t>Clock</a:t>
            </a:r>
          </a:p>
        </p:txBody>
      </p:sp>
      <p:cxnSp>
        <p:nvCxnSpPr>
          <p:cNvPr id="4" name="Elbow Connector 3"/>
          <p:cNvCxnSpPr>
            <a:stCxn id="2" idx="3"/>
            <a:endCxn id="5" idx="1"/>
          </p:cNvCxnSpPr>
          <p:nvPr/>
        </p:nvCxnSpPr>
        <p:spPr>
          <a:xfrm>
            <a:off x="1166813" y="2171700"/>
            <a:ext cx="593725" cy="6794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2" idx="3"/>
            <a:endCxn id="11" idx="1"/>
          </p:cNvCxnSpPr>
          <p:nvPr/>
        </p:nvCxnSpPr>
        <p:spPr>
          <a:xfrm>
            <a:off x="3920502" y="2160588"/>
            <a:ext cx="321298" cy="69056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65700" y="3009895"/>
            <a:ext cx="1746250" cy="0"/>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293264" y="2882937"/>
            <a:ext cx="764069" cy="253916"/>
          </a:xfrm>
          <a:prstGeom prst="rect">
            <a:avLst/>
          </a:prstGeom>
          <a:solidFill>
            <a:schemeClr val="bg1"/>
          </a:solidFill>
        </p:spPr>
        <p:txBody>
          <a:bodyPr wrap="none" rtlCol="0">
            <a:spAutoFit/>
          </a:bodyPr>
          <a:lstStyle/>
          <a:p>
            <a:r>
              <a:rPr lang="en-US" sz="1050" dirty="0">
                <a:solidFill>
                  <a:prstClr val="black"/>
                </a:solidFill>
                <a:latin typeface="Univers Com 45 Light"/>
              </a:rPr>
              <a:t>Raw Data</a:t>
            </a:r>
          </a:p>
        </p:txBody>
      </p:sp>
      <p:sp>
        <p:nvSpPr>
          <p:cNvPr id="46" name="Rectangle 45"/>
          <p:cNvSpPr/>
          <p:nvPr/>
        </p:nvSpPr>
        <p:spPr>
          <a:xfrm>
            <a:off x="7874000" y="1828800"/>
            <a:ext cx="914400" cy="3429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latin typeface="Univers Com 45 Light"/>
              </a:rPr>
              <a:t>Graph</a:t>
            </a:r>
          </a:p>
        </p:txBody>
      </p:sp>
      <p:cxnSp>
        <p:nvCxnSpPr>
          <p:cNvPr id="48" name="Elbow Connector 47"/>
          <p:cNvCxnSpPr>
            <a:stCxn id="14" idx="3"/>
            <a:endCxn id="46" idx="1"/>
          </p:cNvCxnSpPr>
          <p:nvPr/>
        </p:nvCxnSpPr>
        <p:spPr>
          <a:xfrm flipV="1">
            <a:off x="7435850" y="2000250"/>
            <a:ext cx="438150" cy="850900"/>
          </a:xfrm>
          <a:prstGeom prst="bentConnector3">
            <a:avLst/>
          </a:prstGeom>
        </p:spPr>
        <p:style>
          <a:lnRef idx="2">
            <a:schemeClr val="accent6"/>
          </a:lnRef>
          <a:fillRef idx="0">
            <a:schemeClr val="accent6"/>
          </a:fillRef>
          <a:effectRef idx="1">
            <a:schemeClr val="accent6"/>
          </a:effectRef>
          <a:fontRef idx="minor">
            <a:schemeClr val="tx1"/>
          </a:fontRef>
        </p:style>
      </p:cxnSp>
      <p:cxnSp>
        <p:nvCxnSpPr>
          <p:cNvPr id="55" name="Straight Connector 54"/>
          <p:cNvCxnSpPr>
            <a:stCxn id="25" idx="3"/>
          </p:cNvCxnSpPr>
          <p:nvPr/>
        </p:nvCxnSpPr>
        <p:spPr>
          <a:xfrm>
            <a:off x="1333500" y="3041650"/>
            <a:ext cx="366618" cy="6350"/>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014351" y="2438484"/>
            <a:ext cx="761747" cy="253916"/>
          </a:xfrm>
          <a:prstGeom prst="rect">
            <a:avLst/>
          </a:prstGeom>
          <a:solidFill>
            <a:schemeClr val="bg1"/>
          </a:solidFill>
        </p:spPr>
        <p:txBody>
          <a:bodyPr wrap="none" rtlCol="0">
            <a:spAutoFit/>
          </a:bodyPr>
          <a:lstStyle/>
          <a:p>
            <a:r>
              <a:rPr lang="en-US" sz="1050" dirty="0">
                <a:solidFill>
                  <a:prstClr val="black"/>
                </a:solidFill>
                <a:latin typeface="Univers Com 45 Light"/>
              </a:rPr>
              <a:t>DAQ Task</a:t>
            </a:r>
          </a:p>
        </p:txBody>
      </p:sp>
      <p:cxnSp>
        <p:nvCxnSpPr>
          <p:cNvPr id="34" name="Elbow Connector 33"/>
          <p:cNvCxnSpPr/>
          <p:nvPr/>
        </p:nvCxnSpPr>
        <p:spPr>
          <a:xfrm>
            <a:off x="3937436" y="2160588"/>
            <a:ext cx="2791448" cy="690562"/>
          </a:xfrm>
          <a:prstGeom prst="bentConnector3">
            <a:avLst>
              <a:gd name="adj1" fmla="val 95496"/>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231901" y="4608831"/>
            <a:ext cx="651796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prstClr val="black"/>
                </a:solidFill>
                <a:latin typeface="Univers Com 45 Light"/>
              </a:rPr>
              <a:t>…or perhaps the entire system</a:t>
            </a:r>
          </a:p>
        </p:txBody>
      </p:sp>
    </p:spTree>
    <p:extLst>
      <p:ext uri="{BB962C8B-B14F-4D97-AF65-F5344CB8AC3E}">
        <p14:creationId xmlns:p14="http://schemas.microsoft.com/office/powerpoint/2010/main" val="125977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2,1569955101,\\psf\Home\Documents\Work\Events\Developer Days\2014\Intro to OOP\Presenter\Introduction to OOP for LabVIEW Programmers_pptx\Media.ppcx"/>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PSNARRATION" val="3,2056494728,C:\Users\hyohanne\Desktop\LabVIEW 2012 (Measurements Prospects)_pptx\LabVIEW 2012 (Measurements Prospects)_pptx\Media.ppcx"/>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I Corporate 2012">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NI Company Powerpoint">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766</TotalTime>
  <Words>7915</Words>
  <Application>Microsoft Office PowerPoint</Application>
  <PresentationFormat>On-screen Show (4:3)</PresentationFormat>
  <Paragraphs>743</Paragraphs>
  <Slides>57</Slides>
  <Notes>55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57</vt:i4>
      </vt:variant>
    </vt:vector>
  </HeadingPairs>
  <TitlesOfParts>
    <vt:vector size="68" baseType="lpstr">
      <vt:lpstr>Arial</vt:lpstr>
      <vt:lpstr>Arial Narrow</vt:lpstr>
      <vt:lpstr>Calibri</vt:lpstr>
      <vt:lpstr>Calibri Light</vt:lpstr>
      <vt:lpstr>Courier New</vt:lpstr>
      <vt:lpstr>Univers Com 45 Light</vt:lpstr>
      <vt:lpstr>Univers Com 55</vt:lpstr>
      <vt:lpstr>Wingdings</vt:lpstr>
      <vt:lpstr>Office Theme</vt:lpstr>
      <vt:lpstr>NI Corporate 2012</vt:lpstr>
      <vt:lpstr>1_NI Company Powerpoint</vt:lpstr>
      <vt:lpstr>PowerPoint Presentation</vt:lpstr>
      <vt:lpstr>Using OOP in Measurement Systems</vt:lpstr>
      <vt:lpstr>Common Problem: Software becomes difficult to maintain over time…</vt:lpstr>
      <vt:lpstr>Why OOP is an Answer</vt:lpstr>
      <vt:lpstr>The journey to OOP starts sooner than you think…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vt:lpstr>
      <vt:lpstr>PowerPoint Presentation</vt:lpstr>
      <vt:lpstr>PowerPoint Presentation</vt:lpstr>
      <vt:lpstr>PowerPoint Presentation</vt:lpstr>
      <vt:lpstr>Inheritance Allows Descendant Classes to Modify, Extend and Add Functionality of a Parent</vt:lpstr>
      <vt:lpstr>Demonstration</vt:lpstr>
      <vt:lpstr>PowerPoint Presentation</vt:lpstr>
      <vt:lpstr>‘Acquire’ is Dynamically Dispatched</vt:lpstr>
      <vt:lpstr>‘Acquire’ is Dynamically Dispatched</vt:lpstr>
      <vt:lpstr>Understanding Dynamic Dispatch</vt:lpstr>
      <vt:lpstr>Demonstration</vt:lpstr>
      <vt:lpstr>PowerPoint Presentation</vt:lpstr>
      <vt:lpstr>A: It’s conceptually similar, but there are extremely important differences…(NO)</vt:lpstr>
      <vt:lpstr>PowerPoint Presentation</vt:lpstr>
      <vt:lpstr>Sibling Classes Have Unique Data Scope</vt:lpstr>
      <vt:lpstr>PowerPoint Presentation</vt:lpstr>
      <vt:lpstr>PowerPoint Presentation</vt:lpstr>
      <vt:lpstr>PowerPoint Presentation</vt:lpstr>
      <vt:lpstr>The Basics of an Object Factory</vt:lpstr>
      <vt:lpstr>Group Exercise</vt:lpstr>
      <vt:lpstr>Q: How can an instance of the measure method return information that is appropriate and specific to the measurement class it belongs to?</vt:lpstr>
      <vt:lpstr>Use a Class Hierarchy</vt:lpstr>
      <vt:lpstr>General Best-Practice: Don’t Use Variants</vt:lpstr>
      <vt:lpstr>PowerPoint Presentation</vt:lpstr>
      <vt:lpstr>PowerPoint Presentation</vt:lpstr>
      <vt:lpstr>PowerPoint Presentation</vt:lpstr>
      <vt:lpstr>PowerPoint Presentation</vt:lpstr>
      <vt:lpstr>PowerPoint Presentation</vt:lpstr>
      <vt:lpstr>Sample Hardware Class Hierarchy</vt:lpstr>
      <vt:lpstr>PowerPoint Presentation</vt:lpstr>
      <vt:lpstr>Demonstration</vt:lpstr>
      <vt:lpstr>Summary of Most Important Concepts</vt:lpstr>
      <vt:lpstr>Want to Learn More?</vt:lpstr>
      <vt:lpstr>Join the 10,000 + NI Certified Professionals</vt:lpstr>
      <vt:lpstr>Looking for More?</vt:lpstr>
      <vt:lpstr>Missed the CLA Summit this year? Get certified for next year!</vt:lpstr>
      <vt:lpstr>Already CLAD Certified?</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OOP in Measurement Systems</dc:title>
  <dc:creator>Elijah Kerry</dc:creator>
  <cp:lastModifiedBy>Balakirev, Fedor Fedorovich</cp:lastModifiedBy>
  <cp:revision>64</cp:revision>
  <dcterms:created xsi:type="dcterms:W3CDTF">2013-11-15T20:41:53Z</dcterms:created>
  <dcterms:modified xsi:type="dcterms:W3CDTF">2016-06-16T00:00:10Z</dcterms:modified>
</cp:coreProperties>
</file>