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7" r:id="rId10"/>
    <p:sldId id="264" r:id="rId11"/>
    <p:sldId id="277" r:id="rId12"/>
    <p:sldId id="268" r:id="rId13"/>
    <p:sldId id="280" r:id="rId14"/>
    <p:sldId id="275" r:id="rId15"/>
    <p:sldId id="283" r:id="rId16"/>
    <p:sldId id="284" r:id="rId17"/>
    <p:sldId id="285" r:id="rId18"/>
    <p:sldId id="286" r:id="rId19"/>
    <p:sldId id="287" r:id="rId20"/>
    <p:sldId id="278" r:id="rId21"/>
    <p:sldId id="289" r:id="rId22"/>
    <p:sldId id="270" r:id="rId23"/>
    <p:sldId id="272" r:id="rId24"/>
    <p:sldId id="271" r:id="rId25"/>
    <p:sldId id="288" r:id="rId26"/>
    <p:sldId id="281" r:id="rId27"/>
    <p:sldId id="273"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9DB"/>
    <a:srgbClr val="E76F51"/>
    <a:srgbClr val="6A5A88"/>
    <a:srgbClr val="457B9D"/>
    <a:srgbClr val="F4A261"/>
    <a:srgbClr val="FB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26DF51-2893-3BFE-BB54-FDCEAA222432}" v="4" dt="2023-10-19T00:11:44.514"/>
    <p1510:client id="{A1717F97-0BBF-4A9C-9CD0-B343A62DD846}" v="53" dt="2023-10-19T00:35:13.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108" d="100"/>
          <a:sy n="108" d="100"/>
        </p:scale>
        <p:origin x="1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3264-5831-6A0D-D20C-34FBE8BFE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53A767-EE08-4B04-F792-651CDE599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7CD225-A22E-F8DA-7F1D-2E110042B55B}"/>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564EE100-E821-604A-AB59-C65C19070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8867F-131A-2F7A-600C-D4599A08764B}"/>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5526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FDA2-FDD1-8CAC-10FF-78D02A78F2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9C77A7-6A14-A306-BA22-526872179B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48920-3DFF-BD4D-6621-63C7D2DFE2EF}"/>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6AB01DFD-4E7A-8893-2561-B87DB3571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BB763-BBC1-6D0E-DC11-E82F79184E6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1828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5C491-E49C-A11B-187F-63312FB75C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9EA5D9-72D9-1769-EAF1-8840AA587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7644B-72C0-106C-17D2-F7FACD788762}"/>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766B006C-37FA-E31C-D342-0433818B6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2E3C4-9505-076C-2C18-3EA57A377257}"/>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7358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540D-8435-8672-F492-59756D3C4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A2E654-AF71-3BFA-EE26-345D52A82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B02B7-63AD-A0CE-B112-C811E2F6DF86}"/>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1EDA6916-FC55-CC08-8BD0-C06F7978D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CC496-A8AC-3636-4E72-07DE054A81B4}"/>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5697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DA63-4D26-3A59-461D-FCF49C8A2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EAA521-EF59-65EB-5180-7AD3E4E95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E0F53-63D4-741E-D037-D328D5B083B0}"/>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F275E349-3226-D11A-751C-8868A6D95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2FC24-15D8-9293-902E-E77973A813D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8884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5325-88CD-B172-DCBC-07BD8F5E1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12644-245B-4EAC-A015-532778B4A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63EF14-B47E-9311-8A5C-D31DCD55D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4823F2-98FD-EFC5-8A57-65B663FE172B}"/>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6" name="Footer Placeholder 5">
            <a:extLst>
              <a:ext uri="{FF2B5EF4-FFF2-40B4-BE49-F238E27FC236}">
                <a16:creationId xmlns:a16="http://schemas.microsoft.com/office/drawing/2014/main" id="{29CB04E5-EBAF-22BC-2565-55179A93B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A29E4-D088-3AF2-E170-2EA747D475EC}"/>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258113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96BC-017F-1310-DB67-030D54DB90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EEE4E2-5BA8-9725-790C-7F4DE2629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DB7AE-F563-E1E8-835D-16910A08D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C91B2-DACF-C1B1-0382-3F0749E4B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C68FB-ED85-1BBE-DC21-F140A7B89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9E335-6984-815E-A545-F2AAD33D818A}"/>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8" name="Footer Placeholder 7">
            <a:extLst>
              <a:ext uri="{FF2B5EF4-FFF2-40B4-BE49-F238E27FC236}">
                <a16:creationId xmlns:a16="http://schemas.microsoft.com/office/drawing/2014/main" id="{4397BCE4-2BAA-BB89-A547-C19B1EAA97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440F9-D775-BD35-74DE-F2E860A3E38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24897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68C6-4225-FDBC-2202-BB4A5235A9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2F4DFA-498D-FC23-2BE3-B3DEAC361136}"/>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4" name="Footer Placeholder 3">
            <a:extLst>
              <a:ext uri="{FF2B5EF4-FFF2-40B4-BE49-F238E27FC236}">
                <a16:creationId xmlns:a16="http://schemas.microsoft.com/office/drawing/2014/main" id="{53755094-E8EA-DB19-6233-F91609B30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3CFC2-F77F-7D40-76D6-795CE82DBB11}"/>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80326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48B84-2FA1-D568-99C3-C91A00BD4E87}"/>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3" name="Footer Placeholder 2">
            <a:extLst>
              <a:ext uri="{FF2B5EF4-FFF2-40B4-BE49-F238E27FC236}">
                <a16:creationId xmlns:a16="http://schemas.microsoft.com/office/drawing/2014/main" id="{4493639C-9584-7EE8-C2CF-BEA10E5A02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65D79E-C3CE-6136-B706-14FB1E772F7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1093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3827-F192-5C52-BD0E-432212DCD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06303F-0045-96DC-9011-2F9423C0F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C772DA-9361-5079-0980-EE45F1F2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9601A-0CD2-BF7A-A136-630821197DCE}"/>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6" name="Footer Placeholder 5">
            <a:extLst>
              <a:ext uri="{FF2B5EF4-FFF2-40B4-BE49-F238E27FC236}">
                <a16:creationId xmlns:a16="http://schemas.microsoft.com/office/drawing/2014/main" id="{1E054511-5F2E-3591-E4F0-0931AD919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303C4-5383-BB42-36E0-68E5CF512D0E}"/>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75001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54A1-1A30-CD08-1694-AF8D83763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57F92-F04D-B854-D332-4673196A7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7DE099-EB3F-9FEC-3CBA-E12960B51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FE3C5-3219-0CD0-634C-E7371B5D6EAA}"/>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6" name="Footer Placeholder 5">
            <a:extLst>
              <a:ext uri="{FF2B5EF4-FFF2-40B4-BE49-F238E27FC236}">
                <a16:creationId xmlns:a16="http://schemas.microsoft.com/office/drawing/2014/main" id="{63CF2828-F21A-0A35-C765-710D7CEBD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0442E-ED00-720C-F9B3-6A6F66BF048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08218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BF803-EBEC-E11A-1D2A-F99F6B99D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56DA39-588C-E527-3CE3-AB4CA7C58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77E25-B57C-E4EE-8992-4BE3BE5F8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623C7630-37E9-4CAB-48F3-4F0B699FF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99C1DB-DC47-94A0-C25F-93E92EB71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840FB-D839-4301-9BC3-5F864F0F1644}" type="slidenum">
              <a:rPr lang="en-US" smtClean="0"/>
              <a:t>‹#›</a:t>
            </a:fld>
            <a:endParaRPr lang="en-US"/>
          </a:p>
        </p:txBody>
      </p:sp>
    </p:spTree>
    <p:extLst>
      <p:ext uri="{BB962C8B-B14F-4D97-AF65-F5344CB8AC3E}">
        <p14:creationId xmlns:p14="http://schemas.microsoft.com/office/powerpoint/2010/main" val="346239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7.xml"/><Relationship Id="rId1" Type="http://schemas.openxmlformats.org/officeDocument/2006/relationships/video" Target="https://www.youtube.com/embed/1mR4BzpTBxs?feature=oembe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hyperlink" Target="https://codd.cs.gsu.edu/~jsumlin3/WP/PW/1/main-menu.html" TargetMode="External"/><Relationship Id="rId2" Type="http://schemas.openxmlformats.org/officeDocument/2006/relationships/hyperlink" Target="https://youtu.be/fvSCaxGHSpI" TargetMode="External"/><Relationship Id="rId1" Type="http://schemas.openxmlformats.org/officeDocument/2006/relationships/slideLayout" Target="../slideLayouts/slideLayout2.xml"/><Relationship Id="rId4" Type="http://schemas.openxmlformats.org/officeDocument/2006/relationships/hyperlink" Target="https://github.com/JSumlin/Web-Project-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B245D-E499-578B-C6DB-F1B9EC5E7364}"/>
              </a:ext>
            </a:extLst>
          </p:cNvPr>
          <p:cNvSpPr txBox="1"/>
          <p:nvPr/>
        </p:nvSpPr>
        <p:spPr>
          <a:xfrm>
            <a:off x="314960" y="467360"/>
            <a:ext cx="11267440" cy="1754326"/>
          </a:xfrm>
          <a:prstGeom prst="rect">
            <a:avLst/>
          </a:prstGeom>
          <a:noFill/>
        </p:spPr>
        <p:txBody>
          <a:bodyPr wrap="square" rtlCol="0">
            <a:spAutoFit/>
          </a:bodyPr>
          <a:lstStyle/>
          <a:p>
            <a:r>
              <a:rPr lang="en-US" sz="5400" dirty="0"/>
              <a:t>Web Technologies Development Project </a:t>
            </a:r>
            <a:r>
              <a:rPr lang="en-US" sz="5400" dirty="0">
                <a:solidFill>
                  <a:schemeClr val="tx2">
                    <a:lumMod val="75000"/>
                  </a:schemeClr>
                </a:solidFill>
                <a:latin typeface="Aharoni" panose="02010803020104030203" pitchFamily="2" charset="-79"/>
                <a:cs typeface="Aharoni" panose="02010803020104030203" pitchFamily="2" charset="-79"/>
              </a:rPr>
              <a:t>– Team 13</a:t>
            </a:r>
          </a:p>
        </p:txBody>
      </p:sp>
      <p:pic>
        <p:nvPicPr>
          <p:cNvPr id="4" name="Graphic 3" descr="3d Glasses with solid fill">
            <a:extLst>
              <a:ext uri="{FF2B5EF4-FFF2-40B4-BE49-F238E27FC236}">
                <a16:creationId xmlns:a16="http://schemas.microsoft.com/office/drawing/2014/main" id="{5EC1146E-9BAB-F0D6-CB63-613A78536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478" y="2338999"/>
            <a:ext cx="1330960" cy="1330960"/>
          </a:xfrm>
          <a:prstGeom prst="rect">
            <a:avLst/>
          </a:prstGeom>
        </p:spPr>
      </p:pic>
      <p:pic>
        <p:nvPicPr>
          <p:cNvPr id="6" name="Graphic 5" descr="Programmer male with solid fill">
            <a:extLst>
              <a:ext uri="{FF2B5EF4-FFF2-40B4-BE49-F238E27FC236}">
                <a16:creationId xmlns:a16="http://schemas.microsoft.com/office/drawing/2014/main" id="{4499B88F-1BFF-A361-D87B-B5804A1C00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9970" y="2007529"/>
            <a:ext cx="1662430" cy="1662430"/>
          </a:xfrm>
          <a:prstGeom prst="rect">
            <a:avLst/>
          </a:prstGeom>
        </p:spPr>
      </p:pic>
      <p:pic>
        <p:nvPicPr>
          <p:cNvPr id="8" name="Graphic 7" descr="Network outline">
            <a:extLst>
              <a:ext uri="{FF2B5EF4-FFF2-40B4-BE49-F238E27FC236}">
                <a16:creationId xmlns:a16="http://schemas.microsoft.com/office/drawing/2014/main" id="{6BDA0ED4-C75F-AF76-F97D-DD180DCAD4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9782" y="5048232"/>
            <a:ext cx="1254760" cy="1254760"/>
          </a:xfrm>
          <a:prstGeom prst="rect">
            <a:avLst/>
          </a:prstGeom>
        </p:spPr>
      </p:pic>
      <p:pic>
        <p:nvPicPr>
          <p:cNvPr id="3" name="Picture 2">
            <a:extLst>
              <a:ext uri="{FF2B5EF4-FFF2-40B4-BE49-F238E27FC236}">
                <a16:creationId xmlns:a16="http://schemas.microsoft.com/office/drawing/2014/main" id="{62B82B82-1F52-52E6-4408-A37E6766D6E7}"/>
              </a:ext>
            </a:extLst>
          </p:cNvPr>
          <p:cNvPicPr>
            <a:picLocks noChangeAspect="1"/>
          </p:cNvPicPr>
          <p:nvPr/>
        </p:nvPicPr>
        <p:blipFill>
          <a:blip r:embed="rId8"/>
          <a:stretch>
            <a:fillRect/>
          </a:stretch>
        </p:blipFill>
        <p:spPr>
          <a:xfrm>
            <a:off x="7237129" y="2440387"/>
            <a:ext cx="1329043" cy="1329043"/>
          </a:xfrm>
          <a:prstGeom prst="rect">
            <a:avLst/>
          </a:prstGeom>
        </p:spPr>
      </p:pic>
      <p:pic>
        <p:nvPicPr>
          <p:cNvPr id="5" name="Picture 4">
            <a:extLst>
              <a:ext uri="{FF2B5EF4-FFF2-40B4-BE49-F238E27FC236}">
                <a16:creationId xmlns:a16="http://schemas.microsoft.com/office/drawing/2014/main" id="{63096602-3F81-8F1C-F247-EFDD954402B3}"/>
              </a:ext>
            </a:extLst>
          </p:cNvPr>
          <p:cNvPicPr>
            <a:picLocks noChangeAspect="1"/>
          </p:cNvPicPr>
          <p:nvPr/>
        </p:nvPicPr>
        <p:blipFill>
          <a:blip r:embed="rId8"/>
          <a:stretch>
            <a:fillRect/>
          </a:stretch>
        </p:blipFill>
        <p:spPr>
          <a:xfrm>
            <a:off x="5053212" y="5011090"/>
            <a:ext cx="1329043" cy="1329043"/>
          </a:xfrm>
          <a:prstGeom prst="rect">
            <a:avLst/>
          </a:prstGeom>
        </p:spPr>
      </p:pic>
      <p:pic>
        <p:nvPicPr>
          <p:cNvPr id="7" name="Picture 6">
            <a:extLst>
              <a:ext uri="{FF2B5EF4-FFF2-40B4-BE49-F238E27FC236}">
                <a16:creationId xmlns:a16="http://schemas.microsoft.com/office/drawing/2014/main" id="{8067ED18-5E56-59A8-EF21-1C3C5C7EC8F3}"/>
              </a:ext>
            </a:extLst>
          </p:cNvPr>
          <p:cNvPicPr>
            <a:picLocks noChangeAspect="1"/>
          </p:cNvPicPr>
          <p:nvPr/>
        </p:nvPicPr>
        <p:blipFill>
          <a:blip r:embed="rId8"/>
          <a:stretch>
            <a:fillRect/>
          </a:stretch>
        </p:blipFill>
        <p:spPr>
          <a:xfrm>
            <a:off x="9919970" y="5067202"/>
            <a:ext cx="1329043" cy="1329043"/>
          </a:xfrm>
          <a:prstGeom prst="rect">
            <a:avLst/>
          </a:prstGeom>
        </p:spPr>
      </p:pic>
      <p:pic>
        <p:nvPicPr>
          <p:cNvPr id="10" name="Graphic 9" descr="Browser window with solid fill">
            <a:extLst>
              <a:ext uri="{FF2B5EF4-FFF2-40B4-BE49-F238E27FC236}">
                <a16:creationId xmlns:a16="http://schemas.microsoft.com/office/drawing/2014/main" id="{8AB0F037-246A-1164-0976-17BA99646E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01654" y="2338998"/>
            <a:ext cx="1353217" cy="1353217"/>
          </a:xfrm>
          <a:prstGeom prst="rect">
            <a:avLst/>
          </a:prstGeom>
        </p:spPr>
      </p:pic>
      <p:pic>
        <p:nvPicPr>
          <p:cNvPr id="11" name="Picture 10">
            <a:extLst>
              <a:ext uri="{FF2B5EF4-FFF2-40B4-BE49-F238E27FC236}">
                <a16:creationId xmlns:a16="http://schemas.microsoft.com/office/drawing/2014/main" id="{85A56D7A-A538-5A0E-B6F6-C455E0EA65E9}"/>
              </a:ext>
            </a:extLst>
          </p:cNvPr>
          <p:cNvPicPr>
            <a:picLocks noChangeAspect="1"/>
          </p:cNvPicPr>
          <p:nvPr/>
        </p:nvPicPr>
        <p:blipFill>
          <a:blip r:embed="rId11"/>
          <a:stretch>
            <a:fillRect/>
          </a:stretch>
        </p:blipFill>
        <p:spPr>
          <a:xfrm>
            <a:off x="475036" y="3901856"/>
            <a:ext cx="1109234" cy="1109234"/>
          </a:xfrm>
          <a:prstGeom prst="rect">
            <a:avLst/>
          </a:prstGeom>
        </p:spPr>
      </p:pic>
    </p:spTree>
    <p:extLst>
      <p:ext uri="{BB962C8B-B14F-4D97-AF65-F5344CB8AC3E}">
        <p14:creationId xmlns:p14="http://schemas.microsoft.com/office/powerpoint/2010/main" val="415513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A48A73-68DA-2C87-4F4D-2D813C57A5F9}"/>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426970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FDDF3E-4345-3889-27E2-ACB385A64ACE}"/>
              </a:ext>
            </a:extLst>
          </p:cNvPr>
          <p:cNvSpPr txBox="1"/>
          <p:nvPr/>
        </p:nvSpPr>
        <p:spPr>
          <a:xfrm>
            <a:off x="421041" y="224117"/>
            <a:ext cx="3405235"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TEAM</a:t>
            </a:r>
          </a:p>
          <a:p>
            <a:endParaRPr lang="en-US" sz="7200" dirty="0">
              <a:solidFill>
                <a:schemeClr val="bg1"/>
              </a:solidFill>
              <a:latin typeface="Aharoni" panose="02010803020104030203" pitchFamily="2" charset="-79"/>
              <a:cs typeface="Aharoni" panose="02010803020104030203" pitchFamily="2" charset="-79"/>
            </a:endParaRPr>
          </a:p>
        </p:txBody>
      </p:sp>
      <p:pic>
        <p:nvPicPr>
          <p:cNvPr id="5" name="Graphic 4" descr="Astronaut male with solid fill">
            <a:extLst>
              <a:ext uri="{FF2B5EF4-FFF2-40B4-BE49-F238E27FC236}">
                <a16:creationId xmlns:a16="http://schemas.microsoft.com/office/drawing/2014/main" id="{961190E3-DD0C-6335-36A1-B518EC5BB7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040" y="3535184"/>
            <a:ext cx="914400" cy="914400"/>
          </a:xfrm>
          <a:prstGeom prst="rect">
            <a:avLst/>
          </a:prstGeom>
        </p:spPr>
      </p:pic>
      <p:pic>
        <p:nvPicPr>
          <p:cNvPr id="6" name="Picture 5">
            <a:extLst>
              <a:ext uri="{FF2B5EF4-FFF2-40B4-BE49-F238E27FC236}">
                <a16:creationId xmlns:a16="http://schemas.microsoft.com/office/drawing/2014/main" id="{23723675-9672-79AA-FE85-D63E548350AE}"/>
              </a:ext>
            </a:extLst>
          </p:cNvPr>
          <p:cNvPicPr>
            <a:picLocks noChangeAspect="1"/>
          </p:cNvPicPr>
          <p:nvPr/>
        </p:nvPicPr>
        <p:blipFill>
          <a:blip r:embed="rId4"/>
          <a:stretch>
            <a:fillRect/>
          </a:stretch>
        </p:blipFill>
        <p:spPr>
          <a:xfrm>
            <a:off x="6753375" y="3429000"/>
            <a:ext cx="914479" cy="914479"/>
          </a:xfrm>
          <a:prstGeom prst="rect">
            <a:avLst/>
          </a:prstGeom>
        </p:spPr>
      </p:pic>
      <p:pic>
        <p:nvPicPr>
          <p:cNvPr id="7" name="Picture 6">
            <a:extLst>
              <a:ext uri="{FF2B5EF4-FFF2-40B4-BE49-F238E27FC236}">
                <a16:creationId xmlns:a16="http://schemas.microsoft.com/office/drawing/2014/main" id="{C6E0CB6F-C979-0637-18B4-6D5319AD6A34}"/>
              </a:ext>
            </a:extLst>
          </p:cNvPr>
          <p:cNvPicPr>
            <a:picLocks noChangeAspect="1"/>
          </p:cNvPicPr>
          <p:nvPr/>
        </p:nvPicPr>
        <p:blipFill>
          <a:blip r:embed="rId4"/>
          <a:stretch>
            <a:fillRect/>
          </a:stretch>
        </p:blipFill>
        <p:spPr>
          <a:xfrm>
            <a:off x="472373" y="1857395"/>
            <a:ext cx="914479" cy="914479"/>
          </a:xfrm>
          <a:prstGeom prst="rect">
            <a:avLst/>
          </a:prstGeom>
        </p:spPr>
      </p:pic>
      <p:pic>
        <p:nvPicPr>
          <p:cNvPr id="9" name="Picture 8">
            <a:extLst>
              <a:ext uri="{FF2B5EF4-FFF2-40B4-BE49-F238E27FC236}">
                <a16:creationId xmlns:a16="http://schemas.microsoft.com/office/drawing/2014/main" id="{2F782C38-B3CD-D005-FCD0-BFB4C8EDAE49}"/>
              </a:ext>
            </a:extLst>
          </p:cNvPr>
          <p:cNvPicPr>
            <a:picLocks noChangeAspect="1"/>
          </p:cNvPicPr>
          <p:nvPr/>
        </p:nvPicPr>
        <p:blipFill>
          <a:blip r:embed="rId4"/>
          <a:stretch>
            <a:fillRect/>
          </a:stretch>
        </p:blipFill>
        <p:spPr>
          <a:xfrm>
            <a:off x="420961" y="5089169"/>
            <a:ext cx="914479" cy="914479"/>
          </a:xfrm>
          <a:prstGeom prst="rect">
            <a:avLst/>
          </a:prstGeom>
        </p:spPr>
      </p:pic>
      <p:pic>
        <p:nvPicPr>
          <p:cNvPr id="11" name="Picture 10">
            <a:extLst>
              <a:ext uri="{FF2B5EF4-FFF2-40B4-BE49-F238E27FC236}">
                <a16:creationId xmlns:a16="http://schemas.microsoft.com/office/drawing/2014/main" id="{BE74FF14-E828-8E53-6E43-797B982BBA25}"/>
              </a:ext>
            </a:extLst>
          </p:cNvPr>
          <p:cNvPicPr>
            <a:picLocks noChangeAspect="1"/>
          </p:cNvPicPr>
          <p:nvPr/>
        </p:nvPicPr>
        <p:blipFill>
          <a:blip r:embed="rId4"/>
          <a:stretch>
            <a:fillRect/>
          </a:stretch>
        </p:blipFill>
        <p:spPr>
          <a:xfrm>
            <a:off x="6753374" y="5089169"/>
            <a:ext cx="914479" cy="914479"/>
          </a:xfrm>
          <a:prstGeom prst="rect">
            <a:avLst/>
          </a:prstGeom>
        </p:spPr>
      </p:pic>
      <p:sp>
        <p:nvSpPr>
          <p:cNvPr id="13" name="TextBox 12">
            <a:extLst>
              <a:ext uri="{FF2B5EF4-FFF2-40B4-BE49-F238E27FC236}">
                <a16:creationId xmlns:a16="http://schemas.microsoft.com/office/drawing/2014/main" id="{8031C139-8470-F1F3-9AC0-BC680142CF63}"/>
              </a:ext>
            </a:extLst>
          </p:cNvPr>
          <p:cNvSpPr txBox="1"/>
          <p:nvPr/>
        </p:nvSpPr>
        <p:spPr>
          <a:xfrm>
            <a:off x="1438183" y="1843673"/>
            <a:ext cx="3879542"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Alexander Nguyen </a:t>
            </a:r>
          </a:p>
        </p:txBody>
      </p:sp>
      <p:sp>
        <p:nvSpPr>
          <p:cNvPr id="14" name="TextBox 13">
            <a:extLst>
              <a:ext uri="{FF2B5EF4-FFF2-40B4-BE49-F238E27FC236}">
                <a16:creationId xmlns:a16="http://schemas.microsoft.com/office/drawing/2014/main" id="{B49AC633-2A21-8D01-BED1-1EB5A24B8A57}"/>
              </a:ext>
            </a:extLst>
          </p:cNvPr>
          <p:cNvSpPr txBox="1"/>
          <p:nvPr/>
        </p:nvSpPr>
        <p:spPr>
          <a:xfrm>
            <a:off x="1642369" y="3535184"/>
            <a:ext cx="3045041"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Joseph </a:t>
            </a:r>
            <a:r>
              <a:rPr lang="en-US" sz="3200" dirty="0" err="1">
                <a:solidFill>
                  <a:schemeClr val="bg1"/>
                </a:solidFill>
                <a:latin typeface="Aharoni" panose="02010803020104030203" pitchFamily="2" charset="-79"/>
                <a:cs typeface="Aharoni" panose="02010803020104030203" pitchFamily="2" charset="-79"/>
              </a:rPr>
              <a:t>Sumlin</a:t>
            </a:r>
            <a:endParaRPr lang="en-US" sz="3200" dirty="0">
              <a:solidFill>
                <a:schemeClr val="bg1"/>
              </a:solidFill>
              <a:latin typeface="Aharoni" panose="02010803020104030203" pitchFamily="2" charset="-79"/>
              <a:cs typeface="Aharoni" panose="02010803020104030203" pitchFamily="2" charset="-79"/>
            </a:endParaRPr>
          </a:p>
        </p:txBody>
      </p:sp>
      <p:sp>
        <p:nvSpPr>
          <p:cNvPr id="15" name="TextBox 14">
            <a:extLst>
              <a:ext uri="{FF2B5EF4-FFF2-40B4-BE49-F238E27FC236}">
                <a16:creationId xmlns:a16="http://schemas.microsoft.com/office/drawing/2014/main" id="{3302EA70-A41A-998B-6C42-A7C7847FE6F9}"/>
              </a:ext>
            </a:extLst>
          </p:cNvPr>
          <p:cNvSpPr txBox="1"/>
          <p:nvPr/>
        </p:nvSpPr>
        <p:spPr>
          <a:xfrm>
            <a:off x="1802167" y="5089169"/>
            <a:ext cx="3045041"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Jamie Lopez</a:t>
            </a:r>
          </a:p>
        </p:txBody>
      </p:sp>
      <p:sp>
        <p:nvSpPr>
          <p:cNvPr id="16" name="TextBox 15">
            <a:extLst>
              <a:ext uri="{FF2B5EF4-FFF2-40B4-BE49-F238E27FC236}">
                <a16:creationId xmlns:a16="http://schemas.microsoft.com/office/drawing/2014/main" id="{F828DA3C-9DBF-B8F8-EBD8-1E95BDABF671}"/>
              </a:ext>
            </a:extLst>
          </p:cNvPr>
          <p:cNvSpPr txBox="1"/>
          <p:nvPr/>
        </p:nvSpPr>
        <p:spPr>
          <a:xfrm>
            <a:off x="7972148" y="3429000"/>
            <a:ext cx="3426780"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Totti Nguyen</a:t>
            </a:r>
          </a:p>
        </p:txBody>
      </p:sp>
      <p:sp>
        <p:nvSpPr>
          <p:cNvPr id="17" name="TextBox 16">
            <a:extLst>
              <a:ext uri="{FF2B5EF4-FFF2-40B4-BE49-F238E27FC236}">
                <a16:creationId xmlns:a16="http://schemas.microsoft.com/office/drawing/2014/main" id="{A61B0028-A5FC-1396-5AEB-FB88B438334F}"/>
              </a:ext>
            </a:extLst>
          </p:cNvPr>
          <p:cNvSpPr txBox="1"/>
          <p:nvPr/>
        </p:nvSpPr>
        <p:spPr>
          <a:xfrm>
            <a:off x="8043169" y="5089169"/>
            <a:ext cx="3727870" cy="1077218"/>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Goutham Ganapathiappan</a:t>
            </a:r>
          </a:p>
        </p:txBody>
      </p:sp>
    </p:spTree>
    <p:extLst>
      <p:ext uri="{BB962C8B-B14F-4D97-AF65-F5344CB8AC3E}">
        <p14:creationId xmlns:p14="http://schemas.microsoft.com/office/powerpoint/2010/main" val="42433910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E29D683-FF1C-6051-181E-9CF2D8B10E79}"/>
              </a:ext>
            </a:extLst>
          </p:cNvPr>
          <p:cNvSpPr/>
          <p:nvPr/>
        </p:nvSpPr>
        <p:spPr>
          <a:xfrm>
            <a:off x="5356860" y="2674619"/>
            <a:ext cx="1478280" cy="1508760"/>
          </a:xfrm>
          <a:prstGeom prst="ellips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FD5CB69-7B81-4610-F023-9F1485EAB5FD}"/>
              </a:ext>
            </a:extLst>
          </p:cNvPr>
          <p:cNvSpPr/>
          <p:nvPr/>
        </p:nvSpPr>
        <p:spPr>
          <a:xfrm>
            <a:off x="3322320" y="786447"/>
            <a:ext cx="5547360" cy="528510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haroni" panose="02010803020104030203" pitchFamily="2" charset="-79"/>
              <a:cs typeface="Aharoni" panose="02010803020104030203" pitchFamily="2" charset="-79"/>
            </a:endParaRPr>
          </a:p>
        </p:txBody>
      </p:sp>
      <p:sp>
        <p:nvSpPr>
          <p:cNvPr id="7" name="Flowchart: Connector 6">
            <a:extLst>
              <a:ext uri="{FF2B5EF4-FFF2-40B4-BE49-F238E27FC236}">
                <a16:creationId xmlns:a16="http://schemas.microsoft.com/office/drawing/2014/main" id="{3258A90D-0639-11D5-8E03-AB61B61CE34E}"/>
              </a:ext>
            </a:extLst>
          </p:cNvPr>
          <p:cNvSpPr/>
          <p:nvPr/>
        </p:nvSpPr>
        <p:spPr>
          <a:xfrm>
            <a:off x="3299830" y="786447"/>
            <a:ext cx="5592340" cy="5285105"/>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004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E29D683-FF1C-6051-181E-9CF2D8B10E79}"/>
              </a:ext>
            </a:extLst>
          </p:cNvPr>
          <p:cNvSpPr/>
          <p:nvPr/>
        </p:nvSpPr>
        <p:spPr>
          <a:xfrm>
            <a:off x="-3993266" y="-2419109"/>
            <a:ext cx="19839007" cy="11343190"/>
          </a:xfrm>
          <a:prstGeom prst="ellips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FD5CB69-7B81-4610-F023-9F1485EAB5FD}"/>
              </a:ext>
            </a:extLst>
          </p:cNvPr>
          <p:cNvSpPr/>
          <p:nvPr/>
        </p:nvSpPr>
        <p:spPr>
          <a:xfrm>
            <a:off x="1804313" y="786447"/>
            <a:ext cx="5547360" cy="528510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2"/>
                </a:solidFill>
                <a:latin typeface="Aharoni" panose="02010803020104030203" pitchFamily="2" charset="-79"/>
                <a:cs typeface="Aharoni" panose="02010803020104030203" pitchFamily="2" charset="-79"/>
              </a:rPr>
              <a:t>Card Game Interface</a:t>
            </a:r>
          </a:p>
          <a:p>
            <a:pPr algn="ctr"/>
            <a:r>
              <a:rPr lang="en-US" dirty="0">
                <a:solidFill>
                  <a:schemeClr val="accent2"/>
                </a:solidFill>
                <a:latin typeface="Aharoni" panose="02010803020104030203" pitchFamily="2" charset="-79"/>
                <a:cs typeface="Aharoni" panose="02010803020104030203" pitchFamily="2" charset="-79"/>
              </a:rPr>
              <a:t>Designing a responsive and visually engaging card game interface with smooth animations to enhance user experience and engagement in a digital card game.</a:t>
            </a:r>
          </a:p>
        </p:txBody>
      </p:sp>
      <p:sp>
        <p:nvSpPr>
          <p:cNvPr id="7" name="Flowchart: Connector 6">
            <a:extLst>
              <a:ext uri="{FF2B5EF4-FFF2-40B4-BE49-F238E27FC236}">
                <a16:creationId xmlns:a16="http://schemas.microsoft.com/office/drawing/2014/main" id="{3258A90D-0639-11D5-8E03-AB61B61CE34E}"/>
              </a:ext>
            </a:extLst>
          </p:cNvPr>
          <p:cNvSpPr/>
          <p:nvPr/>
        </p:nvSpPr>
        <p:spPr>
          <a:xfrm>
            <a:off x="6371795" y="609933"/>
            <a:ext cx="5592340" cy="5285105"/>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659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04E326-9B7B-2DB7-C59D-D1E62B30968E}"/>
              </a:ext>
            </a:extLst>
          </p:cNvPr>
          <p:cNvPicPr>
            <a:picLocks noChangeAspect="1"/>
          </p:cNvPicPr>
          <p:nvPr/>
        </p:nvPicPr>
        <p:blipFill>
          <a:blip r:embed="rId2"/>
          <a:stretch>
            <a:fillRect/>
          </a:stretch>
        </p:blipFill>
        <p:spPr>
          <a:xfrm>
            <a:off x="372538" y="893927"/>
            <a:ext cx="6011177" cy="1572904"/>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372538" y="974379"/>
            <a:ext cx="6094520" cy="1561005"/>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 Engagement: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By creating a visually appealing card game interface with smooth animations, you address the challenge of engaging users and making the gaming experience enjoyable. The animations make the game more interactive and immersive, encouraging players to continue playing.</a:t>
            </a:r>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b="1" dirty="0">
                <a:solidFill>
                  <a:schemeClr val="bg1"/>
                </a:solidFill>
              </a:rPr>
              <a:t>Responsive Design: </a:t>
            </a:r>
            <a:r>
              <a:rPr lang="en-US" dirty="0">
                <a:solidFill>
                  <a:schemeClr val="bg1"/>
                </a:solidFill>
              </a:rPr>
              <a:t>Responsive design ensures that the card game interface looks and functions well on various devices and screen sizes. It addresses the problem of accommodating users with different devices, such as desktops, tablets, and smartphones, by providing a consistent and user-friendly experience.</a:t>
            </a: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477328"/>
          </a:xfrm>
          <a:prstGeom prst="rect">
            <a:avLst/>
          </a:prstGeom>
          <a:noFill/>
        </p:spPr>
        <p:txBody>
          <a:bodyPr wrap="square">
            <a:spAutoFit/>
          </a:bodyPr>
          <a:lstStyle/>
          <a:p>
            <a:r>
              <a:rPr lang="en-US" b="1" dirty="0">
                <a:solidFill>
                  <a:schemeClr val="bg1"/>
                </a:solidFill>
              </a:rPr>
              <a:t>User Experience (UX): </a:t>
            </a:r>
            <a:r>
              <a:rPr lang="en-US" dirty="0">
                <a:solidFill>
                  <a:schemeClr val="bg1"/>
                </a:solidFill>
              </a:rPr>
              <a:t>Smooth animations, intuitive buttons, and a well-structured layout contribute to a positive user experience. Addressing UX problems means making the interface user-friendly and easy to navigate, which can enhance user satisfaction and retention.</a:t>
            </a:r>
          </a:p>
        </p:txBody>
      </p:sp>
    </p:spTree>
    <p:extLst>
      <p:ext uri="{BB962C8B-B14F-4D97-AF65-F5344CB8AC3E}">
        <p14:creationId xmlns:p14="http://schemas.microsoft.com/office/powerpoint/2010/main" val="431579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BCD31B-D2B7-8EDA-8370-83D9AD775433}"/>
              </a:ext>
            </a:extLst>
          </p:cNvPr>
          <p:cNvPicPr>
            <a:picLocks noChangeAspect="1"/>
          </p:cNvPicPr>
          <p:nvPr/>
        </p:nvPicPr>
        <p:blipFill>
          <a:blip r:embed="rId2"/>
          <a:stretch>
            <a:fillRect/>
          </a:stretch>
        </p:blipFill>
        <p:spPr>
          <a:xfrm>
            <a:off x="372538" y="2831979"/>
            <a:ext cx="6300438" cy="1724280"/>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372538" y="974379"/>
            <a:ext cx="6094520" cy="1561005"/>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 Engagement: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By creating a visually appealing card game interface with smooth animations, you address the challenge of engaging users and making the gaming experience enjoyable. The animations make the game more interactive and immersive, encouraging players to continue playing.</a:t>
            </a:r>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b="1" dirty="0">
                <a:solidFill>
                  <a:schemeClr val="bg1"/>
                </a:solidFill>
              </a:rPr>
              <a:t>Responsive Design: </a:t>
            </a:r>
            <a:r>
              <a:rPr lang="en-US" dirty="0">
                <a:solidFill>
                  <a:schemeClr val="bg1"/>
                </a:solidFill>
              </a:rPr>
              <a:t>Responsive design ensures that the card game interface looks and functions well on various devices and screen sizes. It addresses the problem of accommodating users with different devices, such as desktops, tablets, and smartphones, by providing a consistent and user-friendly experience.</a:t>
            </a: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477328"/>
          </a:xfrm>
          <a:prstGeom prst="rect">
            <a:avLst/>
          </a:prstGeom>
          <a:noFill/>
        </p:spPr>
        <p:txBody>
          <a:bodyPr wrap="square">
            <a:spAutoFit/>
          </a:bodyPr>
          <a:lstStyle/>
          <a:p>
            <a:r>
              <a:rPr lang="en-US" b="1" dirty="0">
                <a:solidFill>
                  <a:schemeClr val="bg1"/>
                </a:solidFill>
              </a:rPr>
              <a:t>User Experience (UX): </a:t>
            </a:r>
            <a:r>
              <a:rPr lang="en-US" dirty="0">
                <a:solidFill>
                  <a:schemeClr val="bg1"/>
                </a:solidFill>
              </a:rPr>
              <a:t>Smooth animations, intuitive buttons, and a well-structured layout contribute to a positive user experience. Addressing UX problems means making the interface user-friendly and easy to navigate, which can enhance user satisfaction and retention.</a:t>
            </a:r>
          </a:p>
        </p:txBody>
      </p:sp>
    </p:spTree>
    <p:extLst>
      <p:ext uri="{BB962C8B-B14F-4D97-AF65-F5344CB8AC3E}">
        <p14:creationId xmlns:p14="http://schemas.microsoft.com/office/powerpoint/2010/main" val="3966900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01A27-4426-A3CD-6550-ACFA72D4408C}"/>
              </a:ext>
            </a:extLst>
          </p:cNvPr>
          <p:cNvSpPr txBox="1"/>
          <p:nvPr/>
        </p:nvSpPr>
        <p:spPr>
          <a:xfrm>
            <a:off x="421041" y="224116"/>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2" name="Rectangle: Rounded Corners 1">
            <a:extLst>
              <a:ext uri="{FF2B5EF4-FFF2-40B4-BE49-F238E27FC236}">
                <a16:creationId xmlns:a16="http://schemas.microsoft.com/office/drawing/2014/main" id="{8DCD8E4B-55AE-DD72-D55D-99F4EB1106F1}"/>
              </a:ext>
            </a:extLst>
          </p:cNvPr>
          <p:cNvSpPr/>
          <p:nvPr/>
        </p:nvSpPr>
        <p:spPr>
          <a:xfrm>
            <a:off x="421041" y="4852853"/>
            <a:ext cx="5997514" cy="156100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b="1" dirty="0">
                <a:solidFill>
                  <a:schemeClr val="bg1"/>
                </a:solidFill>
              </a:rPr>
              <a:t>Responsive Design: </a:t>
            </a:r>
            <a:r>
              <a:rPr lang="en-US" dirty="0">
                <a:solidFill>
                  <a:schemeClr val="bg1"/>
                </a:solidFill>
              </a:rPr>
              <a:t>Responsive design ensures that the card game interface looks and functions well on various devices and screen sizes. It addresses the problem of accommodating users with different devices, such as desktops, tablets, and smartphones, by providing a consistent and user-friendly experience.</a:t>
            </a: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936530"/>
            <a:ext cx="6094520" cy="1477328"/>
          </a:xfrm>
          <a:prstGeom prst="rect">
            <a:avLst/>
          </a:prstGeom>
          <a:noFill/>
        </p:spPr>
        <p:txBody>
          <a:bodyPr wrap="square">
            <a:spAutoFit/>
          </a:bodyPr>
          <a:lstStyle/>
          <a:p>
            <a:r>
              <a:rPr lang="en-US" b="1" dirty="0">
                <a:solidFill>
                  <a:schemeClr val="bg1"/>
                </a:solidFill>
              </a:rPr>
              <a:t>User Experience (UX): </a:t>
            </a:r>
            <a:r>
              <a:rPr lang="en-US" dirty="0">
                <a:solidFill>
                  <a:schemeClr val="bg1"/>
                </a:solidFill>
              </a:rPr>
              <a:t>Smooth animations, intuitive buttons, and a well-structured layout contribute to a positive user experience. Addressing UX problems means making the interface user-friendly and easy to navigate, which can enhance user satisfaction and retention.</a:t>
            </a:r>
          </a:p>
        </p:txBody>
      </p:sp>
      <p:sp>
        <p:nvSpPr>
          <p:cNvPr id="5" name="TextBox 4">
            <a:extLst>
              <a:ext uri="{FF2B5EF4-FFF2-40B4-BE49-F238E27FC236}">
                <a16:creationId xmlns:a16="http://schemas.microsoft.com/office/drawing/2014/main" id="{CDEF5C5A-3077-D97D-72E8-80EE6231601A}"/>
              </a:ext>
            </a:extLst>
          </p:cNvPr>
          <p:cNvSpPr txBox="1"/>
          <p:nvPr/>
        </p:nvSpPr>
        <p:spPr>
          <a:xfrm>
            <a:off x="372538" y="1060306"/>
            <a:ext cx="6094520" cy="1561005"/>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 Engagement: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By creating a visually appealing card game interface with smooth animations, you address the challenge of engaging users and making the gaming experience enjoyable. The animations make the game more interactive and immersive, encouraging players to continue playing.</a:t>
            </a:r>
          </a:p>
        </p:txBody>
      </p:sp>
    </p:spTree>
    <p:extLst>
      <p:ext uri="{BB962C8B-B14F-4D97-AF65-F5344CB8AC3E}">
        <p14:creationId xmlns:p14="http://schemas.microsoft.com/office/powerpoint/2010/main" val="2457093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04E326-9B7B-2DB7-C59D-D1E62B30968E}"/>
              </a:ext>
            </a:extLst>
          </p:cNvPr>
          <p:cNvPicPr>
            <a:picLocks noChangeAspect="1"/>
          </p:cNvPicPr>
          <p:nvPr/>
        </p:nvPicPr>
        <p:blipFill>
          <a:blip r:embed="rId2"/>
          <a:stretch>
            <a:fillRect/>
          </a:stretch>
        </p:blipFill>
        <p:spPr>
          <a:xfrm>
            <a:off x="372538" y="893927"/>
            <a:ext cx="6011177" cy="1572904"/>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372538" y="974379"/>
            <a:ext cx="6094520" cy="1959960"/>
          </a:xfrm>
          <a:prstGeom prst="rect">
            <a:avLst/>
          </a:prstGeom>
          <a:noFill/>
        </p:spPr>
        <p:txBody>
          <a:bodyPr wrap="square">
            <a:spAutoFit/>
          </a:bodyPr>
          <a:lstStyle/>
          <a:p>
            <a:pPr>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Realism and Immersion: Creating a realistic card layout with animations for shuffling and dealing cards helps users feel more immersed in the game. It addresses the challenge of making a digital card game feel like a real-world experience, enhancing player enjoyment and engagement.</a:t>
            </a:r>
          </a:p>
          <a:p>
            <a:pPr marL="0" marR="0">
              <a:lnSpc>
                <a:spcPct val="107000"/>
              </a:lnSpc>
              <a:spcBef>
                <a:spcPts val="0"/>
              </a:spcBef>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Aesthetics and Visual Appeal: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card game interface's visual design, including card aesthetics and smooth animations, addresses the challenge of making the game visually attractive. Aesthetically pleasing interfaces can attract more users and keep them engaged.</a:t>
            </a:r>
          </a:p>
          <a:p>
            <a:endParaRPr lang="en-US" dirty="0">
              <a:solidFill>
                <a:schemeClr val="bg1"/>
              </a:solidFill>
            </a:endParaRP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Responsive Interactivity: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Interactive elements, like buttons, allow users to control the game. Addressing this problem involves providing a means for users to initiate actions, such as shuffling the deck or dealing cards, in an intuitive and responsive manner.</a:t>
            </a:r>
          </a:p>
          <a:p>
            <a:endParaRPr lang="en-US" dirty="0">
              <a:solidFill>
                <a:schemeClr val="bg1"/>
              </a:solidFill>
            </a:endParaRPr>
          </a:p>
        </p:txBody>
      </p:sp>
    </p:spTree>
    <p:extLst>
      <p:ext uri="{BB962C8B-B14F-4D97-AF65-F5344CB8AC3E}">
        <p14:creationId xmlns:p14="http://schemas.microsoft.com/office/powerpoint/2010/main" val="2037945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04E326-9B7B-2DB7-C59D-D1E62B30968E}"/>
              </a:ext>
            </a:extLst>
          </p:cNvPr>
          <p:cNvPicPr>
            <a:picLocks noChangeAspect="1"/>
          </p:cNvPicPr>
          <p:nvPr/>
        </p:nvPicPr>
        <p:blipFill>
          <a:blip r:embed="rId2"/>
          <a:stretch>
            <a:fillRect/>
          </a:stretch>
        </p:blipFill>
        <p:spPr>
          <a:xfrm>
            <a:off x="407378" y="2801933"/>
            <a:ext cx="6011177" cy="1572904"/>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393033" y="899559"/>
            <a:ext cx="6094520" cy="1959960"/>
          </a:xfrm>
          <a:prstGeom prst="rect">
            <a:avLst/>
          </a:prstGeom>
          <a:noFill/>
        </p:spPr>
        <p:txBody>
          <a:bodyPr wrap="square">
            <a:spAutoFit/>
          </a:bodyPr>
          <a:lstStyle/>
          <a:p>
            <a:pPr>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Realism and Immersion: Creating a realistic card layout with animations for shuffling and dealing cards helps users feel more immersed in the game. It addresses the challenge of making a digital card game feel like a real-world experience, enhancing player enjoyment and engagement.</a:t>
            </a:r>
          </a:p>
          <a:p>
            <a:pPr marL="0" marR="0">
              <a:lnSpc>
                <a:spcPct val="107000"/>
              </a:lnSpc>
              <a:spcBef>
                <a:spcPts val="0"/>
              </a:spcBef>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F4C7109-D3C9-24D2-7D6D-7A5ACABADFB1}"/>
              </a:ext>
            </a:extLst>
          </p:cNvPr>
          <p:cNvSpPr txBox="1"/>
          <p:nvPr/>
        </p:nvSpPr>
        <p:spPr>
          <a:xfrm>
            <a:off x="462030" y="2859519"/>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Aesthetics and Visual Appeal: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card game interface's visual design, including card aesthetics and smooth animations, addresses the challenge of making the game visually attractive. Aesthetically pleasing interfaces can attract more users and keep them engaged.</a:t>
            </a:r>
          </a:p>
          <a:p>
            <a:endParaRPr lang="en-US" dirty="0">
              <a:solidFill>
                <a:schemeClr val="bg1"/>
              </a:solidFill>
            </a:endParaRP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Responsive Interactivity: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Interactive elements, like buttons, allow users to control the game. Addressing this problem involves providing a means for users to initiate actions, such as shuffling the deck or dealing cards, in an intuitive and responsive manner.</a:t>
            </a:r>
          </a:p>
          <a:p>
            <a:endParaRPr lang="en-US" dirty="0">
              <a:solidFill>
                <a:schemeClr val="bg1"/>
              </a:solidFill>
            </a:endParaRPr>
          </a:p>
        </p:txBody>
      </p:sp>
    </p:spTree>
    <p:extLst>
      <p:ext uri="{BB962C8B-B14F-4D97-AF65-F5344CB8AC3E}">
        <p14:creationId xmlns:p14="http://schemas.microsoft.com/office/powerpoint/2010/main" val="2149539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04E326-9B7B-2DB7-C59D-D1E62B30968E}"/>
              </a:ext>
            </a:extLst>
          </p:cNvPr>
          <p:cNvPicPr>
            <a:picLocks noChangeAspect="1"/>
          </p:cNvPicPr>
          <p:nvPr/>
        </p:nvPicPr>
        <p:blipFill>
          <a:blip r:embed="rId2"/>
          <a:stretch>
            <a:fillRect/>
          </a:stretch>
        </p:blipFill>
        <p:spPr>
          <a:xfrm>
            <a:off x="407378" y="4852853"/>
            <a:ext cx="6011177" cy="1572904"/>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421041" y="1027619"/>
            <a:ext cx="6094520" cy="1959960"/>
          </a:xfrm>
          <a:prstGeom prst="rect">
            <a:avLst/>
          </a:prstGeom>
          <a:noFill/>
        </p:spPr>
        <p:txBody>
          <a:bodyPr wrap="square">
            <a:spAutoFit/>
          </a:bodyPr>
          <a:lstStyle/>
          <a:p>
            <a:pPr>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Realism and Immersion: Creating a realistic card layout with animations for shuffling and dealing cards helps users feel more immersed in the game. It addresses the challenge of making a digital card game feel like a real-world experience, enhancing player enjoyment and engagement.</a:t>
            </a:r>
          </a:p>
          <a:p>
            <a:pPr marL="0" marR="0">
              <a:lnSpc>
                <a:spcPct val="107000"/>
              </a:lnSpc>
              <a:spcBef>
                <a:spcPts val="0"/>
              </a:spcBef>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Aesthetics and Visual Appeal: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card game interface's visual design, including card aesthetics and smooth animations, addresses the challenge of making the game visually attractive. Aesthetically pleasing interfaces can attract more users and keep them engaged.</a:t>
            </a:r>
          </a:p>
          <a:p>
            <a:endParaRPr lang="en-US" dirty="0">
              <a:solidFill>
                <a:schemeClr val="bg1"/>
              </a:solidFill>
            </a:endParaRP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Responsive Interactivity: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Interactive elements, like buttons, allow users to control the game. Addressing this problem involves providing a means for users to initiate actions, such as shuffling the deck or dealing cards, in an intuitive and responsive manner.</a:t>
            </a:r>
          </a:p>
          <a:p>
            <a:endParaRPr lang="en-US" dirty="0">
              <a:solidFill>
                <a:schemeClr val="bg1"/>
              </a:solidFill>
            </a:endParaRPr>
          </a:p>
        </p:txBody>
      </p:sp>
    </p:spTree>
    <p:extLst>
      <p:ext uri="{BB962C8B-B14F-4D97-AF65-F5344CB8AC3E}">
        <p14:creationId xmlns:p14="http://schemas.microsoft.com/office/powerpoint/2010/main" val="1222733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045041" y="2672179"/>
            <a:ext cx="5885895" cy="1015663"/>
          </a:xfrm>
          <a:prstGeom prst="rect">
            <a:avLst/>
          </a:prstGeom>
          <a:noFill/>
        </p:spPr>
        <p:txBody>
          <a:bodyPr wrap="square" rtlCol="0">
            <a:spAutoFit/>
          </a:bodyPr>
          <a:lstStyle/>
          <a:p>
            <a:pPr algn="ctr"/>
            <a:r>
              <a:rPr lang="en-US" sz="6000" dirty="0">
                <a:latin typeface="Aharoni" panose="02010803020104030203" pitchFamily="2" charset="-79"/>
                <a:cs typeface="Aharoni" panose="02010803020104030203" pitchFamily="2" charset="-79"/>
              </a:rPr>
              <a:t>WELCOME</a:t>
            </a:r>
          </a:p>
        </p:txBody>
      </p:sp>
    </p:spTree>
    <p:extLst>
      <p:ext uri="{BB962C8B-B14F-4D97-AF65-F5344CB8AC3E}">
        <p14:creationId xmlns:p14="http://schemas.microsoft.com/office/powerpoint/2010/main" val="177331559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2997EF-89F7-4D7F-0FD4-F8B510ED04D6}"/>
              </a:ext>
            </a:extLst>
          </p:cNvPr>
          <p:cNvSpPr txBox="1"/>
          <p:nvPr/>
        </p:nvSpPr>
        <p:spPr>
          <a:xfrm>
            <a:off x="7695376" y="3002745"/>
            <a:ext cx="3291840" cy="2377440"/>
          </a:xfrm>
          <a:prstGeom prst="rect">
            <a:avLst/>
          </a:prstGeom>
          <a:noFill/>
        </p:spPr>
        <p:txBody>
          <a:bodyPr wrap="square" rtlCol="0">
            <a:spAutoFit/>
          </a:bodyPr>
          <a:lstStyle/>
          <a:p>
            <a:r>
              <a:rPr lang="en-US" dirty="0"/>
              <a:t>TTHIS IS Davinci Resolve</a:t>
            </a:r>
          </a:p>
          <a:p>
            <a:endParaRPr lang="en-US" dirty="0"/>
          </a:p>
          <a:p>
            <a:endParaRPr lang="en-US" dirty="0"/>
          </a:p>
          <a:p>
            <a:endParaRPr lang="en-US" dirty="0"/>
          </a:p>
          <a:p>
            <a:endParaRPr lang="en-US" dirty="0"/>
          </a:p>
          <a:p>
            <a:endParaRPr lang="en-US" dirty="0"/>
          </a:p>
          <a:p>
            <a:endParaRPr lang="en-US" dirty="0"/>
          </a:p>
          <a:p>
            <a:r>
              <a:rPr lang="en-US" dirty="0"/>
              <a:t>SFEGSHRHRH</a:t>
            </a:r>
          </a:p>
        </p:txBody>
      </p:sp>
      <p:sp>
        <p:nvSpPr>
          <p:cNvPr id="18" name="TextBox 17">
            <a:extLst>
              <a:ext uri="{FF2B5EF4-FFF2-40B4-BE49-F238E27FC236}">
                <a16:creationId xmlns:a16="http://schemas.microsoft.com/office/drawing/2014/main" id="{E5905236-9BB5-59D5-25FE-23550903F259}"/>
              </a:ext>
            </a:extLst>
          </p:cNvPr>
          <p:cNvSpPr txBox="1"/>
          <p:nvPr/>
        </p:nvSpPr>
        <p:spPr>
          <a:xfrm>
            <a:off x="3927137" y="3303575"/>
            <a:ext cx="3291840" cy="2951642"/>
          </a:xfrm>
          <a:prstGeom prst="rect">
            <a:avLst/>
          </a:prstGeom>
          <a:noFill/>
        </p:spPr>
        <p:txBody>
          <a:bodyPr wrap="square" rtlCol="0">
            <a:spAutoFit/>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57% of Job Seekers Use LinkedIn to Find New Job Opportunities</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61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Users Look for Jobs Through LinkedIn Weekly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58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Companies Are On LinkedIn</a:t>
            </a:r>
          </a:p>
          <a:p>
            <a:pPr marR="0" lv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A732A5EB-9C27-6380-EC30-A3A85FC1EF0E}"/>
              </a:ext>
            </a:extLst>
          </p:cNvPr>
          <p:cNvSpPr txBox="1"/>
          <p:nvPr/>
        </p:nvSpPr>
        <p:spPr>
          <a:xfrm>
            <a:off x="4074980" y="2093858"/>
            <a:ext cx="3291840" cy="830997"/>
          </a:xfrm>
          <a:prstGeom prst="rect">
            <a:avLst/>
          </a:prstGeom>
          <a:noFill/>
        </p:spPr>
        <p:txBody>
          <a:bodyPr wrap="square" rtlCol="0">
            <a:spAutoFit/>
          </a:bodyPr>
          <a:lstStyle/>
          <a:p>
            <a:r>
              <a:rPr lang="en-US" sz="4800" dirty="0">
                <a:latin typeface="Aharoni" panose="02010803020104030203" pitchFamily="2" charset="-79"/>
                <a:cs typeface="Aharoni" panose="02010803020104030203" pitchFamily="2" charset="-79"/>
              </a:rPr>
              <a:t>LINKEDIN</a:t>
            </a:r>
          </a:p>
        </p:txBody>
      </p:sp>
      <p:sp>
        <p:nvSpPr>
          <p:cNvPr id="20" name="TextBox 19">
            <a:extLst>
              <a:ext uri="{FF2B5EF4-FFF2-40B4-BE49-F238E27FC236}">
                <a16:creationId xmlns:a16="http://schemas.microsoft.com/office/drawing/2014/main" id="{2F9E8725-B2A7-3853-7A5A-588E23E9E484}"/>
              </a:ext>
            </a:extLst>
          </p:cNvPr>
          <p:cNvSpPr txBox="1"/>
          <p:nvPr/>
        </p:nvSpPr>
        <p:spPr>
          <a:xfrm>
            <a:off x="254000" y="3332480"/>
            <a:ext cx="2997200" cy="1717971"/>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Easy to code </a:t>
            </a:r>
          </a:p>
          <a:p>
            <a:pPr marL="342900" marR="0" lvl="0" indent="-342900">
              <a:lnSpc>
                <a:spcPct val="107000"/>
              </a:lnSpc>
              <a:spcBef>
                <a:spcPts val="0"/>
              </a:spcBef>
              <a:spcAft>
                <a:spcPts val="0"/>
              </a:spcAft>
              <a:buFont typeface="Symbol" panose="05050102010706020507" pitchFamily="18" charset="2"/>
              <a:buChar char=""/>
            </a:pP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3</a:t>
            </a:r>
            <a:r>
              <a:rPr lang="en-US" b="1" baseline="30000" dirty="0">
                <a:effectLst/>
                <a:latin typeface="Bahnschrift SemiBold" panose="020B0502040204020203" pitchFamily="34" charset="0"/>
                <a:ea typeface="Calibri" panose="020F0502020204030204" pitchFamily="34" charset="0"/>
                <a:cs typeface="Times New Roman" panose="02020603050405020304" pitchFamily="18" charset="0"/>
              </a:rPr>
              <a:t>rd</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 most popular language in the world</a:t>
            </a: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Top </a:t>
            </a: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15%</a:t>
            </a: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 </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programming professionals have python certification</a:t>
            </a:r>
          </a:p>
        </p:txBody>
      </p:sp>
      <p:sp>
        <p:nvSpPr>
          <p:cNvPr id="2" name="TextBox 1">
            <a:extLst>
              <a:ext uri="{FF2B5EF4-FFF2-40B4-BE49-F238E27FC236}">
                <a16:creationId xmlns:a16="http://schemas.microsoft.com/office/drawing/2014/main" id="{D639F926-73AC-8647-E924-5B37CDD540F3}"/>
              </a:ext>
            </a:extLst>
          </p:cNvPr>
          <p:cNvSpPr txBox="1"/>
          <p:nvPr/>
        </p:nvSpPr>
        <p:spPr>
          <a:xfrm>
            <a:off x="254000" y="268940"/>
            <a:ext cx="8570404"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Code Screenshots</a:t>
            </a:r>
          </a:p>
        </p:txBody>
      </p:sp>
      <p:pic>
        <p:nvPicPr>
          <p:cNvPr id="4" name="Picture 3">
            <a:extLst>
              <a:ext uri="{FF2B5EF4-FFF2-40B4-BE49-F238E27FC236}">
                <a16:creationId xmlns:a16="http://schemas.microsoft.com/office/drawing/2014/main" id="{42ED73D6-0AFA-8C0F-EF68-27B3CA531CC8}"/>
              </a:ext>
            </a:extLst>
          </p:cNvPr>
          <p:cNvPicPr>
            <a:picLocks noChangeAspect="1"/>
          </p:cNvPicPr>
          <p:nvPr/>
        </p:nvPicPr>
        <p:blipFill>
          <a:blip r:embed="rId2"/>
          <a:stretch>
            <a:fillRect/>
          </a:stretch>
        </p:blipFill>
        <p:spPr>
          <a:xfrm>
            <a:off x="4481081" y="1675721"/>
            <a:ext cx="2867025" cy="2257425"/>
          </a:xfrm>
          <a:prstGeom prst="rect">
            <a:avLst/>
          </a:prstGeom>
        </p:spPr>
      </p:pic>
      <p:pic>
        <p:nvPicPr>
          <p:cNvPr id="6" name="Picture 5">
            <a:extLst>
              <a:ext uri="{FF2B5EF4-FFF2-40B4-BE49-F238E27FC236}">
                <a16:creationId xmlns:a16="http://schemas.microsoft.com/office/drawing/2014/main" id="{264265B3-6BC1-BE7B-C192-1C648B2A8673}"/>
              </a:ext>
            </a:extLst>
          </p:cNvPr>
          <p:cNvPicPr>
            <a:picLocks noChangeAspect="1"/>
          </p:cNvPicPr>
          <p:nvPr/>
        </p:nvPicPr>
        <p:blipFill>
          <a:blip r:embed="rId3"/>
          <a:stretch>
            <a:fillRect/>
          </a:stretch>
        </p:blipFill>
        <p:spPr>
          <a:xfrm>
            <a:off x="7495949" y="1691771"/>
            <a:ext cx="1685925" cy="971550"/>
          </a:xfrm>
          <a:prstGeom prst="rect">
            <a:avLst/>
          </a:prstGeom>
        </p:spPr>
      </p:pic>
      <p:pic>
        <p:nvPicPr>
          <p:cNvPr id="9" name="Picture 8">
            <a:extLst>
              <a:ext uri="{FF2B5EF4-FFF2-40B4-BE49-F238E27FC236}">
                <a16:creationId xmlns:a16="http://schemas.microsoft.com/office/drawing/2014/main" id="{4E1B9365-94FF-B48F-3A5E-C5F9317FF3FB}"/>
              </a:ext>
            </a:extLst>
          </p:cNvPr>
          <p:cNvPicPr>
            <a:picLocks noChangeAspect="1"/>
          </p:cNvPicPr>
          <p:nvPr/>
        </p:nvPicPr>
        <p:blipFill>
          <a:blip r:embed="rId4"/>
          <a:stretch>
            <a:fillRect/>
          </a:stretch>
        </p:blipFill>
        <p:spPr>
          <a:xfrm>
            <a:off x="7495949" y="2887150"/>
            <a:ext cx="4381500" cy="1485900"/>
          </a:xfrm>
          <a:prstGeom prst="rect">
            <a:avLst/>
          </a:prstGeom>
        </p:spPr>
      </p:pic>
      <p:pic>
        <p:nvPicPr>
          <p:cNvPr id="12" name="Picture 11">
            <a:extLst>
              <a:ext uri="{FF2B5EF4-FFF2-40B4-BE49-F238E27FC236}">
                <a16:creationId xmlns:a16="http://schemas.microsoft.com/office/drawing/2014/main" id="{1232B21B-0202-C0D3-2159-D38A6A6F05A2}"/>
              </a:ext>
            </a:extLst>
          </p:cNvPr>
          <p:cNvPicPr>
            <a:picLocks noChangeAspect="1"/>
          </p:cNvPicPr>
          <p:nvPr/>
        </p:nvPicPr>
        <p:blipFill>
          <a:blip r:embed="rId5"/>
          <a:stretch>
            <a:fillRect/>
          </a:stretch>
        </p:blipFill>
        <p:spPr>
          <a:xfrm>
            <a:off x="257894" y="1675721"/>
            <a:ext cx="4052418" cy="3752239"/>
          </a:xfrm>
          <a:prstGeom prst="rect">
            <a:avLst/>
          </a:prstGeom>
        </p:spPr>
      </p:pic>
    </p:spTree>
    <p:extLst>
      <p:ext uri="{BB962C8B-B14F-4D97-AF65-F5344CB8AC3E}">
        <p14:creationId xmlns:p14="http://schemas.microsoft.com/office/powerpoint/2010/main" val="36307405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2997EF-89F7-4D7F-0FD4-F8B510ED04D6}"/>
              </a:ext>
            </a:extLst>
          </p:cNvPr>
          <p:cNvSpPr txBox="1"/>
          <p:nvPr/>
        </p:nvSpPr>
        <p:spPr>
          <a:xfrm>
            <a:off x="7695376" y="3002745"/>
            <a:ext cx="3291840" cy="2377440"/>
          </a:xfrm>
          <a:prstGeom prst="rect">
            <a:avLst/>
          </a:prstGeom>
          <a:noFill/>
        </p:spPr>
        <p:txBody>
          <a:bodyPr wrap="square" rtlCol="0">
            <a:spAutoFit/>
          </a:bodyPr>
          <a:lstStyle/>
          <a:p>
            <a:r>
              <a:rPr lang="en-US" dirty="0"/>
              <a:t>TTHIS IS Davinci Resolve</a:t>
            </a:r>
          </a:p>
          <a:p>
            <a:endParaRPr lang="en-US" dirty="0"/>
          </a:p>
          <a:p>
            <a:endParaRPr lang="en-US" dirty="0"/>
          </a:p>
          <a:p>
            <a:endParaRPr lang="en-US" dirty="0"/>
          </a:p>
          <a:p>
            <a:endParaRPr lang="en-US" dirty="0"/>
          </a:p>
          <a:p>
            <a:endParaRPr lang="en-US" dirty="0"/>
          </a:p>
          <a:p>
            <a:endParaRPr lang="en-US" dirty="0"/>
          </a:p>
          <a:p>
            <a:r>
              <a:rPr lang="en-US" dirty="0"/>
              <a:t>SFEGSHRHRH</a:t>
            </a: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661993"/>
          </a:xfrm>
          <a:prstGeom prst="rect">
            <a:avLst/>
          </a:prstGeom>
          <a:noFill/>
        </p:spPr>
        <p:txBody>
          <a:bodyPr wrap="square" rtlCol="0">
            <a:spAutoFit/>
          </a:bodyPr>
          <a:lstStyle/>
          <a:p>
            <a:pPr algn="ctr"/>
            <a:r>
              <a:rPr lang="en-US" sz="4800" dirty="0">
                <a:solidFill>
                  <a:sysClr val="windowText" lastClr="000000"/>
                </a:solidFill>
                <a:latin typeface="Aharoni" panose="02010803020104030203" pitchFamily="2" charset="-79"/>
                <a:cs typeface="Aharoni" panose="02010803020104030203" pitchFamily="2" charset="-79"/>
              </a:rPr>
              <a:t>DAVINCI</a:t>
            </a:r>
            <a:r>
              <a:rPr lang="en-US" sz="5400" dirty="0">
                <a:solidFill>
                  <a:sysClr val="windowText" lastClr="000000"/>
                </a:solidFill>
                <a:latin typeface="Aharoni" panose="02010803020104030203" pitchFamily="2" charset="-79"/>
                <a:cs typeface="Aharoni" panose="02010803020104030203" pitchFamily="2" charset="-79"/>
              </a:rPr>
              <a:t> </a:t>
            </a:r>
            <a:r>
              <a:rPr lang="en-US" sz="4800" dirty="0">
                <a:solidFill>
                  <a:sysClr val="windowText" lastClr="000000"/>
                </a:solidFill>
                <a:latin typeface="Aharoni" panose="02010803020104030203" pitchFamily="2" charset="-79"/>
                <a:cs typeface="Aharoni" panose="02010803020104030203" pitchFamily="2" charset="-79"/>
              </a:rPr>
              <a:t>RESOLVE</a:t>
            </a:r>
          </a:p>
        </p:txBody>
      </p:sp>
      <p:sp>
        <p:nvSpPr>
          <p:cNvPr id="18" name="TextBox 17">
            <a:extLst>
              <a:ext uri="{FF2B5EF4-FFF2-40B4-BE49-F238E27FC236}">
                <a16:creationId xmlns:a16="http://schemas.microsoft.com/office/drawing/2014/main" id="{E5905236-9BB5-59D5-25FE-23550903F259}"/>
              </a:ext>
            </a:extLst>
          </p:cNvPr>
          <p:cNvSpPr txBox="1"/>
          <p:nvPr/>
        </p:nvSpPr>
        <p:spPr>
          <a:xfrm>
            <a:off x="3927137" y="3303575"/>
            <a:ext cx="3291840" cy="2951642"/>
          </a:xfrm>
          <a:prstGeom prst="rect">
            <a:avLst/>
          </a:prstGeom>
          <a:noFill/>
        </p:spPr>
        <p:txBody>
          <a:bodyPr wrap="square" rtlCol="0">
            <a:spAutoFit/>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57% of Job Seekers Use LinkedIn to Find New Job Opportunities</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61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Users Look for Jobs Through LinkedIn Weekly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58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Companies Are On LinkedIn</a:t>
            </a:r>
          </a:p>
          <a:p>
            <a:pPr marR="0" lv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A732A5EB-9C27-6380-EC30-A3A85FC1EF0E}"/>
              </a:ext>
            </a:extLst>
          </p:cNvPr>
          <p:cNvSpPr txBox="1"/>
          <p:nvPr/>
        </p:nvSpPr>
        <p:spPr>
          <a:xfrm>
            <a:off x="4074980" y="2093858"/>
            <a:ext cx="3291840" cy="830997"/>
          </a:xfrm>
          <a:prstGeom prst="rect">
            <a:avLst/>
          </a:prstGeom>
          <a:noFill/>
        </p:spPr>
        <p:txBody>
          <a:bodyPr wrap="square" rtlCol="0">
            <a:spAutoFit/>
          </a:bodyPr>
          <a:lstStyle/>
          <a:p>
            <a:r>
              <a:rPr lang="en-US" sz="4800" dirty="0">
                <a:latin typeface="Aharoni" panose="02010803020104030203" pitchFamily="2" charset="-79"/>
                <a:cs typeface="Aharoni" panose="02010803020104030203" pitchFamily="2" charset="-79"/>
              </a:rPr>
              <a:t>LINKEDIN</a:t>
            </a:r>
          </a:p>
        </p:txBody>
      </p:sp>
      <p:sp>
        <p:nvSpPr>
          <p:cNvPr id="20" name="TextBox 19">
            <a:extLst>
              <a:ext uri="{FF2B5EF4-FFF2-40B4-BE49-F238E27FC236}">
                <a16:creationId xmlns:a16="http://schemas.microsoft.com/office/drawing/2014/main" id="{2F9E8725-B2A7-3853-7A5A-588E23E9E484}"/>
              </a:ext>
            </a:extLst>
          </p:cNvPr>
          <p:cNvSpPr txBox="1"/>
          <p:nvPr/>
        </p:nvSpPr>
        <p:spPr>
          <a:xfrm>
            <a:off x="254000" y="3332480"/>
            <a:ext cx="2997200" cy="1717971"/>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Easy to code </a:t>
            </a:r>
          </a:p>
          <a:p>
            <a:pPr marL="342900" marR="0" lvl="0" indent="-342900">
              <a:lnSpc>
                <a:spcPct val="107000"/>
              </a:lnSpc>
              <a:spcBef>
                <a:spcPts val="0"/>
              </a:spcBef>
              <a:spcAft>
                <a:spcPts val="0"/>
              </a:spcAft>
              <a:buFont typeface="Symbol" panose="05050102010706020507" pitchFamily="18" charset="2"/>
              <a:buChar char=""/>
            </a:pP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3</a:t>
            </a:r>
            <a:r>
              <a:rPr lang="en-US" b="1" baseline="30000" dirty="0">
                <a:effectLst/>
                <a:latin typeface="Bahnschrift SemiBold" panose="020B0502040204020203" pitchFamily="34" charset="0"/>
                <a:ea typeface="Calibri" panose="020F0502020204030204" pitchFamily="34" charset="0"/>
                <a:cs typeface="Times New Roman" panose="02020603050405020304" pitchFamily="18" charset="0"/>
              </a:rPr>
              <a:t>rd</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 most popular language in the world</a:t>
            </a: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Top </a:t>
            </a: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15%</a:t>
            </a: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 </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programming professionals have python certification</a:t>
            </a:r>
          </a:p>
        </p:txBody>
      </p:sp>
      <p:sp>
        <p:nvSpPr>
          <p:cNvPr id="2" name="TextBox 1">
            <a:extLst>
              <a:ext uri="{FF2B5EF4-FFF2-40B4-BE49-F238E27FC236}">
                <a16:creationId xmlns:a16="http://schemas.microsoft.com/office/drawing/2014/main" id="{D639F926-73AC-8647-E924-5B37CDD540F3}"/>
              </a:ext>
            </a:extLst>
          </p:cNvPr>
          <p:cNvSpPr txBox="1"/>
          <p:nvPr/>
        </p:nvSpPr>
        <p:spPr>
          <a:xfrm>
            <a:off x="329376" y="0"/>
            <a:ext cx="7366000"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Demo Run</a:t>
            </a:r>
          </a:p>
        </p:txBody>
      </p:sp>
      <p:pic>
        <p:nvPicPr>
          <p:cNvPr id="3" name="Online Media 2" title="Demo">
            <a:hlinkClick r:id="" action="ppaction://media"/>
            <a:extLst>
              <a:ext uri="{FF2B5EF4-FFF2-40B4-BE49-F238E27FC236}">
                <a16:creationId xmlns:a16="http://schemas.microsoft.com/office/drawing/2014/main" id="{D8854BEB-160B-4048-C4F8-7BA46477107C}"/>
              </a:ext>
            </a:extLst>
          </p:cNvPr>
          <p:cNvPicPr>
            <a:picLocks noRot="1" noChangeAspect="1"/>
          </p:cNvPicPr>
          <p:nvPr>
            <a:videoFile r:link="rId1"/>
          </p:nvPr>
        </p:nvPicPr>
        <p:blipFill>
          <a:blip r:embed="rId3"/>
          <a:stretch>
            <a:fillRect/>
          </a:stretch>
        </p:blipFill>
        <p:spPr>
          <a:xfrm>
            <a:off x="2125721" y="1372540"/>
            <a:ext cx="7942146" cy="4545660"/>
          </a:xfrm>
          <a:prstGeom prst="rect">
            <a:avLst/>
          </a:prstGeom>
        </p:spPr>
      </p:pic>
    </p:spTree>
    <p:extLst>
      <p:ext uri="{BB962C8B-B14F-4D97-AF65-F5344CB8AC3E}">
        <p14:creationId xmlns:p14="http://schemas.microsoft.com/office/powerpoint/2010/main" val="22361968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7D1890A-6E16-AAAF-6008-648E4AC28ABF}"/>
              </a:ext>
            </a:extLst>
          </p:cNvPr>
          <p:cNvSpPr/>
          <p:nvPr/>
        </p:nvSpPr>
        <p:spPr>
          <a:xfrm>
            <a:off x="128792" y="2093858"/>
            <a:ext cx="3291839" cy="4174862"/>
          </a:xfrm>
          <a:prstGeom prst="roundRect">
            <a:avLst>
              <a:gd name="adj" fmla="val 7408"/>
            </a:avLst>
          </a:prstGeom>
          <a:solidFill>
            <a:srgbClr val="00B05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1C94C9-2954-9165-5E7F-959F11AB4674}"/>
              </a:ext>
            </a:extLst>
          </p:cNvPr>
          <p:cNvSpPr txBox="1"/>
          <p:nvPr/>
        </p:nvSpPr>
        <p:spPr>
          <a:xfrm>
            <a:off x="128792" y="2093858"/>
            <a:ext cx="3291840" cy="1077218"/>
          </a:xfrm>
          <a:prstGeom prst="rect">
            <a:avLst/>
          </a:prstGeom>
          <a:noFill/>
        </p:spPr>
        <p:txBody>
          <a:bodyPr wrap="square" rtlCol="0">
            <a:spAutoFit/>
          </a:bodyPr>
          <a:lstStyle/>
          <a:p>
            <a:pPr algn="ctr"/>
            <a:r>
              <a:rPr lang="en-US" sz="3200" dirty="0">
                <a:solidFill>
                  <a:schemeClr val="tx1">
                    <a:lumMod val="95000"/>
                    <a:lumOff val="5000"/>
                  </a:schemeClr>
                </a:solidFill>
                <a:latin typeface="Aharoni" panose="02010803020104030203" pitchFamily="2" charset="-79"/>
                <a:cs typeface="Aharoni" panose="02010803020104030203" pitchFamily="2" charset="-79"/>
              </a:rPr>
              <a:t>Card Layout and Animation</a:t>
            </a:r>
          </a:p>
        </p:txBody>
      </p:sp>
      <p:sp>
        <p:nvSpPr>
          <p:cNvPr id="4" name="TextBox 3">
            <a:extLst>
              <a:ext uri="{FF2B5EF4-FFF2-40B4-BE49-F238E27FC236}">
                <a16:creationId xmlns:a16="http://schemas.microsoft.com/office/drawing/2014/main" id="{6BFDDF3E-4345-3889-27E2-ACB385A64ACE}"/>
              </a:ext>
            </a:extLst>
          </p:cNvPr>
          <p:cNvSpPr txBox="1"/>
          <p:nvPr/>
        </p:nvSpPr>
        <p:spPr>
          <a:xfrm>
            <a:off x="421041" y="224117"/>
            <a:ext cx="6837680"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a:p>
            <a:endParaRPr lang="en-US" sz="7200" dirty="0">
              <a:solidFill>
                <a:schemeClr val="bg1"/>
              </a:solidFill>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DE2997EF-89F7-4D7F-0FD4-F8B510ED04D6}"/>
              </a:ext>
            </a:extLst>
          </p:cNvPr>
          <p:cNvSpPr txBox="1"/>
          <p:nvPr/>
        </p:nvSpPr>
        <p:spPr>
          <a:xfrm>
            <a:off x="7843219" y="3303575"/>
            <a:ext cx="3291840" cy="2585323"/>
          </a:xfrm>
          <a:prstGeom prst="rect">
            <a:avLst/>
          </a:prstGeom>
          <a:noFill/>
        </p:spPr>
        <p:txBody>
          <a:bodyPr wrap="square" rtlCol="0">
            <a:spAutoFit/>
          </a:bodyPr>
          <a:lstStyle/>
          <a:p>
            <a:pPr marL="285750" indent="-285750">
              <a:buFont typeface="Arial" panose="020B0604020202020204" pitchFamily="34" charset="0"/>
              <a:buChar char="•"/>
            </a:pPr>
            <a:r>
              <a:rPr lang="en-US" sz="1200" dirty="0"/>
              <a:t>HTML: Structure the overall game interface using HTML elements that allow for responsive design, such as using a flexbox or grid layout to arrange cards and buttons. Utilize media queries to adapt the layout for various screen sizes and orientations.</a:t>
            </a:r>
          </a:p>
          <a:p>
            <a:pPr marL="285750" indent="-285750">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CSS: Implement responsive CSS rules to ensure that the card game interface adapts gracefully to different screen sizes and devices. This may involve adjusting the card size, spacing, or button placement as the viewport size changes.</a:t>
            </a:r>
          </a:p>
          <a:p>
            <a:pPr marL="285750" indent="-285750">
              <a:buFont typeface="Arial" panose="020B0604020202020204" pitchFamily="34" charset="0"/>
              <a:buChar char="•"/>
            </a:pPr>
            <a:endParaRPr lang="en-US" dirty="0">
              <a:solidFill>
                <a:schemeClr val="bg1"/>
              </a:solidFill>
            </a:endParaRP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077218"/>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Responsive Design</a:t>
            </a:r>
          </a:p>
        </p:txBody>
      </p:sp>
      <p:sp>
        <p:nvSpPr>
          <p:cNvPr id="18" name="TextBox 17">
            <a:extLst>
              <a:ext uri="{FF2B5EF4-FFF2-40B4-BE49-F238E27FC236}">
                <a16:creationId xmlns:a16="http://schemas.microsoft.com/office/drawing/2014/main" id="{E5905236-9BB5-59D5-25FE-23550903F259}"/>
              </a:ext>
            </a:extLst>
          </p:cNvPr>
          <p:cNvSpPr txBox="1"/>
          <p:nvPr/>
        </p:nvSpPr>
        <p:spPr>
          <a:xfrm>
            <a:off x="3927137" y="3303575"/>
            <a:ext cx="3291840" cy="1908728"/>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HTML: Add interactive elements like buttons for actions such as shuffling the deck and dealing cards. Use &lt;button&gt; elements with appropriate labels and classes.</a:t>
            </a:r>
          </a:p>
          <a:p>
            <a:pPr marL="285750" indent="-285750">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CSS: Apply CSS styles to these buttons, including hover effects, and possibly use CSS transitions or animations to make the buttons respond to user interactions with smooth and visually appealing effects</a:t>
            </a:r>
          </a:p>
        </p:txBody>
      </p:sp>
      <p:sp>
        <p:nvSpPr>
          <p:cNvPr id="19" name="TextBox 18">
            <a:extLst>
              <a:ext uri="{FF2B5EF4-FFF2-40B4-BE49-F238E27FC236}">
                <a16:creationId xmlns:a16="http://schemas.microsoft.com/office/drawing/2014/main" id="{A732A5EB-9C27-6380-EC30-A3A85FC1EF0E}"/>
              </a:ext>
            </a:extLst>
          </p:cNvPr>
          <p:cNvSpPr txBox="1"/>
          <p:nvPr/>
        </p:nvSpPr>
        <p:spPr>
          <a:xfrm>
            <a:off x="4074980" y="2093858"/>
            <a:ext cx="3291840" cy="584775"/>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User Interaction</a:t>
            </a:r>
          </a:p>
        </p:txBody>
      </p:sp>
      <p:sp>
        <p:nvSpPr>
          <p:cNvPr id="20" name="TextBox 19">
            <a:extLst>
              <a:ext uri="{FF2B5EF4-FFF2-40B4-BE49-F238E27FC236}">
                <a16:creationId xmlns:a16="http://schemas.microsoft.com/office/drawing/2014/main" id="{2F9E8725-B2A7-3853-7A5A-588E23E9E484}"/>
              </a:ext>
            </a:extLst>
          </p:cNvPr>
          <p:cNvSpPr txBox="1"/>
          <p:nvPr/>
        </p:nvSpPr>
        <p:spPr>
          <a:xfrm>
            <a:off x="254000" y="3332480"/>
            <a:ext cx="2997200" cy="3434210"/>
          </a:xfrm>
          <a:prstGeom prst="rect">
            <a:avLst/>
          </a:prstGeom>
          <a:noFill/>
        </p:spPr>
        <p:txBody>
          <a:bodyPr wrap="square" rtlCol="0">
            <a:spAutoFit/>
          </a:bodyPr>
          <a:lstStyle/>
          <a:p>
            <a:pPr marL="171450" indent="-171450">
              <a:lnSpc>
                <a:spcPct val="107000"/>
              </a:lnSpc>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HTML: Create a card container structure using &lt;div&gt; elements to represent individual cards. Use nested &lt;div&gt; elements for the card's front and back, with appropriate classes or data attributes to identify each card's value and suit.</a:t>
            </a:r>
          </a:p>
          <a:p>
            <a:pPr marL="171450" indent="-171450">
              <a:lnSpc>
                <a:spcPct val="107000"/>
              </a:lnSpc>
              <a:buFont typeface="Arial" panose="020B0604020202020204" pitchFamily="34" charset="0"/>
              <a:buChar char="•"/>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CSS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Apply CSS styles to these card elements, including card dimensions, borders, shadows, and background colors to simulate a realistic card appearance. Implement smooth animations, like transitions or keyframes, to create effects such as flipping a card when it's dealt or shuffling the deck.</a:t>
            </a:r>
          </a:p>
          <a:p>
            <a:pPr marL="171450" indent="-171450">
              <a:lnSpc>
                <a:spcPct val="107000"/>
              </a:lnSpc>
              <a:buFont typeface="Arial" panose="020B0604020202020204" pitchFamily="34" charset="0"/>
              <a:buChar char="•"/>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200" b="1" dirty="0">
              <a:effectLst/>
              <a:latin typeface="Bahnschrift SemiBol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Bahnschrift SemiBol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2257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7D1890A-6E16-AAAF-6008-648E4AC28ABF}"/>
              </a:ext>
            </a:extLst>
          </p:cNvPr>
          <p:cNvSpPr/>
          <p:nvPr/>
        </p:nvSpPr>
        <p:spPr>
          <a:xfrm>
            <a:off x="3913549" y="2074202"/>
            <a:ext cx="3291840" cy="4147487"/>
          </a:xfrm>
          <a:prstGeom prst="roundRect">
            <a:avLst>
              <a:gd name="adj" fmla="val 7099"/>
            </a:avLst>
          </a:prstGeom>
          <a:solidFill>
            <a:srgbClr val="00B0F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HTML: Add interactive elements like buttons for actions such as shuffling the deck and dealing cards. Use &lt;button&gt; elements with appropriate labels and classes.</a:t>
            </a:r>
          </a:p>
          <a:p>
            <a:pPr marL="171450" indent="-171450">
              <a:buFont typeface="Arial" panose="020B0604020202020204" pitchFamily="34" charset="0"/>
              <a:buChar char="•"/>
            </a:pPr>
            <a:r>
              <a:rPr lang="en-US" sz="1200" dirty="0">
                <a:solidFill>
                  <a:schemeClr val="tx1"/>
                </a:solidFill>
              </a:rPr>
              <a:t>CSS: Apply CSS styles to these buttons, including hover effects, and possibly use CSS transitions or animations to make the buttons respond to user interactions with smooth and visually appealing </a:t>
            </a:r>
          </a:p>
        </p:txBody>
      </p:sp>
      <p:sp>
        <p:nvSpPr>
          <p:cNvPr id="2" name="TextBox 1">
            <a:extLst>
              <a:ext uri="{FF2B5EF4-FFF2-40B4-BE49-F238E27FC236}">
                <a16:creationId xmlns:a16="http://schemas.microsoft.com/office/drawing/2014/main" id="{A51C94C9-2954-9165-5E7F-959F11AB4674}"/>
              </a:ext>
            </a:extLst>
          </p:cNvPr>
          <p:cNvSpPr txBox="1"/>
          <p:nvPr/>
        </p:nvSpPr>
        <p:spPr>
          <a:xfrm>
            <a:off x="131484" y="2074202"/>
            <a:ext cx="3291840" cy="1815882"/>
          </a:xfrm>
          <a:prstGeom prst="rect">
            <a:avLst/>
          </a:prstGeom>
          <a:noFill/>
        </p:spPr>
        <p:txBody>
          <a:bodyPr wrap="square" rtlCol="0">
            <a:spAutoFit/>
          </a:bodyPr>
          <a:lstStyle/>
          <a:p>
            <a:pPr algn="ctr"/>
            <a:r>
              <a:rPr lang="en-US" sz="3200" dirty="0">
                <a:solidFill>
                  <a:schemeClr val="bg1"/>
                </a:solidFill>
                <a:latin typeface="Aharoni" panose="02010803020104030203" pitchFamily="2" charset="-79"/>
                <a:cs typeface="Aharoni" panose="02010803020104030203" pitchFamily="2" charset="-79"/>
              </a:rPr>
              <a:t>Card Layout and Animation</a:t>
            </a:r>
          </a:p>
          <a:p>
            <a:pPr algn="ctr"/>
            <a:endParaRPr lang="en-US" sz="4800" dirty="0">
              <a:solidFill>
                <a:schemeClr val="bg1"/>
              </a:solidFill>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6BFDDF3E-4345-3889-27E2-ACB385A64ACE}"/>
              </a:ext>
            </a:extLst>
          </p:cNvPr>
          <p:cNvSpPr txBox="1"/>
          <p:nvPr/>
        </p:nvSpPr>
        <p:spPr>
          <a:xfrm>
            <a:off x="421041" y="224117"/>
            <a:ext cx="6837680"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p:txBody>
      </p:sp>
      <p:sp>
        <p:nvSpPr>
          <p:cNvPr id="9" name="TextBox 8">
            <a:extLst>
              <a:ext uri="{FF2B5EF4-FFF2-40B4-BE49-F238E27FC236}">
                <a16:creationId xmlns:a16="http://schemas.microsoft.com/office/drawing/2014/main" id="{87C9125D-2F91-094C-4600-65A23214BF70}"/>
              </a:ext>
            </a:extLst>
          </p:cNvPr>
          <p:cNvSpPr txBox="1"/>
          <p:nvPr/>
        </p:nvSpPr>
        <p:spPr>
          <a:xfrm>
            <a:off x="3946126" y="2220947"/>
            <a:ext cx="3291840" cy="1323439"/>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User Interaction</a:t>
            </a:r>
          </a:p>
          <a:p>
            <a:endParaRPr lang="en-US" sz="4800" dirty="0">
              <a:solidFill>
                <a:schemeClr val="tx1">
                  <a:lumMod val="95000"/>
                  <a:lumOff val="5000"/>
                </a:schemeClr>
              </a:solidFill>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815882"/>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Responsive Design</a:t>
            </a:r>
          </a:p>
          <a:p>
            <a:pPr algn="ctr"/>
            <a:endParaRPr lang="en-US" sz="4800" dirty="0">
              <a:solidFill>
                <a:schemeClr val="bg1"/>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1F78523A-5632-5A0F-CB58-60DDF6226139}"/>
              </a:ext>
            </a:extLst>
          </p:cNvPr>
          <p:cNvSpPr txBox="1"/>
          <p:nvPr/>
        </p:nvSpPr>
        <p:spPr>
          <a:xfrm>
            <a:off x="278804" y="3271552"/>
            <a:ext cx="2997200" cy="3362331"/>
          </a:xfrm>
          <a:prstGeom prst="rect">
            <a:avLst/>
          </a:prstGeom>
          <a:noFill/>
        </p:spPr>
        <p:txBody>
          <a:bodyPr wrap="square" rtlCol="0">
            <a:spAutoFit/>
          </a:bodyPr>
          <a:lstStyle/>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HTML</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Create a card container structure using &lt;div&gt; elements to represent individual cards. Use nested &lt;div&gt; elements for the card's front and back, with appropriate classes or data attributes to identify each card's value and suit.</a:t>
            </a:r>
          </a:p>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CSS</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Apply CSS styles to these card elements, including card dimensions, borders, shadows, and background colors to simulate a realistic card appearance. Implement smooth animations, like transitions or keyframes, to create effects such as flipping a card when it's dealt or shuffling the deck.</a:t>
            </a:r>
          </a:p>
          <a:p>
            <a:pPr marL="171450" indent="-171450">
              <a:lnSpc>
                <a:spcPct val="107000"/>
              </a:lnSpc>
              <a:buFont typeface="Arial" panose="020B0604020202020204" pitchFamily="34" charset="0"/>
              <a:buChar char="•"/>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6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700A8A9C-ED02-5F16-A690-C099CC97B205}"/>
              </a:ext>
            </a:extLst>
          </p:cNvPr>
          <p:cNvPicPr>
            <a:picLocks noChangeAspect="1"/>
          </p:cNvPicPr>
          <p:nvPr/>
        </p:nvPicPr>
        <p:blipFill>
          <a:blip r:embed="rId2"/>
          <a:stretch>
            <a:fillRect/>
          </a:stretch>
        </p:blipFill>
        <p:spPr>
          <a:xfrm>
            <a:off x="7842934" y="3429000"/>
            <a:ext cx="3292125" cy="2591025"/>
          </a:xfrm>
          <a:prstGeom prst="rect">
            <a:avLst/>
          </a:prstGeom>
        </p:spPr>
      </p:pic>
    </p:spTree>
    <p:extLst>
      <p:ext uri="{BB962C8B-B14F-4D97-AF65-F5344CB8AC3E}">
        <p14:creationId xmlns:p14="http://schemas.microsoft.com/office/powerpoint/2010/main" val="2673659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7D1890A-6E16-AAAF-6008-648E4AC28ABF}"/>
              </a:ext>
            </a:extLst>
          </p:cNvPr>
          <p:cNvSpPr/>
          <p:nvPr/>
        </p:nvSpPr>
        <p:spPr>
          <a:xfrm>
            <a:off x="7910377" y="1870356"/>
            <a:ext cx="3291840" cy="4161359"/>
          </a:xfrm>
          <a:prstGeom prst="roundRect">
            <a:avLst>
              <a:gd name="adj" fmla="val 7408"/>
            </a:avLst>
          </a:prstGeom>
          <a:solidFill>
            <a:srgbClr val="7030A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BFDDF3E-4345-3889-27E2-ACB385A64ACE}"/>
              </a:ext>
            </a:extLst>
          </p:cNvPr>
          <p:cNvSpPr txBox="1"/>
          <p:nvPr/>
        </p:nvSpPr>
        <p:spPr>
          <a:xfrm>
            <a:off x="421041" y="224117"/>
            <a:ext cx="6837680"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a:p>
            <a:endParaRPr lang="en-US" sz="7200" dirty="0">
              <a:solidFill>
                <a:schemeClr val="bg1"/>
              </a:solidFill>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4DA6D692-952C-E75A-7302-9ECB07FB0727}"/>
              </a:ext>
            </a:extLst>
          </p:cNvPr>
          <p:cNvSpPr txBox="1"/>
          <p:nvPr/>
        </p:nvSpPr>
        <p:spPr>
          <a:xfrm>
            <a:off x="7888486" y="1869440"/>
            <a:ext cx="3291840" cy="1569660"/>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Responsive Design</a:t>
            </a:r>
          </a:p>
          <a:p>
            <a:pPr algn="ctr"/>
            <a:endParaRPr lang="en-US" sz="3200" dirty="0">
              <a:solidFill>
                <a:sysClr val="windowText" lastClr="000000"/>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9002B57B-EB45-4A26-3706-84D452A55247}"/>
              </a:ext>
            </a:extLst>
          </p:cNvPr>
          <p:cNvSpPr txBox="1"/>
          <p:nvPr/>
        </p:nvSpPr>
        <p:spPr>
          <a:xfrm>
            <a:off x="278804" y="3183307"/>
            <a:ext cx="2997200" cy="2848408"/>
          </a:xfrm>
          <a:prstGeom prst="rect">
            <a:avLst/>
          </a:prstGeom>
          <a:noFill/>
        </p:spPr>
        <p:txBody>
          <a:bodyPr wrap="square" rtlCol="0">
            <a:spAutoFit/>
          </a:bodyPr>
          <a:lstStyle/>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HTML</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Create a card container structure using &lt;div&gt; elements to represent individual cards. Use nested &lt;div&gt; elements for the card's front and back, with appropriate classes or data attributes to identify each card's value and suit.</a:t>
            </a:r>
          </a:p>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CSS</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Apply CSS styles to these card elements, including card dimensions, borders, shadows, and background colors to simulate a realistic card appearance. Implement smooth animations, like transitions or keyframes, to create effects such as flipping a card when it's dealt or shuffling the deck</a:t>
            </a:r>
            <a:r>
              <a:rPr lang="en-US" sz="12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49B663DF-63D9-9A84-6288-8D6428D4BC1D}"/>
              </a:ext>
            </a:extLst>
          </p:cNvPr>
          <p:cNvSpPr txBox="1"/>
          <p:nvPr/>
        </p:nvSpPr>
        <p:spPr>
          <a:xfrm>
            <a:off x="131484" y="2074202"/>
            <a:ext cx="3291840" cy="1077218"/>
          </a:xfrm>
          <a:prstGeom prst="rect">
            <a:avLst/>
          </a:prstGeom>
          <a:noFill/>
        </p:spPr>
        <p:txBody>
          <a:bodyPr wrap="square" rtlCol="0">
            <a:spAutoFit/>
          </a:bodyPr>
          <a:lstStyle/>
          <a:p>
            <a:pPr algn="ctr"/>
            <a:r>
              <a:rPr lang="en-US" sz="3200" dirty="0">
                <a:solidFill>
                  <a:schemeClr val="bg1"/>
                </a:solidFill>
                <a:latin typeface="Aharoni" panose="02010803020104030203" pitchFamily="2" charset="-79"/>
                <a:cs typeface="Aharoni" panose="02010803020104030203" pitchFamily="2" charset="-79"/>
              </a:rPr>
              <a:t>Card Layout and Animation</a:t>
            </a:r>
          </a:p>
        </p:txBody>
      </p:sp>
      <p:sp>
        <p:nvSpPr>
          <p:cNvPr id="7" name="TextBox 6">
            <a:extLst>
              <a:ext uri="{FF2B5EF4-FFF2-40B4-BE49-F238E27FC236}">
                <a16:creationId xmlns:a16="http://schemas.microsoft.com/office/drawing/2014/main" id="{FC4C7400-920D-4DFC-DA3C-DDC4EFB888F1}"/>
              </a:ext>
            </a:extLst>
          </p:cNvPr>
          <p:cNvSpPr txBox="1"/>
          <p:nvPr/>
        </p:nvSpPr>
        <p:spPr>
          <a:xfrm>
            <a:off x="4074980" y="2093858"/>
            <a:ext cx="3291840" cy="1077218"/>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User Interaction</a:t>
            </a:r>
          </a:p>
          <a:p>
            <a:endParaRPr lang="en-US" sz="3200" dirty="0">
              <a:solidFill>
                <a:schemeClr val="bg1"/>
              </a:solidFill>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23618A7F-8599-67D1-83F1-3B227A0CC98A}"/>
              </a:ext>
            </a:extLst>
          </p:cNvPr>
          <p:cNvSpPr txBox="1"/>
          <p:nvPr/>
        </p:nvSpPr>
        <p:spPr>
          <a:xfrm>
            <a:off x="7866449" y="3183307"/>
            <a:ext cx="3138846" cy="2492990"/>
          </a:xfrm>
          <a:prstGeom prst="rect">
            <a:avLst/>
          </a:prstGeom>
          <a:noFill/>
        </p:spPr>
        <p:txBody>
          <a:bodyPr wrap="square" rtlCol="0">
            <a:spAutoFit/>
          </a:bodyPr>
          <a:lstStyle/>
          <a:p>
            <a:pPr marL="285750" indent="-285750">
              <a:buFont typeface="Arial" panose="020B0604020202020204" pitchFamily="34" charset="0"/>
              <a:buChar char="•"/>
            </a:pPr>
            <a:r>
              <a:rPr lang="en-US" sz="1200" dirty="0"/>
              <a:t>HTML: Structure the overall game interface using HTML elements that allow for responsive design, such as using a flexbox or grid layout to arrange cards and buttons. Utilize media queries to adapt the layout for various screen sizes and orientations.</a:t>
            </a:r>
          </a:p>
          <a:p>
            <a:pPr marL="285750" indent="-285750">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CSS: Implement responsive CSS rules to ensure that the card game interface adapts gracefully to different screen sizes and devices. This may involve adjusting the card size, spacing, or button placement as the viewport size changes</a:t>
            </a:r>
            <a:endParaRPr lang="en-US" sz="1200" dirty="0">
              <a:latin typeface="Bahnschrift SemiBold" panose="020B0502040204020203" pitchFamily="34" charset="0"/>
            </a:endParaRPr>
          </a:p>
        </p:txBody>
      </p:sp>
      <p:pic>
        <p:nvPicPr>
          <p:cNvPr id="2" name="Picture 1">
            <a:extLst>
              <a:ext uri="{FF2B5EF4-FFF2-40B4-BE49-F238E27FC236}">
                <a16:creationId xmlns:a16="http://schemas.microsoft.com/office/drawing/2014/main" id="{FB002739-ABB2-35F2-8A8B-8FB88B030390}"/>
              </a:ext>
            </a:extLst>
          </p:cNvPr>
          <p:cNvPicPr>
            <a:picLocks noChangeAspect="1"/>
          </p:cNvPicPr>
          <p:nvPr/>
        </p:nvPicPr>
        <p:blipFill>
          <a:blip r:embed="rId2"/>
          <a:stretch>
            <a:fillRect/>
          </a:stretch>
        </p:blipFill>
        <p:spPr>
          <a:xfrm>
            <a:off x="3995427" y="3171076"/>
            <a:ext cx="3292125" cy="1938696"/>
          </a:xfrm>
          <a:prstGeom prst="rect">
            <a:avLst/>
          </a:prstGeom>
        </p:spPr>
      </p:pic>
    </p:spTree>
    <p:extLst>
      <p:ext uri="{BB962C8B-B14F-4D97-AF65-F5344CB8AC3E}">
        <p14:creationId xmlns:p14="http://schemas.microsoft.com/office/powerpoint/2010/main" val="3578239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714CDEC-E582-3428-DC14-2A4A6E5C6C34}"/>
              </a:ext>
            </a:extLst>
          </p:cNvPr>
          <p:cNvSpPr/>
          <p:nvPr/>
        </p:nvSpPr>
        <p:spPr>
          <a:xfrm>
            <a:off x="869576" y="2205318"/>
            <a:ext cx="10310370" cy="389964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101A27-4426-A3CD-6550-ACFA72D4408C}"/>
              </a:ext>
            </a:extLst>
          </p:cNvPr>
          <p:cNvSpPr txBox="1"/>
          <p:nvPr/>
        </p:nvSpPr>
        <p:spPr>
          <a:xfrm>
            <a:off x="421041" y="224117"/>
            <a:ext cx="7728660"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Communication</a:t>
            </a:r>
          </a:p>
        </p:txBody>
      </p:sp>
      <p:sp>
        <p:nvSpPr>
          <p:cNvPr id="2" name="Flowchart: Connector 1">
            <a:extLst>
              <a:ext uri="{FF2B5EF4-FFF2-40B4-BE49-F238E27FC236}">
                <a16:creationId xmlns:a16="http://schemas.microsoft.com/office/drawing/2014/main" id="{32E03C81-0265-1D9E-FF7A-8C439417A3D7}"/>
              </a:ext>
            </a:extLst>
          </p:cNvPr>
          <p:cNvSpPr/>
          <p:nvPr/>
        </p:nvSpPr>
        <p:spPr>
          <a:xfrm>
            <a:off x="1291769" y="2459115"/>
            <a:ext cx="3719744" cy="3355759"/>
          </a:xfrm>
          <a:prstGeom prst="flowChartConnector">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223CC6BD-8D60-49B7-5F42-5EC1E739F47A}"/>
              </a:ext>
            </a:extLst>
          </p:cNvPr>
          <p:cNvPicPr>
            <a:picLocks noChangeAspect="1"/>
          </p:cNvPicPr>
          <p:nvPr/>
        </p:nvPicPr>
        <p:blipFill>
          <a:blip r:embed="rId3"/>
          <a:stretch>
            <a:fillRect/>
          </a:stretch>
        </p:blipFill>
        <p:spPr>
          <a:xfrm>
            <a:off x="7180488" y="2459115"/>
            <a:ext cx="3431441" cy="34515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42794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Summary</a:t>
            </a:r>
          </a:p>
        </p:txBody>
      </p:sp>
      <p:sp>
        <p:nvSpPr>
          <p:cNvPr id="5" name="Rectangle: Rounded Corners 4">
            <a:extLst>
              <a:ext uri="{FF2B5EF4-FFF2-40B4-BE49-F238E27FC236}">
                <a16:creationId xmlns:a16="http://schemas.microsoft.com/office/drawing/2014/main" id="{3E6B3C18-2415-E242-4A4F-DDA55EFEF320}"/>
              </a:ext>
            </a:extLst>
          </p:cNvPr>
          <p:cNvSpPr/>
          <p:nvPr/>
        </p:nvSpPr>
        <p:spPr>
          <a:xfrm>
            <a:off x="168676" y="1748900"/>
            <a:ext cx="11665258" cy="237921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898E37C-F180-0144-6214-5FA6742C9E36}"/>
              </a:ext>
            </a:extLst>
          </p:cNvPr>
          <p:cNvSpPr txBox="1"/>
          <p:nvPr/>
        </p:nvSpPr>
        <p:spPr>
          <a:xfrm>
            <a:off x="421040" y="2037005"/>
            <a:ext cx="11182075" cy="1754326"/>
          </a:xfrm>
          <a:prstGeom prst="rect">
            <a:avLst/>
          </a:prstGeom>
          <a:noFill/>
        </p:spPr>
        <p:txBody>
          <a:bodyPr wrap="square">
            <a:spAutoFit/>
          </a:bodyPr>
          <a:lstStyle/>
          <a:p>
            <a:pPr algn="just"/>
            <a:r>
              <a:rPr lang="en-US" dirty="0">
                <a:latin typeface="Aharoni" panose="02010803020104030203" pitchFamily="2" charset="-79"/>
                <a:cs typeface="Aharoni" panose="02010803020104030203" pitchFamily="2" charset="-79"/>
              </a:rPr>
              <a:t>The project aims to create an immersive and user-friendly digital card game interface by implementing a responsive design with elegant card layouts and smooth animations. It addresses the challenge of engaging users with an interactive and visually appealing gaming experience while ensuring that the interface adapts seamlessly to various devices and screen sizes. The primary goal is to enhance user experience, making the digital card game feel realistic and enjoyable, ultimately resulting in higher user engagement and satisfaction.</a:t>
            </a:r>
          </a:p>
        </p:txBody>
      </p:sp>
    </p:spTree>
    <p:extLst>
      <p:ext uri="{BB962C8B-B14F-4D97-AF65-F5344CB8AC3E}">
        <p14:creationId xmlns:p14="http://schemas.microsoft.com/office/powerpoint/2010/main" val="10310265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BD9DB"/>
        </a:solidFill>
        <a:effectLst/>
      </p:bgPr>
    </p:bg>
    <p:spTree>
      <p:nvGrpSpPr>
        <p:cNvPr id="1" name=""/>
        <p:cNvGrpSpPr/>
        <p:nvPr/>
      </p:nvGrpSpPr>
      <p:grpSpPr>
        <a:xfrm>
          <a:off x="0" y="0"/>
          <a:ext cx="0" cy="0"/>
          <a:chOff x="0" y="0"/>
          <a:chExt cx="0" cy="0"/>
        </a:xfrm>
      </p:grpSpPr>
      <p:pic>
        <p:nvPicPr>
          <p:cNvPr id="8" name="giphy360p">
            <a:hlinkClick r:id="" action="ppaction://media"/>
            <a:extLst>
              <a:ext uri="{FF2B5EF4-FFF2-40B4-BE49-F238E27FC236}">
                <a16:creationId xmlns:a16="http://schemas.microsoft.com/office/drawing/2014/main" id="{A304B8C1-7574-B671-0CB0-26EBC969864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205592" cy="6858000"/>
          </a:xfrm>
          <a:prstGeom prst="rect">
            <a:avLst/>
          </a:prstGeom>
        </p:spPr>
      </p:pic>
      <p:sp>
        <p:nvSpPr>
          <p:cNvPr id="7" name="Freeform: Shape 6">
            <a:extLst>
              <a:ext uri="{FF2B5EF4-FFF2-40B4-BE49-F238E27FC236}">
                <a16:creationId xmlns:a16="http://schemas.microsoft.com/office/drawing/2014/main" id="{5A51B60B-AEF0-998F-96C4-40743D12CEF5}"/>
              </a:ext>
            </a:extLst>
          </p:cNvPr>
          <p:cNvSpPr/>
          <p:nvPr/>
        </p:nvSpPr>
        <p:spPr>
          <a:xfrm>
            <a:off x="0" y="0"/>
            <a:ext cx="12205592" cy="6858000"/>
          </a:xfrm>
          <a:custGeom>
            <a:avLst/>
            <a:gdLst/>
            <a:ahLst/>
            <a:cxnLst/>
            <a:rect l="l" t="t" r="r" b="b"/>
            <a:pathLst>
              <a:path w="12215301" h="6858000">
                <a:moveTo>
                  <a:pt x="9646021" y="3753632"/>
                </a:moveTo>
                <a:cubicBezTo>
                  <a:pt x="9734621" y="3753632"/>
                  <a:pt x="9810182" y="3784683"/>
                  <a:pt x="9872703" y="3846787"/>
                </a:cubicBezTo>
                <a:cubicBezTo>
                  <a:pt x="9935224" y="3908891"/>
                  <a:pt x="9966485" y="3984661"/>
                  <a:pt x="9966485" y="4074096"/>
                </a:cubicBezTo>
                <a:cubicBezTo>
                  <a:pt x="9966485" y="4164520"/>
                  <a:pt x="9935472" y="4240784"/>
                  <a:pt x="9873445" y="4302888"/>
                </a:cubicBezTo>
                <a:cubicBezTo>
                  <a:pt x="9811419" y="4364992"/>
                  <a:pt x="9735610" y="4396043"/>
                  <a:pt x="9646021" y="4396043"/>
                </a:cubicBezTo>
                <a:cubicBezTo>
                  <a:pt x="9545597" y="4396043"/>
                  <a:pt x="9463882" y="4358280"/>
                  <a:pt x="9400874" y="4282754"/>
                </a:cubicBezTo>
                <a:cubicBezTo>
                  <a:pt x="9349673" y="4222142"/>
                  <a:pt x="9324073" y="4152589"/>
                  <a:pt x="9324073" y="4074096"/>
                </a:cubicBezTo>
                <a:cubicBezTo>
                  <a:pt x="9324073" y="3996591"/>
                  <a:pt x="9349673" y="3927533"/>
                  <a:pt x="9400874" y="3866921"/>
                </a:cubicBezTo>
                <a:cubicBezTo>
                  <a:pt x="9463882" y="3791395"/>
                  <a:pt x="9545597" y="3753632"/>
                  <a:pt x="9646021" y="3753632"/>
                </a:cubicBezTo>
                <a:close/>
                <a:moveTo>
                  <a:pt x="12201709" y="3385691"/>
                </a:moveTo>
                <a:lnTo>
                  <a:pt x="12215301" y="3385691"/>
                </a:lnTo>
                <a:lnTo>
                  <a:pt x="12215301" y="4259549"/>
                </a:lnTo>
                <a:cubicBezTo>
                  <a:pt x="12215301" y="4291571"/>
                  <a:pt x="12213408" y="4322248"/>
                  <a:pt x="12209621" y="4351581"/>
                </a:cubicBezTo>
                <a:lnTo>
                  <a:pt x="12201709" y="4390573"/>
                </a:lnTo>
                <a:close/>
                <a:moveTo>
                  <a:pt x="6857549" y="3385691"/>
                </a:moveTo>
                <a:lnTo>
                  <a:pt x="7522216" y="4574079"/>
                </a:lnTo>
                <a:lnTo>
                  <a:pt x="7054872" y="5450905"/>
                </a:lnTo>
                <a:lnTo>
                  <a:pt x="7600848" y="5450905"/>
                </a:lnTo>
                <a:lnTo>
                  <a:pt x="8706153" y="3385691"/>
                </a:lnTo>
                <a:lnTo>
                  <a:pt x="8148308" y="3385691"/>
                </a:lnTo>
                <a:lnTo>
                  <a:pt x="7790753" y="4091899"/>
                </a:lnTo>
                <a:lnTo>
                  <a:pt x="7422813" y="3385691"/>
                </a:lnTo>
                <a:close/>
                <a:moveTo>
                  <a:pt x="9660857" y="3335248"/>
                </a:moveTo>
                <a:cubicBezTo>
                  <a:pt x="9377978" y="3335248"/>
                  <a:pt x="9159885" y="3418826"/>
                  <a:pt x="9006576" y="3585981"/>
                </a:cubicBezTo>
                <a:cubicBezTo>
                  <a:pt x="8879973" y="3724453"/>
                  <a:pt x="8816671" y="3883202"/>
                  <a:pt x="8816671" y="4062227"/>
                </a:cubicBezTo>
                <a:cubicBezTo>
                  <a:pt x="8816671" y="4261033"/>
                  <a:pt x="8879479" y="4428683"/>
                  <a:pt x="9005093" y="4565177"/>
                </a:cubicBezTo>
                <a:cubicBezTo>
                  <a:pt x="9157412" y="4731344"/>
                  <a:pt x="9371055" y="4814427"/>
                  <a:pt x="9646021" y="4814427"/>
                </a:cubicBezTo>
                <a:cubicBezTo>
                  <a:pt x="9919998" y="4814427"/>
                  <a:pt x="10133146" y="4731344"/>
                  <a:pt x="10285465" y="4565177"/>
                </a:cubicBezTo>
                <a:cubicBezTo>
                  <a:pt x="10411079" y="4428683"/>
                  <a:pt x="10473887" y="4264989"/>
                  <a:pt x="10473887" y="4074096"/>
                </a:cubicBezTo>
                <a:cubicBezTo>
                  <a:pt x="10473887" y="3885180"/>
                  <a:pt x="10410585" y="3722475"/>
                  <a:pt x="10283982" y="3585981"/>
                </a:cubicBezTo>
                <a:cubicBezTo>
                  <a:pt x="10128695" y="3418826"/>
                  <a:pt x="9920987" y="3335248"/>
                  <a:pt x="9660857" y="3335248"/>
                </a:cubicBezTo>
                <a:close/>
                <a:moveTo>
                  <a:pt x="4120875" y="2269013"/>
                </a:moveTo>
                <a:cubicBezTo>
                  <a:pt x="4207497" y="2269013"/>
                  <a:pt x="4281327" y="2299285"/>
                  <a:pt x="4342364" y="2359828"/>
                </a:cubicBezTo>
                <a:cubicBezTo>
                  <a:pt x="4403401" y="2420371"/>
                  <a:pt x="4433920" y="2493953"/>
                  <a:pt x="4433920" y="2580576"/>
                </a:cubicBezTo>
                <a:cubicBezTo>
                  <a:pt x="4433920" y="2668187"/>
                  <a:pt x="4403649" y="2742017"/>
                  <a:pt x="4343106" y="2802066"/>
                </a:cubicBezTo>
                <a:cubicBezTo>
                  <a:pt x="4282563" y="2862114"/>
                  <a:pt x="4208486" y="2892138"/>
                  <a:pt x="4120875" y="2892138"/>
                </a:cubicBezTo>
                <a:cubicBezTo>
                  <a:pt x="4023418" y="2892138"/>
                  <a:pt x="3944176" y="2855712"/>
                  <a:pt x="3883146" y="2782860"/>
                </a:cubicBezTo>
                <a:cubicBezTo>
                  <a:pt x="3832934" y="2723808"/>
                  <a:pt x="3807829" y="2656380"/>
                  <a:pt x="3807829" y="2580576"/>
                </a:cubicBezTo>
                <a:cubicBezTo>
                  <a:pt x="3807829" y="2504772"/>
                  <a:pt x="3832934" y="2437344"/>
                  <a:pt x="3883146" y="2378292"/>
                </a:cubicBezTo>
                <a:cubicBezTo>
                  <a:pt x="3945165" y="2305439"/>
                  <a:pt x="4024408" y="2269013"/>
                  <a:pt x="4120875" y="2269013"/>
                </a:cubicBezTo>
                <a:close/>
                <a:moveTo>
                  <a:pt x="6173801" y="1862499"/>
                </a:moveTo>
                <a:cubicBezTo>
                  <a:pt x="6058249" y="1862499"/>
                  <a:pt x="5961960" y="1884259"/>
                  <a:pt x="5884935" y="1927778"/>
                </a:cubicBezTo>
                <a:cubicBezTo>
                  <a:pt x="5837520" y="1954484"/>
                  <a:pt x="5785671" y="2000476"/>
                  <a:pt x="5729385" y="2065756"/>
                </a:cubicBezTo>
                <a:lnTo>
                  <a:pt x="5729385" y="1892171"/>
                </a:lnTo>
                <a:lnTo>
                  <a:pt x="5241271" y="1892171"/>
                </a:lnTo>
                <a:lnTo>
                  <a:pt x="5241271" y="3268980"/>
                </a:lnTo>
                <a:lnTo>
                  <a:pt x="5729385" y="3268980"/>
                </a:lnTo>
                <a:lnTo>
                  <a:pt x="5729385" y="2531616"/>
                </a:lnTo>
                <a:cubicBezTo>
                  <a:pt x="5729385" y="2435180"/>
                  <a:pt x="5751995" y="2364329"/>
                  <a:pt x="5797215" y="2319063"/>
                </a:cubicBezTo>
                <a:cubicBezTo>
                  <a:pt x="5847349" y="2268882"/>
                  <a:pt x="5909275" y="2243792"/>
                  <a:pt x="5982993" y="2243792"/>
                </a:cubicBezTo>
                <a:cubicBezTo>
                  <a:pt x="6063588" y="2243792"/>
                  <a:pt x="6124038" y="2272931"/>
                  <a:pt x="6164343" y="2331210"/>
                </a:cubicBezTo>
                <a:cubicBezTo>
                  <a:pt x="6191868" y="2370711"/>
                  <a:pt x="6205630" y="2451199"/>
                  <a:pt x="6205630" y="2572671"/>
                </a:cubicBezTo>
                <a:lnTo>
                  <a:pt x="6205630" y="3268980"/>
                </a:lnTo>
                <a:lnTo>
                  <a:pt x="6693745" y="3268980"/>
                </a:lnTo>
                <a:lnTo>
                  <a:pt x="6693745" y="2392155"/>
                </a:lnTo>
                <a:cubicBezTo>
                  <a:pt x="6693745" y="2210163"/>
                  <a:pt x="6640914" y="2073669"/>
                  <a:pt x="6535251" y="1982673"/>
                </a:cubicBezTo>
                <a:cubicBezTo>
                  <a:pt x="6442416" y="1902557"/>
                  <a:pt x="6321933" y="1862499"/>
                  <a:pt x="6173801" y="1862499"/>
                </a:cubicBezTo>
                <a:close/>
                <a:moveTo>
                  <a:pt x="3990894" y="1849146"/>
                </a:moveTo>
                <a:cubicBezTo>
                  <a:pt x="3822966" y="1849146"/>
                  <a:pt x="3674302" y="1904975"/>
                  <a:pt x="3544901" y="2016634"/>
                </a:cubicBezTo>
                <a:cubicBezTo>
                  <a:pt x="3381918" y="2156930"/>
                  <a:pt x="3300427" y="2344663"/>
                  <a:pt x="3300427" y="2579834"/>
                </a:cubicBezTo>
                <a:cubicBezTo>
                  <a:pt x="3300427" y="2811049"/>
                  <a:pt x="3379940" y="2996811"/>
                  <a:pt x="3538967" y="3137122"/>
                </a:cubicBezTo>
                <a:cubicBezTo>
                  <a:pt x="3672324" y="3254701"/>
                  <a:pt x="3824442" y="3313489"/>
                  <a:pt x="3995323" y="3313489"/>
                </a:cubicBezTo>
                <a:cubicBezTo>
                  <a:pt x="4101015" y="3313489"/>
                  <a:pt x="4195350" y="3290246"/>
                  <a:pt x="4278324" y="3243758"/>
                </a:cubicBezTo>
                <a:cubicBezTo>
                  <a:pt x="4325740" y="3217053"/>
                  <a:pt x="4372659" y="3174523"/>
                  <a:pt x="4419084" y="3116166"/>
                </a:cubicBezTo>
                <a:lnTo>
                  <a:pt x="4419084" y="3268980"/>
                </a:lnTo>
                <a:lnTo>
                  <a:pt x="4907198" y="3268980"/>
                </a:lnTo>
                <a:lnTo>
                  <a:pt x="4907198" y="1892171"/>
                </a:lnTo>
                <a:lnTo>
                  <a:pt x="4419084" y="1892171"/>
                </a:lnTo>
                <a:lnTo>
                  <a:pt x="4419084" y="2027182"/>
                </a:lnTo>
                <a:cubicBezTo>
                  <a:pt x="4366725" y="1972782"/>
                  <a:pt x="4315856" y="1933713"/>
                  <a:pt x="4266478" y="1909975"/>
                </a:cubicBezTo>
                <a:cubicBezTo>
                  <a:pt x="4180536" y="1869422"/>
                  <a:pt x="4088675" y="1849146"/>
                  <a:pt x="3990894" y="1849146"/>
                </a:cubicBezTo>
                <a:close/>
                <a:moveTo>
                  <a:pt x="0" y="1243825"/>
                </a:moveTo>
                <a:lnTo>
                  <a:pt x="9709" y="1243825"/>
                </a:lnTo>
                <a:lnTo>
                  <a:pt x="9709" y="1682979"/>
                </a:lnTo>
                <a:lnTo>
                  <a:pt x="0" y="1682979"/>
                </a:lnTo>
                <a:close/>
                <a:moveTo>
                  <a:pt x="7022446" y="1040567"/>
                </a:moveTo>
                <a:lnTo>
                  <a:pt x="7022446" y="3268980"/>
                </a:lnTo>
                <a:lnTo>
                  <a:pt x="7510560" y="3268980"/>
                </a:lnTo>
                <a:lnTo>
                  <a:pt x="7510560" y="2708168"/>
                </a:lnTo>
                <a:lnTo>
                  <a:pt x="8046151" y="3268980"/>
                </a:lnTo>
                <a:lnTo>
                  <a:pt x="8728620" y="3268980"/>
                </a:lnTo>
                <a:lnTo>
                  <a:pt x="7997191" y="2527165"/>
                </a:lnTo>
                <a:lnTo>
                  <a:pt x="8687079" y="1892171"/>
                </a:lnTo>
                <a:lnTo>
                  <a:pt x="8019445" y="1892171"/>
                </a:lnTo>
                <a:lnTo>
                  <a:pt x="7510560" y="2387704"/>
                </a:lnTo>
                <a:lnTo>
                  <a:pt x="7510560" y="1040567"/>
                </a:lnTo>
                <a:close/>
                <a:moveTo>
                  <a:pt x="1574146" y="1040567"/>
                </a:moveTo>
                <a:lnTo>
                  <a:pt x="1574146" y="3268980"/>
                </a:lnTo>
                <a:lnTo>
                  <a:pt x="2062261" y="3268980"/>
                </a:lnTo>
                <a:lnTo>
                  <a:pt x="2062261" y="2531616"/>
                </a:lnTo>
                <a:cubicBezTo>
                  <a:pt x="2062261" y="2435180"/>
                  <a:pt x="2084871" y="2363834"/>
                  <a:pt x="2130090" y="2317579"/>
                </a:cubicBezTo>
                <a:cubicBezTo>
                  <a:pt x="2179236" y="2267398"/>
                  <a:pt x="2241162" y="2242308"/>
                  <a:pt x="2315869" y="2242308"/>
                </a:cubicBezTo>
                <a:cubicBezTo>
                  <a:pt x="2396464" y="2242308"/>
                  <a:pt x="2456914" y="2271447"/>
                  <a:pt x="2497219" y="2329726"/>
                </a:cubicBezTo>
                <a:cubicBezTo>
                  <a:pt x="2524744" y="2369228"/>
                  <a:pt x="2538506" y="2450210"/>
                  <a:pt x="2538506" y="2572671"/>
                </a:cubicBezTo>
                <a:lnTo>
                  <a:pt x="2538506" y="3268980"/>
                </a:lnTo>
                <a:lnTo>
                  <a:pt x="3026621" y="3268980"/>
                </a:lnTo>
                <a:lnTo>
                  <a:pt x="3026621" y="2392155"/>
                </a:lnTo>
                <a:cubicBezTo>
                  <a:pt x="3026621" y="2210163"/>
                  <a:pt x="2973789" y="2073669"/>
                  <a:pt x="2868127" y="1982673"/>
                </a:cubicBezTo>
                <a:cubicBezTo>
                  <a:pt x="2773314" y="1901567"/>
                  <a:pt x="2652830" y="1861015"/>
                  <a:pt x="2506677" y="1861015"/>
                </a:cubicBezTo>
                <a:cubicBezTo>
                  <a:pt x="2392113" y="1861015"/>
                  <a:pt x="2295824" y="1883270"/>
                  <a:pt x="2217810" y="1927778"/>
                </a:cubicBezTo>
                <a:cubicBezTo>
                  <a:pt x="2170396" y="1954484"/>
                  <a:pt x="2118546" y="2000476"/>
                  <a:pt x="2062261" y="2065756"/>
                </a:cubicBezTo>
                <a:lnTo>
                  <a:pt x="2062261" y="1040567"/>
                </a:lnTo>
                <a:close/>
                <a:moveTo>
                  <a:pt x="9709" y="0"/>
                </a:moveTo>
                <a:lnTo>
                  <a:pt x="12201709" y="0"/>
                </a:lnTo>
                <a:lnTo>
                  <a:pt x="12201709" y="3385691"/>
                </a:lnTo>
                <a:lnTo>
                  <a:pt x="11727187" y="3385691"/>
                </a:lnTo>
                <a:lnTo>
                  <a:pt x="11727187" y="4166081"/>
                </a:lnTo>
                <a:cubicBezTo>
                  <a:pt x="11727187" y="4252131"/>
                  <a:pt x="11706539" y="4315433"/>
                  <a:pt x="11665245" y="4355985"/>
                </a:cubicBezTo>
                <a:cubicBezTo>
                  <a:pt x="11620999" y="4399505"/>
                  <a:pt x="11560047" y="4421265"/>
                  <a:pt x="11482388" y="4421265"/>
                </a:cubicBezTo>
                <a:cubicBezTo>
                  <a:pt x="11403740" y="4421265"/>
                  <a:pt x="11342293" y="4399505"/>
                  <a:pt x="11298047" y="4355985"/>
                </a:cubicBezTo>
                <a:cubicBezTo>
                  <a:pt x="11256752" y="4315433"/>
                  <a:pt x="11236105" y="4252131"/>
                  <a:pt x="11236105" y="4166081"/>
                </a:cubicBezTo>
                <a:lnTo>
                  <a:pt x="11236105" y="3385691"/>
                </a:lnTo>
                <a:lnTo>
                  <a:pt x="10747991" y="3385691"/>
                </a:lnTo>
                <a:lnTo>
                  <a:pt x="10747991" y="4259549"/>
                </a:lnTo>
                <a:cubicBezTo>
                  <a:pt x="10747991" y="4404945"/>
                  <a:pt x="10787554" y="4522152"/>
                  <a:pt x="10866681" y="4611170"/>
                </a:cubicBezTo>
                <a:cubicBezTo>
                  <a:pt x="10991307" y="4751620"/>
                  <a:pt x="11196542" y="4821845"/>
                  <a:pt x="11482388" y="4821845"/>
                </a:cubicBezTo>
                <a:cubicBezTo>
                  <a:pt x="11627784" y="4821845"/>
                  <a:pt x="11750925" y="4804536"/>
                  <a:pt x="11851811" y="4769918"/>
                </a:cubicBezTo>
                <a:cubicBezTo>
                  <a:pt x="12033556" y="4706864"/>
                  <a:pt x="12147147" y="4595407"/>
                  <a:pt x="12192583" y="4435545"/>
                </a:cubicBezTo>
                <a:lnTo>
                  <a:pt x="12201709" y="4390573"/>
                </a:lnTo>
                <a:lnTo>
                  <a:pt x="12201709" y="6858000"/>
                </a:lnTo>
                <a:lnTo>
                  <a:pt x="9709" y="6858000"/>
                </a:lnTo>
                <a:lnTo>
                  <a:pt x="9709" y="1682979"/>
                </a:lnTo>
                <a:lnTo>
                  <a:pt x="428769" y="1682979"/>
                </a:lnTo>
                <a:lnTo>
                  <a:pt x="428769" y="3268980"/>
                </a:lnTo>
                <a:lnTo>
                  <a:pt x="955458" y="3268980"/>
                </a:lnTo>
                <a:lnTo>
                  <a:pt x="955458" y="1682979"/>
                </a:lnTo>
                <a:lnTo>
                  <a:pt x="1391646" y="1682979"/>
                </a:lnTo>
                <a:lnTo>
                  <a:pt x="1391646" y="1243825"/>
                </a:lnTo>
                <a:lnTo>
                  <a:pt x="9709" y="1243825"/>
                </a:lnTo>
                <a:close/>
              </a:path>
            </a:pathLst>
          </a:cu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3430815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13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ADC2-E060-332B-E985-7BA21BCA79E2}"/>
              </a:ext>
            </a:extLst>
          </p:cNvPr>
          <p:cNvSpPr>
            <a:spLocks noGrp="1"/>
          </p:cNvSpPr>
          <p:nvPr>
            <p:ph type="title"/>
          </p:nvPr>
        </p:nvSpPr>
        <p:spPr/>
        <p:txBody>
          <a:bodyPr/>
          <a:lstStyle/>
          <a:p>
            <a:r>
              <a:rPr lang="en-US" dirty="0">
                <a:cs typeface="Calibri Light"/>
              </a:rPr>
              <a:t>Required Links:</a:t>
            </a:r>
            <a:endParaRPr lang="en-US" dirty="0"/>
          </a:p>
        </p:txBody>
      </p:sp>
      <p:sp>
        <p:nvSpPr>
          <p:cNvPr id="3" name="Content Placeholder 2">
            <a:extLst>
              <a:ext uri="{FF2B5EF4-FFF2-40B4-BE49-F238E27FC236}">
                <a16:creationId xmlns:a16="http://schemas.microsoft.com/office/drawing/2014/main" id="{29A666A7-D7E1-94E2-1208-231FFFE6E509}"/>
              </a:ext>
            </a:extLst>
          </p:cNvPr>
          <p:cNvSpPr>
            <a:spLocks noGrp="1"/>
          </p:cNvSpPr>
          <p:nvPr>
            <p:ph idx="1"/>
          </p:nvPr>
        </p:nvSpPr>
        <p:spPr/>
        <p:txBody>
          <a:bodyPr vert="horz" lIns="91440" tIns="45720" rIns="91440" bIns="45720" rtlCol="0" anchor="t">
            <a:normAutofit/>
          </a:bodyPr>
          <a:lstStyle/>
          <a:p>
            <a:r>
              <a:rPr lang="en-US" dirty="0">
                <a:cs typeface="Calibri"/>
              </a:rPr>
              <a:t>Presentation: </a:t>
            </a:r>
            <a:r>
              <a:rPr lang="en-US" dirty="0">
                <a:ea typeface="+mn-lt"/>
                <a:cs typeface="+mn-lt"/>
                <a:hlinkClick r:id="rId2"/>
              </a:rPr>
              <a:t>https://youtu.be/fvSCaxGHSpI</a:t>
            </a:r>
            <a:endParaRPr lang="en-US">
              <a:ea typeface="+mn-lt"/>
              <a:cs typeface="+mn-lt"/>
            </a:endParaRPr>
          </a:p>
          <a:p>
            <a:r>
              <a:rPr lang="en-US" dirty="0">
                <a:ea typeface="+mn-lt"/>
                <a:cs typeface="+mn-lt"/>
              </a:rPr>
              <a:t>CODD: </a:t>
            </a:r>
            <a:r>
              <a:rPr lang="en-US" dirty="0">
                <a:ea typeface="+mn-lt"/>
                <a:cs typeface="+mn-lt"/>
                <a:hlinkClick r:id="rId3"/>
              </a:rPr>
              <a:t>https://codd.cs.gsu.edu/~jsumlin3/WP/PW/1/main-menu.html</a:t>
            </a:r>
            <a:endParaRPr lang="en-US" dirty="0">
              <a:ea typeface="+mn-lt"/>
              <a:cs typeface="+mn-lt"/>
            </a:endParaRPr>
          </a:p>
          <a:p>
            <a:r>
              <a:rPr lang="en-US" dirty="0">
                <a:ea typeface="+mn-lt"/>
                <a:cs typeface="+mn-lt"/>
              </a:rPr>
              <a:t>GitHub: </a:t>
            </a:r>
            <a:r>
              <a:rPr lang="en-US" dirty="0">
                <a:ea typeface="+mn-lt"/>
                <a:cs typeface="+mn-lt"/>
                <a:hlinkClick r:id="rId4"/>
              </a:rPr>
              <a:t>https://github.com/JSumlin/Web-Project-1</a:t>
            </a:r>
          </a:p>
          <a:p>
            <a:endParaRPr lang="en-US" dirty="0">
              <a:ea typeface="+mn-lt"/>
              <a:cs typeface="+mn-lt"/>
            </a:endParaRPr>
          </a:p>
        </p:txBody>
      </p:sp>
    </p:spTree>
    <p:extLst>
      <p:ext uri="{BB962C8B-B14F-4D97-AF65-F5344CB8AC3E}">
        <p14:creationId xmlns:p14="http://schemas.microsoft.com/office/powerpoint/2010/main" val="202539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BCC806-A15B-D7BF-DEB1-DB35367F90AD}"/>
              </a:ext>
            </a:extLst>
          </p:cNvPr>
          <p:cNvSpPr txBox="1"/>
          <p:nvPr/>
        </p:nvSpPr>
        <p:spPr>
          <a:xfrm>
            <a:off x="-844952" y="4791223"/>
            <a:ext cx="14225285"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38782640"/>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172182" y="1118076"/>
            <a:ext cx="1534803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1752407" y="3105506"/>
            <a:ext cx="145084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schemeClr val="accent3">
                    <a:lumMod val="60000"/>
                    <a:lumOff val="40000"/>
                  </a:scheme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888019739"/>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7ADBA6-4138-303F-8AA6-E6068F7B8E2F}"/>
              </a:ext>
            </a:extLst>
          </p:cNvPr>
          <p:cNvSpPr txBox="1"/>
          <p:nvPr/>
        </p:nvSpPr>
        <p:spPr>
          <a:xfrm>
            <a:off x="-8915400" y="-125819"/>
            <a:ext cx="144322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21423917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0AC1E-3D99-378E-8DEC-9D91D6E4ED44}"/>
              </a:ext>
            </a:extLst>
          </p:cNvPr>
          <p:cNvSpPr txBox="1"/>
          <p:nvPr/>
        </p:nvSpPr>
        <p:spPr>
          <a:xfrm>
            <a:off x="960120" y="4457343"/>
            <a:ext cx="1479804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651831251"/>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736062" y="151508"/>
            <a:ext cx="1534803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2316480" y="1508939"/>
            <a:ext cx="1450848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srgbClr val="A5A5A5">
                    <a:lumMod val="60000"/>
                    <a:lumOff val="40000"/>
                  </a:srgb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857081012"/>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F380E-7AB4-3288-AC45-BE0DB7B54587}"/>
              </a:ext>
            </a:extLst>
          </p:cNvPr>
          <p:cNvSpPr txBox="1"/>
          <p:nvPr/>
        </p:nvSpPr>
        <p:spPr>
          <a:xfrm>
            <a:off x="2834640" y="1651590"/>
            <a:ext cx="14371320" cy="3554819"/>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688521954"/>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153052" y="2921168"/>
            <a:ext cx="588589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432802055"/>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1297</TotalTime>
  <Words>1699</Words>
  <Application>Microsoft Office PowerPoint</Application>
  <PresentationFormat>Widescreen</PresentationFormat>
  <Paragraphs>107</Paragraphs>
  <Slides>28</Slides>
  <Notes>0</Notes>
  <HiddenSlides>0</HiddenSlides>
  <MMClips>1</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Required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Goutham Ganapathi</dc:creator>
  <cp:lastModifiedBy>Alexander Quang Nguyen</cp:lastModifiedBy>
  <cp:revision>31</cp:revision>
  <dcterms:created xsi:type="dcterms:W3CDTF">2023-07-21T07:59:43Z</dcterms:created>
  <dcterms:modified xsi:type="dcterms:W3CDTF">2023-10-19T00:37:19Z</dcterms:modified>
</cp:coreProperties>
</file>