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6" r:id="rId4"/>
    <p:sldId id="257" r:id="rId5"/>
    <p:sldId id="258" r:id="rId6"/>
    <p:sldId id="259" r:id="rId7"/>
    <p:sldId id="260" r:id="rId8"/>
    <p:sldId id="261" r:id="rId9"/>
    <p:sldId id="263" r:id="rId10"/>
    <p:sldId id="262" r:id="rId11"/>
    <p:sldId id="267" r:id="rId12"/>
    <p:sldId id="264" r:id="rId13"/>
    <p:sldId id="294" r:id="rId14"/>
    <p:sldId id="293" r:id="rId15"/>
    <p:sldId id="291" r:id="rId16"/>
    <p:sldId id="297" r:id="rId17"/>
    <p:sldId id="299" r:id="rId18"/>
    <p:sldId id="300" r:id="rId19"/>
    <p:sldId id="301" r:id="rId20"/>
    <p:sldId id="302" r:id="rId21"/>
    <p:sldId id="303" r:id="rId22"/>
    <p:sldId id="304" r:id="rId23"/>
    <p:sldId id="298" r:id="rId24"/>
    <p:sldId id="305" r:id="rId25"/>
    <p:sldId id="312" r:id="rId26"/>
    <p:sldId id="295" r:id="rId27"/>
    <p:sldId id="296" r:id="rId28"/>
    <p:sldId id="306" r:id="rId29"/>
    <p:sldId id="307" r:id="rId30"/>
    <p:sldId id="308" r:id="rId31"/>
    <p:sldId id="309" r:id="rId32"/>
    <p:sldId id="310" r:id="rId33"/>
    <p:sldId id="311" r:id="rId34"/>
    <p:sldId id="313"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12" d="100"/>
          <a:sy n="112"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11/17/2023</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11/17/2023</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11/17/2023</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11/17/2023</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11/17/2023</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11/17/2023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11/17/2023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11/17/2023</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hyperlink" Target="https://codd.cs.gsu.edu/~anguyen127/WP/PW/2/login.php"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CBC50-B178-B2C8-2E93-8A1E1ABAAB39}"/>
              </a:ext>
            </a:extLst>
          </p:cNvPr>
          <p:cNvSpPr txBox="1"/>
          <p:nvPr/>
        </p:nvSpPr>
        <p:spPr>
          <a:xfrm>
            <a:off x="5562600" y="1143001"/>
            <a:ext cx="6477000" cy="1006429"/>
          </a:xfrm>
          <a:prstGeom prst="rect">
            <a:avLst/>
          </a:prstGeom>
          <a:noFill/>
        </p:spPr>
        <p:txBody>
          <a:bodyPr wrap="square" rtlCol="0">
            <a:spAutoFit/>
          </a:bodyPr>
          <a:lstStyle/>
          <a:p>
            <a:pPr>
              <a:lnSpc>
                <a:spcPct val="90000"/>
              </a:lnSpc>
            </a:pPr>
            <a:r>
              <a:rPr lang="en-US" sz="6600" dirty="0">
                <a:latin typeface="+mj-lt"/>
              </a:rPr>
              <a:t>H A N G M A N</a:t>
            </a:r>
          </a:p>
        </p:txBody>
      </p:sp>
      <p:sp>
        <p:nvSpPr>
          <p:cNvPr id="4" name="TextBox 3">
            <a:extLst>
              <a:ext uri="{FF2B5EF4-FFF2-40B4-BE49-F238E27FC236}">
                <a16:creationId xmlns:a16="http://schemas.microsoft.com/office/drawing/2014/main" id="{D64096CE-D9F3-3A00-500D-9D600C3BA2BB}"/>
              </a:ext>
            </a:extLst>
          </p:cNvPr>
          <p:cNvSpPr txBox="1"/>
          <p:nvPr/>
        </p:nvSpPr>
        <p:spPr>
          <a:xfrm>
            <a:off x="5562600" y="1219201"/>
            <a:ext cx="6477000" cy="1006429"/>
          </a:xfrm>
          <a:prstGeom prst="rect">
            <a:avLst/>
          </a:prstGeom>
          <a:noFill/>
        </p:spPr>
        <p:txBody>
          <a:bodyPr wrap="square" rtlCol="0">
            <a:spAutoFit/>
          </a:bodyPr>
          <a:lstStyle/>
          <a:p>
            <a:pPr>
              <a:lnSpc>
                <a:spcPct val="90000"/>
              </a:lnSpc>
            </a:pPr>
            <a:r>
              <a:rPr lang="en-US" sz="6600" dirty="0">
                <a:latin typeface="+mj-lt"/>
              </a:rPr>
              <a:t>_ _ _ _ _ _ _</a:t>
            </a:r>
          </a:p>
        </p:txBody>
      </p:sp>
      <p:sp>
        <p:nvSpPr>
          <p:cNvPr id="5" name="TextBox 4">
            <a:extLst>
              <a:ext uri="{FF2B5EF4-FFF2-40B4-BE49-F238E27FC236}">
                <a16:creationId xmlns:a16="http://schemas.microsoft.com/office/drawing/2014/main" id="{0A654AFE-F880-CEB8-085C-9884D563A1BF}"/>
              </a:ext>
            </a:extLst>
          </p:cNvPr>
          <p:cNvSpPr txBox="1"/>
          <p:nvPr/>
        </p:nvSpPr>
        <p:spPr>
          <a:xfrm>
            <a:off x="6858000" y="3810001"/>
            <a:ext cx="6477000" cy="701731"/>
          </a:xfrm>
          <a:prstGeom prst="rect">
            <a:avLst/>
          </a:prstGeom>
          <a:noFill/>
        </p:spPr>
        <p:txBody>
          <a:bodyPr wrap="square" rtlCol="0">
            <a:spAutoFit/>
          </a:bodyPr>
          <a:lstStyle/>
          <a:p>
            <a:pPr>
              <a:lnSpc>
                <a:spcPct val="90000"/>
              </a:lnSpc>
            </a:pPr>
            <a:r>
              <a:rPr lang="en-US" sz="4400" dirty="0">
                <a:latin typeface="+mj-lt"/>
              </a:rPr>
              <a:t>T E A M  1 3</a:t>
            </a:r>
          </a:p>
        </p:txBody>
      </p:sp>
      <p:sp>
        <p:nvSpPr>
          <p:cNvPr id="6" name="TextBox 5">
            <a:extLst>
              <a:ext uri="{FF2B5EF4-FFF2-40B4-BE49-F238E27FC236}">
                <a16:creationId xmlns:a16="http://schemas.microsoft.com/office/drawing/2014/main" id="{0844D609-B013-7B09-351A-9C43DC1E2BCB}"/>
              </a:ext>
            </a:extLst>
          </p:cNvPr>
          <p:cNvSpPr txBox="1"/>
          <p:nvPr/>
        </p:nvSpPr>
        <p:spPr>
          <a:xfrm>
            <a:off x="6858000" y="3886201"/>
            <a:ext cx="6477000" cy="701731"/>
          </a:xfrm>
          <a:prstGeom prst="rect">
            <a:avLst/>
          </a:prstGeom>
          <a:noFill/>
        </p:spPr>
        <p:txBody>
          <a:bodyPr wrap="square" rtlCol="0">
            <a:spAutoFit/>
          </a:bodyPr>
          <a:lstStyle/>
          <a:p>
            <a:pPr>
              <a:lnSpc>
                <a:spcPct val="90000"/>
              </a:lnSpc>
            </a:pPr>
            <a:r>
              <a:rPr lang="en-US" sz="4400" dirty="0">
                <a:latin typeface="+mj-lt"/>
              </a:rPr>
              <a:t>_ _ _ _  _ _</a:t>
            </a:r>
          </a:p>
        </p:txBody>
      </p:sp>
    </p:spTree>
    <p:extLst>
      <p:ext uri="{BB962C8B-B14F-4D97-AF65-F5344CB8AC3E}">
        <p14:creationId xmlns:p14="http://schemas.microsoft.com/office/powerpoint/2010/main" val="29240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ECCA5-45DA-A6DA-2600-90645A345E59}"/>
              </a:ext>
            </a:extLst>
          </p:cNvPr>
          <p:cNvPicPr>
            <a:picLocks noChangeAspect="1"/>
          </p:cNvPicPr>
          <p:nvPr/>
        </p:nvPicPr>
        <p:blipFill>
          <a:blip r:embed="rId2"/>
          <a:stretch>
            <a:fillRect/>
          </a:stretch>
        </p:blipFill>
        <p:spPr>
          <a:xfrm>
            <a:off x="665975" y="349215"/>
            <a:ext cx="10807795" cy="5825162"/>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Hangman Game</a:t>
            </a:r>
          </a:p>
        </p:txBody>
      </p:sp>
      <p:sp>
        <p:nvSpPr>
          <p:cNvPr id="3" name="Rectangle 2">
            <a:extLst>
              <a:ext uri="{FF2B5EF4-FFF2-40B4-BE49-F238E27FC236}">
                <a16:creationId xmlns:a16="http://schemas.microsoft.com/office/drawing/2014/main" id="{7720564D-D9F2-5445-6CCB-E69B20D02C55}"/>
              </a:ext>
            </a:extLst>
          </p:cNvPr>
          <p:cNvSpPr/>
          <p:nvPr/>
        </p:nvSpPr>
        <p:spPr>
          <a:xfrm>
            <a:off x="1531200" y="2432807"/>
            <a:ext cx="9146380" cy="50334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C98965-478C-C0BC-6E76-C794D1CE4F16}"/>
              </a:ext>
            </a:extLst>
          </p:cNvPr>
          <p:cNvSpPr/>
          <p:nvPr/>
        </p:nvSpPr>
        <p:spPr>
          <a:xfrm>
            <a:off x="1514420" y="2432807"/>
            <a:ext cx="9146380" cy="503340"/>
          </a:xfrm>
          <a:prstGeom prst="rect">
            <a:avLst/>
          </a:prstGeom>
          <a:solidFill>
            <a:srgbClr val="00B0F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71E1128-975E-4D9A-C92C-57C0475E3C6C}"/>
              </a:ext>
            </a:extLst>
          </p:cNvPr>
          <p:cNvSpPr txBox="1"/>
          <p:nvPr/>
        </p:nvSpPr>
        <p:spPr>
          <a:xfrm>
            <a:off x="4060272" y="1795244"/>
            <a:ext cx="4102216" cy="424732"/>
          </a:xfrm>
          <a:prstGeom prst="rect">
            <a:avLst/>
          </a:prstGeom>
          <a:noFill/>
        </p:spPr>
        <p:txBody>
          <a:bodyPr wrap="square" rtlCol="0">
            <a:spAutoFit/>
          </a:bodyPr>
          <a:lstStyle/>
          <a:p>
            <a:pPr algn="ctr">
              <a:lnSpc>
                <a:spcPct val="90000"/>
              </a:lnSpc>
            </a:pPr>
            <a:r>
              <a:rPr lang="en-US" sz="2400" dirty="0"/>
              <a:t>LOADING….</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ppt_w/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ppt_w</p:attrName>
                                        </p:attrNameLst>
                                      </p:cBhvr>
                                      <p:tavLst>
                                        <p:tav tm="0">
                                          <p:val>
                                            <p:fltVal val="0"/>
                                          </p:val>
                                        </p:tav>
                                        <p:tav tm="100000">
                                          <p:val>
                                            <p:strVal val="#ppt_w"/>
                                          </p:val>
                                        </p:tav>
                                      </p:tavLst>
                                    </p:anim>
                                    <p:anim calcmode="lin" valueType="num">
                                      <p:cBhvr>
                                        <p:cTn id="10"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EB00CD54-47ED-76B4-DABF-476B02962A46}"/>
              </a:ext>
            </a:extLst>
          </p:cNvPr>
          <p:cNvSpPr/>
          <p:nvPr/>
        </p:nvSpPr>
        <p:spPr>
          <a:xfrm>
            <a:off x="1523999" y="1996580"/>
            <a:ext cx="4724404" cy="4362275"/>
          </a:xfrm>
          <a:prstGeom prst="round2DiagRect">
            <a:avLst/>
          </a:prstGeom>
          <a:solidFill>
            <a:schemeClr val="accent1">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4002" y="274638"/>
            <a:ext cx="9143998" cy="1020762"/>
          </a:xfrm>
        </p:spPr>
        <p:txBody>
          <a:bodyPr anchor="b">
            <a:normAutofit/>
          </a:bodyPr>
          <a:lstStyle/>
          <a:p>
            <a:r>
              <a:rPr lang="en-US" dirty="0"/>
              <a:t>OVERVIEW</a:t>
            </a:r>
          </a:p>
        </p:txBody>
      </p:sp>
      <p:sp>
        <p:nvSpPr>
          <p:cNvPr id="14" name="Content Placeholder 13"/>
          <p:cNvSpPr>
            <a:spLocks noGrp="1"/>
          </p:cNvSpPr>
          <p:nvPr>
            <p:ph sz="half" idx="1"/>
          </p:nvPr>
        </p:nvSpPr>
        <p:spPr>
          <a:xfrm>
            <a:off x="1667887" y="2057400"/>
            <a:ext cx="4419599" cy="4267200"/>
          </a:xfrm>
        </p:spPr>
        <p:txBody>
          <a:bodyPr>
            <a:normAutofit/>
          </a:bodyPr>
          <a:lstStyle/>
          <a:p>
            <a:pPr marL="0" indent="0">
              <a:buNone/>
            </a:pPr>
            <a:endParaRPr lang="en-US" dirty="0"/>
          </a:p>
          <a:p>
            <a:pPr marL="0" indent="0" algn="ctr">
              <a:buNone/>
            </a:pPr>
            <a:r>
              <a:rPr lang="en-US" dirty="0">
                <a:solidFill>
                  <a:schemeClr val="bg2">
                    <a:lumMod val="50000"/>
                  </a:schemeClr>
                </a:solidFill>
              </a:rPr>
              <a:t>What is Hangman?</a:t>
            </a:r>
          </a:p>
          <a:p>
            <a:pPr marL="0" indent="0" algn="ctr">
              <a:buNone/>
            </a:pPr>
            <a:r>
              <a:rPr lang="en-US" sz="2400" dirty="0">
                <a:solidFill>
                  <a:schemeClr val="bg2">
                    <a:lumMod val="50000"/>
                  </a:schemeClr>
                </a:solidFill>
              </a:rPr>
              <a:t>Hangman is a word guessing game in which a person tries to think of a word, and another tries to guess it by suggesting letters. A part of a stick figure is drawn for each incorrect letter, until the figure is complete.</a:t>
            </a:r>
          </a:p>
        </p:txBody>
      </p:sp>
      <p:pic>
        <p:nvPicPr>
          <p:cNvPr id="4" name="Picture 3">
            <a:extLst>
              <a:ext uri="{FF2B5EF4-FFF2-40B4-BE49-F238E27FC236}">
                <a16:creationId xmlns:a16="http://schemas.microsoft.com/office/drawing/2014/main" id="{4B5E6DF3-F464-0A26-EFA9-5AF0BC7B4FE4}"/>
              </a:ext>
            </a:extLst>
          </p:cNvPr>
          <p:cNvPicPr>
            <a:picLocks noChangeAspect="1"/>
          </p:cNvPicPr>
          <p:nvPr/>
        </p:nvPicPr>
        <p:blipFill>
          <a:blip r:embed="rId2"/>
          <a:stretch>
            <a:fillRect/>
          </a:stretch>
        </p:blipFill>
        <p:spPr>
          <a:xfrm>
            <a:off x="6706554" y="2162086"/>
            <a:ext cx="5055175" cy="3816631"/>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13" name="Picture 12">
            <a:extLst>
              <a:ext uri="{FF2B5EF4-FFF2-40B4-BE49-F238E27FC236}">
                <a16:creationId xmlns:a16="http://schemas.microsoft.com/office/drawing/2014/main" id="{4965CE78-E17C-F17F-3610-26D5C9BCB61C}"/>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4" name="Flowchart: Delay 2">
            <a:extLst>
              <a:ext uri="{FF2B5EF4-FFF2-40B4-BE49-F238E27FC236}">
                <a16:creationId xmlns:a16="http://schemas.microsoft.com/office/drawing/2014/main" id="{0CCEE535-1AC9-95EB-E3CC-AB135A2B3212}"/>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lay 2">
            <a:extLst>
              <a:ext uri="{FF2B5EF4-FFF2-40B4-BE49-F238E27FC236}">
                <a16:creationId xmlns:a16="http://schemas.microsoft.com/office/drawing/2014/main" id="{3C5E1EBC-285A-AD0E-B2F6-D6A861C2D170}"/>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lay 2">
            <a:extLst>
              <a:ext uri="{FF2B5EF4-FFF2-40B4-BE49-F238E27FC236}">
                <a16:creationId xmlns:a16="http://schemas.microsoft.com/office/drawing/2014/main" id="{28760243-42B0-DC5D-ED3A-E0BFA4D7269B}"/>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86F2D6-B580-FE90-C7E4-C6924EC45517}"/>
              </a:ext>
            </a:extLst>
          </p:cNvPr>
          <p:cNvPicPr>
            <a:picLocks noChangeAspect="1"/>
          </p:cNvPicPr>
          <p:nvPr/>
        </p:nvPicPr>
        <p:blipFill>
          <a:blip r:embed="rId3"/>
          <a:stretch>
            <a:fillRect/>
          </a:stretch>
        </p:blipFill>
        <p:spPr>
          <a:xfrm>
            <a:off x="531300" y="1617438"/>
            <a:ext cx="4767485" cy="1615580"/>
          </a:xfrm>
          <a:prstGeom prst="rect">
            <a:avLst/>
          </a:prstGeom>
        </p:spPr>
      </p:pic>
    </p:spTree>
    <p:extLst>
      <p:ext uri="{BB962C8B-B14F-4D97-AF65-F5344CB8AC3E}">
        <p14:creationId xmlns:p14="http://schemas.microsoft.com/office/powerpoint/2010/main" val="167128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07AFB02-458D-C2E8-A71F-33F1526916F6}"/>
              </a:ext>
            </a:extLst>
          </p:cNvPr>
          <p:cNvSpPr/>
          <p:nvPr/>
        </p:nvSpPr>
        <p:spPr>
          <a:xfrm>
            <a:off x="570451" y="1862356"/>
            <a:ext cx="4312311" cy="125881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solidFill>
                  <a:schemeClr val="bg2">
                    <a:lumMod val="50000"/>
                  </a:schemeClr>
                </a:solidFill>
              </a:rPr>
              <a:t>Sign-up/ Login:</a:t>
            </a:r>
          </a:p>
          <a:p>
            <a:pPr>
              <a:lnSpc>
                <a:spcPct val="90000"/>
              </a:lnSpc>
            </a:pPr>
            <a:r>
              <a:rPr lang="en-US" sz="2400" dirty="0">
                <a:solidFill>
                  <a:schemeClr val="bg2">
                    <a:lumMod val="50000"/>
                  </a:schemeClr>
                </a:solidFill>
              </a:rPr>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8F4819E8-466A-303A-A872-8185752C680F}"/>
              </a:ext>
            </a:extLst>
          </p:cNvPr>
          <p:cNvSpPr/>
          <p:nvPr/>
        </p:nvSpPr>
        <p:spPr>
          <a:xfrm>
            <a:off x="536894" y="3386935"/>
            <a:ext cx="4572001"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elay 2">
            <a:extLst>
              <a:ext uri="{FF2B5EF4-FFF2-40B4-BE49-F238E27FC236}">
                <a16:creationId xmlns:a16="http://schemas.microsoft.com/office/drawing/2014/main" id="{7FB6AF49-C71B-33A5-70C5-FE60D2C90507}"/>
              </a:ext>
            </a:extLst>
          </p:cNvPr>
          <p:cNvSpPr/>
          <p:nvPr/>
        </p:nvSpPr>
        <p:spPr>
          <a:xfrm>
            <a:off x="531300" y="5068973"/>
            <a:ext cx="4753764" cy="1591886"/>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C23897D-3C40-4D3B-35CE-07170AC6F9CF}"/>
              </a:ext>
            </a:extLst>
          </p:cNvPr>
          <p:cNvPicPr>
            <a:picLocks noChangeAspect="1"/>
          </p:cNvPicPr>
          <p:nvPr/>
        </p:nvPicPr>
        <p:blipFill>
          <a:blip r:embed="rId2"/>
          <a:stretch>
            <a:fillRect/>
          </a:stretch>
        </p:blipFill>
        <p:spPr>
          <a:xfrm>
            <a:off x="6600033" y="1837711"/>
            <a:ext cx="5021516" cy="1530229"/>
          </a:xfrm>
          <a:prstGeom prst="rect">
            <a:avLst/>
          </a:prstGeom>
        </p:spPr>
      </p:pic>
      <p:sp>
        <p:nvSpPr>
          <p:cNvPr id="11" name="Flowchart: Delay 2">
            <a:extLst>
              <a:ext uri="{FF2B5EF4-FFF2-40B4-BE49-F238E27FC236}">
                <a16:creationId xmlns:a16="http://schemas.microsoft.com/office/drawing/2014/main" id="{CA5770C9-42A5-CB93-DFF1-1B965238F3B9}"/>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832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541F18B5-4873-ACEE-2501-A1E0B4E07EA3}"/>
              </a:ext>
            </a:extLst>
          </p:cNvPr>
          <p:cNvSpPr/>
          <p:nvPr/>
        </p:nvSpPr>
        <p:spPr>
          <a:xfrm>
            <a:off x="587229" y="3429001"/>
            <a:ext cx="4555222" cy="1421927"/>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solidFill>
                  <a:schemeClr val="bg2">
                    <a:lumMod val="50000"/>
                  </a:schemeClr>
                </a:solidFill>
              </a:rPr>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pic>
        <p:nvPicPr>
          <p:cNvPr id="5" name="Picture 4">
            <a:extLst>
              <a:ext uri="{FF2B5EF4-FFF2-40B4-BE49-F238E27FC236}">
                <a16:creationId xmlns:a16="http://schemas.microsoft.com/office/drawing/2014/main" id="{09059140-C78E-1F50-7D8C-F9E423CBDAA9}"/>
              </a:ext>
            </a:extLst>
          </p:cNvPr>
          <p:cNvPicPr>
            <a:picLocks noChangeAspect="1"/>
          </p:cNvPicPr>
          <p:nvPr/>
        </p:nvPicPr>
        <p:blipFill>
          <a:blip r:embed="rId2"/>
          <a:stretch>
            <a:fillRect/>
          </a:stretch>
        </p:blipFill>
        <p:spPr>
          <a:xfrm>
            <a:off x="503339" y="5158762"/>
            <a:ext cx="5141053" cy="1615580"/>
          </a:xfrm>
          <a:prstGeom prst="rect">
            <a:avLst/>
          </a:prstGeom>
        </p:spPr>
      </p:pic>
      <p:pic>
        <p:nvPicPr>
          <p:cNvPr id="7" name="Picture 6">
            <a:extLst>
              <a:ext uri="{FF2B5EF4-FFF2-40B4-BE49-F238E27FC236}">
                <a16:creationId xmlns:a16="http://schemas.microsoft.com/office/drawing/2014/main" id="{AE96811D-A8F3-5AE6-CA7A-11C6FFF940DF}"/>
              </a:ext>
            </a:extLst>
          </p:cNvPr>
          <p:cNvPicPr>
            <a:picLocks noChangeAspect="1"/>
          </p:cNvPicPr>
          <p:nvPr/>
        </p:nvPicPr>
        <p:blipFill>
          <a:blip r:embed="rId3"/>
          <a:stretch>
            <a:fillRect/>
          </a:stretch>
        </p:blipFill>
        <p:spPr>
          <a:xfrm>
            <a:off x="6600033" y="1837711"/>
            <a:ext cx="5021516" cy="1530229"/>
          </a:xfrm>
          <a:prstGeom prst="rect">
            <a:avLst/>
          </a:prstGeom>
        </p:spPr>
      </p:pic>
      <p:sp>
        <p:nvSpPr>
          <p:cNvPr id="9" name="Flowchart: Delay 2">
            <a:extLst>
              <a:ext uri="{FF2B5EF4-FFF2-40B4-BE49-F238E27FC236}">
                <a16:creationId xmlns:a16="http://schemas.microsoft.com/office/drawing/2014/main" id="{6618AE94-6FA0-2258-D4FC-00ADC7B471AE}"/>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5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2C760BED-1DAB-5B9C-01C4-A583F2431A24}"/>
              </a:ext>
            </a:extLst>
          </p:cNvPr>
          <p:cNvSpPr/>
          <p:nvPr/>
        </p:nvSpPr>
        <p:spPr>
          <a:xfrm>
            <a:off x="478171" y="5158762"/>
            <a:ext cx="5141053" cy="1552431"/>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solidFill>
                  <a:schemeClr val="bg2">
                    <a:lumMod val="50000"/>
                  </a:schemeClr>
                </a:solidFill>
              </a:rPr>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D639AFC2-034A-A6E4-331E-ED08496CAD6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37984A-16C7-FC47-5430-6ED9951481F2}"/>
              </a:ext>
            </a:extLst>
          </p:cNvPr>
          <p:cNvPicPr>
            <a:picLocks noChangeAspect="1"/>
          </p:cNvPicPr>
          <p:nvPr/>
        </p:nvPicPr>
        <p:blipFill>
          <a:blip r:embed="rId2"/>
          <a:stretch>
            <a:fillRect/>
          </a:stretch>
        </p:blipFill>
        <p:spPr>
          <a:xfrm>
            <a:off x="6600033" y="1837711"/>
            <a:ext cx="5021516" cy="1530229"/>
          </a:xfrm>
          <a:prstGeom prst="rect">
            <a:avLst/>
          </a:prstGeom>
        </p:spPr>
      </p:pic>
    </p:spTree>
    <p:extLst>
      <p:ext uri="{BB962C8B-B14F-4D97-AF65-F5344CB8AC3E}">
        <p14:creationId xmlns:p14="http://schemas.microsoft.com/office/powerpoint/2010/main" val="382113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EC6484A0-35BD-E956-EB3A-668A4F2242F5}"/>
              </a:ext>
            </a:extLst>
          </p:cNvPr>
          <p:cNvSpPr/>
          <p:nvPr/>
        </p:nvSpPr>
        <p:spPr>
          <a:xfrm>
            <a:off x="6560191" y="1794431"/>
            <a:ext cx="4739780" cy="1569659"/>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2" cy="1569660"/>
          </a:xfrm>
          <a:prstGeom prst="rect">
            <a:avLst/>
          </a:prstGeom>
          <a:noFill/>
        </p:spPr>
        <p:txBody>
          <a:bodyPr wrap="square">
            <a:spAutoFit/>
          </a:bodyPr>
          <a:lstStyle/>
          <a:p>
            <a:pPr lvl="1"/>
            <a:r>
              <a:rPr lang="en-US" sz="2400" dirty="0">
                <a:solidFill>
                  <a:schemeClr val="bg2">
                    <a:lumMod val="50000"/>
                  </a:schemeClr>
                </a:solidFill>
              </a:rPr>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
        <p:nvSpPr>
          <p:cNvPr id="5" name="Flowchart: Delay 2">
            <a:extLst>
              <a:ext uri="{FF2B5EF4-FFF2-40B4-BE49-F238E27FC236}">
                <a16:creationId xmlns:a16="http://schemas.microsoft.com/office/drawing/2014/main" id="{B5B470D0-93D5-7098-1D03-55973DB96CA1}"/>
              </a:ext>
            </a:extLst>
          </p:cNvPr>
          <p:cNvSpPr/>
          <p:nvPr/>
        </p:nvSpPr>
        <p:spPr>
          <a:xfrm>
            <a:off x="6606327" y="3493076"/>
            <a:ext cx="5238928" cy="1506058"/>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solidFill>
            <a:schemeClr val="bg2">
              <a:lumMod val="5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468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a:extLst>
              <a:ext uri="{FF2B5EF4-FFF2-40B4-BE49-F238E27FC236}">
                <a16:creationId xmlns:a16="http://schemas.microsoft.com/office/drawing/2014/main" id="{A56CF6C0-9F64-9324-746B-47DBEE78A705}"/>
              </a:ext>
            </a:extLst>
          </p:cNvPr>
          <p:cNvSpPr/>
          <p:nvPr/>
        </p:nvSpPr>
        <p:spPr>
          <a:xfrm>
            <a:off x="6635691" y="3429000"/>
            <a:ext cx="5052968" cy="1569660"/>
          </a:xfrm>
          <a:custGeom>
            <a:avLst/>
            <a:gdLst>
              <a:gd name="connsiteX0" fmla="*/ 0 w 4412610"/>
              <a:gd name="connsiteY0" fmla="*/ 0 h 1166070"/>
              <a:gd name="connsiteX1" fmla="*/ 2206305 w 4412610"/>
              <a:gd name="connsiteY1" fmla="*/ 0 h 1166070"/>
              <a:gd name="connsiteX2" fmla="*/ 4412610 w 4412610"/>
              <a:gd name="connsiteY2" fmla="*/ 583035 h 1166070"/>
              <a:gd name="connsiteX3" fmla="*/ 2206305 w 4412610"/>
              <a:gd name="connsiteY3" fmla="*/ 1166070 h 1166070"/>
              <a:gd name="connsiteX4" fmla="*/ 0 w 4412610"/>
              <a:gd name="connsiteY4" fmla="*/ 1166070 h 1166070"/>
              <a:gd name="connsiteX5" fmla="*/ 0 w 4412610"/>
              <a:gd name="connsiteY5" fmla="*/ 0 h 1166070"/>
              <a:gd name="connsiteX0" fmla="*/ 0 w 3607267"/>
              <a:gd name="connsiteY0" fmla="*/ 0 h 1166070"/>
              <a:gd name="connsiteX1" fmla="*/ 2206305 w 3607267"/>
              <a:gd name="connsiteY1" fmla="*/ 0 h 1166070"/>
              <a:gd name="connsiteX2" fmla="*/ 3607267 w 3607267"/>
              <a:gd name="connsiteY2" fmla="*/ 574646 h 1166070"/>
              <a:gd name="connsiteX3" fmla="*/ 2206305 w 3607267"/>
              <a:gd name="connsiteY3" fmla="*/ 1166070 h 1166070"/>
              <a:gd name="connsiteX4" fmla="*/ 0 w 3607267"/>
              <a:gd name="connsiteY4" fmla="*/ 1166070 h 1166070"/>
              <a:gd name="connsiteX5" fmla="*/ 0 w 3607267"/>
              <a:gd name="connsiteY5" fmla="*/ 0 h 1166070"/>
              <a:gd name="connsiteX0" fmla="*/ 0 w 3691651"/>
              <a:gd name="connsiteY0" fmla="*/ 0 h 1166070"/>
              <a:gd name="connsiteX1" fmla="*/ 2734811 w 3691651"/>
              <a:gd name="connsiteY1" fmla="*/ 16778 h 1166070"/>
              <a:gd name="connsiteX2" fmla="*/ 3607267 w 3691651"/>
              <a:gd name="connsiteY2" fmla="*/ 574646 h 1166070"/>
              <a:gd name="connsiteX3" fmla="*/ 2206305 w 3691651"/>
              <a:gd name="connsiteY3" fmla="*/ 1166070 h 1166070"/>
              <a:gd name="connsiteX4" fmla="*/ 0 w 3691651"/>
              <a:gd name="connsiteY4" fmla="*/ 1166070 h 1166070"/>
              <a:gd name="connsiteX5" fmla="*/ 0 w 3691651"/>
              <a:gd name="connsiteY5" fmla="*/ 0 h 1166070"/>
              <a:gd name="connsiteX0" fmla="*/ 0 w 3738847"/>
              <a:gd name="connsiteY0" fmla="*/ 0 h 1166070"/>
              <a:gd name="connsiteX1" fmla="*/ 2734811 w 3738847"/>
              <a:gd name="connsiteY1" fmla="*/ 16778 h 1166070"/>
              <a:gd name="connsiteX2" fmla="*/ 3607267 w 3738847"/>
              <a:gd name="connsiteY2" fmla="*/ 574646 h 1166070"/>
              <a:gd name="connsiteX3" fmla="*/ 2927758 w 3738847"/>
              <a:gd name="connsiteY3" fmla="*/ 1149292 h 1166070"/>
              <a:gd name="connsiteX4" fmla="*/ 0 w 3738847"/>
              <a:gd name="connsiteY4" fmla="*/ 1166070 h 1166070"/>
              <a:gd name="connsiteX5" fmla="*/ 0 w 3738847"/>
              <a:gd name="connsiteY5" fmla="*/ 0 h 1166070"/>
              <a:gd name="connsiteX0" fmla="*/ 0 w 4175338"/>
              <a:gd name="connsiteY0" fmla="*/ 0 h 1166070"/>
              <a:gd name="connsiteX1" fmla="*/ 2734811 w 4175338"/>
              <a:gd name="connsiteY1" fmla="*/ 16778 h 1166070"/>
              <a:gd name="connsiteX2" fmla="*/ 4169330 w 4175338"/>
              <a:gd name="connsiteY2" fmla="*/ 566257 h 1166070"/>
              <a:gd name="connsiteX3" fmla="*/ 2927758 w 4175338"/>
              <a:gd name="connsiteY3" fmla="*/ 1149292 h 1166070"/>
              <a:gd name="connsiteX4" fmla="*/ 0 w 4175338"/>
              <a:gd name="connsiteY4" fmla="*/ 1166070 h 1166070"/>
              <a:gd name="connsiteX5" fmla="*/ 0 w 4175338"/>
              <a:gd name="connsiteY5" fmla="*/ 0 h 1166070"/>
              <a:gd name="connsiteX0" fmla="*/ 0 w 4224290"/>
              <a:gd name="connsiteY0" fmla="*/ 0 h 1166070"/>
              <a:gd name="connsiteX1" fmla="*/ 2734811 w 4224290"/>
              <a:gd name="connsiteY1" fmla="*/ 16778 h 1166070"/>
              <a:gd name="connsiteX2" fmla="*/ 4219664 w 4224290"/>
              <a:gd name="connsiteY2" fmla="*/ 566257 h 1166070"/>
              <a:gd name="connsiteX3" fmla="*/ 2927758 w 4224290"/>
              <a:gd name="connsiteY3" fmla="*/ 1149292 h 1166070"/>
              <a:gd name="connsiteX4" fmla="*/ 0 w 4224290"/>
              <a:gd name="connsiteY4" fmla="*/ 1166070 h 1166070"/>
              <a:gd name="connsiteX5" fmla="*/ 0 w 4224290"/>
              <a:gd name="connsiteY5" fmla="*/ 0 h 1166070"/>
              <a:gd name="connsiteX0" fmla="*/ 0 w 4220032"/>
              <a:gd name="connsiteY0" fmla="*/ 0 h 1166070"/>
              <a:gd name="connsiteX1" fmla="*/ 2734811 w 4220032"/>
              <a:gd name="connsiteY1" fmla="*/ 16778 h 1166070"/>
              <a:gd name="connsiteX2" fmla="*/ 4219664 w 4220032"/>
              <a:gd name="connsiteY2" fmla="*/ 566257 h 1166070"/>
              <a:gd name="connsiteX3" fmla="*/ 2927758 w 4220032"/>
              <a:gd name="connsiteY3" fmla="*/ 1149292 h 1166070"/>
              <a:gd name="connsiteX4" fmla="*/ 0 w 4220032"/>
              <a:gd name="connsiteY4" fmla="*/ 1166070 h 1166070"/>
              <a:gd name="connsiteX5" fmla="*/ 0 w 4220032"/>
              <a:gd name="connsiteY5" fmla="*/ 0 h 11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0032" h="1166070">
                <a:moveTo>
                  <a:pt x="0" y="0"/>
                </a:moveTo>
                <a:lnTo>
                  <a:pt x="2734811" y="16778"/>
                </a:lnTo>
                <a:cubicBezTo>
                  <a:pt x="3953320" y="16778"/>
                  <a:pt x="4212673" y="352338"/>
                  <a:pt x="4219664" y="566257"/>
                </a:cubicBezTo>
                <a:cubicBezTo>
                  <a:pt x="4226655" y="780176"/>
                  <a:pt x="4146267" y="1149292"/>
                  <a:pt x="2927758" y="1149292"/>
                </a:cubicBezTo>
                <a:lnTo>
                  <a:pt x="0" y="1166070"/>
                </a:lnTo>
                <a:lnTo>
                  <a:pt x="0" y="0"/>
                </a:lnTo>
                <a:close/>
              </a:path>
            </a:pathLst>
          </a:cu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6226B87-E179-D1C4-EC07-DE912C275684}"/>
              </a:ext>
            </a:extLst>
          </p:cNvPr>
          <p:cNvSpPr txBox="1"/>
          <p:nvPr/>
        </p:nvSpPr>
        <p:spPr>
          <a:xfrm>
            <a:off x="503339" y="1862356"/>
            <a:ext cx="4639112" cy="1089529"/>
          </a:xfrm>
          <a:prstGeom prst="rect">
            <a:avLst/>
          </a:prstGeom>
          <a:noFill/>
        </p:spPr>
        <p:txBody>
          <a:bodyPr wrap="square" rtlCol="0">
            <a:spAutoFit/>
          </a:bodyPr>
          <a:lstStyle/>
          <a:p>
            <a:pPr>
              <a:lnSpc>
                <a:spcPct val="90000"/>
              </a:lnSpc>
            </a:pPr>
            <a:r>
              <a:rPr lang="en-US" sz="2400" dirty="0"/>
              <a:t>Sign-up/ Login:</a:t>
            </a:r>
          </a:p>
          <a:p>
            <a:pPr>
              <a:lnSpc>
                <a:spcPct val="90000"/>
              </a:lnSpc>
            </a:pPr>
            <a:r>
              <a:rPr lang="en-US" sz="2400" dirty="0"/>
              <a:t> The user is asked to sign-up and then login to play the game.</a:t>
            </a:r>
          </a:p>
        </p:txBody>
      </p:sp>
      <p:sp>
        <p:nvSpPr>
          <p:cNvPr id="6" name="TextBox 5">
            <a:extLst>
              <a:ext uri="{FF2B5EF4-FFF2-40B4-BE49-F238E27FC236}">
                <a16:creationId xmlns:a16="http://schemas.microsoft.com/office/drawing/2014/main" id="{4FBD7696-C516-B8AA-495F-8E93FA5BCF4F}"/>
              </a:ext>
            </a:extLst>
          </p:cNvPr>
          <p:cNvSpPr txBox="1"/>
          <p:nvPr/>
        </p:nvSpPr>
        <p:spPr>
          <a:xfrm>
            <a:off x="503339" y="3429000"/>
            <a:ext cx="4639112" cy="1421928"/>
          </a:xfrm>
          <a:prstGeom prst="rect">
            <a:avLst/>
          </a:prstGeom>
          <a:noFill/>
        </p:spPr>
        <p:txBody>
          <a:bodyPr wrap="square" rtlCol="0">
            <a:spAutoFit/>
          </a:bodyPr>
          <a:lstStyle/>
          <a:p>
            <a:pPr>
              <a:lnSpc>
                <a:spcPct val="90000"/>
              </a:lnSpc>
            </a:pPr>
            <a:r>
              <a:rPr lang="en-US" sz="2400" dirty="0"/>
              <a:t>Word Generation: 3 levels of difficulty are presented. Within each level, there are at least 6 different words generated.</a:t>
            </a:r>
          </a:p>
        </p:txBody>
      </p:sp>
      <p:sp>
        <p:nvSpPr>
          <p:cNvPr id="8" name="TextBox 7">
            <a:extLst>
              <a:ext uri="{FF2B5EF4-FFF2-40B4-BE49-F238E27FC236}">
                <a16:creationId xmlns:a16="http://schemas.microsoft.com/office/drawing/2014/main" id="{5B0A3AC4-301F-773A-DA07-9FF64ADAF1FA}"/>
              </a:ext>
            </a:extLst>
          </p:cNvPr>
          <p:cNvSpPr txBox="1"/>
          <p:nvPr/>
        </p:nvSpPr>
        <p:spPr>
          <a:xfrm>
            <a:off x="6095999" y="1862356"/>
            <a:ext cx="5592661" cy="1569660"/>
          </a:xfrm>
          <a:prstGeom prst="rect">
            <a:avLst/>
          </a:prstGeom>
          <a:noFill/>
        </p:spPr>
        <p:txBody>
          <a:bodyPr wrap="square">
            <a:spAutoFit/>
          </a:bodyPr>
          <a:lstStyle/>
          <a:p>
            <a:pPr lvl="1"/>
            <a:r>
              <a:rPr lang="en-US" sz="2400" dirty="0"/>
              <a:t>Leaderboard: Based on the users’ scores, they will be ranked and displayed in descending order.</a:t>
            </a:r>
          </a:p>
          <a:p>
            <a:pPr lvl="1"/>
            <a:endParaRPr lang="en-US" sz="2400" dirty="0"/>
          </a:p>
        </p:txBody>
      </p:sp>
      <p:sp>
        <p:nvSpPr>
          <p:cNvPr id="10" name="TextBox 9">
            <a:extLst>
              <a:ext uri="{FF2B5EF4-FFF2-40B4-BE49-F238E27FC236}">
                <a16:creationId xmlns:a16="http://schemas.microsoft.com/office/drawing/2014/main" id="{66DAF8DC-728B-E18F-CFB6-D3669AF3C9AD}"/>
              </a:ext>
            </a:extLst>
          </p:cNvPr>
          <p:cNvSpPr txBox="1"/>
          <p:nvPr/>
        </p:nvSpPr>
        <p:spPr>
          <a:xfrm>
            <a:off x="6095998" y="3429000"/>
            <a:ext cx="5592661" cy="1938992"/>
          </a:xfrm>
          <a:prstGeom prst="rect">
            <a:avLst/>
          </a:prstGeom>
          <a:noFill/>
        </p:spPr>
        <p:txBody>
          <a:bodyPr wrap="square">
            <a:spAutoFit/>
          </a:bodyPr>
          <a:lstStyle/>
          <a:p>
            <a:pPr lvl="1"/>
            <a:r>
              <a:rPr lang="en-US" sz="2400" dirty="0">
                <a:solidFill>
                  <a:schemeClr val="bg2">
                    <a:lumMod val="50000"/>
                  </a:schemeClr>
                </a:solidFill>
              </a:rPr>
              <a:t>Forms Processing: The use of forms was used to store the registration/login information and for the validity of user answers.</a:t>
            </a:r>
          </a:p>
          <a:p>
            <a:pPr lvl="1"/>
            <a:endParaRPr lang="en-US" sz="2400" dirty="0"/>
          </a:p>
        </p:txBody>
      </p:sp>
      <p:sp>
        <p:nvSpPr>
          <p:cNvPr id="12" name="TextBox 11">
            <a:extLst>
              <a:ext uri="{FF2B5EF4-FFF2-40B4-BE49-F238E27FC236}">
                <a16:creationId xmlns:a16="http://schemas.microsoft.com/office/drawing/2014/main" id="{FDDAD590-017A-5622-067B-86F04C436E56}"/>
              </a:ext>
            </a:extLst>
          </p:cNvPr>
          <p:cNvSpPr txBox="1"/>
          <p:nvPr/>
        </p:nvSpPr>
        <p:spPr>
          <a:xfrm>
            <a:off x="1398" y="5158762"/>
            <a:ext cx="5141053" cy="1938992"/>
          </a:xfrm>
          <a:prstGeom prst="rect">
            <a:avLst/>
          </a:prstGeom>
          <a:noFill/>
        </p:spPr>
        <p:txBody>
          <a:bodyPr wrap="square">
            <a:spAutoFit/>
          </a:bodyPr>
          <a:lstStyle/>
          <a:p>
            <a:pPr lvl="1"/>
            <a:r>
              <a:rPr lang="en-US" sz="2400" dirty="0"/>
              <a:t>Score: The total score is displayed, increasing or decreasing depending on whether the letter/word is guessed or not.</a:t>
            </a:r>
          </a:p>
          <a:p>
            <a:pPr lvl="1"/>
            <a:endParaRPr lang="en-US" sz="2400" dirty="0"/>
          </a:p>
        </p:txBody>
      </p:sp>
    </p:spTree>
    <p:extLst>
      <p:ext uri="{BB962C8B-B14F-4D97-AF65-F5344CB8AC3E}">
        <p14:creationId xmlns:p14="http://schemas.microsoft.com/office/powerpoint/2010/main" val="21938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LOGIN/SIGN-UP</a:t>
            </a:r>
          </a:p>
        </p:txBody>
      </p:sp>
      <p:pic>
        <p:nvPicPr>
          <p:cNvPr id="4" name="Picture 3">
            <a:extLst>
              <a:ext uri="{FF2B5EF4-FFF2-40B4-BE49-F238E27FC236}">
                <a16:creationId xmlns:a16="http://schemas.microsoft.com/office/drawing/2014/main" id="{394D8D6C-122C-F420-8279-FE3BA9ABDB12}"/>
              </a:ext>
            </a:extLst>
          </p:cNvPr>
          <p:cNvPicPr>
            <a:picLocks noChangeAspect="1"/>
          </p:cNvPicPr>
          <p:nvPr/>
        </p:nvPicPr>
        <p:blipFill>
          <a:blip r:embed="rId2"/>
          <a:stretch>
            <a:fillRect/>
          </a:stretch>
        </p:blipFill>
        <p:spPr>
          <a:xfrm>
            <a:off x="1611052" y="2299063"/>
            <a:ext cx="3751682" cy="4284299"/>
          </a:xfrm>
          <a:prstGeom prst="rect">
            <a:avLst/>
          </a:prstGeom>
        </p:spPr>
      </p:pic>
      <p:sp>
        <p:nvSpPr>
          <p:cNvPr id="5" name="TextBox 4">
            <a:extLst>
              <a:ext uri="{FF2B5EF4-FFF2-40B4-BE49-F238E27FC236}">
                <a16:creationId xmlns:a16="http://schemas.microsoft.com/office/drawing/2014/main" id="{80ED0598-3192-AD36-E8FA-BBB0103D51A1}"/>
              </a:ext>
            </a:extLst>
          </p:cNvPr>
          <p:cNvSpPr txBox="1"/>
          <p:nvPr/>
        </p:nvSpPr>
        <p:spPr>
          <a:xfrm>
            <a:off x="3029693" y="1874331"/>
            <a:ext cx="914400" cy="424732"/>
          </a:xfrm>
          <a:prstGeom prst="rect">
            <a:avLst/>
          </a:prstGeom>
          <a:noFill/>
        </p:spPr>
        <p:txBody>
          <a:bodyPr wrap="square" rtlCol="0">
            <a:spAutoFit/>
          </a:bodyPr>
          <a:lstStyle/>
          <a:p>
            <a:pPr>
              <a:lnSpc>
                <a:spcPct val="90000"/>
              </a:lnSpc>
            </a:pPr>
            <a:r>
              <a:rPr lang="en-US" sz="2400" dirty="0"/>
              <a:t>Login</a:t>
            </a:r>
          </a:p>
        </p:txBody>
      </p:sp>
      <p:pic>
        <p:nvPicPr>
          <p:cNvPr id="8" name="Picture 7">
            <a:extLst>
              <a:ext uri="{FF2B5EF4-FFF2-40B4-BE49-F238E27FC236}">
                <a16:creationId xmlns:a16="http://schemas.microsoft.com/office/drawing/2014/main" id="{8A2E5636-E845-A9FB-8AFF-D17EDBCF51B7}"/>
              </a:ext>
            </a:extLst>
          </p:cNvPr>
          <p:cNvPicPr>
            <a:picLocks noChangeAspect="1"/>
          </p:cNvPicPr>
          <p:nvPr/>
        </p:nvPicPr>
        <p:blipFill>
          <a:blip r:embed="rId3"/>
          <a:stretch>
            <a:fillRect/>
          </a:stretch>
        </p:blipFill>
        <p:spPr>
          <a:xfrm>
            <a:off x="7166876" y="2297874"/>
            <a:ext cx="3990862" cy="4283111"/>
          </a:xfrm>
          <a:prstGeom prst="rect">
            <a:avLst/>
          </a:prstGeom>
        </p:spPr>
      </p:pic>
      <p:sp>
        <p:nvSpPr>
          <p:cNvPr id="9" name="TextBox 8">
            <a:extLst>
              <a:ext uri="{FF2B5EF4-FFF2-40B4-BE49-F238E27FC236}">
                <a16:creationId xmlns:a16="http://schemas.microsoft.com/office/drawing/2014/main" id="{8EA0E081-625F-FED6-2681-F84BCC298454}"/>
              </a:ext>
            </a:extLst>
          </p:cNvPr>
          <p:cNvSpPr txBox="1"/>
          <p:nvPr/>
        </p:nvSpPr>
        <p:spPr>
          <a:xfrm>
            <a:off x="8533557" y="1874331"/>
            <a:ext cx="1257499" cy="424732"/>
          </a:xfrm>
          <a:prstGeom prst="rect">
            <a:avLst/>
          </a:prstGeom>
          <a:noFill/>
        </p:spPr>
        <p:txBody>
          <a:bodyPr wrap="square" rtlCol="0">
            <a:spAutoFit/>
          </a:bodyPr>
          <a:lstStyle/>
          <a:p>
            <a:pPr>
              <a:lnSpc>
                <a:spcPct val="90000"/>
              </a:lnSpc>
            </a:pPr>
            <a:r>
              <a:rPr lang="en-US" sz="2400" dirty="0"/>
              <a:t>Sign-Up</a:t>
            </a:r>
          </a:p>
        </p:txBody>
      </p:sp>
    </p:spTree>
    <p:extLst>
      <p:ext uri="{BB962C8B-B14F-4D97-AF65-F5344CB8AC3E}">
        <p14:creationId xmlns:p14="http://schemas.microsoft.com/office/powerpoint/2010/main" val="24232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MAIN MENU</a:t>
            </a:r>
          </a:p>
        </p:txBody>
      </p:sp>
      <p:pic>
        <p:nvPicPr>
          <p:cNvPr id="4" name="Picture 3">
            <a:extLst>
              <a:ext uri="{FF2B5EF4-FFF2-40B4-BE49-F238E27FC236}">
                <a16:creationId xmlns:a16="http://schemas.microsoft.com/office/drawing/2014/main" id="{F41D2F7E-5CF7-02BE-8DDB-4F4CB2886AA3}"/>
              </a:ext>
            </a:extLst>
          </p:cNvPr>
          <p:cNvPicPr>
            <a:picLocks noChangeAspect="1"/>
          </p:cNvPicPr>
          <p:nvPr/>
        </p:nvPicPr>
        <p:blipFill>
          <a:blip r:embed="rId2"/>
          <a:stretch>
            <a:fillRect/>
          </a:stretch>
        </p:blipFill>
        <p:spPr>
          <a:xfrm>
            <a:off x="4775063" y="1832244"/>
            <a:ext cx="3437119" cy="4739259"/>
          </a:xfrm>
          <a:prstGeom prst="rect">
            <a:avLst/>
          </a:prstGeom>
        </p:spPr>
      </p:pic>
    </p:spTree>
    <p:extLst>
      <p:ext uri="{BB962C8B-B14F-4D97-AF65-F5344CB8AC3E}">
        <p14:creationId xmlns:p14="http://schemas.microsoft.com/office/powerpoint/2010/main" val="356103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4" name="Picture 3">
            <a:extLst>
              <a:ext uri="{FF2B5EF4-FFF2-40B4-BE49-F238E27FC236}">
                <a16:creationId xmlns:a16="http://schemas.microsoft.com/office/drawing/2014/main" id="{DDA11173-7B02-C755-E1E3-1981DBEF90F4}"/>
              </a:ext>
            </a:extLst>
          </p:cNvPr>
          <p:cNvPicPr>
            <a:picLocks noChangeAspect="1"/>
          </p:cNvPicPr>
          <p:nvPr/>
        </p:nvPicPr>
        <p:blipFill>
          <a:blip r:embed="rId2"/>
          <a:stretch>
            <a:fillRect/>
          </a:stretch>
        </p:blipFill>
        <p:spPr>
          <a:xfrm>
            <a:off x="775063" y="1957054"/>
            <a:ext cx="5565914" cy="4487288"/>
          </a:xfrm>
          <a:prstGeom prst="rect">
            <a:avLst/>
          </a:prstGeom>
        </p:spPr>
      </p:pic>
      <p:pic>
        <p:nvPicPr>
          <p:cNvPr id="6" name="Picture 5">
            <a:extLst>
              <a:ext uri="{FF2B5EF4-FFF2-40B4-BE49-F238E27FC236}">
                <a16:creationId xmlns:a16="http://schemas.microsoft.com/office/drawing/2014/main" id="{E2631D7A-572C-0C5E-E48C-1D49ED0DF047}"/>
              </a:ext>
            </a:extLst>
          </p:cNvPr>
          <p:cNvPicPr>
            <a:picLocks noChangeAspect="1"/>
          </p:cNvPicPr>
          <p:nvPr/>
        </p:nvPicPr>
        <p:blipFill>
          <a:blip r:embed="rId3"/>
          <a:stretch>
            <a:fillRect/>
          </a:stretch>
        </p:blipFill>
        <p:spPr>
          <a:xfrm>
            <a:off x="6691605" y="1957054"/>
            <a:ext cx="4391277" cy="3388858"/>
          </a:xfrm>
          <a:prstGeom prst="rect">
            <a:avLst/>
          </a:prstGeom>
        </p:spPr>
      </p:pic>
    </p:spTree>
    <p:extLst>
      <p:ext uri="{BB962C8B-B14F-4D97-AF65-F5344CB8AC3E}">
        <p14:creationId xmlns:p14="http://schemas.microsoft.com/office/powerpoint/2010/main" val="428089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SNIPPETS - GAME</a:t>
            </a:r>
          </a:p>
        </p:txBody>
      </p:sp>
      <p:pic>
        <p:nvPicPr>
          <p:cNvPr id="5" name="Picture 4">
            <a:extLst>
              <a:ext uri="{FF2B5EF4-FFF2-40B4-BE49-F238E27FC236}">
                <a16:creationId xmlns:a16="http://schemas.microsoft.com/office/drawing/2014/main" id="{CFC6FFFE-4B2D-61A6-F886-06BB2DFD1E93}"/>
              </a:ext>
            </a:extLst>
          </p:cNvPr>
          <p:cNvPicPr>
            <a:picLocks noChangeAspect="1"/>
          </p:cNvPicPr>
          <p:nvPr/>
        </p:nvPicPr>
        <p:blipFill>
          <a:blip r:embed="rId2"/>
          <a:stretch>
            <a:fillRect/>
          </a:stretch>
        </p:blipFill>
        <p:spPr>
          <a:xfrm>
            <a:off x="557348" y="1688621"/>
            <a:ext cx="4108263" cy="4665123"/>
          </a:xfrm>
          <a:prstGeom prst="rect">
            <a:avLst/>
          </a:prstGeom>
        </p:spPr>
      </p:pic>
      <p:pic>
        <p:nvPicPr>
          <p:cNvPr id="8" name="Picture 7">
            <a:extLst>
              <a:ext uri="{FF2B5EF4-FFF2-40B4-BE49-F238E27FC236}">
                <a16:creationId xmlns:a16="http://schemas.microsoft.com/office/drawing/2014/main" id="{A50025C4-1AB1-7471-1F3F-35D9DBFE997B}"/>
              </a:ext>
            </a:extLst>
          </p:cNvPr>
          <p:cNvPicPr>
            <a:picLocks noChangeAspect="1"/>
          </p:cNvPicPr>
          <p:nvPr/>
        </p:nvPicPr>
        <p:blipFill>
          <a:blip r:embed="rId3"/>
          <a:stretch>
            <a:fillRect/>
          </a:stretch>
        </p:blipFill>
        <p:spPr>
          <a:xfrm>
            <a:off x="5034262" y="1688621"/>
            <a:ext cx="2405181" cy="4659714"/>
          </a:xfrm>
          <a:prstGeom prst="rect">
            <a:avLst/>
          </a:prstGeom>
        </p:spPr>
      </p:pic>
      <p:pic>
        <p:nvPicPr>
          <p:cNvPr id="10" name="Picture 9">
            <a:extLst>
              <a:ext uri="{FF2B5EF4-FFF2-40B4-BE49-F238E27FC236}">
                <a16:creationId xmlns:a16="http://schemas.microsoft.com/office/drawing/2014/main" id="{89DA8945-5F56-E806-6FDD-C1ED79C9ED74}"/>
              </a:ext>
            </a:extLst>
          </p:cNvPr>
          <p:cNvPicPr>
            <a:picLocks noChangeAspect="1"/>
          </p:cNvPicPr>
          <p:nvPr/>
        </p:nvPicPr>
        <p:blipFill>
          <a:blip r:embed="rId4"/>
          <a:stretch>
            <a:fillRect/>
          </a:stretch>
        </p:blipFill>
        <p:spPr>
          <a:xfrm>
            <a:off x="7808094" y="1688621"/>
            <a:ext cx="3826558" cy="3302861"/>
          </a:xfrm>
          <a:prstGeom prst="rect">
            <a:avLst/>
          </a:prstGeom>
        </p:spPr>
      </p:pic>
    </p:spTree>
    <p:extLst>
      <p:ext uri="{BB962C8B-B14F-4D97-AF65-F5344CB8AC3E}">
        <p14:creationId xmlns:p14="http://schemas.microsoft.com/office/powerpoint/2010/main" val="2346142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DEMO</a:t>
            </a:r>
          </a:p>
        </p:txBody>
      </p:sp>
      <p:sp>
        <p:nvSpPr>
          <p:cNvPr id="6" name="Content Placeholder 5"/>
          <p:cNvSpPr>
            <a:spLocks noGrp="1"/>
          </p:cNvSpPr>
          <p:nvPr>
            <p:ph idx="1"/>
          </p:nvPr>
        </p:nvSpPr>
        <p:spPr/>
        <p:txBody>
          <a:bodyPr/>
          <a:lstStyle/>
          <a:p>
            <a:pPr marL="0" indent="0">
              <a:buNone/>
            </a:pPr>
            <a:r>
              <a:rPr lang="en-US" dirty="0"/>
              <a:t>Project Link:</a:t>
            </a:r>
          </a:p>
          <a:p>
            <a:pPr marL="0" indent="0">
              <a:buNone/>
            </a:pPr>
            <a:r>
              <a:rPr lang="en-US" dirty="0"/>
              <a:t> </a:t>
            </a:r>
            <a:r>
              <a:rPr lang="en-US" dirty="0">
                <a:hlinkClick r:id="rId2"/>
              </a:rPr>
              <a:t>https://codd.cs.gsu.edu/~anguyen127/WP/PW/2/login.php</a:t>
            </a:r>
            <a:endParaRPr lang="en-US" dirty="0"/>
          </a:p>
          <a:p>
            <a:pPr marL="0" indent="0">
              <a:buNone/>
            </a:pP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Run</a:t>
            </a:r>
          </a:p>
        </p:txBody>
      </p:sp>
    </p:spTree>
    <p:extLst>
      <p:ext uri="{BB962C8B-B14F-4D97-AF65-F5344CB8AC3E}">
        <p14:creationId xmlns:p14="http://schemas.microsoft.com/office/powerpoint/2010/main" val="362559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6" y="1828800"/>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50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Tree>
    <p:extLst>
      <p:ext uri="{BB962C8B-B14F-4D97-AF65-F5344CB8AC3E}">
        <p14:creationId xmlns:p14="http://schemas.microsoft.com/office/powerpoint/2010/main" val="275680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6" y="5033394"/>
            <a:ext cx="335560"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Tree>
    <p:extLst>
      <p:ext uri="{BB962C8B-B14F-4D97-AF65-F5344CB8AC3E}">
        <p14:creationId xmlns:p14="http://schemas.microsoft.com/office/powerpoint/2010/main" val="37862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Applications</a:t>
            </a:r>
          </a:p>
        </p:txBody>
      </p:sp>
      <p:sp>
        <p:nvSpPr>
          <p:cNvPr id="4" name="Rectangle 3">
            <a:extLst>
              <a:ext uri="{FF2B5EF4-FFF2-40B4-BE49-F238E27FC236}">
                <a16:creationId xmlns:a16="http://schemas.microsoft.com/office/drawing/2014/main" id="{0837D07E-80F0-29AB-42C2-7C2838ACC842}"/>
              </a:ext>
            </a:extLst>
          </p:cNvPr>
          <p:cNvSpPr/>
          <p:nvPr/>
        </p:nvSpPr>
        <p:spPr>
          <a:xfrm>
            <a:off x="780175" y="1828800"/>
            <a:ext cx="11115413"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EE40C9-9D10-36D0-C784-39636AB28B4C}"/>
              </a:ext>
            </a:extLst>
          </p:cNvPr>
          <p:cNvSpPr/>
          <p:nvPr/>
        </p:nvSpPr>
        <p:spPr>
          <a:xfrm>
            <a:off x="780176" y="3363985"/>
            <a:ext cx="11115412"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332ABFF-4A19-5E00-2144-2088FC43A8B7}"/>
              </a:ext>
            </a:extLst>
          </p:cNvPr>
          <p:cNvSpPr/>
          <p:nvPr/>
        </p:nvSpPr>
        <p:spPr>
          <a:xfrm>
            <a:off x="780175" y="5033394"/>
            <a:ext cx="11115411" cy="1359016"/>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05AD72-17C9-4503-24F0-7DCD7F9CB7B7}"/>
              </a:ext>
            </a:extLst>
          </p:cNvPr>
          <p:cNvSpPr txBox="1"/>
          <p:nvPr/>
        </p:nvSpPr>
        <p:spPr>
          <a:xfrm>
            <a:off x="780175" y="1824606"/>
            <a:ext cx="10192624" cy="1421928"/>
          </a:xfrm>
          <a:prstGeom prst="rect">
            <a:avLst/>
          </a:prstGeom>
          <a:noFill/>
        </p:spPr>
        <p:txBody>
          <a:bodyPr wrap="square" rtlCol="0">
            <a:spAutoFit/>
          </a:bodyPr>
          <a:lstStyle/>
          <a:p>
            <a:pPr>
              <a:lnSpc>
                <a:spcPct val="90000"/>
              </a:lnSpc>
            </a:pPr>
            <a:r>
              <a:rPr lang="en-US" sz="3200" dirty="0"/>
              <a:t>Educational Tool:</a:t>
            </a:r>
          </a:p>
          <a:p>
            <a:pPr>
              <a:lnSpc>
                <a:spcPct val="90000"/>
              </a:lnSpc>
            </a:pPr>
            <a:endParaRPr lang="en-US" sz="1600" dirty="0"/>
          </a:p>
          <a:p>
            <a:pPr>
              <a:lnSpc>
                <a:spcPct val="90000"/>
              </a:lnSpc>
            </a:pPr>
            <a:r>
              <a:rPr lang="en-US" sz="1600" dirty="0"/>
              <a:t>The Hangman game can be adapted for educational purposes, helping students enhance their vocabulary and spelling skills. Teachers can create custom word lists related to specific subjects or lessons. As students guess words, they reinforce their understanding of course content in a fun and interactive way.</a:t>
            </a:r>
          </a:p>
        </p:txBody>
      </p:sp>
      <p:sp>
        <p:nvSpPr>
          <p:cNvPr id="7" name="TextBox 6">
            <a:extLst>
              <a:ext uri="{FF2B5EF4-FFF2-40B4-BE49-F238E27FC236}">
                <a16:creationId xmlns:a16="http://schemas.microsoft.com/office/drawing/2014/main" id="{01187CE3-1710-197F-76E8-ED1E5AAC162B}"/>
              </a:ext>
            </a:extLst>
          </p:cNvPr>
          <p:cNvSpPr txBox="1"/>
          <p:nvPr/>
        </p:nvSpPr>
        <p:spPr>
          <a:xfrm>
            <a:off x="780175" y="3355596"/>
            <a:ext cx="11115412" cy="1421928"/>
          </a:xfrm>
          <a:prstGeom prst="rect">
            <a:avLst/>
          </a:prstGeom>
          <a:noFill/>
        </p:spPr>
        <p:txBody>
          <a:bodyPr wrap="square" rtlCol="0">
            <a:spAutoFit/>
          </a:bodyPr>
          <a:lstStyle/>
          <a:p>
            <a:pPr>
              <a:lnSpc>
                <a:spcPct val="90000"/>
              </a:lnSpc>
            </a:pPr>
            <a:r>
              <a:rPr lang="en-US" sz="3200" dirty="0"/>
              <a:t>Language Learning Platform:</a:t>
            </a:r>
          </a:p>
          <a:p>
            <a:pPr>
              <a:lnSpc>
                <a:spcPct val="90000"/>
              </a:lnSpc>
            </a:pPr>
            <a:endParaRPr lang="en-US" sz="1600" dirty="0"/>
          </a:p>
          <a:p>
            <a:pPr>
              <a:lnSpc>
                <a:spcPct val="90000"/>
              </a:lnSpc>
            </a:pPr>
            <a:r>
              <a:rPr lang="en-US" sz="1600" dirty="0"/>
              <a:t>The game can be integrated into language learning platforms to aid learners in practicing new words and improving language skills. By incorporating words relevant to the target language, users can reinforce their understanding of vocabulary, pronunciation, and spelling. Additionally, different difficulty levels can cater to learners at various proficiency levels.</a:t>
            </a:r>
          </a:p>
        </p:txBody>
      </p:sp>
      <p:sp>
        <p:nvSpPr>
          <p:cNvPr id="8" name="TextBox 7">
            <a:extLst>
              <a:ext uri="{FF2B5EF4-FFF2-40B4-BE49-F238E27FC236}">
                <a16:creationId xmlns:a16="http://schemas.microsoft.com/office/drawing/2014/main" id="{217E860D-CB66-8C51-4C88-C2B66B6CF01A}"/>
              </a:ext>
            </a:extLst>
          </p:cNvPr>
          <p:cNvSpPr txBox="1"/>
          <p:nvPr/>
        </p:nvSpPr>
        <p:spPr>
          <a:xfrm>
            <a:off x="780174" y="4991449"/>
            <a:ext cx="11115412" cy="1421928"/>
          </a:xfrm>
          <a:prstGeom prst="rect">
            <a:avLst/>
          </a:prstGeom>
          <a:noFill/>
        </p:spPr>
        <p:txBody>
          <a:bodyPr wrap="square" rtlCol="0">
            <a:spAutoFit/>
          </a:bodyPr>
          <a:lstStyle/>
          <a:p>
            <a:pPr>
              <a:lnSpc>
                <a:spcPct val="90000"/>
              </a:lnSpc>
            </a:pPr>
            <a:r>
              <a:rPr lang="en-US" sz="3200" dirty="0"/>
              <a:t>Team Building and Icebreaker Activity:</a:t>
            </a:r>
          </a:p>
          <a:p>
            <a:pPr>
              <a:lnSpc>
                <a:spcPct val="90000"/>
              </a:lnSpc>
            </a:pPr>
            <a:endParaRPr lang="en-US" sz="1600" dirty="0"/>
          </a:p>
          <a:p>
            <a:pPr>
              <a:lnSpc>
                <a:spcPct val="90000"/>
              </a:lnSpc>
            </a:pPr>
            <a:r>
              <a:rPr lang="en-US" sz="1600" dirty="0"/>
              <a:t>The Hangman game can serve as a team-building or icebreaker activity in corporate settings. During team-building events or training sessions, the game can be customized with industry-specific terminology or company-related words. It provides a lighthearted and engaging way for team members to interact, fostering a positive and collaborative atmosphere.</a:t>
            </a:r>
          </a:p>
        </p:txBody>
      </p:sp>
    </p:spTree>
    <p:extLst>
      <p:ext uri="{BB962C8B-B14F-4D97-AF65-F5344CB8AC3E}">
        <p14:creationId xmlns:p14="http://schemas.microsoft.com/office/powerpoint/2010/main" val="3514752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0" y="2088859"/>
            <a:ext cx="377505" cy="377504"/>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32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a:extLst>
              <a:ext uri="{FF2B5EF4-FFF2-40B4-BE49-F238E27FC236}">
                <a16:creationId xmlns:a16="http://schemas.microsoft.com/office/drawing/2014/main" id="{45AB6019-0ECD-7914-253A-D95BB01E10B7}"/>
              </a:ext>
            </a:extLst>
          </p:cNvPr>
          <p:cNvSpPr/>
          <p:nvPr/>
        </p:nvSpPr>
        <p:spPr>
          <a:xfrm>
            <a:off x="914401" y="2088858"/>
            <a:ext cx="8531604" cy="2718033"/>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EEDCAB-0013-E8C2-9547-160B7B8900EC}"/>
              </a:ext>
            </a:extLst>
          </p:cNvPr>
          <p:cNvSpPr txBox="1"/>
          <p:nvPr/>
        </p:nvSpPr>
        <p:spPr>
          <a:xfrm>
            <a:off x="989901" y="2080468"/>
            <a:ext cx="8372213" cy="4413516"/>
          </a:xfrm>
          <a:prstGeom prst="rect">
            <a:avLst/>
          </a:prstGeom>
          <a:noFill/>
        </p:spPr>
        <p:txBody>
          <a:bodyPr wrap="square" rtlCol="0" anchor="ctr">
            <a:spAutoFit/>
          </a:bodyPr>
          <a:lstStyle/>
          <a:p>
            <a:pPr algn="just">
              <a:lnSpc>
                <a:spcPct val="90000"/>
              </a:lnSpc>
            </a:pPr>
            <a:r>
              <a:rPr lang="en-US" sz="2400" dirty="0"/>
              <a:t>The Hangman Game project is a web-based game developed in PHP, HTML, and CSS, offering three difficulty levels. Users guess a word with a limited number of incorrect guesses allowed. PHP manages word selection, user guesses, and game logic. The game has educational applications for vocabulary improvement, language learning, and can be used as a team-building activity in corporate settings. Overall, it showcases technical skills and versatility for various contexts.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extLst>
      <p:ext uri="{BB962C8B-B14F-4D97-AF65-F5344CB8AC3E}">
        <p14:creationId xmlns:p14="http://schemas.microsoft.com/office/powerpoint/2010/main" val="55628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4019"/>
            <a:ext cx="9143998" cy="1020762"/>
          </a:xfrm>
        </p:spPr>
        <p:txBody>
          <a:bodyPr/>
          <a:lstStyle/>
          <a:p>
            <a:r>
              <a:rPr lang="en-US" dirty="0"/>
              <a:t>THE KANBAN METHODOLOGY</a:t>
            </a:r>
          </a:p>
        </p:txBody>
      </p:sp>
      <p:sp>
        <p:nvSpPr>
          <p:cNvPr id="6" name="Content Placeholder 5"/>
          <p:cNvSpPr>
            <a:spLocks noGrp="1"/>
          </p:cNvSpPr>
          <p:nvPr>
            <p:ph idx="1"/>
          </p:nvPr>
        </p:nvSpPr>
        <p:spPr/>
        <p:txBody>
          <a:bodyPr/>
          <a:lstStyle/>
          <a:p>
            <a:r>
              <a:rPr lang="en-US" dirty="0"/>
              <a:t>Effective organizational tool</a:t>
            </a:r>
          </a:p>
          <a:p>
            <a:r>
              <a:rPr lang="en-US" dirty="0"/>
              <a:t>Allows for a common space for team to communicate and hold each other accountable</a:t>
            </a:r>
          </a:p>
          <a:p>
            <a:r>
              <a:rPr lang="en-US" dirty="0"/>
              <a:t>Promotes efficient project planning</a:t>
            </a:r>
          </a:p>
          <a:p>
            <a:r>
              <a:rPr lang="en-US" dirty="0"/>
              <a:t>Keeps the team up-to-date on the progress of the project</a:t>
            </a:r>
          </a:p>
        </p:txBody>
      </p:sp>
    </p:spTree>
    <p:extLst>
      <p:ext uri="{BB962C8B-B14F-4D97-AF65-F5344CB8AC3E}">
        <p14:creationId xmlns:p14="http://schemas.microsoft.com/office/powerpoint/2010/main" val="4169319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otalTime>1488</TotalTime>
  <Words>1272</Words>
  <Application>Microsoft Office PowerPoint</Application>
  <PresentationFormat>Widescreen</PresentationFormat>
  <Paragraphs>106</Paragraphs>
  <Slides>34</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Aharoni</vt:lpstr>
      <vt:lpstr>Arial</vt:lpstr>
      <vt:lpstr>Calibri</vt:lpstr>
      <vt:lpstr>Calibri Light</vt:lpstr>
      <vt:lpstr>Consolas</vt:lpstr>
      <vt:lpstr>Corbel</vt:lpstr>
      <vt:lpstr>Office Theme</vt:lpstr>
      <vt:lpstr>Chalkboard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Hangman Game</vt:lpstr>
      <vt:lpstr>OVERVIEW</vt:lpstr>
      <vt:lpstr>Key Features</vt:lpstr>
      <vt:lpstr>Key Features</vt:lpstr>
      <vt:lpstr>Key Features</vt:lpstr>
      <vt:lpstr>Key Features</vt:lpstr>
      <vt:lpstr>Key Features</vt:lpstr>
      <vt:lpstr>Key Features</vt:lpstr>
      <vt:lpstr>CODE SNIPPETS – LOGIN/SIGN-UP</vt:lpstr>
      <vt:lpstr>CODE SNIPPETS – MAIN MENU</vt:lpstr>
      <vt:lpstr>CODE SNIPPETS - GAME</vt:lpstr>
      <vt:lpstr>CODE SNIPPETS - GAME</vt:lpstr>
      <vt:lpstr>DEMO</vt:lpstr>
      <vt:lpstr>Demo Run</vt:lpstr>
      <vt:lpstr>Future Applications</vt:lpstr>
      <vt:lpstr>Future Applications</vt:lpstr>
      <vt:lpstr>Future Applications</vt:lpstr>
      <vt:lpstr>Future Applications</vt:lpstr>
      <vt:lpstr>Summary</vt:lpstr>
      <vt:lpstr>Summary</vt:lpstr>
      <vt:lpstr>THE KANBAN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Alexander Quang Nguyen</cp:lastModifiedBy>
  <cp:revision>10</cp:revision>
  <dcterms:created xsi:type="dcterms:W3CDTF">2023-07-21T07:59:43Z</dcterms:created>
  <dcterms:modified xsi:type="dcterms:W3CDTF">2023-11-17T15:06:58Z</dcterms:modified>
</cp:coreProperties>
</file>