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90" r:id="rId3"/>
    <p:sldId id="276" r:id="rId4"/>
    <p:sldId id="257" r:id="rId5"/>
    <p:sldId id="258" r:id="rId6"/>
    <p:sldId id="259" r:id="rId7"/>
    <p:sldId id="260" r:id="rId8"/>
    <p:sldId id="261" r:id="rId9"/>
    <p:sldId id="263" r:id="rId10"/>
    <p:sldId id="262" r:id="rId11"/>
    <p:sldId id="267" r:id="rId12"/>
    <p:sldId id="264" r:id="rId13"/>
    <p:sldId id="294" r:id="rId14"/>
    <p:sldId id="293" r:id="rId15"/>
    <p:sldId id="291" r:id="rId16"/>
    <p:sldId id="297" r:id="rId17"/>
    <p:sldId id="299" r:id="rId18"/>
    <p:sldId id="300" r:id="rId19"/>
    <p:sldId id="301" r:id="rId20"/>
    <p:sldId id="302" r:id="rId21"/>
    <p:sldId id="303" r:id="rId22"/>
    <p:sldId id="304" r:id="rId23"/>
    <p:sldId id="298" r:id="rId24"/>
    <p:sldId id="305" r:id="rId25"/>
    <p:sldId id="312" r:id="rId26"/>
    <p:sldId id="295" r:id="rId27"/>
    <p:sldId id="296" r:id="rId28"/>
    <p:sldId id="306" r:id="rId29"/>
    <p:sldId id="307" r:id="rId30"/>
    <p:sldId id="308" r:id="rId31"/>
    <p:sldId id="309" r:id="rId32"/>
    <p:sldId id="310" r:id="rId33"/>
    <p:sldId id="311" r:id="rId34"/>
    <p:sldId id="313" r:id="rId35"/>
    <p:sldId id="314" r:id="rId36"/>
    <p:sldId id="27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9DB"/>
    <a:srgbClr val="E76F51"/>
    <a:srgbClr val="6A5A88"/>
    <a:srgbClr val="457B9D"/>
    <a:srgbClr val="F4A261"/>
    <a:srgbClr val="FB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69" autoAdjust="0"/>
    <p:restoredTop sz="96327"/>
  </p:normalViewPr>
  <p:slideViewPr>
    <p:cSldViewPr snapToGrid="0">
      <p:cViewPr varScale="1">
        <p:scale>
          <a:sx n="128" d="100"/>
          <a:sy n="128"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3264-5831-6A0D-D20C-34FBE8BFEB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53A767-EE08-4B04-F792-651CDE5996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7CD225-A22E-F8DA-7F1D-2E110042B55B}"/>
              </a:ext>
            </a:extLst>
          </p:cNvPr>
          <p:cNvSpPr>
            <a:spLocks noGrp="1"/>
          </p:cNvSpPr>
          <p:nvPr>
            <p:ph type="dt" sz="half" idx="10"/>
          </p:nvPr>
        </p:nvSpPr>
        <p:spPr/>
        <p:txBody>
          <a:bodyPr/>
          <a:lstStyle/>
          <a:p>
            <a:fld id="{CE5AC7C4-8B2A-4BE2-8881-B22B36BC2509}" type="datetimeFigureOut">
              <a:rPr lang="en-US" smtClean="0"/>
              <a:t>11/17/23</a:t>
            </a:fld>
            <a:endParaRPr lang="en-US"/>
          </a:p>
        </p:txBody>
      </p:sp>
      <p:sp>
        <p:nvSpPr>
          <p:cNvPr id="5" name="Footer Placeholder 4">
            <a:extLst>
              <a:ext uri="{FF2B5EF4-FFF2-40B4-BE49-F238E27FC236}">
                <a16:creationId xmlns:a16="http://schemas.microsoft.com/office/drawing/2014/main" id="{564EE100-E821-604A-AB59-C65C19070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8867F-131A-2F7A-600C-D4599A08764B}"/>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55268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FDA2-FDD1-8CAC-10FF-78D02A78F2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9C77A7-6A14-A306-BA22-526872179B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48920-3DFF-BD4D-6621-63C7D2DFE2EF}"/>
              </a:ext>
            </a:extLst>
          </p:cNvPr>
          <p:cNvSpPr>
            <a:spLocks noGrp="1"/>
          </p:cNvSpPr>
          <p:nvPr>
            <p:ph type="dt" sz="half" idx="10"/>
          </p:nvPr>
        </p:nvSpPr>
        <p:spPr/>
        <p:txBody>
          <a:bodyPr/>
          <a:lstStyle/>
          <a:p>
            <a:fld id="{CE5AC7C4-8B2A-4BE2-8881-B22B36BC2509}" type="datetimeFigureOut">
              <a:rPr lang="en-US" smtClean="0"/>
              <a:t>11/17/23</a:t>
            </a:fld>
            <a:endParaRPr lang="en-US"/>
          </a:p>
        </p:txBody>
      </p:sp>
      <p:sp>
        <p:nvSpPr>
          <p:cNvPr id="5" name="Footer Placeholder 4">
            <a:extLst>
              <a:ext uri="{FF2B5EF4-FFF2-40B4-BE49-F238E27FC236}">
                <a16:creationId xmlns:a16="http://schemas.microsoft.com/office/drawing/2014/main" id="{6AB01DFD-4E7A-8893-2561-B87DB3571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BB763-BBC1-6D0E-DC11-E82F79184E6F}"/>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61828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55C491-E49C-A11B-187F-63312FB75C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9EA5D9-72D9-1769-EAF1-8840AA5875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7644B-72C0-106C-17D2-F7FACD788762}"/>
              </a:ext>
            </a:extLst>
          </p:cNvPr>
          <p:cNvSpPr>
            <a:spLocks noGrp="1"/>
          </p:cNvSpPr>
          <p:nvPr>
            <p:ph type="dt" sz="half" idx="10"/>
          </p:nvPr>
        </p:nvSpPr>
        <p:spPr/>
        <p:txBody>
          <a:bodyPr/>
          <a:lstStyle/>
          <a:p>
            <a:fld id="{CE5AC7C4-8B2A-4BE2-8881-B22B36BC2509}" type="datetimeFigureOut">
              <a:rPr lang="en-US" smtClean="0"/>
              <a:t>11/17/23</a:t>
            </a:fld>
            <a:endParaRPr lang="en-US"/>
          </a:p>
        </p:txBody>
      </p:sp>
      <p:sp>
        <p:nvSpPr>
          <p:cNvPr id="5" name="Footer Placeholder 4">
            <a:extLst>
              <a:ext uri="{FF2B5EF4-FFF2-40B4-BE49-F238E27FC236}">
                <a16:creationId xmlns:a16="http://schemas.microsoft.com/office/drawing/2014/main" id="{766B006C-37FA-E31C-D342-0433818B6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2E3C4-9505-076C-2C18-3EA57A377257}"/>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73581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810" y="1905000"/>
            <a:ext cx="9146382"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5309" y="4724400"/>
            <a:ext cx="8634184"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Subtitle 2"/>
          <p:cNvSpPr>
            <a:spLocks noGrp="1"/>
          </p:cNvSpPr>
          <p:nvPr>
            <p:ph type="subTitle" idx="1"/>
          </p:nvPr>
        </p:nvSpPr>
        <p:spPr>
          <a:xfrm>
            <a:off x="1522810" y="5105400"/>
            <a:ext cx="9146381"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67" name="line" descr="Line graphic"/>
          <p:cNvGrpSpPr/>
          <p:nvPr/>
        </p:nvGrpSpPr>
        <p:grpSpPr bwMode="invGray">
          <a:xfrm>
            <a:off x="1522810" y="1514475"/>
            <a:ext cx="10572328"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11/17/23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5309" y="4724400"/>
            <a:ext cx="8634184"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11/17/23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58" name="line" descr="Line graphic"/>
          <p:cNvGrpSpPr/>
          <p:nvPr/>
        </p:nvGrpSpPr>
        <p:grpSpPr bwMode="invGray">
          <a:xfrm>
            <a:off x="1522810" y="1514475"/>
            <a:ext cx="10572328"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11/17/23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810" y="1514475"/>
            <a:ext cx="10572328"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11/17/23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810" y="1514475"/>
            <a:ext cx="10572328"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11/17/23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11/17/23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11/17/23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540D-8435-8672-F492-59756D3C4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A2E654-AF71-3BFA-EE26-345D52A82F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B02B7-63AD-A0CE-B112-C811E2F6DF86}"/>
              </a:ext>
            </a:extLst>
          </p:cNvPr>
          <p:cNvSpPr>
            <a:spLocks noGrp="1"/>
          </p:cNvSpPr>
          <p:nvPr>
            <p:ph type="dt" sz="half" idx="10"/>
          </p:nvPr>
        </p:nvSpPr>
        <p:spPr/>
        <p:txBody>
          <a:bodyPr/>
          <a:lstStyle/>
          <a:p>
            <a:fld id="{CE5AC7C4-8B2A-4BE2-8881-B22B36BC2509}" type="datetimeFigureOut">
              <a:rPr lang="en-US" smtClean="0"/>
              <a:t>11/17/23</a:t>
            </a:fld>
            <a:endParaRPr lang="en-US"/>
          </a:p>
        </p:txBody>
      </p:sp>
      <p:sp>
        <p:nvSpPr>
          <p:cNvPr id="5" name="Footer Placeholder 4">
            <a:extLst>
              <a:ext uri="{FF2B5EF4-FFF2-40B4-BE49-F238E27FC236}">
                <a16:creationId xmlns:a16="http://schemas.microsoft.com/office/drawing/2014/main" id="{1EDA6916-FC55-CC08-8BD0-C06F7978D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CC496-A8AC-3636-4E72-07DE054A81B4}"/>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656970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11/17/23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810" y="1514475"/>
            <a:ext cx="10572328"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11/17/23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7046" y="3472590"/>
            <a:ext cx="6492240" cy="64025"/>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hasCustomPrompt="1"/>
          </p:nvPr>
        </p:nvSpPr>
        <p:spPr>
          <a:xfrm>
            <a:off x="608171" y="277814"/>
            <a:ext cx="9146383"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11/17/23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DA63-4D26-3A59-461D-FCF49C8A28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EAA521-EF59-65EB-5180-7AD3E4E951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6E0F53-63D4-741E-D037-D328D5B083B0}"/>
              </a:ext>
            </a:extLst>
          </p:cNvPr>
          <p:cNvSpPr>
            <a:spLocks noGrp="1"/>
          </p:cNvSpPr>
          <p:nvPr>
            <p:ph type="dt" sz="half" idx="10"/>
          </p:nvPr>
        </p:nvSpPr>
        <p:spPr/>
        <p:txBody>
          <a:bodyPr/>
          <a:lstStyle/>
          <a:p>
            <a:fld id="{CE5AC7C4-8B2A-4BE2-8881-B22B36BC2509}" type="datetimeFigureOut">
              <a:rPr lang="en-US" smtClean="0"/>
              <a:t>11/17/23</a:t>
            </a:fld>
            <a:endParaRPr lang="en-US"/>
          </a:p>
        </p:txBody>
      </p:sp>
      <p:sp>
        <p:nvSpPr>
          <p:cNvPr id="5" name="Footer Placeholder 4">
            <a:extLst>
              <a:ext uri="{FF2B5EF4-FFF2-40B4-BE49-F238E27FC236}">
                <a16:creationId xmlns:a16="http://schemas.microsoft.com/office/drawing/2014/main" id="{F275E349-3226-D11A-751C-8868A6D95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2FC24-15D8-9293-902E-E77973A813D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88884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5325-88CD-B172-DCBC-07BD8F5E1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412644-245B-4EAC-A015-532778B4A2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63EF14-B47E-9311-8A5C-D31DCD55D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4823F2-98FD-EFC5-8A57-65B663FE172B}"/>
              </a:ext>
            </a:extLst>
          </p:cNvPr>
          <p:cNvSpPr>
            <a:spLocks noGrp="1"/>
          </p:cNvSpPr>
          <p:nvPr>
            <p:ph type="dt" sz="half" idx="10"/>
          </p:nvPr>
        </p:nvSpPr>
        <p:spPr/>
        <p:txBody>
          <a:bodyPr/>
          <a:lstStyle/>
          <a:p>
            <a:fld id="{CE5AC7C4-8B2A-4BE2-8881-B22B36BC2509}" type="datetimeFigureOut">
              <a:rPr lang="en-US" smtClean="0"/>
              <a:t>11/17/23</a:t>
            </a:fld>
            <a:endParaRPr lang="en-US"/>
          </a:p>
        </p:txBody>
      </p:sp>
      <p:sp>
        <p:nvSpPr>
          <p:cNvPr id="6" name="Footer Placeholder 5">
            <a:extLst>
              <a:ext uri="{FF2B5EF4-FFF2-40B4-BE49-F238E27FC236}">
                <a16:creationId xmlns:a16="http://schemas.microsoft.com/office/drawing/2014/main" id="{29CB04E5-EBAF-22BC-2565-55179A93B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A29E4-D088-3AF2-E170-2EA747D475EC}"/>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258113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96BC-017F-1310-DB67-030D54DB90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EEE4E2-5BA8-9725-790C-7F4DE2629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DB7AE-F563-E1E8-835D-16910A08D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BC91B2-DACF-C1B1-0382-3F0749E4B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DC68FB-ED85-1BBE-DC21-F140A7B89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9E335-6984-815E-A545-F2AAD33D818A}"/>
              </a:ext>
            </a:extLst>
          </p:cNvPr>
          <p:cNvSpPr>
            <a:spLocks noGrp="1"/>
          </p:cNvSpPr>
          <p:nvPr>
            <p:ph type="dt" sz="half" idx="10"/>
          </p:nvPr>
        </p:nvSpPr>
        <p:spPr/>
        <p:txBody>
          <a:bodyPr/>
          <a:lstStyle/>
          <a:p>
            <a:fld id="{CE5AC7C4-8B2A-4BE2-8881-B22B36BC2509}" type="datetimeFigureOut">
              <a:rPr lang="en-US" smtClean="0"/>
              <a:t>11/17/23</a:t>
            </a:fld>
            <a:endParaRPr lang="en-US"/>
          </a:p>
        </p:txBody>
      </p:sp>
      <p:sp>
        <p:nvSpPr>
          <p:cNvPr id="8" name="Footer Placeholder 7">
            <a:extLst>
              <a:ext uri="{FF2B5EF4-FFF2-40B4-BE49-F238E27FC236}">
                <a16:creationId xmlns:a16="http://schemas.microsoft.com/office/drawing/2014/main" id="{4397BCE4-2BAA-BB89-A547-C19B1EAA97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440F9-D775-BD35-74DE-F2E860A3E38F}"/>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24897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68C6-4225-FDBC-2202-BB4A5235A9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2F4DFA-498D-FC23-2BE3-B3DEAC361136}"/>
              </a:ext>
            </a:extLst>
          </p:cNvPr>
          <p:cNvSpPr>
            <a:spLocks noGrp="1"/>
          </p:cNvSpPr>
          <p:nvPr>
            <p:ph type="dt" sz="half" idx="10"/>
          </p:nvPr>
        </p:nvSpPr>
        <p:spPr/>
        <p:txBody>
          <a:bodyPr/>
          <a:lstStyle/>
          <a:p>
            <a:fld id="{CE5AC7C4-8B2A-4BE2-8881-B22B36BC2509}" type="datetimeFigureOut">
              <a:rPr lang="en-US" smtClean="0"/>
              <a:t>11/17/23</a:t>
            </a:fld>
            <a:endParaRPr lang="en-US"/>
          </a:p>
        </p:txBody>
      </p:sp>
      <p:sp>
        <p:nvSpPr>
          <p:cNvPr id="4" name="Footer Placeholder 3">
            <a:extLst>
              <a:ext uri="{FF2B5EF4-FFF2-40B4-BE49-F238E27FC236}">
                <a16:creationId xmlns:a16="http://schemas.microsoft.com/office/drawing/2014/main" id="{53755094-E8EA-DB19-6233-F91609B304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3CFC2-F77F-7D40-76D6-795CE82DBB11}"/>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80326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348B84-2FA1-D568-99C3-C91A00BD4E87}"/>
              </a:ext>
            </a:extLst>
          </p:cNvPr>
          <p:cNvSpPr>
            <a:spLocks noGrp="1"/>
          </p:cNvSpPr>
          <p:nvPr>
            <p:ph type="dt" sz="half" idx="10"/>
          </p:nvPr>
        </p:nvSpPr>
        <p:spPr/>
        <p:txBody>
          <a:bodyPr/>
          <a:lstStyle/>
          <a:p>
            <a:fld id="{CE5AC7C4-8B2A-4BE2-8881-B22B36BC2509}" type="datetimeFigureOut">
              <a:rPr lang="en-US" smtClean="0"/>
              <a:t>11/17/23</a:t>
            </a:fld>
            <a:endParaRPr lang="en-US"/>
          </a:p>
        </p:txBody>
      </p:sp>
      <p:sp>
        <p:nvSpPr>
          <p:cNvPr id="3" name="Footer Placeholder 2">
            <a:extLst>
              <a:ext uri="{FF2B5EF4-FFF2-40B4-BE49-F238E27FC236}">
                <a16:creationId xmlns:a16="http://schemas.microsoft.com/office/drawing/2014/main" id="{4493639C-9584-7EE8-C2CF-BEA10E5A02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65D79E-C3CE-6136-B706-14FB1E772F7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81093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3827-F192-5C52-BD0E-432212DCD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06303F-0045-96DC-9011-2F9423C0F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C772DA-9361-5079-0980-EE45F1F2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9601A-0CD2-BF7A-A136-630821197DCE}"/>
              </a:ext>
            </a:extLst>
          </p:cNvPr>
          <p:cNvSpPr>
            <a:spLocks noGrp="1"/>
          </p:cNvSpPr>
          <p:nvPr>
            <p:ph type="dt" sz="half" idx="10"/>
          </p:nvPr>
        </p:nvSpPr>
        <p:spPr/>
        <p:txBody>
          <a:bodyPr/>
          <a:lstStyle/>
          <a:p>
            <a:fld id="{CE5AC7C4-8B2A-4BE2-8881-B22B36BC2509}" type="datetimeFigureOut">
              <a:rPr lang="en-US" smtClean="0"/>
              <a:t>11/17/23</a:t>
            </a:fld>
            <a:endParaRPr lang="en-US"/>
          </a:p>
        </p:txBody>
      </p:sp>
      <p:sp>
        <p:nvSpPr>
          <p:cNvPr id="6" name="Footer Placeholder 5">
            <a:extLst>
              <a:ext uri="{FF2B5EF4-FFF2-40B4-BE49-F238E27FC236}">
                <a16:creationId xmlns:a16="http://schemas.microsoft.com/office/drawing/2014/main" id="{1E054511-5F2E-3591-E4F0-0931AD919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303C4-5383-BB42-36E0-68E5CF512D0E}"/>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75001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54A1-1A30-CD08-1694-AF8D83763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A57F92-F04D-B854-D332-4673196A7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7DE099-EB3F-9FEC-3CBA-E12960B51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FE3C5-3219-0CD0-634C-E7371B5D6EAA}"/>
              </a:ext>
            </a:extLst>
          </p:cNvPr>
          <p:cNvSpPr>
            <a:spLocks noGrp="1"/>
          </p:cNvSpPr>
          <p:nvPr>
            <p:ph type="dt" sz="half" idx="10"/>
          </p:nvPr>
        </p:nvSpPr>
        <p:spPr/>
        <p:txBody>
          <a:bodyPr/>
          <a:lstStyle/>
          <a:p>
            <a:fld id="{CE5AC7C4-8B2A-4BE2-8881-B22B36BC2509}" type="datetimeFigureOut">
              <a:rPr lang="en-US" smtClean="0"/>
              <a:t>11/17/23</a:t>
            </a:fld>
            <a:endParaRPr lang="en-US"/>
          </a:p>
        </p:txBody>
      </p:sp>
      <p:sp>
        <p:nvSpPr>
          <p:cNvPr id="6" name="Footer Placeholder 5">
            <a:extLst>
              <a:ext uri="{FF2B5EF4-FFF2-40B4-BE49-F238E27FC236}">
                <a16:creationId xmlns:a16="http://schemas.microsoft.com/office/drawing/2014/main" id="{63CF2828-F21A-0A35-C765-710D7CEBD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0442E-ED00-720C-F9B3-6A6F66BF048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082182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6BF803-EBEC-E11A-1D2A-F99F6B99DF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56DA39-588C-E527-3CE3-AB4CA7C58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77E25-B57C-E4EE-8992-4BE3BE5F8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AC7C4-8B2A-4BE2-8881-B22B36BC2509}" type="datetimeFigureOut">
              <a:rPr lang="en-US" smtClean="0"/>
              <a:t>11/17/23</a:t>
            </a:fld>
            <a:endParaRPr lang="en-US"/>
          </a:p>
        </p:txBody>
      </p:sp>
      <p:sp>
        <p:nvSpPr>
          <p:cNvPr id="5" name="Footer Placeholder 4">
            <a:extLst>
              <a:ext uri="{FF2B5EF4-FFF2-40B4-BE49-F238E27FC236}">
                <a16:creationId xmlns:a16="http://schemas.microsoft.com/office/drawing/2014/main" id="{623C7630-37E9-4CAB-48F3-4F0B699FF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99C1DB-DC47-94A0-C25F-93E92EB71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840FB-D839-4301-9BC3-5F864F0F1644}" type="slidenum">
              <a:rPr lang="en-US" smtClean="0"/>
              <a:t>‹#›</a:t>
            </a:fld>
            <a:endParaRPr lang="en-US"/>
          </a:p>
        </p:txBody>
      </p:sp>
    </p:spTree>
    <p:extLst>
      <p:ext uri="{BB962C8B-B14F-4D97-AF65-F5344CB8AC3E}">
        <p14:creationId xmlns:p14="http://schemas.microsoft.com/office/powerpoint/2010/main" val="3462392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1" y="274638"/>
            <a:ext cx="9146380"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11" y="1905000"/>
            <a:ext cx="9146382"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810" y="6400801"/>
            <a:ext cx="6326246"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7716" y="6400801"/>
            <a:ext cx="1244183"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11/17/23</a:t>
            </a:fld>
            <a:endParaRPr lang="en-US" dirty="0"/>
          </a:p>
        </p:txBody>
      </p:sp>
      <p:sp>
        <p:nvSpPr>
          <p:cNvPr id="6" name="Slide Number Placeholder 5"/>
          <p:cNvSpPr>
            <a:spLocks noGrp="1"/>
          </p:cNvSpPr>
          <p:nvPr>
            <p:ph type="sldNum" sz="quarter" idx="4"/>
          </p:nvPr>
        </p:nvSpPr>
        <p:spPr>
          <a:xfrm>
            <a:off x="9525893" y="6400801"/>
            <a:ext cx="1143300"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hyperlink" Target="https://codd.cs.gsu.edu/~anguyen127/WP/PW/2/login.php" TargetMode="Externa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FCBC50-B178-B2C8-2E93-8A1E1ABAAB39}"/>
              </a:ext>
            </a:extLst>
          </p:cNvPr>
          <p:cNvSpPr txBox="1"/>
          <p:nvPr/>
        </p:nvSpPr>
        <p:spPr>
          <a:xfrm>
            <a:off x="5562600" y="1143001"/>
            <a:ext cx="6477000" cy="1006429"/>
          </a:xfrm>
          <a:prstGeom prst="rect">
            <a:avLst/>
          </a:prstGeom>
          <a:noFill/>
        </p:spPr>
        <p:txBody>
          <a:bodyPr wrap="square" rtlCol="0">
            <a:spAutoFit/>
          </a:bodyPr>
          <a:lstStyle/>
          <a:p>
            <a:pPr>
              <a:lnSpc>
                <a:spcPct val="90000"/>
              </a:lnSpc>
            </a:pPr>
            <a:r>
              <a:rPr lang="en-US" sz="6600" dirty="0">
                <a:latin typeface="+mj-lt"/>
              </a:rPr>
              <a:t>H A N G M A N</a:t>
            </a:r>
          </a:p>
        </p:txBody>
      </p:sp>
      <p:sp>
        <p:nvSpPr>
          <p:cNvPr id="4" name="TextBox 3">
            <a:extLst>
              <a:ext uri="{FF2B5EF4-FFF2-40B4-BE49-F238E27FC236}">
                <a16:creationId xmlns:a16="http://schemas.microsoft.com/office/drawing/2014/main" id="{D64096CE-D9F3-3A00-500D-9D600C3BA2BB}"/>
              </a:ext>
            </a:extLst>
          </p:cNvPr>
          <p:cNvSpPr txBox="1"/>
          <p:nvPr/>
        </p:nvSpPr>
        <p:spPr>
          <a:xfrm>
            <a:off x="5562600" y="1219201"/>
            <a:ext cx="6477000" cy="1006429"/>
          </a:xfrm>
          <a:prstGeom prst="rect">
            <a:avLst/>
          </a:prstGeom>
          <a:noFill/>
        </p:spPr>
        <p:txBody>
          <a:bodyPr wrap="square" rtlCol="0">
            <a:spAutoFit/>
          </a:bodyPr>
          <a:lstStyle/>
          <a:p>
            <a:pPr>
              <a:lnSpc>
                <a:spcPct val="90000"/>
              </a:lnSpc>
            </a:pPr>
            <a:r>
              <a:rPr lang="en-US" sz="6600" dirty="0">
                <a:latin typeface="+mj-lt"/>
              </a:rPr>
              <a:t>_ _ _ _ _ _ _</a:t>
            </a:r>
          </a:p>
        </p:txBody>
      </p:sp>
      <p:sp>
        <p:nvSpPr>
          <p:cNvPr id="5" name="TextBox 4">
            <a:extLst>
              <a:ext uri="{FF2B5EF4-FFF2-40B4-BE49-F238E27FC236}">
                <a16:creationId xmlns:a16="http://schemas.microsoft.com/office/drawing/2014/main" id="{0A654AFE-F880-CEB8-085C-9884D563A1BF}"/>
              </a:ext>
            </a:extLst>
          </p:cNvPr>
          <p:cNvSpPr txBox="1"/>
          <p:nvPr/>
        </p:nvSpPr>
        <p:spPr>
          <a:xfrm>
            <a:off x="6858000" y="3810001"/>
            <a:ext cx="6477000" cy="701731"/>
          </a:xfrm>
          <a:prstGeom prst="rect">
            <a:avLst/>
          </a:prstGeom>
          <a:noFill/>
        </p:spPr>
        <p:txBody>
          <a:bodyPr wrap="square" rtlCol="0">
            <a:spAutoFit/>
          </a:bodyPr>
          <a:lstStyle/>
          <a:p>
            <a:pPr>
              <a:lnSpc>
                <a:spcPct val="90000"/>
              </a:lnSpc>
            </a:pPr>
            <a:r>
              <a:rPr lang="en-US" sz="4400" dirty="0">
                <a:latin typeface="+mj-lt"/>
              </a:rPr>
              <a:t>T E A M  1 3</a:t>
            </a:r>
          </a:p>
        </p:txBody>
      </p:sp>
      <p:sp>
        <p:nvSpPr>
          <p:cNvPr id="6" name="TextBox 5">
            <a:extLst>
              <a:ext uri="{FF2B5EF4-FFF2-40B4-BE49-F238E27FC236}">
                <a16:creationId xmlns:a16="http://schemas.microsoft.com/office/drawing/2014/main" id="{0844D609-B013-7B09-351A-9C43DC1E2BCB}"/>
              </a:ext>
            </a:extLst>
          </p:cNvPr>
          <p:cNvSpPr txBox="1"/>
          <p:nvPr/>
        </p:nvSpPr>
        <p:spPr>
          <a:xfrm>
            <a:off x="6858000" y="3886201"/>
            <a:ext cx="6477000" cy="701731"/>
          </a:xfrm>
          <a:prstGeom prst="rect">
            <a:avLst/>
          </a:prstGeom>
          <a:noFill/>
        </p:spPr>
        <p:txBody>
          <a:bodyPr wrap="square" rtlCol="0">
            <a:spAutoFit/>
          </a:bodyPr>
          <a:lstStyle/>
          <a:p>
            <a:pPr>
              <a:lnSpc>
                <a:spcPct val="90000"/>
              </a:lnSpc>
            </a:pPr>
            <a:r>
              <a:rPr lang="en-US" sz="4400" dirty="0">
                <a:latin typeface="+mj-lt"/>
              </a:rPr>
              <a:t>_ _ _ _  _ _</a:t>
            </a:r>
          </a:p>
        </p:txBody>
      </p:sp>
    </p:spTree>
    <p:extLst>
      <p:ext uri="{BB962C8B-B14F-4D97-AF65-F5344CB8AC3E}">
        <p14:creationId xmlns:p14="http://schemas.microsoft.com/office/powerpoint/2010/main" val="292406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7B9F9-8C98-7BD4-FCB3-D5C13FE643C0}"/>
              </a:ext>
            </a:extLst>
          </p:cNvPr>
          <p:cNvSpPr txBox="1"/>
          <p:nvPr/>
        </p:nvSpPr>
        <p:spPr>
          <a:xfrm>
            <a:off x="3153052" y="2921168"/>
            <a:ext cx="5885895"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2432802055"/>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A48A73-68DA-2C87-4F4D-2D813C57A5F9}"/>
              </a:ext>
            </a:extLst>
          </p:cNvPr>
          <p:cNvSpPr txBox="1"/>
          <p:nvPr/>
        </p:nvSpPr>
        <p:spPr>
          <a:xfrm>
            <a:off x="3048000" y="2921169"/>
            <a:ext cx="6096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chemeClr val="bg1"/>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426970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1ECCA5-45DA-A6DA-2600-90645A345E59}"/>
              </a:ext>
            </a:extLst>
          </p:cNvPr>
          <p:cNvPicPr>
            <a:picLocks noChangeAspect="1"/>
          </p:cNvPicPr>
          <p:nvPr/>
        </p:nvPicPr>
        <p:blipFill>
          <a:blip r:embed="rId2"/>
          <a:stretch>
            <a:fillRect/>
          </a:stretch>
        </p:blipFill>
        <p:spPr>
          <a:xfrm>
            <a:off x="665975" y="349215"/>
            <a:ext cx="10807795" cy="5825162"/>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Hangman Game</a:t>
            </a:r>
          </a:p>
        </p:txBody>
      </p:sp>
      <p:sp>
        <p:nvSpPr>
          <p:cNvPr id="3" name="Rectangle 2">
            <a:extLst>
              <a:ext uri="{FF2B5EF4-FFF2-40B4-BE49-F238E27FC236}">
                <a16:creationId xmlns:a16="http://schemas.microsoft.com/office/drawing/2014/main" id="{7720564D-D9F2-5445-6CCB-E69B20D02C55}"/>
              </a:ext>
            </a:extLst>
          </p:cNvPr>
          <p:cNvSpPr/>
          <p:nvPr/>
        </p:nvSpPr>
        <p:spPr>
          <a:xfrm>
            <a:off x="1531200" y="2432807"/>
            <a:ext cx="9146380" cy="503340"/>
          </a:xfrm>
          <a:prstGeom prst="rect">
            <a:avLst/>
          </a:prstGeom>
          <a:no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22C98965-478C-C0BC-6E76-C794D1CE4F16}"/>
              </a:ext>
            </a:extLst>
          </p:cNvPr>
          <p:cNvSpPr/>
          <p:nvPr/>
        </p:nvSpPr>
        <p:spPr>
          <a:xfrm>
            <a:off x="1514420" y="2432807"/>
            <a:ext cx="9146380" cy="503340"/>
          </a:xfrm>
          <a:prstGeom prst="rect">
            <a:avLst/>
          </a:prstGeom>
          <a:solidFill>
            <a:srgbClr val="00B0F0"/>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71E1128-975E-4D9A-C92C-57C0475E3C6C}"/>
              </a:ext>
            </a:extLst>
          </p:cNvPr>
          <p:cNvSpPr txBox="1"/>
          <p:nvPr/>
        </p:nvSpPr>
        <p:spPr>
          <a:xfrm>
            <a:off x="4060272" y="1795244"/>
            <a:ext cx="4102216" cy="424732"/>
          </a:xfrm>
          <a:prstGeom prst="rect">
            <a:avLst/>
          </a:prstGeom>
          <a:noFill/>
        </p:spPr>
        <p:txBody>
          <a:bodyPr wrap="square" rtlCol="0">
            <a:spAutoFit/>
          </a:bodyPr>
          <a:lstStyle/>
          <a:p>
            <a:pPr algn="ctr">
              <a:lnSpc>
                <a:spcPct val="90000"/>
              </a:lnSpc>
            </a:pPr>
            <a:r>
              <a:rPr lang="en-US" sz="2400" dirty="0"/>
              <a:t>LOADING….</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0" fill="hold"/>
                                        <p:tgtEl>
                                          <p:spTgt spid="4"/>
                                        </p:tgtEl>
                                        <p:attrNameLst>
                                          <p:attrName>ppt_x</p:attrName>
                                        </p:attrNameLst>
                                      </p:cBhvr>
                                      <p:tavLst>
                                        <p:tav tm="0">
                                          <p:val>
                                            <p:strVal val="#ppt_x-#ppt_w/2"/>
                                          </p:val>
                                        </p:tav>
                                        <p:tav tm="100000">
                                          <p:val>
                                            <p:strVal val="#ppt_x"/>
                                          </p:val>
                                        </p:tav>
                                      </p:tavLst>
                                    </p:anim>
                                    <p:anim calcmode="lin" valueType="num">
                                      <p:cBhvr>
                                        <p:cTn id="8" dur="3000" fill="hold"/>
                                        <p:tgtEl>
                                          <p:spTgt spid="4"/>
                                        </p:tgtEl>
                                        <p:attrNameLst>
                                          <p:attrName>ppt_y</p:attrName>
                                        </p:attrNameLst>
                                      </p:cBhvr>
                                      <p:tavLst>
                                        <p:tav tm="0">
                                          <p:val>
                                            <p:strVal val="#ppt_y"/>
                                          </p:val>
                                        </p:tav>
                                        <p:tav tm="100000">
                                          <p:val>
                                            <p:strVal val="#ppt_y"/>
                                          </p:val>
                                        </p:tav>
                                      </p:tavLst>
                                    </p:anim>
                                    <p:anim calcmode="lin" valueType="num">
                                      <p:cBhvr>
                                        <p:cTn id="9" dur="3000" fill="hold"/>
                                        <p:tgtEl>
                                          <p:spTgt spid="4"/>
                                        </p:tgtEl>
                                        <p:attrNameLst>
                                          <p:attrName>ppt_w</p:attrName>
                                        </p:attrNameLst>
                                      </p:cBhvr>
                                      <p:tavLst>
                                        <p:tav tm="0">
                                          <p:val>
                                            <p:fltVal val="0"/>
                                          </p:val>
                                        </p:tav>
                                        <p:tav tm="100000">
                                          <p:val>
                                            <p:strVal val="#ppt_w"/>
                                          </p:val>
                                        </p:tav>
                                      </p:tavLst>
                                    </p:anim>
                                    <p:anim calcmode="lin" valueType="num">
                                      <p:cBhvr>
                                        <p:cTn id="10" dur="3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EB00CD54-47ED-76B4-DABF-476B02962A46}"/>
              </a:ext>
            </a:extLst>
          </p:cNvPr>
          <p:cNvSpPr/>
          <p:nvPr/>
        </p:nvSpPr>
        <p:spPr>
          <a:xfrm>
            <a:off x="1523999" y="1996580"/>
            <a:ext cx="4724404" cy="4362275"/>
          </a:xfrm>
          <a:prstGeom prst="round2DiagRect">
            <a:avLst/>
          </a:prstGeom>
          <a:solidFill>
            <a:schemeClr val="accent1">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1524002" y="274638"/>
            <a:ext cx="9143998" cy="1020762"/>
          </a:xfrm>
        </p:spPr>
        <p:txBody>
          <a:bodyPr anchor="b">
            <a:normAutofit/>
          </a:bodyPr>
          <a:lstStyle/>
          <a:p>
            <a:r>
              <a:rPr lang="en-US" dirty="0"/>
              <a:t>OVERVIEW</a:t>
            </a:r>
          </a:p>
        </p:txBody>
      </p:sp>
      <p:sp>
        <p:nvSpPr>
          <p:cNvPr id="14" name="Content Placeholder 13"/>
          <p:cNvSpPr>
            <a:spLocks noGrp="1"/>
          </p:cNvSpPr>
          <p:nvPr>
            <p:ph sz="half" idx="1"/>
          </p:nvPr>
        </p:nvSpPr>
        <p:spPr>
          <a:xfrm>
            <a:off x="1667887" y="2057400"/>
            <a:ext cx="4419599" cy="4267200"/>
          </a:xfrm>
        </p:spPr>
        <p:txBody>
          <a:bodyPr>
            <a:normAutofit/>
          </a:bodyPr>
          <a:lstStyle/>
          <a:p>
            <a:pPr marL="0" indent="0">
              <a:buNone/>
            </a:pPr>
            <a:endParaRPr lang="en-US" dirty="0"/>
          </a:p>
          <a:p>
            <a:pPr marL="0" indent="0" algn="ctr">
              <a:buNone/>
            </a:pPr>
            <a:r>
              <a:rPr lang="en-US" dirty="0">
                <a:solidFill>
                  <a:schemeClr val="bg2">
                    <a:lumMod val="50000"/>
                  </a:schemeClr>
                </a:solidFill>
              </a:rPr>
              <a:t>What is Hangman?</a:t>
            </a:r>
          </a:p>
          <a:p>
            <a:pPr marL="0" indent="0" algn="ctr">
              <a:buNone/>
            </a:pPr>
            <a:r>
              <a:rPr lang="en-US" sz="2400" dirty="0">
                <a:solidFill>
                  <a:schemeClr val="bg2">
                    <a:lumMod val="50000"/>
                  </a:schemeClr>
                </a:solidFill>
              </a:rPr>
              <a:t>Hangman is a word guessing game in which a person tries to think of a word, and another tries to guess it by suggesting letters. A part of a stick figure is drawn for each incorrect letter, until the figure is complete.</a:t>
            </a:r>
          </a:p>
        </p:txBody>
      </p:sp>
      <p:pic>
        <p:nvPicPr>
          <p:cNvPr id="4" name="Picture 3">
            <a:extLst>
              <a:ext uri="{FF2B5EF4-FFF2-40B4-BE49-F238E27FC236}">
                <a16:creationId xmlns:a16="http://schemas.microsoft.com/office/drawing/2014/main" id="{4B5E6DF3-F464-0A26-EFA9-5AF0BC7B4FE4}"/>
              </a:ext>
            </a:extLst>
          </p:cNvPr>
          <p:cNvPicPr>
            <a:picLocks noChangeAspect="1"/>
          </p:cNvPicPr>
          <p:nvPr/>
        </p:nvPicPr>
        <p:blipFill>
          <a:blip r:embed="rId2"/>
          <a:stretch>
            <a:fillRect/>
          </a:stretch>
        </p:blipFill>
        <p:spPr>
          <a:xfrm>
            <a:off x="6706554" y="2162086"/>
            <a:ext cx="5055175" cy="3816631"/>
          </a:xfrm>
          <a:prstGeom prst="rect">
            <a:avLst/>
          </a:prstGeom>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pic>
        <p:nvPicPr>
          <p:cNvPr id="13" name="Picture 12">
            <a:extLst>
              <a:ext uri="{FF2B5EF4-FFF2-40B4-BE49-F238E27FC236}">
                <a16:creationId xmlns:a16="http://schemas.microsoft.com/office/drawing/2014/main" id="{4965CE78-E17C-F17F-3610-26D5C9BCB61C}"/>
              </a:ext>
            </a:extLst>
          </p:cNvPr>
          <p:cNvPicPr>
            <a:picLocks noChangeAspect="1"/>
          </p:cNvPicPr>
          <p:nvPr/>
        </p:nvPicPr>
        <p:blipFill>
          <a:blip r:embed="rId2"/>
          <a:stretch>
            <a:fillRect/>
          </a:stretch>
        </p:blipFill>
        <p:spPr>
          <a:xfrm>
            <a:off x="6600033" y="1837711"/>
            <a:ext cx="5021516" cy="1530229"/>
          </a:xfrm>
          <a:prstGeom prst="rect">
            <a:avLst/>
          </a:prstGeom>
        </p:spPr>
      </p:pic>
      <p:sp>
        <p:nvSpPr>
          <p:cNvPr id="14" name="Flowchart: Delay 2">
            <a:extLst>
              <a:ext uri="{FF2B5EF4-FFF2-40B4-BE49-F238E27FC236}">
                <a16:creationId xmlns:a16="http://schemas.microsoft.com/office/drawing/2014/main" id="{0CCEE535-1AC9-95EB-E3CC-AB135A2B3212}"/>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elay 2">
            <a:extLst>
              <a:ext uri="{FF2B5EF4-FFF2-40B4-BE49-F238E27FC236}">
                <a16:creationId xmlns:a16="http://schemas.microsoft.com/office/drawing/2014/main" id="{3C5E1EBC-285A-AD0E-B2F6-D6A861C2D170}"/>
              </a:ext>
            </a:extLst>
          </p:cNvPr>
          <p:cNvSpPr/>
          <p:nvPr/>
        </p:nvSpPr>
        <p:spPr>
          <a:xfrm>
            <a:off x="536894" y="3386935"/>
            <a:ext cx="4572001"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lay 2">
            <a:extLst>
              <a:ext uri="{FF2B5EF4-FFF2-40B4-BE49-F238E27FC236}">
                <a16:creationId xmlns:a16="http://schemas.microsoft.com/office/drawing/2014/main" id="{28760243-42B0-DC5D-ED3A-E0BFA4D7269B}"/>
              </a:ext>
            </a:extLst>
          </p:cNvPr>
          <p:cNvSpPr/>
          <p:nvPr/>
        </p:nvSpPr>
        <p:spPr>
          <a:xfrm>
            <a:off x="531300" y="5068973"/>
            <a:ext cx="4753764" cy="1591886"/>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286F2D6-B580-FE90-C7E4-C6924EC45517}"/>
              </a:ext>
            </a:extLst>
          </p:cNvPr>
          <p:cNvPicPr>
            <a:picLocks noChangeAspect="1"/>
          </p:cNvPicPr>
          <p:nvPr/>
        </p:nvPicPr>
        <p:blipFill>
          <a:blip r:embed="rId3"/>
          <a:stretch>
            <a:fillRect/>
          </a:stretch>
        </p:blipFill>
        <p:spPr>
          <a:xfrm>
            <a:off x="531300" y="1617438"/>
            <a:ext cx="4767485" cy="1615580"/>
          </a:xfrm>
          <a:prstGeom prst="rect">
            <a:avLst/>
          </a:prstGeom>
        </p:spPr>
      </p:pic>
    </p:spTree>
    <p:extLst>
      <p:ext uri="{BB962C8B-B14F-4D97-AF65-F5344CB8AC3E}">
        <p14:creationId xmlns:p14="http://schemas.microsoft.com/office/powerpoint/2010/main" val="1671289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507AFB02-458D-C2E8-A71F-33F1526916F6}"/>
              </a:ext>
            </a:extLst>
          </p:cNvPr>
          <p:cNvSpPr/>
          <p:nvPr/>
        </p:nvSpPr>
        <p:spPr>
          <a:xfrm>
            <a:off x="570451" y="1862356"/>
            <a:ext cx="4312311" cy="1258810"/>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solidFill>
                  <a:schemeClr val="bg2">
                    <a:lumMod val="50000"/>
                  </a:schemeClr>
                </a:solidFill>
              </a:rPr>
              <a:t>Sign-up/ Login:</a:t>
            </a:r>
          </a:p>
          <a:p>
            <a:pPr>
              <a:lnSpc>
                <a:spcPct val="90000"/>
              </a:lnSpc>
            </a:pPr>
            <a:r>
              <a:rPr lang="en-US" sz="2400" dirty="0">
                <a:solidFill>
                  <a:schemeClr val="bg2">
                    <a:lumMod val="50000"/>
                  </a:schemeClr>
                </a:solidFill>
              </a:rPr>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sp>
        <p:nvSpPr>
          <p:cNvPr id="5" name="Flowchart: Delay 2">
            <a:extLst>
              <a:ext uri="{FF2B5EF4-FFF2-40B4-BE49-F238E27FC236}">
                <a16:creationId xmlns:a16="http://schemas.microsoft.com/office/drawing/2014/main" id="{8F4819E8-466A-303A-A872-8185752C680F}"/>
              </a:ext>
            </a:extLst>
          </p:cNvPr>
          <p:cNvSpPr/>
          <p:nvPr/>
        </p:nvSpPr>
        <p:spPr>
          <a:xfrm>
            <a:off x="536894" y="3386935"/>
            <a:ext cx="4572001"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elay 2">
            <a:extLst>
              <a:ext uri="{FF2B5EF4-FFF2-40B4-BE49-F238E27FC236}">
                <a16:creationId xmlns:a16="http://schemas.microsoft.com/office/drawing/2014/main" id="{7FB6AF49-C71B-33A5-70C5-FE60D2C90507}"/>
              </a:ext>
            </a:extLst>
          </p:cNvPr>
          <p:cNvSpPr/>
          <p:nvPr/>
        </p:nvSpPr>
        <p:spPr>
          <a:xfrm>
            <a:off x="531300" y="5068973"/>
            <a:ext cx="4753764" cy="1591886"/>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C23897D-3C40-4D3B-35CE-07170AC6F9CF}"/>
              </a:ext>
            </a:extLst>
          </p:cNvPr>
          <p:cNvPicPr>
            <a:picLocks noChangeAspect="1"/>
          </p:cNvPicPr>
          <p:nvPr/>
        </p:nvPicPr>
        <p:blipFill>
          <a:blip r:embed="rId2"/>
          <a:stretch>
            <a:fillRect/>
          </a:stretch>
        </p:blipFill>
        <p:spPr>
          <a:xfrm>
            <a:off x="6600033" y="1837711"/>
            <a:ext cx="5021516" cy="1530229"/>
          </a:xfrm>
          <a:prstGeom prst="rect">
            <a:avLst/>
          </a:prstGeom>
        </p:spPr>
      </p:pic>
      <p:sp>
        <p:nvSpPr>
          <p:cNvPr id="11" name="Flowchart: Delay 2">
            <a:extLst>
              <a:ext uri="{FF2B5EF4-FFF2-40B4-BE49-F238E27FC236}">
                <a16:creationId xmlns:a16="http://schemas.microsoft.com/office/drawing/2014/main" id="{CA5770C9-42A5-CB93-DFF1-1B965238F3B9}"/>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2832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541F18B5-4873-ACEE-2501-A1E0B4E07EA3}"/>
              </a:ext>
            </a:extLst>
          </p:cNvPr>
          <p:cNvSpPr/>
          <p:nvPr/>
        </p:nvSpPr>
        <p:spPr>
          <a:xfrm>
            <a:off x="587229" y="3429001"/>
            <a:ext cx="4555222" cy="1421927"/>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solidFill>
                  <a:schemeClr val="bg2">
                    <a:lumMod val="50000"/>
                  </a:schemeClr>
                </a:solidFill>
              </a:rPr>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pic>
        <p:nvPicPr>
          <p:cNvPr id="5" name="Picture 4">
            <a:extLst>
              <a:ext uri="{FF2B5EF4-FFF2-40B4-BE49-F238E27FC236}">
                <a16:creationId xmlns:a16="http://schemas.microsoft.com/office/drawing/2014/main" id="{09059140-C78E-1F50-7D8C-F9E423CBDAA9}"/>
              </a:ext>
            </a:extLst>
          </p:cNvPr>
          <p:cNvPicPr>
            <a:picLocks noChangeAspect="1"/>
          </p:cNvPicPr>
          <p:nvPr/>
        </p:nvPicPr>
        <p:blipFill>
          <a:blip r:embed="rId2"/>
          <a:stretch>
            <a:fillRect/>
          </a:stretch>
        </p:blipFill>
        <p:spPr>
          <a:xfrm>
            <a:off x="503339" y="5158762"/>
            <a:ext cx="5141053" cy="1615580"/>
          </a:xfrm>
          <a:prstGeom prst="rect">
            <a:avLst/>
          </a:prstGeom>
        </p:spPr>
      </p:pic>
      <p:pic>
        <p:nvPicPr>
          <p:cNvPr id="7" name="Picture 6">
            <a:extLst>
              <a:ext uri="{FF2B5EF4-FFF2-40B4-BE49-F238E27FC236}">
                <a16:creationId xmlns:a16="http://schemas.microsoft.com/office/drawing/2014/main" id="{AE96811D-A8F3-5AE6-CA7A-11C6FFF940DF}"/>
              </a:ext>
            </a:extLst>
          </p:cNvPr>
          <p:cNvPicPr>
            <a:picLocks noChangeAspect="1"/>
          </p:cNvPicPr>
          <p:nvPr/>
        </p:nvPicPr>
        <p:blipFill>
          <a:blip r:embed="rId3"/>
          <a:stretch>
            <a:fillRect/>
          </a:stretch>
        </p:blipFill>
        <p:spPr>
          <a:xfrm>
            <a:off x="6600033" y="1837711"/>
            <a:ext cx="5021516" cy="1530229"/>
          </a:xfrm>
          <a:prstGeom prst="rect">
            <a:avLst/>
          </a:prstGeom>
        </p:spPr>
      </p:pic>
      <p:sp>
        <p:nvSpPr>
          <p:cNvPr id="9" name="Flowchart: Delay 2">
            <a:extLst>
              <a:ext uri="{FF2B5EF4-FFF2-40B4-BE49-F238E27FC236}">
                <a16:creationId xmlns:a16="http://schemas.microsoft.com/office/drawing/2014/main" id="{6618AE94-6FA0-2258-D4FC-00ADC7B471AE}"/>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6758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2C760BED-1DAB-5B9C-01C4-A583F2431A24}"/>
              </a:ext>
            </a:extLst>
          </p:cNvPr>
          <p:cNvSpPr/>
          <p:nvPr/>
        </p:nvSpPr>
        <p:spPr>
          <a:xfrm>
            <a:off x="478171" y="5158762"/>
            <a:ext cx="5141053" cy="1552431"/>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solidFill>
                  <a:schemeClr val="bg2">
                    <a:lumMod val="50000"/>
                  </a:schemeClr>
                </a:solidFill>
              </a:rPr>
              <a:t>Score: The total score is displayed, increasing or decreasing depending on whether the letter/word is guessed or not.</a:t>
            </a:r>
          </a:p>
          <a:p>
            <a:pPr lvl="1"/>
            <a:endParaRPr lang="en-US" sz="2400" dirty="0"/>
          </a:p>
        </p:txBody>
      </p:sp>
      <p:sp>
        <p:nvSpPr>
          <p:cNvPr id="5" name="Flowchart: Delay 2">
            <a:extLst>
              <a:ext uri="{FF2B5EF4-FFF2-40B4-BE49-F238E27FC236}">
                <a16:creationId xmlns:a16="http://schemas.microsoft.com/office/drawing/2014/main" id="{D639AFC2-034A-A6E4-331E-ED08496CAD61}"/>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537984A-16C7-FC47-5430-6ED9951481F2}"/>
              </a:ext>
            </a:extLst>
          </p:cNvPr>
          <p:cNvPicPr>
            <a:picLocks noChangeAspect="1"/>
          </p:cNvPicPr>
          <p:nvPr/>
        </p:nvPicPr>
        <p:blipFill>
          <a:blip r:embed="rId2"/>
          <a:stretch>
            <a:fillRect/>
          </a:stretch>
        </p:blipFill>
        <p:spPr>
          <a:xfrm>
            <a:off x="6600033" y="1837711"/>
            <a:ext cx="5021516" cy="1530229"/>
          </a:xfrm>
          <a:prstGeom prst="rect">
            <a:avLst/>
          </a:prstGeom>
        </p:spPr>
      </p:pic>
    </p:spTree>
    <p:extLst>
      <p:ext uri="{BB962C8B-B14F-4D97-AF65-F5344CB8AC3E}">
        <p14:creationId xmlns:p14="http://schemas.microsoft.com/office/powerpoint/2010/main" val="3821134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EC6484A0-35BD-E956-EB3A-668A4F2242F5}"/>
              </a:ext>
            </a:extLst>
          </p:cNvPr>
          <p:cNvSpPr/>
          <p:nvPr/>
        </p:nvSpPr>
        <p:spPr>
          <a:xfrm>
            <a:off x="6560191" y="1794431"/>
            <a:ext cx="4739780" cy="1569659"/>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2" cy="1569660"/>
          </a:xfrm>
          <a:prstGeom prst="rect">
            <a:avLst/>
          </a:prstGeom>
          <a:noFill/>
        </p:spPr>
        <p:txBody>
          <a:bodyPr wrap="square">
            <a:spAutoFit/>
          </a:bodyPr>
          <a:lstStyle/>
          <a:p>
            <a:pPr lvl="1"/>
            <a:r>
              <a:rPr lang="en-US" sz="2400" dirty="0">
                <a:solidFill>
                  <a:schemeClr val="bg2">
                    <a:lumMod val="50000"/>
                  </a:schemeClr>
                </a:solidFill>
              </a:rPr>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sp>
        <p:nvSpPr>
          <p:cNvPr id="5" name="Flowchart: Delay 2">
            <a:extLst>
              <a:ext uri="{FF2B5EF4-FFF2-40B4-BE49-F238E27FC236}">
                <a16:creationId xmlns:a16="http://schemas.microsoft.com/office/drawing/2014/main" id="{B5B470D0-93D5-7098-1D03-55973DB96CA1}"/>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468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58310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A56CF6C0-9F64-9324-746B-47DBEE78A705}"/>
              </a:ext>
            </a:extLst>
          </p:cNvPr>
          <p:cNvSpPr/>
          <p:nvPr/>
        </p:nvSpPr>
        <p:spPr>
          <a:xfrm>
            <a:off x="6635691" y="3429000"/>
            <a:ext cx="5052968" cy="1569660"/>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solidFill>
                  <a:schemeClr val="bg2">
                    <a:lumMod val="50000"/>
                  </a:schemeClr>
                </a:solidFill>
              </a:rPr>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spTree>
    <p:extLst>
      <p:ext uri="{BB962C8B-B14F-4D97-AF65-F5344CB8AC3E}">
        <p14:creationId xmlns:p14="http://schemas.microsoft.com/office/powerpoint/2010/main" val="2193873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 – LOGIN/SIGN-UP</a:t>
            </a:r>
          </a:p>
        </p:txBody>
      </p:sp>
      <p:pic>
        <p:nvPicPr>
          <p:cNvPr id="4" name="Picture 3">
            <a:extLst>
              <a:ext uri="{FF2B5EF4-FFF2-40B4-BE49-F238E27FC236}">
                <a16:creationId xmlns:a16="http://schemas.microsoft.com/office/drawing/2014/main" id="{394D8D6C-122C-F420-8279-FE3BA9ABDB12}"/>
              </a:ext>
            </a:extLst>
          </p:cNvPr>
          <p:cNvPicPr>
            <a:picLocks noChangeAspect="1"/>
          </p:cNvPicPr>
          <p:nvPr/>
        </p:nvPicPr>
        <p:blipFill>
          <a:blip r:embed="rId2"/>
          <a:stretch>
            <a:fillRect/>
          </a:stretch>
        </p:blipFill>
        <p:spPr>
          <a:xfrm>
            <a:off x="1611052" y="2299063"/>
            <a:ext cx="3751682" cy="4284299"/>
          </a:xfrm>
          <a:prstGeom prst="rect">
            <a:avLst/>
          </a:prstGeom>
        </p:spPr>
      </p:pic>
      <p:sp>
        <p:nvSpPr>
          <p:cNvPr id="5" name="TextBox 4">
            <a:extLst>
              <a:ext uri="{FF2B5EF4-FFF2-40B4-BE49-F238E27FC236}">
                <a16:creationId xmlns:a16="http://schemas.microsoft.com/office/drawing/2014/main" id="{80ED0598-3192-AD36-E8FA-BBB0103D51A1}"/>
              </a:ext>
            </a:extLst>
          </p:cNvPr>
          <p:cNvSpPr txBox="1"/>
          <p:nvPr/>
        </p:nvSpPr>
        <p:spPr>
          <a:xfrm>
            <a:off x="3029693" y="1874331"/>
            <a:ext cx="914400" cy="424732"/>
          </a:xfrm>
          <a:prstGeom prst="rect">
            <a:avLst/>
          </a:prstGeom>
          <a:noFill/>
        </p:spPr>
        <p:txBody>
          <a:bodyPr wrap="square" rtlCol="0">
            <a:spAutoFit/>
          </a:bodyPr>
          <a:lstStyle/>
          <a:p>
            <a:pPr>
              <a:lnSpc>
                <a:spcPct val="90000"/>
              </a:lnSpc>
            </a:pPr>
            <a:r>
              <a:rPr lang="en-US" sz="2400" dirty="0"/>
              <a:t>Login</a:t>
            </a:r>
          </a:p>
        </p:txBody>
      </p:sp>
      <p:pic>
        <p:nvPicPr>
          <p:cNvPr id="8" name="Picture 7">
            <a:extLst>
              <a:ext uri="{FF2B5EF4-FFF2-40B4-BE49-F238E27FC236}">
                <a16:creationId xmlns:a16="http://schemas.microsoft.com/office/drawing/2014/main" id="{8A2E5636-E845-A9FB-8AFF-D17EDBCF51B7}"/>
              </a:ext>
            </a:extLst>
          </p:cNvPr>
          <p:cNvPicPr>
            <a:picLocks noChangeAspect="1"/>
          </p:cNvPicPr>
          <p:nvPr/>
        </p:nvPicPr>
        <p:blipFill>
          <a:blip r:embed="rId3"/>
          <a:stretch>
            <a:fillRect/>
          </a:stretch>
        </p:blipFill>
        <p:spPr>
          <a:xfrm>
            <a:off x="7166876" y="2297874"/>
            <a:ext cx="3990862" cy="4283111"/>
          </a:xfrm>
          <a:prstGeom prst="rect">
            <a:avLst/>
          </a:prstGeom>
        </p:spPr>
      </p:pic>
      <p:sp>
        <p:nvSpPr>
          <p:cNvPr id="9" name="TextBox 8">
            <a:extLst>
              <a:ext uri="{FF2B5EF4-FFF2-40B4-BE49-F238E27FC236}">
                <a16:creationId xmlns:a16="http://schemas.microsoft.com/office/drawing/2014/main" id="{8EA0E081-625F-FED6-2681-F84BCC298454}"/>
              </a:ext>
            </a:extLst>
          </p:cNvPr>
          <p:cNvSpPr txBox="1"/>
          <p:nvPr/>
        </p:nvSpPr>
        <p:spPr>
          <a:xfrm>
            <a:off x="8533557" y="1874331"/>
            <a:ext cx="1257499" cy="424732"/>
          </a:xfrm>
          <a:prstGeom prst="rect">
            <a:avLst/>
          </a:prstGeom>
          <a:noFill/>
        </p:spPr>
        <p:txBody>
          <a:bodyPr wrap="square" rtlCol="0">
            <a:spAutoFit/>
          </a:bodyPr>
          <a:lstStyle/>
          <a:p>
            <a:pPr>
              <a:lnSpc>
                <a:spcPct val="90000"/>
              </a:lnSpc>
            </a:pPr>
            <a:r>
              <a:rPr lang="en-US" sz="2400" dirty="0"/>
              <a:t>Sign-Up</a:t>
            </a:r>
          </a:p>
        </p:txBody>
      </p:sp>
    </p:spTree>
    <p:extLst>
      <p:ext uri="{BB962C8B-B14F-4D97-AF65-F5344CB8AC3E}">
        <p14:creationId xmlns:p14="http://schemas.microsoft.com/office/powerpoint/2010/main" val="242325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 – MAIN MENU</a:t>
            </a:r>
          </a:p>
        </p:txBody>
      </p:sp>
      <p:pic>
        <p:nvPicPr>
          <p:cNvPr id="4" name="Picture 3">
            <a:extLst>
              <a:ext uri="{FF2B5EF4-FFF2-40B4-BE49-F238E27FC236}">
                <a16:creationId xmlns:a16="http://schemas.microsoft.com/office/drawing/2014/main" id="{F41D2F7E-5CF7-02BE-8DDB-4F4CB2886AA3}"/>
              </a:ext>
            </a:extLst>
          </p:cNvPr>
          <p:cNvPicPr>
            <a:picLocks noChangeAspect="1"/>
          </p:cNvPicPr>
          <p:nvPr/>
        </p:nvPicPr>
        <p:blipFill>
          <a:blip r:embed="rId2"/>
          <a:stretch>
            <a:fillRect/>
          </a:stretch>
        </p:blipFill>
        <p:spPr>
          <a:xfrm>
            <a:off x="4775063" y="1832244"/>
            <a:ext cx="3437119" cy="4739259"/>
          </a:xfrm>
          <a:prstGeom prst="rect">
            <a:avLst/>
          </a:prstGeom>
        </p:spPr>
      </p:pic>
    </p:spTree>
    <p:extLst>
      <p:ext uri="{BB962C8B-B14F-4D97-AF65-F5344CB8AC3E}">
        <p14:creationId xmlns:p14="http://schemas.microsoft.com/office/powerpoint/2010/main" val="356103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 - GAME</a:t>
            </a:r>
          </a:p>
        </p:txBody>
      </p:sp>
      <p:pic>
        <p:nvPicPr>
          <p:cNvPr id="4" name="Picture 3">
            <a:extLst>
              <a:ext uri="{FF2B5EF4-FFF2-40B4-BE49-F238E27FC236}">
                <a16:creationId xmlns:a16="http://schemas.microsoft.com/office/drawing/2014/main" id="{DDA11173-7B02-C755-E1E3-1981DBEF90F4}"/>
              </a:ext>
            </a:extLst>
          </p:cNvPr>
          <p:cNvPicPr>
            <a:picLocks noChangeAspect="1"/>
          </p:cNvPicPr>
          <p:nvPr/>
        </p:nvPicPr>
        <p:blipFill>
          <a:blip r:embed="rId2"/>
          <a:stretch>
            <a:fillRect/>
          </a:stretch>
        </p:blipFill>
        <p:spPr>
          <a:xfrm>
            <a:off x="775063" y="1957054"/>
            <a:ext cx="5565914" cy="4487288"/>
          </a:xfrm>
          <a:prstGeom prst="rect">
            <a:avLst/>
          </a:prstGeom>
        </p:spPr>
      </p:pic>
      <p:pic>
        <p:nvPicPr>
          <p:cNvPr id="6" name="Picture 5">
            <a:extLst>
              <a:ext uri="{FF2B5EF4-FFF2-40B4-BE49-F238E27FC236}">
                <a16:creationId xmlns:a16="http://schemas.microsoft.com/office/drawing/2014/main" id="{E2631D7A-572C-0C5E-E48C-1D49ED0DF047}"/>
              </a:ext>
            </a:extLst>
          </p:cNvPr>
          <p:cNvPicPr>
            <a:picLocks noChangeAspect="1"/>
          </p:cNvPicPr>
          <p:nvPr/>
        </p:nvPicPr>
        <p:blipFill>
          <a:blip r:embed="rId3"/>
          <a:stretch>
            <a:fillRect/>
          </a:stretch>
        </p:blipFill>
        <p:spPr>
          <a:xfrm>
            <a:off x="6691605" y="1957054"/>
            <a:ext cx="4391277" cy="3388858"/>
          </a:xfrm>
          <a:prstGeom prst="rect">
            <a:avLst/>
          </a:prstGeom>
        </p:spPr>
      </p:pic>
    </p:spTree>
    <p:extLst>
      <p:ext uri="{BB962C8B-B14F-4D97-AF65-F5344CB8AC3E}">
        <p14:creationId xmlns:p14="http://schemas.microsoft.com/office/powerpoint/2010/main" val="428089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 - GAME</a:t>
            </a:r>
          </a:p>
        </p:txBody>
      </p:sp>
      <p:pic>
        <p:nvPicPr>
          <p:cNvPr id="5" name="Picture 4">
            <a:extLst>
              <a:ext uri="{FF2B5EF4-FFF2-40B4-BE49-F238E27FC236}">
                <a16:creationId xmlns:a16="http://schemas.microsoft.com/office/drawing/2014/main" id="{CFC6FFFE-4B2D-61A6-F886-06BB2DFD1E93}"/>
              </a:ext>
            </a:extLst>
          </p:cNvPr>
          <p:cNvPicPr>
            <a:picLocks noChangeAspect="1"/>
          </p:cNvPicPr>
          <p:nvPr/>
        </p:nvPicPr>
        <p:blipFill>
          <a:blip r:embed="rId2"/>
          <a:stretch>
            <a:fillRect/>
          </a:stretch>
        </p:blipFill>
        <p:spPr>
          <a:xfrm>
            <a:off x="557348" y="1688621"/>
            <a:ext cx="4108263" cy="4665123"/>
          </a:xfrm>
          <a:prstGeom prst="rect">
            <a:avLst/>
          </a:prstGeom>
        </p:spPr>
      </p:pic>
      <p:pic>
        <p:nvPicPr>
          <p:cNvPr id="8" name="Picture 7">
            <a:extLst>
              <a:ext uri="{FF2B5EF4-FFF2-40B4-BE49-F238E27FC236}">
                <a16:creationId xmlns:a16="http://schemas.microsoft.com/office/drawing/2014/main" id="{A50025C4-1AB1-7471-1F3F-35D9DBFE997B}"/>
              </a:ext>
            </a:extLst>
          </p:cNvPr>
          <p:cNvPicPr>
            <a:picLocks noChangeAspect="1"/>
          </p:cNvPicPr>
          <p:nvPr/>
        </p:nvPicPr>
        <p:blipFill>
          <a:blip r:embed="rId3"/>
          <a:stretch>
            <a:fillRect/>
          </a:stretch>
        </p:blipFill>
        <p:spPr>
          <a:xfrm>
            <a:off x="5034262" y="1688621"/>
            <a:ext cx="2405181" cy="4659714"/>
          </a:xfrm>
          <a:prstGeom prst="rect">
            <a:avLst/>
          </a:prstGeom>
        </p:spPr>
      </p:pic>
      <p:pic>
        <p:nvPicPr>
          <p:cNvPr id="10" name="Picture 9">
            <a:extLst>
              <a:ext uri="{FF2B5EF4-FFF2-40B4-BE49-F238E27FC236}">
                <a16:creationId xmlns:a16="http://schemas.microsoft.com/office/drawing/2014/main" id="{89DA8945-5F56-E806-6FDD-C1ED79C9ED74}"/>
              </a:ext>
            </a:extLst>
          </p:cNvPr>
          <p:cNvPicPr>
            <a:picLocks noChangeAspect="1"/>
          </p:cNvPicPr>
          <p:nvPr/>
        </p:nvPicPr>
        <p:blipFill>
          <a:blip r:embed="rId4"/>
          <a:stretch>
            <a:fillRect/>
          </a:stretch>
        </p:blipFill>
        <p:spPr>
          <a:xfrm>
            <a:off x="7808094" y="1688621"/>
            <a:ext cx="3826558" cy="3302861"/>
          </a:xfrm>
          <a:prstGeom prst="rect">
            <a:avLst/>
          </a:prstGeom>
        </p:spPr>
      </p:pic>
    </p:spTree>
    <p:extLst>
      <p:ext uri="{BB962C8B-B14F-4D97-AF65-F5344CB8AC3E}">
        <p14:creationId xmlns:p14="http://schemas.microsoft.com/office/powerpoint/2010/main" val="234614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019"/>
            <a:ext cx="9143998" cy="1020762"/>
          </a:xfrm>
        </p:spPr>
        <p:txBody>
          <a:bodyPr/>
          <a:lstStyle/>
          <a:p>
            <a:r>
              <a:rPr lang="en-US" dirty="0"/>
              <a:t>DEMO</a:t>
            </a:r>
          </a:p>
        </p:txBody>
      </p:sp>
      <p:sp>
        <p:nvSpPr>
          <p:cNvPr id="6" name="Content Placeholder 5"/>
          <p:cNvSpPr>
            <a:spLocks noGrp="1"/>
          </p:cNvSpPr>
          <p:nvPr>
            <p:ph idx="1"/>
          </p:nvPr>
        </p:nvSpPr>
        <p:spPr/>
        <p:txBody>
          <a:bodyPr/>
          <a:lstStyle/>
          <a:p>
            <a:pPr marL="0" indent="0">
              <a:buNone/>
            </a:pPr>
            <a:r>
              <a:rPr lang="en-US" dirty="0"/>
              <a:t>Project Link:</a:t>
            </a:r>
          </a:p>
          <a:p>
            <a:pPr marL="0" indent="0">
              <a:buNone/>
            </a:pPr>
            <a:r>
              <a:rPr lang="en-US" dirty="0"/>
              <a:t> </a:t>
            </a:r>
            <a:r>
              <a:rPr lang="en-US" dirty="0">
                <a:hlinkClick r:id="rId2"/>
              </a:rPr>
              <a:t>https://codd.cs.gsu.edu/~anguyen127/WP/PW/2/login.php</a:t>
            </a:r>
            <a:endParaRPr lang="en-US" dirty="0"/>
          </a:p>
          <a:p>
            <a:pPr marL="0" indent="0">
              <a:buNone/>
            </a:pPr>
            <a:endParaRPr lang="en-US" dirty="0"/>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Run</a:t>
            </a:r>
          </a:p>
        </p:txBody>
      </p:sp>
    </p:spTree>
    <p:extLst>
      <p:ext uri="{BB962C8B-B14F-4D97-AF65-F5344CB8AC3E}">
        <p14:creationId xmlns:p14="http://schemas.microsoft.com/office/powerpoint/2010/main" val="362559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6" y="1828800"/>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6" y="5033394"/>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50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5" y="1828800"/>
            <a:ext cx="11115413"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6" y="5033394"/>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05AD72-17C9-4503-24F0-7DCD7F9CB7B7}"/>
              </a:ext>
            </a:extLst>
          </p:cNvPr>
          <p:cNvSpPr txBox="1"/>
          <p:nvPr/>
        </p:nvSpPr>
        <p:spPr>
          <a:xfrm>
            <a:off x="780175" y="1824606"/>
            <a:ext cx="10192624" cy="1421928"/>
          </a:xfrm>
          <a:prstGeom prst="rect">
            <a:avLst/>
          </a:prstGeom>
          <a:noFill/>
        </p:spPr>
        <p:txBody>
          <a:bodyPr wrap="square" rtlCol="0">
            <a:spAutoFit/>
          </a:bodyPr>
          <a:lstStyle/>
          <a:p>
            <a:pPr>
              <a:lnSpc>
                <a:spcPct val="90000"/>
              </a:lnSpc>
            </a:pPr>
            <a:r>
              <a:rPr lang="en-US" sz="3200" dirty="0"/>
              <a:t>Educational Tool:</a:t>
            </a:r>
          </a:p>
          <a:p>
            <a:pPr>
              <a:lnSpc>
                <a:spcPct val="90000"/>
              </a:lnSpc>
            </a:pPr>
            <a:endParaRPr lang="en-US" sz="1600" dirty="0"/>
          </a:p>
          <a:p>
            <a:pPr>
              <a:lnSpc>
                <a:spcPct val="90000"/>
              </a:lnSpc>
            </a:pPr>
            <a:r>
              <a:rPr lang="en-US" sz="1600" dirty="0"/>
              <a:t>The Hangman game can be adapted for educational purposes, helping students enhance their vocabulary and spelling skills. Teachers can create custom word lists related to specific subjects or lessons. As students guess words, they reinforce their understanding of course content in a fun and interactive way.</a:t>
            </a:r>
          </a:p>
        </p:txBody>
      </p:sp>
    </p:spTree>
    <p:extLst>
      <p:ext uri="{BB962C8B-B14F-4D97-AF65-F5344CB8AC3E}">
        <p14:creationId xmlns:p14="http://schemas.microsoft.com/office/powerpoint/2010/main" val="2756802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5" y="1828800"/>
            <a:ext cx="11115413"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11115412"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6" y="5033394"/>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05AD72-17C9-4503-24F0-7DCD7F9CB7B7}"/>
              </a:ext>
            </a:extLst>
          </p:cNvPr>
          <p:cNvSpPr txBox="1"/>
          <p:nvPr/>
        </p:nvSpPr>
        <p:spPr>
          <a:xfrm>
            <a:off x="780175" y="1824606"/>
            <a:ext cx="10192624" cy="1421928"/>
          </a:xfrm>
          <a:prstGeom prst="rect">
            <a:avLst/>
          </a:prstGeom>
          <a:noFill/>
        </p:spPr>
        <p:txBody>
          <a:bodyPr wrap="square" rtlCol="0">
            <a:spAutoFit/>
          </a:bodyPr>
          <a:lstStyle/>
          <a:p>
            <a:pPr>
              <a:lnSpc>
                <a:spcPct val="90000"/>
              </a:lnSpc>
            </a:pPr>
            <a:r>
              <a:rPr lang="en-US" sz="3200" dirty="0"/>
              <a:t>Educational Tool:</a:t>
            </a:r>
          </a:p>
          <a:p>
            <a:pPr>
              <a:lnSpc>
                <a:spcPct val="90000"/>
              </a:lnSpc>
            </a:pPr>
            <a:endParaRPr lang="en-US" sz="1600" dirty="0"/>
          </a:p>
          <a:p>
            <a:pPr>
              <a:lnSpc>
                <a:spcPct val="90000"/>
              </a:lnSpc>
            </a:pPr>
            <a:r>
              <a:rPr lang="en-US" sz="1600" dirty="0"/>
              <a:t>The Hangman game can be adapted for educational purposes, helping students enhance their vocabulary and spelling skills. Teachers can create custom word lists related to specific subjects or lessons. As students guess words, they reinforce their understanding of course content in a fun and interactive way.</a:t>
            </a:r>
          </a:p>
        </p:txBody>
      </p:sp>
      <p:sp>
        <p:nvSpPr>
          <p:cNvPr id="7" name="TextBox 6">
            <a:extLst>
              <a:ext uri="{FF2B5EF4-FFF2-40B4-BE49-F238E27FC236}">
                <a16:creationId xmlns:a16="http://schemas.microsoft.com/office/drawing/2014/main" id="{01187CE3-1710-197F-76E8-ED1E5AAC162B}"/>
              </a:ext>
            </a:extLst>
          </p:cNvPr>
          <p:cNvSpPr txBox="1"/>
          <p:nvPr/>
        </p:nvSpPr>
        <p:spPr>
          <a:xfrm>
            <a:off x="780175" y="3355596"/>
            <a:ext cx="11115412" cy="1421928"/>
          </a:xfrm>
          <a:prstGeom prst="rect">
            <a:avLst/>
          </a:prstGeom>
          <a:noFill/>
        </p:spPr>
        <p:txBody>
          <a:bodyPr wrap="square" rtlCol="0">
            <a:spAutoFit/>
          </a:bodyPr>
          <a:lstStyle/>
          <a:p>
            <a:pPr>
              <a:lnSpc>
                <a:spcPct val="90000"/>
              </a:lnSpc>
            </a:pPr>
            <a:r>
              <a:rPr lang="en-US" sz="3200" dirty="0"/>
              <a:t>Language Learning Platform:</a:t>
            </a:r>
          </a:p>
          <a:p>
            <a:pPr>
              <a:lnSpc>
                <a:spcPct val="90000"/>
              </a:lnSpc>
            </a:pPr>
            <a:endParaRPr lang="en-US" sz="1600" dirty="0"/>
          </a:p>
          <a:p>
            <a:pPr>
              <a:lnSpc>
                <a:spcPct val="90000"/>
              </a:lnSpc>
            </a:pPr>
            <a:r>
              <a:rPr lang="en-US" sz="1600" dirty="0"/>
              <a:t>The game can be integrated into language learning platforms to aid learners in practicing new words and improving language skills. By incorporating words relevant to the target language, users can reinforce their understanding of vocabulary, pronunciation, and spelling. Additionally, different difficulty levels can cater to learners at various proficiency levels.</a:t>
            </a:r>
          </a:p>
        </p:txBody>
      </p:sp>
    </p:spTree>
    <p:extLst>
      <p:ext uri="{BB962C8B-B14F-4D97-AF65-F5344CB8AC3E}">
        <p14:creationId xmlns:p14="http://schemas.microsoft.com/office/powerpoint/2010/main" val="3786295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7B9F9-8C98-7BD4-FCB3-D5C13FE643C0}"/>
              </a:ext>
            </a:extLst>
          </p:cNvPr>
          <p:cNvSpPr txBox="1"/>
          <p:nvPr/>
        </p:nvSpPr>
        <p:spPr>
          <a:xfrm>
            <a:off x="3045041" y="2672179"/>
            <a:ext cx="5885895" cy="1015663"/>
          </a:xfrm>
          <a:prstGeom prst="rect">
            <a:avLst/>
          </a:prstGeom>
          <a:noFill/>
        </p:spPr>
        <p:txBody>
          <a:bodyPr wrap="square" rtlCol="0">
            <a:spAutoFit/>
          </a:bodyPr>
          <a:lstStyle/>
          <a:p>
            <a:pPr algn="ctr"/>
            <a:r>
              <a:rPr lang="en-US" sz="6000" dirty="0">
                <a:latin typeface="Aharoni" panose="02010803020104030203" pitchFamily="2" charset="-79"/>
                <a:cs typeface="Aharoni" panose="02010803020104030203" pitchFamily="2" charset="-79"/>
              </a:rPr>
              <a:t>WELCOME</a:t>
            </a:r>
          </a:p>
        </p:txBody>
      </p:sp>
    </p:spTree>
    <p:extLst>
      <p:ext uri="{BB962C8B-B14F-4D97-AF65-F5344CB8AC3E}">
        <p14:creationId xmlns:p14="http://schemas.microsoft.com/office/powerpoint/2010/main" val="1773315593"/>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5" y="1828800"/>
            <a:ext cx="11115413"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11115412"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5" y="5033394"/>
            <a:ext cx="11115411"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05AD72-17C9-4503-24F0-7DCD7F9CB7B7}"/>
              </a:ext>
            </a:extLst>
          </p:cNvPr>
          <p:cNvSpPr txBox="1"/>
          <p:nvPr/>
        </p:nvSpPr>
        <p:spPr>
          <a:xfrm>
            <a:off x="780175" y="1824606"/>
            <a:ext cx="10192624" cy="1421928"/>
          </a:xfrm>
          <a:prstGeom prst="rect">
            <a:avLst/>
          </a:prstGeom>
          <a:noFill/>
        </p:spPr>
        <p:txBody>
          <a:bodyPr wrap="square" rtlCol="0">
            <a:spAutoFit/>
          </a:bodyPr>
          <a:lstStyle/>
          <a:p>
            <a:pPr>
              <a:lnSpc>
                <a:spcPct val="90000"/>
              </a:lnSpc>
            </a:pPr>
            <a:r>
              <a:rPr lang="en-US" sz="3200" dirty="0"/>
              <a:t>Educational Tool:</a:t>
            </a:r>
          </a:p>
          <a:p>
            <a:pPr>
              <a:lnSpc>
                <a:spcPct val="90000"/>
              </a:lnSpc>
            </a:pPr>
            <a:endParaRPr lang="en-US" sz="1600" dirty="0"/>
          </a:p>
          <a:p>
            <a:pPr>
              <a:lnSpc>
                <a:spcPct val="90000"/>
              </a:lnSpc>
            </a:pPr>
            <a:r>
              <a:rPr lang="en-US" sz="1600" dirty="0"/>
              <a:t>The Hangman game can be adapted for educational purposes, helping students enhance their vocabulary and spelling skills. Teachers can create custom word lists related to specific subjects or lessons. As students guess words, they reinforce their understanding of course content in a fun and interactive way.</a:t>
            </a:r>
          </a:p>
        </p:txBody>
      </p:sp>
      <p:sp>
        <p:nvSpPr>
          <p:cNvPr id="7" name="TextBox 6">
            <a:extLst>
              <a:ext uri="{FF2B5EF4-FFF2-40B4-BE49-F238E27FC236}">
                <a16:creationId xmlns:a16="http://schemas.microsoft.com/office/drawing/2014/main" id="{01187CE3-1710-197F-76E8-ED1E5AAC162B}"/>
              </a:ext>
            </a:extLst>
          </p:cNvPr>
          <p:cNvSpPr txBox="1"/>
          <p:nvPr/>
        </p:nvSpPr>
        <p:spPr>
          <a:xfrm>
            <a:off x="780175" y="3355596"/>
            <a:ext cx="11115412" cy="1421928"/>
          </a:xfrm>
          <a:prstGeom prst="rect">
            <a:avLst/>
          </a:prstGeom>
          <a:noFill/>
        </p:spPr>
        <p:txBody>
          <a:bodyPr wrap="square" rtlCol="0">
            <a:spAutoFit/>
          </a:bodyPr>
          <a:lstStyle/>
          <a:p>
            <a:pPr>
              <a:lnSpc>
                <a:spcPct val="90000"/>
              </a:lnSpc>
            </a:pPr>
            <a:r>
              <a:rPr lang="en-US" sz="3200" dirty="0"/>
              <a:t>Language Learning Platform:</a:t>
            </a:r>
          </a:p>
          <a:p>
            <a:pPr>
              <a:lnSpc>
                <a:spcPct val="90000"/>
              </a:lnSpc>
            </a:pPr>
            <a:endParaRPr lang="en-US" sz="1600" dirty="0"/>
          </a:p>
          <a:p>
            <a:pPr>
              <a:lnSpc>
                <a:spcPct val="90000"/>
              </a:lnSpc>
            </a:pPr>
            <a:r>
              <a:rPr lang="en-US" sz="1600" dirty="0"/>
              <a:t>The game can be integrated into language learning platforms to aid learners in practicing new words and improving language skills. By incorporating words relevant to the target language, users can reinforce their understanding of vocabulary, pronunciation, and spelling. Additionally, different difficulty levels can cater to learners at various proficiency levels.</a:t>
            </a:r>
          </a:p>
        </p:txBody>
      </p:sp>
      <p:sp>
        <p:nvSpPr>
          <p:cNvPr id="8" name="TextBox 7">
            <a:extLst>
              <a:ext uri="{FF2B5EF4-FFF2-40B4-BE49-F238E27FC236}">
                <a16:creationId xmlns:a16="http://schemas.microsoft.com/office/drawing/2014/main" id="{217E860D-CB66-8C51-4C88-C2B66B6CF01A}"/>
              </a:ext>
            </a:extLst>
          </p:cNvPr>
          <p:cNvSpPr txBox="1"/>
          <p:nvPr/>
        </p:nvSpPr>
        <p:spPr>
          <a:xfrm>
            <a:off x="780174" y="4991449"/>
            <a:ext cx="11115412" cy="1421928"/>
          </a:xfrm>
          <a:prstGeom prst="rect">
            <a:avLst/>
          </a:prstGeom>
          <a:noFill/>
        </p:spPr>
        <p:txBody>
          <a:bodyPr wrap="square" rtlCol="0">
            <a:spAutoFit/>
          </a:bodyPr>
          <a:lstStyle/>
          <a:p>
            <a:pPr>
              <a:lnSpc>
                <a:spcPct val="90000"/>
              </a:lnSpc>
            </a:pPr>
            <a:r>
              <a:rPr lang="en-US" sz="3200" dirty="0"/>
              <a:t>Team Building and Icebreaker Activity:</a:t>
            </a:r>
          </a:p>
          <a:p>
            <a:pPr>
              <a:lnSpc>
                <a:spcPct val="90000"/>
              </a:lnSpc>
            </a:pPr>
            <a:endParaRPr lang="en-US" sz="1600" dirty="0"/>
          </a:p>
          <a:p>
            <a:pPr>
              <a:lnSpc>
                <a:spcPct val="90000"/>
              </a:lnSpc>
            </a:pPr>
            <a:r>
              <a:rPr lang="en-US" sz="1600" dirty="0"/>
              <a:t>The Hangman game can serve as a team-building or icebreaker activity in corporate settings. During team-building events or training sessions, the game can be customized with industry-specific terminology or company-related words. It provides a lighthearted and engaging way for team members to interact, fostering a positive and collaborative atmosphere.</a:t>
            </a:r>
          </a:p>
        </p:txBody>
      </p:sp>
    </p:spTree>
    <p:extLst>
      <p:ext uri="{BB962C8B-B14F-4D97-AF65-F5344CB8AC3E}">
        <p14:creationId xmlns:p14="http://schemas.microsoft.com/office/powerpoint/2010/main" val="3514752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Rectangle 2">
            <a:extLst>
              <a:ext uri="{FF2B5EF4-FFF2-40B4-BE49-F238E27FC236}">
                <a16:creationId xmlns:a16="http://schemas.microsoft.com/office/drawing/2014/main" id="{45AB6019-0ECD-7914-253A-D95BB01E10B7}"/>
              </a:ext>
            </a:extLst>
          </p:cNvPr>
          <p:cNvSpPr/>
          <p:nvPr/>
        </p:nvSpPr>
        <p:spPr>
          <a:xfrm>
            <a:off x="914400" y="2088859"/>
            <a:ext cx="377505" cy="377504"/>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932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Rectangle 2">
            <a:extLst>
              <a:ext uri="{FF2B5EF4-FFF2-40B4-BE49-F238E27FC236}">
                <a16:creationId xmlns:a16="http://schemas.microsoft.com/office/drawing/2014/main" id="{45AB6019-0ECD-7914-253A-D95BB01E10B7}"/>
              </a:ext>
            </a:extLst>
          </p:cNvPr>
          <p:cNvSpPr/>
          <p:nvPr/>
        </p:nvSpPr>
        <p:spPr>
          <a:xfrm>
            <a:off x="914401" y="2088858"/>
            <a:ext cx="8531604" cy="2718033"/>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3EEDCAB-0013-E8C2-9547-160B7B8900EC}"/>
              </a:ext>
            </a:extLst>
          </p:cNvPr>
          <p:cNvSpPr txBox="1"/>
          <p:nvPr/>
        </p:nvSpPr>
        <p:spPr>
          <a:xfrm>
            <a:off x="989901" y="2080468"/>
            <a:ext cx="8372213" cy="4413516"/>
          </a:xfrm>
          <a:prstGeom prst="rect">
            <a:avLst/>
          </a:prstGeom>
          <a:noFill/>
        </p:spPr>
        <p:txBody>
          <a:bodyPr wrap="square" rtlCol="0" anchor="ctr">
            <a:spAutoFit/>
          </a:bodyPr>
          <a:lstStyle/>
          <a:p>
            <a:pPr algn="just">
              <a:lnSpc>
                <a:spcPct val="90000"/>
              </a:lnSpc>
            </a:pPr>
            <a:r>
              <a:rPr lang="en-US" sz="2400" dirty="0"/>
              <a:t>The Hangman Game project is a web-based game developed in PHP, HTML, and CSS, offering three difficulty levels. Users guess a word with a limited number of incorrect guesses allowed. PHP manages word selection, user guesses, and game logic. The game has educational applications for vocabulary improvement, language learning, and can be used as a team-building activity in corporate settings. Overall, it showcases technical skills and versatility for various contexts.</a:t>
            </a:r>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extLst>
      <p:ext uri="{BB962C8B-B14F-4D97-AF65-F5344CB8AC3E}">
        <p14:creationId xmlns:p14="http://schemas.microsoft.com/office/powerpoint/2010/main" val="556282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019"/>
            <a:ext cx="9143998" cy="1020762"/>
          </a:xfrm>
        </p:spPr>
        <p:txBody>
          <a:bodyPr/>
          <a:lstStyle/>
          <a:p>
            <a:r>
              <a:rPr lang="en-US" dirty="0"/>
              <a:t>THE KANBAN METHODOLOGY</a:t>
            </a:r>
          </a:p>
        </p:txBody>
      </p:sp>
      <p:sp>
        <p:nvSpPr>
          <p:cNvPr id="6" name="Content Placeholder 5"/>
          <p:cNvSpPr>
            <a:spLocks noGrp="1"/>
          </p:cNvSpPr>
          <p:nvPr>
            <p:ph idx="1"/>
          </p:nvPr>
        </p:nvSpPr>
        <p:spPr/>
        <p:txBody>
          <a:bodyPr/>
          <a:lstStyle/>
          <a:p>
            <a:r>
              <a:rPr lang="en-US" dirty="0"/>
              <a:t>Effective organizational tool</a:t>
            </a:r>
          </a:p>
          <a:p>
            <a:r>
              <a:rPr lang="en-US" dirty="0"/>
              <a:t>Allows for a common space for team to communicate and hold each other accountable</a:t>
            </a:r>
          </a:p>
          <a:p>
            <a:r>
              <a:rPr lang="en-US" dirty="0"/>
              <a:t>Promotes efficient project planning</a:t>
            </a:r>
          </a:p>
          <a:p>
            <a:r>
              <a:rPr lang="en-US" dirty="0"/>
              <a:t>Keeps the team up-to-date on the progress of the project</a:t>
            </a:r>
          </a:p>
        </p:txBody>
      </p:sp>
    </p:spTree>
    <p:extLst>
      <p:ext uri="{BB962C8B-B14F-4D97-AF65-F5344CB8AC3E}">
        <p14:creationId xmlns:p14="http://schemas.microsoft.com/office/powerpoint/2010/main" val="416931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F66D-5029-9D35-4533-EEB9913F896C}"/>
              </a:ext>
            </a:extLst>
          </p:cNvPr>
          <p:cNvSpPr>
            <a:spLocks noGrp="1"/>
          </p:cNvSpPr>
          <p:nvPr>
            <p:ph type="title"/>
          </p:nvPr>
        </p:nvSpPr>
        <p:spPr/>
        <p:txBody>
          <a:bodyPr/>
          <a:lstStyle/>
          <a:p>
            <a:r>
              <a:rPr lang="en-US" dirty="0"/>
              <a:t>Scrum Methodology</a:t>
            </a:r>
          </a:p>
        </p:txBody>
      </p:sp>
      <p:sp>
        <p:nvSpPr>
          <p:cNvPr id="3" name="Content Placeholder 2">
            <a:extLst>
              <a:ext uri="{FF2B5EF4-FFF2-40B4-BE49-F238E27FC236}">
                <a16:creationId xmlns:a16="http://schemas.microsoft.com/office/drawing/2014/main" id="{E6BB36AB-2355-9C25-0D73-62E7B8A82A52}"/>
              </a:ext>
            </a:extLst>
          </p:cNvPr>
          <p:cNvSpPr>
            <a:spLocks noGrp="1"/>
          </p:cNvSpPr>
          <p:nvPr>
            <p:ph idx="1"/>
          </p:nvPr>
        </p:nvSpPr>
        <p:spPr/>
        <p:txBody>
          <a:bodyPr>
            <a:normAutofit/>
          </a:bodyPr>
          <a:lstStyle/>
          <a:p>
            <a:r>
              <a:rPr lang="en-US" sz="2800" dirty="0"/>
              <a:t>The team works together to ensure a smooth flow of information.</a:t>
            </a:r>
          </a:p>
          <a:p>
            <a:pPr marL="0" indent="0">
              <a:buNone/>
            </a:pPr>
            <a:endParaRPr lang="en-US" sz="2800" dirty="0"/>
          </a:p>
          <a:p>
            <a:r>
              <a:rPr lang="en-US" sz="2800" dirty="0"/>
              <a:t>Maximize the opportunity to deliver feedback.</a:t>
            </a:r>
          </a:p>
          <a:p>
            <a:pPr marL="0" indent="0">
              <a:buNone/>
            </a:pPr>
            <a:endParaRPr lang="en-US" sz="2800" dirty="0"/>
          </a:p>
          <a:p>
            <a:r>
              <a:rPr lang="en-US" sz="2800" dirty="0"/>
              <a:t>Optimizes the value of work of team performance.</a:t>
            </a:r>
          </a:p>
        </p:txBody>
      </p:sp>
    </p:spTree>
    <p:extLst>
      <p:ext uri="{BB962C8B-B14F-4D97-AF65-F5344CB8AC3E}">
        <p14:creationId xmlns:p14="http://schemas.microsoft.com/office/powerpoint/2010/main" val="310511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DBD9DB"/>
        </a:solidFill>
        <a:effectLst/>
      </p:bgPr>
    </p:bg>
    <p:spTree>
      <p:nvGrpSpPr>
        <p:cNvPr id="1" name=""/>
        <p:cNvGrpSpPr/>
        <p:nvPr/>
      </p:nvGrpSpPr>
      <p:grpSpPr>
        <a:xfrm>
          <a:off x="0" y="0"/>
          <a:ext cx="0" cy="0"/>
          <a:chOff x="0" y="0"/>
          <a:chExt cx="0" cy="0"/>
        </a:xfrm>
      </p:grpSpPr>
      <p:pic>
        <p:nvPicPr>
          <p:cNvPr id="8" name="giphy360p">
            <a:hlinkClick r:id="" action="ppaction://media"/>
            <a:extLst>
              <a:ext uri="{FF2B5EF4-FFF2-40B4-BE49-F238E27FC236}">
                <a16:creationId xmlns:a16="http://schemas.microsoft.com/office/drawing/2014/main" id="{A304B8C1-7574-B671-0CB0-26EBC969864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205592" cy="6858000"/>
          </a:xfrm>
          <a:prstGeom prst="rect">
            <a:avLst/>
          </a:prstGeom>
        </p:spPr>
      </p:pic>
      <p:sp>
        <p:nvSpPr>
          <p:cNvPr id="7" name="Freeform: Shape 6">
            <a:extLst>
              <a:ext uri="{FF2B5EF4-FFF2-40B4-BE49-F238E27FC236}">
                <a16:creationId xmlns:a16="http://schemas.microsoft.com/office/drawing/2014/main" id="{5A51B60B-AEF0-998F-96C4-40743D12CEF5}"/>
              </a:ext>
            </a:extLst>
          </p:cNvPr>
          <p:cNvSpPr/>
          <p:nvPr/>
        </p:nvSpPr>
        <p:spPr>
          <a:xfrm>
            <a:off x="0" y="0"/>
            <a:ext cx="12205592" cy="6858000"/>
          </a:xfrm>
          <a:custGeom>
            <a:avLst/>
            <a:gdLst/>
            <a:ahLst/>
            <a:cxnLst/>
            <a:rect l="l" t="t" r="r" b="b"/>
            <a:pathLst>
              <a:path w="12215301" h="6858000">
                <a:moveTo>
                  <a:pt x="9646021" y="3753632"/>
                </a:moveTo>
                <a:cubicBezTo>
                  <a:pt x="9734621" y="3753632"/>
                  <a:pt x="9810182" y="3784683"/>
                  <a:pt x="9872703" y="3846787"/>
                </a:cubicBezTo>
                <a:cubicBezTo>
                  <a:pt x="9935224" y="3908891"/>
                  <a:pt x="9966485" y="3984661"/>
                  <a:pt x="9966485" y="4074096"/>
                </a:cubicBezTo>
                <a:cubicBezTo>
                  <a:pt x="9966485" y="4164520"/>
                  <a:pt x="9935472" y="4240784"/>
                  <a:pt x="9873445" y="4302888"/>
                </a:cubicBezTo>
                <a:cubicBezTo>
                  <a:pt x="9811419" y="4364992"/>
                  <a:pt x="9735610" y="4396043"/>
                  <a:pt x="9646021" y="4396043"/>
                </a:cubicBezTo>
                <a:cubicBezTo>
                  <a:pt x="9545597" y="4396043"/>
                  <a:pt x="9463882" y="4358280"/>
                  <a:pt x="9400874" y="4282754"/>
                </a:cubicBezTo>
                <a:cubicBezTo>
                  <a:pt x="9349673" y="4222142"/>
                  <a:pt x="9324073" y="4152589"/>
                  <a:pt x="9324073" y="4074096"/>
                </a:cubicBezTo>
                <a:cubicBezTo>
                  <a:pt x="9324073" y="3996591"/>
                  <a:pt x="9349673" y="3927533"/>
                  <a:pt x="9400874" y="3866921"/>
                </a:cubicBezTo>
                <a:cubicBezTo>
                  <a:pt x="9463882" y="3791395"/>
                  <a:pt x="9545597" y="3753632"/>
                  <a:pt x="9646021" y="3753632"/>
                </a:cubicBezTo>
                <a:close/>
                <a:moveTo>
                  <a:pt x="12201709" y="3385691"/>
                </a:moveTo>
                <a:lnTo>
                  <a:pt x="12215301" y="3385691"/>
                </a:lnTo>
                <a:lnTo>
                  <a:pt x="12215301" y="4259549"/>
                </a:lnTo>
                <a:cubicBezTo>
                  <a:pt x="12215301" y="4291571"/>
                  <a:pt x="12213408" y="4322248"/>
                  <a:pt x="12209621" y="4351581"/>
                </a:cubicBezTo>
                <a:lnTo>
                  <a:pt x="12201709" y="4390573"/>
                </a:lnTo>
                <a:close/>
                <a:moveTo>
                  <a:pt x="6857549" y="3385691"/>
                </a:moveTo>
                <a:lnTo>
                  <a:pt x="7522216" y="4574079"/>
                </a:lnTo>
                <a:lnTo>
                  <a:pt x="7054872" y="5450905"/>
                </a:lnTo>
                <a:lnTo>
                  <a:pt x="7600848" y="5450905"/>
                </a:lnTo>
                <a:lnTo>
                  <a:pt x="8706153" y="3385691"/>
                </a:lnTo>
                <a:lnTo>
                  <a:pt x="8148308" y="3385691"/>
                </a:lnTo>
                <a:lnTo>
                  <a:pt x="7790753" y="4091899"/>
                </a:lnTo>
                <a:lnTo>
                  <a:pt x="7422813" y="3385691"/>
                </a:lnTo>
                <a:close/>
                <a:moveTo>
                  <a:pt x="9660857" y="3335248"/>
                </a:moveTo>
                <a:cubicBezTo>
                  <a:pt x="9377978" y="3335248"/>
                  <a:pt x="9159885" y="3418826"/>
                  <a:pt x="9006576" y="3585981"/>
                </a:cubicBezTo>
                <a:cubicBezTo>
                  <a:pt x="8879973" y="3724453"/>
                  <a:pt x="8816671" y="3883202"/>
                  <a:pt x="8816671" y="4062227"/>
                </a:cubicBezTo>
                <a:cubicBezTo>
                  <a:pt x="8816671" y="4261033"/>
                  <a:pt x="8879479" y="4428683"/>
                  <a:pt x="9005093" y="4565177"/>
                </a:cubicBezTo>
                <a:cubicBezTo>
                  <a:pt x="9157412" y="4731344"/>
                  <a:pt x="9371055" y="4814427"/>
                  <a:pt x="9646021" y="4814427"/>
                </a:cubicBezTo>
                <a:cubicBezTo>
                  <a:pt x="9919998" y="4814427"/>
                  <a:pt x="10133146" y="4731344"/>
                  <a:pt x="10285465" y="4565177"/>
                </a:cubicBezTo>
                <a:cubicBezTo>
                  <a:pt x="10411079" y="4428683"/>
                  <a:pt x="10473887" y="4264989"/>
                  <a:pt x="10473887" y="4074096"/>
                </a:cubicBezTo>
                <a:cubicBezTo>
                  <a:pt x="10473887" y="3885180"/>
                  <a:pt x="10410585" y="3722475"/>
                  <a:pt x="10283982" y="3585981"/>
                </a:cubicBezTo>
                <a:cubicBezTo>
                  <a:pt x="10128695" y="3418826"/>
                  <a:pt x="9920987" y="3335248"/>
                  <a:pt x="9660857" y="3335248"/>
                </a:cubicBezTo>
                <a:close/>
                <a:moveTo>
                  <a:pt x="4120875" y="2269013"/>
                </a:moveTo>
                <a:cubicBezTo>
                  <a:pt x="4207497" y="2269013"/>
                  <a:pt x="4281327" y="2299285"/>
                  <a:pt x="4342364" y="2359828"/>
                </a:cubicBezTo>
                <a:cubicBezTo>
                  <a:pt x="4403401" y="2420371"/>
                  <a:pt x="4433920" y="2493953"/>
                  <a:pt x="4433920" y="2580576"/>
                </a:cubicBezTo>
                <a:cubicBezTo>
                  <a:pt x="4433920" y="2668187"/>
                  <a:pt x="4403649" y="2742017"/>
                  <a:pt x="4343106" y="2802066"/>
                </a:cubicBezTo>
                <a:cubicBezTo>
                  <a:pt x="4282563" y="2862114"/>
                  <a:pt x="4208486" y="2892138"/>
                  <a:pt x="4120875" y="2892138"/>
                </a:cubicBezTo>
                <a:cubicBezTo>
                  <a:pt x="4023418" y="2892138"/>
                  <a:pt x="3944176" y="2855712"/>
                  <a:pt x="3883146" y="2782860"/>
                </a:cubicBezTo>
                <a:cubicBezTo>
                  <a:pt x="3832934" y="2723808"/>
                  <a:pt x="3807829" y="2656380"/>
                  <a:pt x="3807829" y="2580576"/>
                </a:cubicBezTo>
                <a:cubicBezTo>
                  <a:pt x="3807829" y="2504772"/>
                  <a:pt x="3832934" y="2437344"/>
                  <a:pt x="3883146" y="2378292"/>
                </a:cubicBezTo>
                <a:cubicBezTo>
                  <a:pt x="3945165" y="2305439"/>
                  <a:pt x="4024408" y="2269013"/>
                  <a:pt x="4120875" y="2269013"/>
                </a:cubicBezTo>
                <a:close/>
                <a:moveTo>
                  <a:pt x="6173801" y="1862499"/>
                </a:moveTo>
                <a:cubicBezTo>
                  <a:pt x="6058249" y="1862499"/>
                  <a:pt x="5961960" y="1884259"/>
                  <a:pt x="5884935" y="1927778"/>
                </a:cubicBezTo>
                <a:cubicBezTo>
                  <a:pt x="5837520" y="1954484"/>
                  <a:pt x="5785671" y="2000476"/>
                  <a:pt x="5729385" y="2065756"/>
                </a:cubicBezTo>
                <a:lnTo>
                  <a:pt x="5729385" y="1892171"/>
                </a:lnTo>
                <a:lnTo>
                  <a:pt x="5241271" y="1892171"/>
                </a:lnTo>
                <a:lnTo>
                  <a:pt x="5241271" y="3268980"/>
                </a:lnTo>
                <a:lnTo>
                  <a:pt x="5729385" y="3268980"/>
                </a:lnTo>
                <a:lnTo>
                  <a:pt x="5729385" y="2531616"/>
                </a:lnTo>
                <a:cubicBezTo>
                  <a:pt x="5729385" y="2435180"/>
                  <a:pt x="5751995" y="2364329"/>
                  <a:pt x="5797215" y="2319063"/>
                </a:cubicBezTo>
                <a:cubicBezTo>
                  <a:pt x="5847349" y="2268882"/>
                  <a:pt x="5909275" y="2243792"/>
                  <a:pt x="5982993" y="2243792"/>
                </a:cubicBezTo>
                <a:cubicBezTo>
                  <a:pt x="6063588" y="2243792"/>
                  <a:pt x="6124038" y="2272931"/>
                  <a:pt x="6164343" y="2331210"/>
                </a:cubicBezTo>
                <a:cubicBezTo>
                  <a:pt x="6191868" y="2370711"/>
                  <a:pt x="6205630" y="2451199"/>
                  <a:pt x="6205630" y="2572671"/>
                </a:cubicBezTo>
                <a:lnTo>
                  <a:pt x="6205630" y="3268980"/>
                </a:lnTo>
                <a:lnTo>
                  <a:pt x="6693745" y="3268980"/>
                </a:lnTo>
                <a:lnTo>
                  <a:pt x="6693745" y="2392155"/>
                </a:lnTo>
                <a:cubicBezTo>
                  <a:pt x="6693745" y="2210163"/>
                  <a:pt x="6640914" y="2073669"/>
                  <a:pt x="6535251" y="1982673"/>
                </a:cubicBezTo>
                <a:cubicBezTo>
                  <a:pt x="6442416" y="1902557"/>
                  <a:pt x="6321933" y="1862499"/>
                  <a:pt x="6173801" y="1862499"/>
                </a:cubicBezTo>
                <a:close/>
                <a:moveTo>
                  <a:pt x="3990894" y="1849146"/>
                </a:moveTo>
                <a:cubicBezTo>
                  <a:pt x="3822966" y="1849146"/>
                  <a:pt x="3674302" y="1904975"/>
                  <a:pt x="3544901" y="2016634"/>
                </a:cubicBezTo>
                <a:cubicBezTo>
                  <a:pt x="3381918" y="2156930"/>
                  <a:pt x="3300427" y="2344663"/>
                  <a:pt x="3300427" y="2579834"/>
                </a:cubicBezTo>
                <a:cubicBezTo>
                  <a:pt x="3300427" y="2811049"/>
                  <a:pt x="3379940" y="2996811"/>
                  <a:pt x="3538967" y="3137122"/>
                </a:cubicBezTo>
                <a:cubicBezTo>
                  <a:pt x="3672324" y="3254701"/>
                  <a:pt x="3824442" y="3313489"/>
                  <a:pt x="3995323" y="3313489"/>
                </a:cubicBezTo>
                <a:cubicBezTo>
                  <a:pt x="4101015" y="3313489"/>
                  <a:pt x="4195350" y="3290246"/>
                  <a:pt x="4278324" y="3243758"/>
                </a:cubicBezTo>
                <a:cubicBezTo>
                  <a:pt x="4325740" y="3217053"/>
                  <a:pt x="4372659" y="3174523"/>
                  <a:pt x="4419084" y="3116166"/>
                </a:cubicBezTo>
                <a:lnTo>
                  <a:pt x="4419084" y="3268980"/>
                </a:lnTo>
                <a:lnTo>
                  <a:pt x="4907198" y="3268980"/>
                </a:lnTo>
                <a:lnTo>
                  <a:pt x="4907198" y="1892171"/>
                </a:lnTo>
                <a:lnTo>
                  <a:pt x="4419084" y="1892171"/>
                </a:lnTo>
                <a:lnTo>
                  <a:pt x="4419084" y="2027182"/>
                </a:lnTo>
                <a:cubicBezTo>
                  <a:pt x="4366725" y="1972782"/>
                  <a:pt x="4315856" y="1933713"/>
                  <a:pt x="4266478" y="1909975"/>
                </a:cubicBezTo>
                <a:cubicBezTo>
                  <a:pt x="4180536" y="1869422"/>
                  <a:pt x="4088675" y="1849146"/>
                  <a:pt x="3990894" y="1849146"/>
                </a:cubicBezTo>
                <a:close/>
                <a:moveTo>
                  <a:pt x="0" y="1243825"/>
                </a:moveTo>
                <a:lnTo>
                  <a:pt x="9709" y="1243825"/>
                </a:lnTo>
                <a:lnTo>
                  <a:pt x="9709" y="1682979"/>
                </a:lnTo>
                <a:lnTo>
                  <a:pt x="0" y="1682979"/>
                </a:lnTo>
                <a:close/>
                <a:moveTo>
                  <a:pt x="7022446" y="1040567"/>
                </a:moveTo>
                <a:lnTo>
                  <a:pt x="7022446" y="3268980"/>
                </a:lnTo>
                <a:lnTo>
                  <a:pt x="7510560" y="3268980"/>
                </a:lnTo>
                <a:lnTo>
                  <a:pt x="7510560" y="2708168"/>
                </a:lnTo>
                <a:lnTo>
                  <a:pt x="8046151" y="3268980"/>
                </a:lnTo>
                <a:lnTo>
                  <a:pt x="8728620" y="3268980"/>
                </a:lnTo>
                <a:lnTo>
                  <a:pt x="7997191" y="2527165"/>
                </a:lnTo>
                <a:lnTo>
                  <a:pt x="8687079" y="1892171"/>
                </a:lnTo>
                <a:lnTo>
                  <a:pt x="8019445" y="1892171"/>
                </a:lnTo>
                <a:lnTo>
                  <a:pt x="7510560" y="2387704"/>
                </a:lnTo>
                <a:lnTo>
                  <a:pt x="7510560" y="1040567"/>
                </a:lnTo>
                <a:close/>
                <a:moveTo>
                  <a:pt x="1574146" y="1040567"/>
                </a:moveTo>
                <a:lnTo>
                  <a:pt x="1574146" y="3268980"/>
                </a:lnTo>
                <a:lnTo>
                  <a:pt x="2062261" y="3268980"/>
                </a:lnTo>
                <a:lnTo>
                  <a:pt x="2062261" y="2531616"/>
                </a:lnTo>
                <a:cubicBezTo>
                  <a:pt x="2062261" y="2435180"/>
                  <a:pt x="2084871" y="2363834"/>
                  <a:pt x="2130090" y="2317579"/>
                </a:cubicBezTo>
                <a:cubicBezTo>
                  <a:pt x="2179236" y="2267398"/>
                  <a:pt x="2241162" y="2242308"/>
                  <a:pt x="2315869" y="2242308"/>
                </a:cubicBezTo>
                <a:cubicBezTo>
                  <a:pt x="2396464" y="2242308"/>
                  <a:pt x="2456914" y="2271447"/>
                  <a:pt x="2497219" y="2329726"/>
                </a:cubicBezTo>
                <a:cubicBezTo>
                  <a:pt x="2524744" y="2369228"/>
                  <a:pt x="2538506" y="2450210"/>
                  <a:pt x="2538506" y="2572671"/>
                </a:cubicBezTo>
                <a:lnTo>
                  <a:pt x="2538506" y="3268980"/>
                </a:lnTo>
                <a:lnTo>
                  <a:pt x="3026621" y="3268980"/>
                </a:lnTo>
                <a:lnTo>
                  <a:pt x="3026621" y="2392155"/>
                </a:lnTo>
                <a:cubicBezTo>
                  <a:pt x="3026621" y="2210163"/>
                  <a:pt x="2973789" y="2073669"/>
                  <a:pt x="2868127" y="1982673"/>
                </a:cubicBezTo>
                <a:cubicBezTo>
                  <a:pt x="2773314" y="1901567"/>
                  <a:pt x="2652830" y="1861015"/>
                  <a:pt x="2506677" y="1861015"/>
                </a:cubicBezTo>
                <a:cubicBezTo>
                  <a:pt x="2392113" y="1861015"/>
                  <a:pt x="2295824" y="1883270"/>
                  <a:pt x="2217810" y="1927778"/>
                </a:cubicBezTo>
                <a:cubicBezTo>
                  <a:pt x="2170396" y="1954484"/>
                  <a:pt x="2118546" y="2000476"/>
                  <a:pt x="2062261" y="2065756"/>
                </a:cubicBezTo>
                <a:lnTo>
                  <a:pt x="2062261" y="1040567"/>
                </a:lnTo>
                <a:close/>
                <a:moveTo>
                  <a:pt x="9709" y="0"/>
                </a:moveTo>
                <a:lnTo>
                  <a:pt x="12201709" y="0"/>
                </a:lnTo>
                <a:lnTo>
                  <a:pt x="12201709" y="3385691"/>
                </a:lnTo>
                <a:lnTo>
                  <a:pt x="11727187" y="3385691"/>
                </a:lnTo>
                <a:lnTo>
                  <a:pt x="11727187" y="4166081"/>
                </a:lnTo>
                <a:cubicBezTo>
                  <a:pt x="11727187" y="4252131"/>
                  <a:pt x="11706539" y="4315433"/>
                  <a:pt x="11665245" y="4355985"/>
                </a:cubicBezTo>
                <a:cubicBezTo>
                  <a:pt x="11620999" y="4399505"/>
                  <a:pt x="11560047" y="4421265"/>
                  <a:pt x="11482388" y="4421265"/>
                </a:cubicBezTo>
                <a:cubicBezTo>
                  <a:pt x="11403740" y="4421265"/>
                  <a:pt x="11342293" y="4399505"/>
                  <a:pt x="11298047" y="4355985"/>
                </a:cubicBezTo>
                <a:cubicBezTo>
                  <a:pt x="11256752" y="4315433"/>
                  <a:pt x="11236105" y="4252131"/>
                  <a:pt x="11236105" y="4166081"/>
                </a:cubicBezTo>
                <a:lnTo>
                  <a:pt x="11236105" y="3385691"/>
                </a:lnTo>
                <a:lnTo>
                  <a:pt x="10747991" y="3385691"/>
                </a:lnTo>
                <a:lnTo>
                  <a:pt x="10747991" y="4259549"/>
                </a:lnTo>
                <a:cubicBezTo>
                  <a:pt x="10747991" y="4404945"/>
                  <a:pt x="10787554" y="4522152"/>
                  <a:pt x="10866681" y="4611170"/>
                </a:cubicBezTo>
                <a:cubicBezTo>
                  <a:pt x="10991307" y="4751620"/>
                  <a:pt x="11196542" y="4821845"/>
                  <a:pt x="11482388" y="4821845"/>
                </a:cubicBezTo>
                <a:cubicBezTo>
                  <a:pt x="11627784" y="4821845"/>
                  <a:pt x="11750925" y="4804536"/>
                  <a:pt x="11851811" y="4769918"/>
                </a:cubicBezTo>
                <a:cubicBezTo>
                  <a:pt x="12033556" y="4706864"/>
                  <a:pt x="12147147" y="4595407"/>
                  <a:pt x="12192583" y="4435545"/>
                </a:cubicBezTo>
                <a:lnTo>
                  <a:pt x="12201709" y="4390573"/>
                </a:lnTo>
                <a:lnTo>
                  <a:pt x="12201709" y="6858000"/>
                </a:lnTo>
                <a:lnTo>
                  <a:pt x="9709" y="6858000"/>
                </a:lnTo>
                <a:lnTo>
                  <a:pt x="9709" y="1682979"/>
                </a:lnTo>
                <a:lnTo>
                  <a:pt x="428769" y="1682979"/>
                </a:lnTo>
                <a:lnTo>
                  <a:pt x="428769" y="3268980"/>
                </a:lnTo>
                <a:lnTo>
                  <a:pt x="955458" y="3268980"/>
                </a:lnTo>
                <a:lnTo>
                  <a:pt x="955458" y="1682979"/>
                </a:lnTo>
                <a:lnTo>
                  <a:pt x="1391646" y="1682979"/>
                </a:lnTo>
                <a:lnTo>
                  <a:pt x="1391646" y="1243825"/>
                </a:lnTo>
                <a:lnTo>
                  <a:pt x="9709" y="1243825"/>
                </a:lnTo>
                <a:close/>
              </a:path>
            </a:pathLst>
          </a:cu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3430815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138"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BCC806-A15B-D7BF-DEB1-DB35367F90AD}"/>
              </a:ext>
            </a:extLst>
          </p:cNvPr>
          <p:cNvSpPr txBox="1"/>
          <p:nvPr/>
        </p:nvSpPr>
        <p:spPr>
          <a:xfrm>
            <a:off x="-844952" y="4791223"/>
            <a:ext cx="14225285"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38782640"/>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E81F90-27C0-6FA6-B43D-08A1473DCD7B}"/>
              </a:ext>
            </a:extLst>
          </p:cNvPr>
          <p:cNvSpPr txBox="1"/>
          <p:nvPr/>
        </p:nvSpPr>
        <p:spPr>
          <a:xfrm>
            <a:off x="-2172182" y="1118076"/>
            <a:ext cx="1534803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
        <p:nvSpPr>
          <p:cNvPr id="11" name="TextBox 10">
            <a:extLst>
              <a:ext uri="{FF2B5EF4-FFF2-40B4-BE49-F238E27FC236}">
                <a16:creationId xmlns:a16="http://schemas.microsoft.com/office/drawing/2014/main" id="{1A4F14FB-42E3-2BCB-9D90-C3F7F03537BE}"/>
              </a:ext>
            </a:extLst>
          </p:cNvPr>
          <p:cNvSpPr txBox="1"/>
          <p:nvPr/>
        </p:nvSpPr>
        <p:spPr>
          <a:xfrm>
            <a:off x="-1752407" y="3105506"/>
            <a:ext cx="1450848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schemeClr val="accent3">
                    <a:lumMod val="60000"/>
                    <a:lumOff val="40000"/>
                  </a:schemeClr>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888019739"/>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7ADBA6-4138-303F-8AA6-E6068F7B8E2F}"/>
              </a:ext>
            </a:extLst>
          </p:cNvPr>
          <p:cNvSpPr txBox="1"/>
          <p:nvPr/>
        </p:nvSpPr>
        <p:spPr>
          <a:xfrm>
            <a:off x="-8915400" y="-125819"/>
            <a:ext cx="1443228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1214239173"/>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0AC1E-3D99-378E-8DEC-9D91D6E4ED44}"/>
              </a:ext>
            </a:extLst>
          </p:cNvPr>
          <p:cNvSpPr txBox="1"/>
          <p:nvPr/>
        </p:nvSpPr>
        <p:spPr>
          <a:xfrm>
            <a:off x="960120" y="4457343"/>
            <a:ext cx="1479804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2651831251"/>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E81F90-27C0-6FA6-B43D-08A1473DCD7B}"/>
              </a:ext>
            </a:extLst>
          </p:cNvPr>
          <p:cNvSpPr txBox="1"/>
          <p:nvPr/>
        </p:nvSpPr>
        <p:spPr>
          <a:xfrm>
            <a:off x="-2736062" y="151508"/>
            <a:ext cx="1534803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
        <p:nvSpPr>
          <p:cNvPr id="11" name="TextBox 10">
            <a:extLst>
              <a:ext uri="{FF2B5EF4-FFF2-40B4-BE49-F238E27FC236}">
                <a16:creationId xmlns:a16="http://schemas.microsoft.com/office/drawing/2014/main" id="{1A4F14FB-42E3-2BCB-9D90-C3F7F03537BE}"/>
              </a:ext>
            </a:extLst>
          </p:cNvPr>
          <p:cNvSpPr txBox="1"/>
          <p:nvPr/>
        </p:nvSpPr>
        <p:spPr>
          <a:xfrm>
            <a:off x="-2316480" y="1508939"/>
            <a:ext cx="1450848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srgbClr val="A5A5A5">
                    <a:lumMod val="60000"/>
                    <a:lumOff val="40000"/>
                  </a:srgbClr>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1857081012"/>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FF380E-7AB4-3288-AC45-BE0DB7B54587}"/>
              </a:ext>
            </a:extLst>
          </p:cNvPr>
          <p:cNvSpPr txBox="1"/>
          <p:nvPr/>
        </p:nvSpPr>
        <p:spPr>
          <a:xfrm>
            <a:off x="2834640" y="1651590"/>
            <a:ext cx="14371320" cy="3554819"/>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688521954"/>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docProps/app.xml><?xml version="1.0" encoding="utf-8"?>
<Properties xmlns="http://schemas.openxmlformats.org/officeDocument/2006/extended-properties" xmlns:vt="http://schemas.openxmlformats.org/officeDocument/2006/docPropsVTypes">
  <TotalTime>1542</TotalTime>
  <Words>1302</Words>
  <Application>Microsoft Macintosh PowerPoint</Application>
  <PresentationFormat>Widescreen</PresentationFormat>
  <Paragraphs>112</Paragraphs>
  <Slides>35</Slides>
  <Notes>0</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Aharoni</vt:lpstr>
      <vt:lpstr>Arial</vt:lpstr>
      <vt:lpstr>Calibri</vt:lpstr>
      <vt:lpstr>Calibri Light</vt:lpstr>
      <vt:lpstr>Consolas</vt:lpstr>
      <vt:lpstr>Corbel</vt:lpstr>
      <vt:lpstr>Office Theme</vt:lpstr>
      <vt:lpstr>Chalkboard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Hangman Game</vt:lpstr>
      <vt:lpstr>OVERVIEW</vt:lpstr>
      <vt:lpstr>Key Features</vt:lpstr>
      <vt:lpstr>Key Features</vt:lpstr>
      <vt:lpstr>Key Features</vt:lpstr>
      <vt:lpstr>Key Features</vt:lpstr>
      <vt:lpstr>Key Features</vt:lpstr>
      <vt:lpstr>Key Features</vt:lpstr>
      <vt:lpstr>CODE SNIPPETS – LOGIN/SIGN-UP</vt:lpstr>
      <vt:lpstr>CODE SNIPPETS – MAIN MENU</vt:lpstr>
      <vt:lpstr>CODE SNIPPETS - GAME</vt:lpstr>
      <vt:lpstr>CODE SNIPPETS - GAME</vt:lpstr>
      <vt:lpstr>DEMO</vt:lpstr>
      <vt:lpstr>Demo Run</vt:lpstr>
      <vt:lpstr>Future Applications</vt:lpstr>
      <vt:lpstr>Future Applications</vt:lpstr>
      <vt:lpstr>Future Applications</vt:lpstr>
      <vt:lpstr>Future Applications</vt:lpstr>
      <vt:lpstr>Summary</vt:lpstr>
      <vt:lpstr>Summary</vt:lpstr>
      <vt:lpstr>THE KANBAN METHODOLOGY</vt:lpstr>
      <vt:lpstr>Scrum Methodology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Goutham Ganapathi</dc:creator>
  <cp:lastModifiedBy>Totti Nguyen</cp:lastModifiedBy>
  <cp:revision>12</cp:revision>
  <dcterms:created xsi:type="dcterms:W3CDTF">2023-07-21T07:59:43Z</dcterms:created>
  <dcterms:modified xsi:type="dcterms:W3CDTF">2023-11-17T20:29:08Z</dcterms:modified>
</cp:coreProperties>
</file>