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76" r:id="rId21"/>
    <p:sldId id="25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 Black" panose="020F0502020204030203" pitchFamily="34" charset="0"/>
      <p:bold r:id="rId28"/>
      <p:boldItalic r:id="rId29"/>
    </p:embeddedFont>
    <p:embeddedFont>
      <p:font typeface="Libre Baskerville" panose="02000000000000000000" pitchFamily="2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ra Nath" userId="3b666eceb5377756" providerId="LiveId" clId="{39DA9697-3BC4-4654-BA32-A8488272178A}"/>
    <pc:docChg chg="custSel addSld modSld">
      <pc:chgData name="Surendra Nath" userId="3b666eceb5377756" providerId="LiveId" clId="{39DA9697-3BC4-4654-BA32-A8488272178A}" dt="2023-01-28T09:32:44.361" v="90" actId="20577"/>
      <pc:docMkLst>
        <pc:docMk/>
      </pc:docMkLst>
      <pc:sldChg chg="modSp mod">
        <pc:chgData name="Surendra Nath" userId="3b666eceb5377756" providerId="LiveId" clId="{39DA9697-3BC4-4654-BA32-A8488272178A}" dt="2023-01-28T09:19:03.970" v="0" actId="113"/>
        <pc:sldMkLst>
          <pc:docMk/>
          <pc:sldMk cId="162828346" sldId="261"/>
        </pc:sldMkLst>
        <pc:spChg chg="mod">
          <ac:chgData name="Surendra Nath" userId="3b666eceb5377756" providerId="LiveId" clId="{39DA9697-3BC4-4654-BA32-A8488272178A}" dt="2023-01-28T09:19:03.970" v="0" actId="113"/>
          <ac:spMkLst>
            <pc:docMk/>
            <pc:sldMk cId="162828346" sldId="261"/>
            <ac:spMk id="2" creationId="{E0C0EA2F-8858-F9EE-6275-37DD1C8CF39E}"/>
          </ac:spMkLst>
        </pc:spChg>
      </pc:sldChg>
      <pc:sldChg chg="modSp mod">
        <pc:chgData name="Surendra Nath" userId="3b666eceb5377756" providerId="LiveId" clId="{39DA9697-3BC4-4654-BA32-A8488272178A}" dt="2023-01-28T09:19:21.534" v="2" actId="255"/>
        <pc:sldMkLst>
          <pc:docMk/>
          <pc:sldMk cId="3764024108" sldId="263"/>
        </pc:sldMkLst>
        <pc:spChg chg="mod">
          <ac:chgData name="Surendra Nath" userId="3b666eceb5377756" providerId="LiveId" clId="{39DA9697-3BC4-4654-BA32-A8488272178A}" dt="2023-01-28T09:19:21.534" v="2" actId="255"/>
          <ac:spMkLst>
            <pc:docMk/>
            <pc:sldMk cId="3764024108" sldId="263"/>
            <ac:spMk id="6" creationId="{FE93F80A-E434-5E20-4D0D-0DAE3FE0F74D}"/>
          </ac:spMkLst>
        </pc:spChg>
      </pc:sldChg>
      <pc:sldChg chg="modSp mod">
        <pc:chgData name="Surendra Nath" userId="3b666eceb5377756" providerId="LiveId" clId="{39DA9697-3BC4-4654-BA32-A8488272178A}" dt="2023-01-28T09:32:44.361" v="90" actId="20577"/>
        <pc:sldMkLst>
          <pc:docMk/>
          <pc:sldMk cId="3909309637" sldId="264"/>
        </pc:sldMkLst>
        <pc:spChg chg="mod">
          <ac:chgData name="Surendra Nath" userId="3b666eceb5377756" providerId="LiveId" clId="{39DA9697-3BC4-4654-BA32-A8488272178A}" dt="2023-01-28T09:32:44.361" v="90" actId="20577"/>
          <ac:spMkLst>
            <pc:docMk/>
            <pc:sldMk cId="3909309637" sldId="264"/>
            <ac:spMk id="4" creationId="{E7171123-A6E9-63BA-052B-11E8EDCFDD66}"/>
          </ac:spMkLst>
        </pc:spChg>
      </pc:sldChg>
      <pc:sldChg chg="addSp delSp modSp new mod">
        <pc:chgData name="Surendra Nath" userId="3b666eceb5377756" providerId="LiveId" clId="{39DA9697-3BC4-4654-BA32-A8488272178A}" dt="2023-01-28T09:25:13.025" v="88" actId="1076"/>
        <pc:sldMkLst>
          <pc:docMk/>
          <pc:sldMk cId="555325549" sldId="277"/>
        </pc:sldMkLst>
        <pc:spChg chg="add del mod">
          <ac:chgData name="Surendra Nath" userId="3b666eceb5377756" providerId="LiveId" clId="{39DA9697-3BC4-4654-BA32-A8488272178A}" dt="2023-01-28T09:24:07.048" v="24" actId="21"/>
          <ac:spMkLst>
            <pc:docMk/>
            <pc:sldMk cId="555325549" sldId="277"/>
            <ac:spMk id="4" creationId="{89430022-0BC3-DCBA-959F-5569D90E2E80}"/>
          </ac:spMkLst>
        </pc:spChg>
        <pc:spChg chg="add mod">
          <ac:chgData name="Surendra Nath" userId="3b666eceb5377756" providerId="LiveId" clId="{39DA9697-3BC4-4654-BA32-A8488272178A}" dt="2023-01-28T09:25:13.025" v="88" actId="1076"/>
          <ac:spMkLst>
            <pc:docMk/>
            <pc:sldMk cId="555325549" sldId="277"/>
            <ac:spMk id="7" creationId="{D4A723E0-898D-AE44-3D12-F1B757803174}"/>
          </ac:spMkLst>
        </pc:spChg>
        <pc:picChg chg="add del mod">
          <ac:chgData name="Surendra Nath" userId="3b666eceb5377756" providerId="LiveId" clId="{39DA9697-3BC4-4654-BA32-A8488272178A}" dt="2023-01-28T09:22:41.248" v="18" actId="478"/>
          <ac:picMkLst>
            <pc:docMk/>
            <pc:sldMk cId="555325549" sldId="277"/>
            <ac:picMk id="3" creationId="{9889FE8B-82C9-8A84-53A3-C5A782F37B70}"/>
          </ac:picMkLst>
        </pc:picChg>
        <pc:picChg chg="add mod">
          <ac:chgData name="Surendra Nath" userId="3b666eceb5377756" providerId="LiveId" clId="{39DA9697-3BC4-4654-BA32-A8488272178A}" dt="2023-01-28T09:23:59.699" v="22" actId="14100"/>
          <ac:picMkLst>
            <pc:docMk/>
            <pc:sldMk cId="555325549" sldId="277"/>
            <ac:picMk id="6" creationId="{9CBE8808-0B9F-B9CE-1366-DC8CEB707C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23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566210" y="3596688"/>
            <a:ext cx="7246189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Makaan</a:t>
            </a:r>
            <a:r>
              <a:rPr lang="en-IN" sz="2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Website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Presented By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Surendranath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Sunandini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Batch-199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4334E-2746-5D4A-8C4B-299E9C6B0859}"/>
              </a:ext>
            </a:extLst>
          </p:cNvPr>
          <p:cNvSpPr txBox="1"/>
          <p:nvPr/>
        </p:nvSpPr>
        <p:spPr>
          <a:xfrm>
            <a:off x="3135086" y="634481"/>
            <a:ext cx="504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304FE-5DE0-0943-39FC-785F967FABF7}"/>
              </a:ext>
            </a:extLst>
          </p:cNvPr>
          <p:cNvSpPr txBox="1"/>
          <p:nvPr/>
        </p:nvSpPr>
        <p:spPr>
          <a:xfrm>
            <a:off x="1371600" y="1595535"/>
            <a:ext cx="74924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Duplicates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duplicate column and unnecessary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and removing special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imputing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1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D9916-5E3A-019C-68C9-3B661B2C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08" y="1184715"/>
            <a:ext cx="10051970" cy="4814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4FCCC-E0F5-3A80-9E39-93234EF8D03F}"/>
              </a:ext>
            </a:extLst>
          </p:cNvPr>
          <p:cNvSpPr txBox="1"/>
          <p:nvPr/>
        </p:nvSpPr>
        <p:spPr>
          <a:xfrm>
            <a:off x="4572000" y="533400"/>
            <a:ext cx="2684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4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36305-94A6-8C65-EEBA-8EDD0F77D1E2}"/>
              </a:ext>
            </a:extLst>
          </p:cNvPr>
          <p:cNvSpPr txBox="1"/>
          <p:nvPr/>
        </p:nvSpPr>
        <p:spPr>
          <a:xfrm>
            <a:off x="762000" y="1295400"/>
            <a:ext cx="11201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"/>
              </a:spcBef>
              <a:spcAft>
                <a:spcPts val="120"/>
              </a:spcAft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Univariate Analysis :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Univariate analysis explores each variable in a data set, separately.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Categorical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Numerical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"/>
              </a:spcBef>
              <a:spcAft>
                <a:spcPts val="120"/>
              </a:spcAft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Bivariate Analysis :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Bivariate analysis is a kind of statistical analysis in which two variables  are observed against each other.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Categorical &amp; Categorical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Categorical &amp; Numerical</a:t>
            </a:r>
          </a:p>
          <a:p>
            <a:pPr marL="342900" indent="-342900" algn="just"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Numerical &amp; Categorical</a:t>
            </a:r>
          </a:p>
          <a:p>
            <a:pPr algn="just">
              <a:spcBef>
                <a:spcPts val="120"/>
              </a:spcBef>
              <a:spcAft>
                <a:spcPts val="120"/>
              </a:spcAft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spcBef>
                <a:spcPts val="120"/>
              </a:spcBef>
              <a:spcAft>
                <a:spcPts val="120"/>
              </a:spcAft>
              <a:buFont typeface="Wingdings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Multi-variate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spcBef>
                <a:spcPts val="120"/>
              </a:spcBef>
              <a:spcAft>
                <a:spcPts val="12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Multi-variate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analysis is a kind of statistical analysis in which more than two variables are observed against each other.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86472-A1EA-7942-69F5-F1591735BFBE}"/>
              </a:ext>
            </a:extLst>
          </p:cNvPr>
          <p:cNvSpPr txBox="1"/>
          <p:nvPr/>
        </p:nvSpPr>
        <p:spPr>
          <a:xfrm>
            <a:off x="4178559" y="522515"/>
            <a:ext cx="383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4437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FE1C7-AC87-EB00-8782-405D5743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94" y="895739"/>
            <a:ext cx="6127011" cy="4676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B74810-AE8F-0FB0-5652-7CF307761EF1}"/>
              </a:ext>
            </a:extLst>
          </p:cNvPr>
          <p:cNvSpPr txBox="1"/>
          <p:nvPr/>
        </p:nvSpPr>
        <p:spPr>
          <a:xfrm>
            <a:off x="514739" y="575388"/>
            <a:ext cx="312420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Univariate Analysis : </a:t>
            </a:r>
            <a:endParaRPr lang="en-US" sz="25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4E7D2-8AF6-0552-6533-EA2EB7128B29}"/>
              </a:ext>
            </a:extLst>
          </p:cNvPr>
          <p:cNvSpPr txBox="1"/>
          <p:nvPr/>
        </p:nvSpPr>
        <p:spPr>
          <a:xfrm>
            <a:off x="989045" y="5382494"/>
            <a:ext cx="1016103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Observation 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1800" dirty="0">
                <a:latin typeface="Times New Roman"/>
                <a:cs typeface="Times New Roman"/>
              </a:rPr>
              <a:t>We can observe that most number of properties are under construction stage (54.79%) were second most properties was Ready to Move(30.83%) least was Resale(3.54%). 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0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B2D02-D64D-5EF2-31DA-7280BA6D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05" y="547444"/>
            <a:ext cx="9457240" cy="495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56F30-514F-A1AC-EB50-7ED9A6662798}"/>
              </a:ext>
            </a:extLst>
          </p:cNvPr>
          <p:cNvSpPr txBox="1"/>
          <p:nvPr/>
        </p:nvSpPr>
        <p:spPr>
          <a:xfrm>
            <a:off x="989045" y="5382494"/>
            <a:ext cx="1016103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Observation 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US" sz="1800" dirty="0">
                <a:latin typeface="Times New Roman"/>
                <a:cs typeface="Times New Roman"/>
              </a:rPr>
              <a:t>We can see that more affordable  properties available are in the range of  10 lakh to 50Lakhs.   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3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8B439-8318-056D-EC35-77F5613F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1062584"/>
            <a:ext cx="8332237" cy="4069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41A2B-D501-8531-C6ED-DD849654355D}"/>
              </a:ext>
            </a:extLst>
          </p:cNvPr>
          <p:cNvSpPr txBox="1"/>
          <p:nvPr/>
        </p:nvSpPr>
        <p:spPr>
          <a:xfrm>
            <a:off x="905069" y="4768970"/>
            <a:ext cx="11186290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latin typeface="Times New Roman"/>
                <a:cs typeface="Times New Roman"/>
              </a:rPr>
              <a:t>Here we can observe that if area </a:t>
            </a:r>
            <a:r>
              <a:rPr lang="en-US" sz="1800" dirty="0" err="1">
                <a:latin typeface="Times New Roman"/>
                <a:cs typeface="Times New Roman"/>
              </a:rPr>
              <a:t>sqft</a:t>
            </a:r>
            <a:r>
              <a:rPr lang="en-US" sz="1800" dirty="0">
                <a:latin typeface="Times New Roman"/>
                <a:cs typeface="Times New Roman"/>
              </a:rPr>
              <a:t> increases then price also increases.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latin typeface="Times New Roman"/>
                <a:cs typeface="Times New Roman"/>
              </a:rPr>
              <a:t>The cluster of dots shows that more number of properties available in the range of 10 lakh to 50Lakhs.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DC2DB-29C2-58BC-047B-FD5D5BF90B65}"/>
              </a:ext>
            </a:extLst>
          </p:cNvPr>
          <p:cNvSpPr txBox="1"/>
          <p:nvPr/>
        </p:nvSpPr>
        <p:spPr>
          <a:xfrm>
            <a:off x="1073020" y="662474"/>
            <a:ext cx="302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2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2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B99D6-52B6-E065-F65A-F592370E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27" y="1266679"/>
            <a:ext cx="4968671" cy="4324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38C9C-231C-330F-691D-E4BC72708AA2}"/>
              </a:ext>
            </a:extLst>
          </p:cNvPr>
          <p:cNvSpPr txBox="1"/>
          <p:nvPr/>
        </p:nvSpPr>
        <p:spPr>
          <a:xfrm>
            <a:off x="1296955" y="699796"/>
            <a:ext cx="433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Heat Map of Numerical Values:</a:t>
            </a:r>
            <a:endParaRPr lang="en-I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B5AA2-BB1F-F87A-478A-449A689669D5}"/>
              </a:ext>
            </a:extLst>
          </p:cNvPr>
          <p:cNvSpPr txBox="1"/>
          <p:nvPr/>
        </p:nvSpPr>
        <p:spPr>
          <a:xfrm>
            <a:off x="1296955" y="4919431"/>
            <a:ext cx="10775742" cy="8735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latin typeface="Times New Roman"/>
                <a:cs typeface="Times New Roman"/>
              </a:rPr>
              <a:t>Here we can observe that if area </a:t>
            </a:r>
            <a:r>
              <a:rPr lang="en-US" sz="1800" dirty="0" err="1">
                <a:latin typeface="Times New Roman"/>
                <a:cs typeface="Times New Roman"/>
              </a:rPr>
              <a:t>sqft</a:t>
            </a:r>
            <a:r>
              <a:rPr lang="en-US" sz="1800" dirty="0">
                <a:latin typeface="Times New Roman"/>
                <a:cs typeface="Times New Roman"/>
              </a:rPr>
              <a:t> increases then price also increases.</a:t>
            </a:r>
          </a:p>
        </p:txBody>
      </p:sp>
    </p:spTree>
    <p:extLst>
      <p:ext uri="{BB962C8B-B14F-4D97-AF65-F5344CB8AC3E}">
        <p14:creationId xmlns:p14="http://schemas.microsoft.com/office/powerpoint/2010/main" val="77887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5ABF4-894A-B4CA-A3F7-2D0E474C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18" y="970384"/>
            <a:ext cx="9388654" cy="4525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7C6A9-87B2-AACA-807D-DF2CEE4DC346}"/>
              </a:ext>
            </a:extLst>
          </p:cNvPr>
          <p:cNvSpPr txBox="1"/>
          <p:nvPr/>
        </p:nvSpPr>
        <p:spPr>
          <a:xfrm>
            <a:off x="637578" y="5079702"/>
            <a:ext cx="11554422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latin typeface="Times New Roman"/>
                <a:cs typeface="Times New Roman"/>
              </a:rPr>
              <a:t>Here we can see that most number of properties were sold was 3BHK and 2BHK apartments compare to other properties like Villa and Residential Plots.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6423F-3D82-D134-8FA8-5D558470C1EF}"/>
              </a:ext>
            </a:extLst>
          </p:cNvPr>
          <p:cNvSpPr txBox="1"/>
          <p:nvPr/>
        </p:nvSpPr>
        <p:spPr>
          <a:xfrm>
            <a:off x="685800" y="493330"/>
            <a:ext cx="342900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500" b="1" dirty="0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Multi-variate </a:t>
            </a:r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Analysis</a:t>
            </a:r>
            <a:r>
              <a:rPr lang="en-IN" sz="2500" b="1" dirty="0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 :</a:t>
            </a:r>
            <a:endParaRPr lang="en-US" sz="2500" b="1" dirty="0">
              <a:solidFill>
                <a:schemeClr val="accent4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58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BE8808-0B9F-B9CE-1366-DC8CEB70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63" y="286151"/>
            <a:ext cx="9396274" cy="4780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723E0-898D-AE44-3D12-F1B757803174}"/>
              </a:ext>
            </a:extLst>
          </p:cNvPr>
          <p:cNvSpPr txBox="1"/>
          <p:nvPr/>
        </p:nvSpPr>
        <p:spPr>
          <a:xfrm>
            <a:off x="898836" y="4867280"/>
            <a:ext cx="11554422" cy="17045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cs typeface="Times New Roman"/>
              </a:rPr>
              <a:t>Observation :  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latin typeface="Times New Roman"/>
                <a:cs typeface="Times New Roman"/>
              </a:rPr>
              <a:t>Here we can see that most number of properties were sold was 3BHK and 2BHK apartments compare to other properties like Villa and Residential Plots.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latin typeface="Times New Roman"/>
                <a:cs typeface="Times New Roman"/>
              </a:rPr>
              <a:t>The price ranges from between 10L to 1Cr.</a:t>
            </a:r>
          </a:p>
        </p:txBody>
      </p:sp>
    </p:spTree>
    <p:extLst>
      <p:ext uri="{BB962C8B-B14F-4D97-AF65-F5344CB8AC3E}">
        <p14:creationId xmlns:p14="http://schemas.microsoft.com/office/powerpoint/2010/main" val="555325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E002-BB34-6A78-9F66-659B47D6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2063-5D66-8BA9-178A-7A084282A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Properties are sold was 3BHk and 2Bhk Apartments compare to other properties like Villa and Residential plots.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areas were price ranges from '10L to 50L'.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areaSqft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prices also increase.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properties were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Under_construction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and least properties were sold was Resale properties.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 has maximum number of properties sold cause were properties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affordabel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4571306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 :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Surendranath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J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Qualification: PGDM(Finance &amp; Operations)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Work Experience: Finance &amp; Operations Manager (2.8Years)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Current scenario has more scope for Data Science and Data is the booming industry so I thought to shift my 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domain into Data Science in terms of growth in my career.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9A66F-D919-412C-4270-EE81670C469E}"/>
              </a:ext>
            </a:extLst>
          </p:cNvPr>
          <p:cNvSpPr txBox="1"/>
          <p:nvPr/>
        </p:nvSpPr>
        <p:spPr>
          <a:xfrm>
            <a:off x="6096000" y="1299172"/>
            <a:ext cx="53581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 :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Sunandini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Qualification: BCOM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Work Experience: 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Quality Analyst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Looking forward to join the booming industry for Data science to pursue my career further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interms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of growth</a:t>
            </a: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1905-DEEE-B8C0-6728-9790EA054D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977604" cy="90383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D61FF-AAE0-E2CB-4EBA-136192C41D6A}"/>
              </a:ext>
            </a:extLst>
          </p:cNvPr>
          <p:cNvSpPr txBox="1"/>
          <p:nvPr/>
        </p:nvSpPr>
        <p:spPr>
          <a:xfrm>
            <a:off x="1073020" y="1455576"/>
            <a:ext cx="936793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What type of properties are you looking for?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a) 2Bhk    b) 3Bhk   c) Villa   d) Residential plot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will be the price of the  property should be?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a)25-30L  b)30-50L  c)50-75L  d)75L above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area are you looking property in Hyderabad?....………….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How much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the property?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a) 1000Sqft  b) 2000Sqft  c)3000Sqft  d)3000sqft above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should be the property status?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a) Ready to move  b) Under construction  c) New plot   d) Re-sale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68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048657" y="2502677"/>
            <a:ext cx="4465642" cy="14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 </a:t>
            </a:r>
            <a:endParaRPr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386301" y="1343818"/>
            <a:ext cx="10515600" cy="514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sz="16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 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 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Steps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 Steps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 Steps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Question 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(Key finding overall)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 Slide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EA2F-8858-F9EE-6275-37DD1C8C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136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E4E4-A174-DCA4-0674-28B4971C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3947" y="1513374"/>
            <a:ext cx="9612086" cy="182264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 property type which available in Hyderabad.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 property seller according to price and based on areas.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price range properties are available.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863949-CDBA-CFCA-7287-AA235DB61387}"/>
              </a:ext>
            </a:extLst>
          </p:cNvPr>
          <p:cNvSpPr txBox="1">
            <a:spLocks/>
          </p:cNvSpPr>
          <p:nvPr/>
        </p:nvSpPr>
        <p:spPr>
          <a:xfrm>
            <a:off x="943947" y="3521982"/>
            <a:ext cx="9888894" cy="73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7C605-2D84-9348-0DB5-23C5435918A0}"/>
              </a:ext>
            </a:extLst>
          </p:cNvPr>
          <p:cNvSpPr txBox="1"/>
          <p:nvPr/>
        </p:nvSpPr>
        <p:spPr>
          <a:xfrm>
            <a:off x="1194318" y="4254759"/>
            <a:ext cx="9361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best property in terms of prices are available in different areas in Hyderabad.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various techniques to visualize the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B9FC-7D82-5572-1001-89393B90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Scrapping?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A3825-FEA3-2451-AF7B-E1F0BBD622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93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Web scraping, also known as data mining, is the process of collecting  large amounts of data from the website.</a:t>
            </a: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It takes the unstructured data into structured data that can be stored and analyzed , Save the data in a CSV file or some other structured format.</a:t>
            </a: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Make a request to these URLs to get the HTML of the page.</a:t>
            </a: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 a Python library for pulling data out of HTML and XML files.</a:t>
            </a:r>
          </a:p>
        </p:txBody>
      </p:sp>
    </p:spTree>
    <p:extLst>
      <p:ext uri="{BB962C8B-B14F-4D97-AF65-F5344CB8AC3E}">
        <p14:creationId xmlns:p14="http://schemas.microsoft.com/office/powerpoint/2010/main" val="21873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93F80A-E434-5E20-4D0D-0DAE3FE0F74D}"/>
              </a:ext>
            </a:extLst>
          </p:cNvPr>
          <p:cNvSpPr txBox="1"/>
          <p:nvPr/>
        </p:nvSpPr>
        <p:spPr>
          <a:xfrm>
            <a:off x="1007706" y="671804"/>
            <a:ext cx="42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 Tools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DA4604-3B09-3278-72BF-22DE8029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1409104"/>
            <a:ext cx="2304662" cy="1679329"/>
          </a:xfrm>
          <a:prstGeom prst="rect">
            <a:avLst/>
          </a:prstGeom>
        </p:spPr>
      </p:pic>
      <p:pic>
        <p:nvPicPr>
          <p:cNvPr id="1026" name="Picture 2" descr="What is Python Coding?">
            <a:extLst>
              <a:ext uri="{FF2B5EF4-FFF2-40B4-BE49-F238E27FC236}">
                <a16:creationId xmlns:a16="http://schemas.microsoft.com/office/drawing/2014/main" id="{D77CD510-3620-06B2-F466-84F783102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6" y="1444085"/>
            <a:ext cx="643812" cy="7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craping Using Beautiful Soup + Python - Tutorial Part 1 | opencodez">
            <a:extLst>
              <a:ext uri="{FF2B5EF4-FFF2-40B4-BE49-F238E27FC236}">
                <a16:creationId xmlns:a16="http://schemas.microsoft.com/office/drawing/2014/main" id="{8182A43F-3284-1633-3851-B9CC1F10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319" y="1351498"/>
            <a:ext cx="2460949" cy="173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ct Jupyter | Home">
            <a:extLst>
              <a:ext uri="{FF2B5EF4-FFF2-40B4-BE49-F238E27FC236}">
                <a16:creationId xmlns:a16="http://schemas.microsoft.com/office/drawing/2014/main" id="{F0D89916-963F-80BB-F7DF-CF0FB829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32" y="1543496"/>
            <a:ext cx="2108720" cy="14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46D34D7-4F4F-CEF7-76A4-42A6BBB40848}"/>
              </a:ext>
            </a:extLst>
          </p:cNvPr>
          <p:cNvSpPr/>
          <p:nvPr/>
        </p:nvSpPr>
        <p:spPr>
          <a:xfrm>
            <a:off x="3794452" y="2163982"/>
            <a:ext cx="64381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0E25BB-9055-64F2-2BD6-EE18514D5FAD}"/>
              </a:ext>
            </a:extLst>
          </p:cNvPr>
          <p:cNvSpPr/>
          <p:nvPr/>
        </p:nvSpPr>
        <p:spPr>
          <a:xfrm>
            <a:off x="7044610" y="2155553"/>
            <a:ext cx="64381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Beautiful Soup | Great Learning">
            <a:extLst>
              <a:ext uri="{FF2B5EF4-FFF2-40B4-BE49-F238E27FC236}">
                <a16:creationId xmlns:a16="http://schemas.microsoft.com/office/drawing/2014/main" id="{A406449A-9984-944F-D68B-45190246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19" y="4086810"/>
            <a:ext cx="1685152" cy="10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onvert a NumPy Array to Pandas Dataframe - Python and R Tips">
            <a:extLst>
              <a:ext uri="{FF2B5EF4-FFF2-40B4-BE49-F238E27FC236}">
                <a16:creationId xmlns:a16="http://schemas.microsoft.com/office/drawing/2014/main" id="{962B50AA-1E07-9DA8-49FE-358C57519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41" y="3769568"/>
            <a:ext cx="2581275" cy="146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tplotlib vs Seaborn: Which Python Data Visualization Library is Right for  You? - DataUntold">
            <a:extLst>
              <a:ext uri="{FF2B5EF4-FFF2-40B4-BE49-F238E27FC236}">
                <a16:creationId xmlns:a16="http://schemas.microsoft.com/office/drawing/2014/main" id="{32127C41-BA6E-AA0F-6D80-71075F69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88" y="3625663"/>
            <a:ext cx="2108720" cy="16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C5990B-EBDE-0E6F-DEDC-070BB40A5241}"/>
              </a:ext>
            </a:extLst>
          </p:cNvPr>
          <p:cNvSpPr/>
          <p:nvPr/>
        </p:nvSpPr>
        <p:spPr>
          <a:xfrm rot="5400000">
            <a:off x="9050365" y="3415332"/>
            <a:ext cx="644467" cy="4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F0EA9F-A92F-3566-B166-BE00AB77A6B0}"/>
              </a:ext>
            </a:extLst>
          </p:cNvPr>
          <p:cNvSpPr/>
          <p:nvPr/>
        </p:nvSpPr>
        <p:spPr>
          <a:xfrm rot="10800000">
            <a:off x="3597338" y="4386242"/>
            <a:ext cx="909734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8E490B6-EB55-25E6-3C6F-877CFE44D8B0}"/>
              </a:ext>
            </a:extLst>
          </p:cNvPr>
          <p:cNvSpPr/>
          <p:nvPr/>
        </p:nvSpPr>
        <p:spPr>
          <a:xfrm rot="10800000">
            <a:off x="7518916" y="4442644"/>
            <a:ext cx="909734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EA6D0B95-7306-F1D4-BBA9-C0096F2489B2}"/>
              </a:ext>
            </a:extLst>
          </p:cNvPr>
          <p:cNvSpPr txBox="1"/>
          <p:nvPr/>
        </p:nvSpPr>
        <p:spPr>
          <a:xfrm>
            <a:off x="4507072" y="5314504"/>
            <a:ext cx="28685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Data Cleaning 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&amp; Manipulating</a:t>
            </a:r>
            <a:endParaRPr lang="en-IN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42A1CEC0-E003-BF4B-4AF3-1754438CC2E8}"/>
              </a:ext>
            </a:extLst>
          </p:cNvPr>
          <p:cNvSpPr txBox="1"/>
          <p:nvPr/>
        </p:nvSpPr>
        <p:spPr>
          <a:xfrm>
            <a:off x="1229787" y="5413915"/>
            <a:ext cx="210872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Data visualization</a:t>
            </a:r>
            <a:endParaRPr lang="en-IN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402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E476-6D38-F8EB-E3DE-9E89D5B7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</a:t>
            </a:r>
            <a:endParaRPr lang="en-IN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71123-A6E9-63BA-052B-11E8EDCFDD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29844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SzPct val="98000"/>
              <a:buFont typeface="Wingdings" pitchFamily="2" charset="2"/>
              <a:buChar char="§"/>
            </a:pPr>
            <a:r>
              <a:rPr lang="en-US" sz="1800" dirty="0">
                <a:latin typeface="Times New Roman"/>
                <a:cs typeface="Times New Roman"/>
              </a:rPr>
              <a:t>  We have selected </a:t>
            </a:r>
            <a:r>
              <a:rPr lang="en-US" sz="1800" b="1" i="1" dirty="0" err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Makaan</a:t>
            </a: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website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for our web scraping </a:t>
            </a:r>
            <a:r>
              <a:rPr lang="en-US" sz="1800">
                <a:latin typeface="Times New Roman"/>
                <a:cs typeface="Times New Roman"/>
              </a:rPr>
              <a:t>project.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98000"/>
              <a:buFont typeface="Wingdings" pitchFamily="2" charset="2"/>
              <a:buChar char="§"/>
            </a:pPr>
            <a:r>
              <a:rPr lang="en-US" sz="1800" dirty="0">
                <a:latin typeface="Times New Roman"/>
                <a:cs typeface="Times New Roman"/>
              </a:rPr>
              <a:t> Request to the website</a:t>
            </a:r>
          </a:p>
          <a:p>
            <a:pPr>
              <a:buSzPct val="98000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fr-FR" sz="1800" b="1" i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page = </a:t>
            </a:r>
            <a:r>
              <a:rPr lang="fr-FR" sz="1800" b="1" i="1" dirty="0" err="1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requests.get</a:t>
            </a:r>
            <a:r>
              <a:rPr lang="fr-FR" sz="1800" b="1" i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('https://www.makaan.com/hyderabad-residential-property/buy-property-in-hyderabad-city?_=1673412889550')</a:t>
            </a:r>
            <a:endParaRPr lang="fr-FR" sz="18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1800" dirty="0">
                <a:latin typeface="Times New Roman"/>
                <a:cs typeface="Times New Roman"/>
              </a:rPr>
              <a:t> </a:t>
            </a:r>
            <a:r>
              <a:rPr lang="fr-FR" sz="1800" dirty="0">
                <a:latin typeface="Times New Roman"/>
                <a:cs typeface="Times New Roman"/>
              </a:rPr>
              <a:t>Import </a:t>
            </a:r>
            <a:r>
              <a:rPr lang="en-US" sz="1800" dirty="0">
                <a:latin typeface="Times New Roman"/>
                <a:cs typeface="Times New Roman"/>
              </a:rPr>
              <a:t>Beautiful Soup and all the necessary libraries for scraping data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1800" dirty="0">
                <a:latin typeface="Times New Roman"/>
                <a:cs typeface="Times New Roman"/>
              </a:rPr>
              <a:t> check length of all columns  and create the </a:t>
            </a:r>
            <a:r>
              <a:rPr lang="en-US" sz="1800" dirty="0" err="1">
                <a:latin typeface="Times New Roman"/>
                <a:cs typeface="Times New Roman"/>
              </a:rPr>
              <a:t>DataFrame</a:t>
            </a:r>
            <a:r>
              <a:rPr lang="en-US" sz="1800" dirty="0">
                <a:latin typeface="Times New Roman"/>
                <a:cs typeface="Times New Roman"/>
              </a:rPr>
              <a:t> 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1800" dirty="0">
                <a:latin typeface="Times New Roman"/>
                <a:cs typeface="Times New Roman"/>
              </a:rPr>
              <a:t> Export into .csv format and read csv file  and  clean the Data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98000"/>
              <a:buFont typeface="Wingdings" pitchFamily="2" charset="2"/>
              <a:buChar char="§"/>
            </a:pPr>
            <a:r>
              <a:rPr lang="en-US" sz="1800" dirty="0">
                <a:latin typeface="Times New Roman"/>
                <a:cs typeface="Times New Roman"/>
              </a:rPr>
              <a:t> Analysis of Univariate, Bivariate and Multivariate</a:t>
            </a:r>
          </a:p>
        </p:txBody>
      </p:sp>
    </p:spTree>
    <p:extLst>
      <p:ext uri="{BB962C8B-B14F-4D97-AF65-F5344CB8AC3E}">
        <p14:creationId xmlns:p14="http://schemas.microsoft.com/office/powerpoint/2010/main" val="390930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203669-64A2-BCC8-9291-BDD97146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8" y="1129004"/>
            <a:ext cx="9890449" cy="4963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42528-2879-2A0A-6D3A-5C436C9109F8}"/>
              </a:ext>
            </a:extLst>
          </p:cNvPr>
          <p:cNvSpPr txBox="1"/>
          <p:nvPr/>
        </p:nvSpPr>
        <p:spPr>
          <a:xfrm>
            <a:off x="3606281" y="611221"/>
            <a:ext cx="474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used for Scrapping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4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FB24D3-AB5D-5BA5-5604-EB2FE025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5" y="1100888"/>
            <a:ext cx="9783873" cy="5019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F9B92-81E9-0534-F8B2-0B0709253129}"/>
              </a:ext>
            </a:extLst>
          </p:cNvPr>
          <p:cNvSpPr txBox="1"/>
          <p:nvPr/>
        </p:nvSpPr>
        <p:spPr>
          <a:xfrm>
            <a:off x="2514600" y="381000"/>
            <a:ext cx="739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Raw Data  From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Makaan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3062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888</Words>
  <Application>Microsoft Office PowerPoint</Application>
  <PresentationFormat>Widescreen</PresentationFormat>
  <Paragraphs>146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Lato Black</vt:lpstr>
      <vt:lpstr>Arial</vt:lpstr>
      <vt:lpstr>Times New Roman</vt:lpstr>
      <vt:lpstr>Wingdings</vt:lpstr>
      <vt:lpstr>Libre Baskerville</vt:lpstr>
      <vt:lpstr>Calibri</vt:lpstr>
      <vt:lpstr>Office Theme</vt:lpstr>
      <vt:lpstr>PowerPoint Presentation</vt:lpstr>
      <vt:lpstr>PowerPoint Presentation</vt:lpstr>
      <vt:lpstr>Agenda  </vt:lpstr>
      <vt:lpstr>Problem Statement </vt:lpstr>
      <vt:lpstr>What is Web Scrapping?</vt:lpstr>
      <vt:lpstr>PowerPoint Presentation</vt:lpstr>
      <vt:lpstr>Summary of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Surendra Nath</cp:lastModifiedBy>
  <cp:revision>1</cp:revision>
  <dcterms:created xsi:type="dcterms:W3CDTF">2021-02-16T05:19:01Z</dcterms:created>
  <dcterms:modified xsi:type="dcterms:W3CDTF">2023-01-28T09:32:54Z</dcterms:modified>
</cp:coreProperties>
</file>