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F4F83-1EB1-B9DA-50D8-235113B4D3F3}" v="941" dt="2021-04-18T00:39:21.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17,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84875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17,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7388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17,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05277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17,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66319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17,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25455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17,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433099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17,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254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17,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915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17,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6562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17,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951603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17,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69435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17,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27578824"/>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roundreport.com/service-centered-startups-rise-consulting/"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pauldunay.com/your-testing-program-smart-ways-to-get-your-team-on-board/"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pauldunay.com/your-testing-program-smart-ways-to-get-your-team-on-board/"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pauldunay.com/your-testing-program-smart-ways-to-get-your-team-on-board/"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pauldunay.com/your-testing-program-smart-ways-to-get-your-team-on-board/"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1">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071B51CB-A0BD-4C38-B721-1F559C4C7A1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7315" r="52" b="-1"/>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p:cNvSpPr>
            <a:spLocks noGrp="1"/>
          </p:cNvSpPr>
          <p:nvPr>
            <p:ph type="ctrTitle"/>
          </p:nvPr>
        </p:nvSpPr>
        <p:spPr>
          <a:xfrm>
            <a:off x="351137" y="2029954"/>
            <a:ext cx="4200544" cy="2640247"/>
          </a:xfrm>
        </p:spPr>
        <p:txBody>
          <a:bodyPr>
            <a:normAutofit/>
          </a:bodyPr>
          <a:lstStyle/>
          <a:p>
            <a:r>
              <a:rPr lang="en-US" dirty="0">
                <a:ea typeface="Batang"/>
              </a:rPr>
              <a:t>Sprint Review &amp; Retrospective</a:t>
            </a:r>
            <a:endParaRPr lang="en-US" dirty="0"/>
          </a:p>
        </p:txBody>
      </p:sp>
      <p:sp>
        <p:nvSpPr>
          <p:cNvPr id="3" name="Subtitle 2"/>
          <p:cNvSpPr>
            <a:spLocks noGrp="1"/>
          </p:cNvSpPr>
          <p:nvPr>
            <p:ph type="subTitle" idx="1"/>
          </p:nvPr>
        </p:nvSpPr>
        <p:spPr>
          <a:xfrm>
            <a:off x="839965" y="5029919"/>
            <a:ext cx="3439235" cy="955315"/>
          </a:xfrm>
        </p:spPr>
        <p:txBody>
          <a:bodyPr vert="horz" lIns="91440" tIns="45720" rIns="91440" bIns="45720" rtlCol="0" anchor="t">
            <a:normAutofit/>
          </a:bodyPr>
          <a:lstStyle/>
          <a:p>
            <a:pPr algn="l"/>
            <a:r>
              <a:rPr lang="en-US" dirty="0">
                <a:ea typeface="Batang"/>
              </a:rPr>
              <a:t>By Jonathan Sussan</a:t>
            </a:r>
            <a:endParaRPr lang="en-US" dirty="0"/>
          </a:p>
        </p:txBody>
      </p:sp>
      <p:sp>
        <p:nvSpPr>
          <p:cNvPr id="5" name="TextBox 4">
            <a:extLst>
              <a:ext uri="{FF2B5EF4-FFF2-40B4-BE49-F238E27FC236}">
                <a16:creationId xmlns:a16="http://schemas.microsoft.com/office/drawing/2014/main" id="{30BCA2AC-8C91-4BD4-872D-4354BB7AFF15}"/>
              </a:ext>
            </a:extLst>
          </p:cNvPr>
          <p:cNvSpPr txBox="1"/>
          <p:nvPr/>
        </p:nvSpPr>
        <p:spPr>
          <a:xfrm>
            <a:off x="8615999" y="6557303"/>
            <a:ext cx="3576001" cy="246221"/>
          </a:xfrm>
          <a:prstGeom prst="rect">
            <a:avLst/>
          </a:prstGeom>
          <a:solidFill>
            <a:srgbClr val="000000"/>
          </a:solidFill>
        </p:spPr>
        <p:txBody>
          <a:bodyPr wrap="square" lIns="91440" tIns="45720" rIns="91440" bIns="45720" anchor="t">
            <a:spAutoFit/>
          </a:bodyPr>
          <a:lstStyle/>
          <a:p>
            <a:pPr algn="r">
              <a:spcAft>
                <a:spcPts val="600"/>
              </a:spcAft>
            </a:pPr>
            <a:r>
              <a:rPr lang="en-US" sz="1000" dirty="0">
                <a:solidFill>
                  <a:srgbClr val="FFFFFF"/>
                </a:solidFill>
                <a:hlinkClick r:id="rId3">
                  <a:extLst>
                    <a:ext uri="{A12FA001-AC4F-418D-AE19-62706E023703}">
                      <ahyp:hlinkClr xmlns:ahyp="http://schemas.microsoft.com/office/drawing/2018/hyperlinkcolor" val="tx"/>
                    </a:ext>
                  </a:extLst>
                </a:hlinkClick>
              </a:rPr>
              <a:t>This Photo</a:t>
            </a:r>
            <a:r>
              <a:rPr lang="en-US" sz="1000" dirty="0">
                <a:solidFill>
                  <a:srgbClr val="FFFFFF"/>
                </a:solidFill>
              </a:rPr>
              <a:t> by Unknown author is licensed under </a:t>
            </a:r>
            <a:r>
              <a:rPr lang="en-US" sz="1000" dirty="0">
                <a:solidFill>
                  <a:srgbClr val="FFFFFF"/>
                </a:solidFill>
                <a:hlinkClick r:id="rId4">
                  <a:extLst>
                    <a:ext uri="{A12FA001-AC4F-418D-AE19-62706E023703}">
                      <ahyp:hlinkClr xmlns:ahyp="http://schemas.microsoft.com/office/drawing/2018/hyperlinkcolor" val="tx"/>
                    </a:ext>
                  </a:extLst>
                </a:hlinkClick>
              </a:rPr>
              <a:t>CC BY-NC</a:t>
            </a:r>
            <a:r>
              <a:rPr lang="en-US" sz="1000" dirty="0">
                <a:solidFill>
                  <a:srgbClr val="FFFFFF"/>
                </a:solidFill>
              </a:rPr>
              <a:t>.</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1254EEF-425F-4B15-9513-1CB45E9013D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6250"/>
          <a:stretch/>
        </p:blipFill>
        <p:spPr>
          <a:xfrm>
            <a:off x="20" y="10"/>
            <a:ext cx="12191980" cy="6857989"/>
          </a:xfrm>
          <a:prstGeom prst="rect">
            <a:avLst/>
          </a:prstGeom>
        </p:spPr>
      </p:pic>
      <p:sp useBgFill="1">
        <p:nvSpPr>
          <p:cNvPr id="31" name="Freeform: Shape 3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C934CA-B71B-491E-BE02-48B7D086EC74}"/>
              </a:ext>
            </a:extLst>
          </p:cNvPr>
          <p:cNvSpPr>
            <a:spLocks noGrp="1"/>
          </p:cNvSpPr>
          <p:nvPr>
            <p:ph type="title"/>
          </p:nvPr>
        </p:nvSpPr>
        <p:spPr>
          <a:xfrm>
            <a:off x="1025109" y="830050"/>
            <a:ext cx="4775162" cy="1475906"/>
          </a:xfrm>
        </p:spPr>
        <p:txBody>
          <a:bodyPr vert="horz" lIns="91440" tIns="45720" rIns="91440" bIns="45720" rtlCol="0">
            <a:normAutofit/>
          </a:bodyPr>
          <a:lstStyle/>
          <a:p>
            <a:pPr algn="ctr"/>
            <a:r>
              <a:rPr lang="en-US"/>
              <a:t>Agile Scrum Team Roles</a:t>
            </a:r>
          </a:p>
        </p:txBody>
      </p:sp>
      <p:sp>
        <p:nvSpPr>
          <p:cNvPr id="3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3663E7AA-5CB5-4777-AE31-0D0FEC0A5A7E}"/>
              </a:ext>
            </a:extLst>
          </p:cNvPr>
          <p:cNvSpPr>
            <a:spLocks noGrp="1"/>
          </p:cNvSpPr>
          <p:nvPr>
            <p:ph idx="1"/>
          </p:nvPr>
        </p:nvSpPr>
        <p:spPr>
          <a:xfrm>
            <a:off x="1189319" y="2318657"/>
            <a:ext cx="4458446" cy="3239392"/>
          </a:xfrm>
        </p:spPr>
        <p:txBody>
          <a:bodyPr anchor="ctr">
            <a:normAutofit/>
          </a:bodyPr>
          <a:lstStyle/>
          <a:p>
            <a:pPr marL="0" indent="0">
              <a:buNone/>
            </a:pPr>
            <a:r>
              <a:rPr lang="en-US" sz="2800" dirty="0">
                <a:ea typeface="Batang"/>
              </a:rPr>
              <a:t>* Product Owner</a:t>
            </a:r>
          </a:p>
          <a:p>
            <a:pPr marL="0" indent="0">
              <a:buNone/>
            </a:pPr>
            <a:r>
              <a:rPr lang="en-US" sz="2800" dirty="0">
                <a:ea typeface="Batang"/>
              </a:rPr>
              <a:t>* Scrum Master</a:t>
            </a:r>
            <a:endParaRPr lang="en-US" sz="2800" dirty="0"/>
          </a:p>
          <a:p>
            <a:pPr marL="0" indent="0">
              <a:buNone/>
            </a:pPr>
            <a:r>
              <a:rPr lang="en-US" sz="2800" dirty="0">
                <a:ea typeface="Batang"/>
              </a:rPr>
              <a:t>* Development Team</a:t>
            </a:r>
          </a:p>
        </p:txBody>
      </p:sp>
      <p:sp>
        <p:nvSpPr>
          <p:cNvPr id="5" name="TextBox 4">
            <a:extLst>
              <a:ext uri="{FF2B5EF4-FFF2-40B4-BE49-F238E27FC236}">
                <a16:creationId xmlns:a16="http://schemas.microsoft.com/office/drawing/2014/main" id="{C1FA4920-F83D-450C-9968-5C4EAC20FAC0}"/>
              </a:ext>
            </a:extLst>
          </p:cNvPr>
          <p:cNvSpPr txBox="1"/>
          <p:nvPr/>
        </p:nvSpPr>
        <p:spPr>
          <a:xfrm>
            <a:off x="8876991" y="6643567"/>
            <a:ext cx="3315009" cy="246221"/>
          </a:xfrm>
          <a:prstGeom prst="rect">
            <a:avLst/>
          </a:prstGeom>
          <a:solidFill>
            <a:srgbClr val="000000"/>
          </a:solidFill>
        </p:spPr>
        <p:txBody>
          <a:bodyPr wrap="square" lIns="91440" tIns="45720" rIns="91440" bIns="45720" anchor="t">
            <a:spAutoFit/>
          </a:bodyPr>
          <a:lstStyle/>
          <a:p>
            <a:pPr algn="r">
              <a:spcAft>
                <a:spcPts val="600"/>
              </a:spcAft>
            </a:pPr>
            <a:r>
              <a:rPr lang="en-US" sz="1000" dirty="0">
                <a:solidFill>
                  <a:srgbClr val="FFFFFF"/>
                </a:solidFill>
                <a:hlinkClick r:id="rId3">
                  <a:extLst>
                    <a:ext uri="{A12FA001-AC4F-418D-AE19-62706E023703}">
                      <ahyp:hlinkClr xmlns:ahyp="http://schemas.microsoft.com/office/drawing/2018/hyperlinkcolor" val="tx"/>
                    </a:ext>
                  </a:extLst>
                </a:hlinkClick>
              </a:rPr>
              <a:t>This Photo</a:t>
            </a:r>
            <a:r>
              <a:rPr lang="en-US" sz="1000" dirty="0">
                <a:solidFill>
                  <a:srgbClr val="FFFFFF"/>
                </a:solidFill>
              </a:rPr>
              <a:t> by Unknown author is licensed under </a:t>
            </a:r>
            <a:r>
              <a:rPr lang="en-US" sz="1000" dirty="0">
                <a:solidFill>
                  <a:srgbClr val="FFFFFF"/>
                </a:solidFill>
                <a:hlinkClick r:id="rId4">
                  <a:extLst>
                    <a:ext uri="{A12FA001-AC4F-418D-AE19-62706E023703}">
                      <ahyp:hlinkClr xmlns:ahyp="http://schemas.microsoft.com/office/drawing/2018/hyperlinkcolor" val="tx"/>
                    </a:ext>
                  </a:extLst>
                </a:hlinkClick>
              </a:rPr>
              <a:t>CC BY</a:t>
            </a:r>
            <a:r>
              <a:rPr lang="en-US" sz="1000" dirty="0">
                <a:solidFill>
                  <a:srgbClr val="FFFFFF"/>
                </a:solidFill>
              </a:rPr>
              <a:t>.</a:t>
            </a:r>
          </a:p>
        </p:txBody>
      </p:sp>
    </p:spTree>
    <p:extLst>
      <p:ext uri="{BB962C8B-B14F-4D97-AF65-F5344CB8AC3E}">
        <p14:creationId xmlns:p14="http://schemas.microsoft.com/office/powerpoint/2010/main" val="4003042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1254EEF-425F-4B15-9513-1CB45E9013D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6250"/>
          <a:stretch/>
        </p:blipFill>
        <p:spPr>
          <a:xfrm>
            <a:off x="20" y="10"/>
            <a:ext cx="12191980" cy="6857989"/>
          </a:xfrm>
          <a:prstGeom prst="rect">
            <a:avLst/>
          </a:prstGeom>
        </p:spPr>
      </p:pic>
      <p:sp useBgFill="1">
        <p:nvSpPr>
          <p:cNvPr id="31" name="Freeform: Shape 3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C934CA-B71B-491E-BE02-48B7D086EC74}"/>
              </a:ext>
            </a:extLst>
          </p:cNvPr>
          <p:cNvSpPr>
            <a:spLocks noGrp="1"/>
          </p:cNvSpPr>
          <p:nvPr>
            <p:ph type="title"/>
          </p:nvPr>
        </p:nvSpPr>
        <p:spPr>
          <a:xfrm>
            <a:off x="1025109" y="830050"/>
            <a:ext cx="4775162" cy="1475906"/>
          </a:xfrm>
        </p:spPr>
        <p:txBody>
          <a:bodyPr vert="horz" lIns="91440" tIns="45720" rIns="91440" bIns="45720" rtlCol="0">
            <a:normAutofit/>
          </a:bodyPr>
          <a:lstStyle/>
          <a:p>
            <a:pPr algn="ctr"/>
            <a:r>
              <a:rPr lang="en-US">
                <a:ea typeface="Batang"/>
              </a:rPr>
              <a:t>Product Owner</a:t>
            </a:r>
            <a:endParaRPr lang="en-US"/>
          </a:p>
        </p:txBody>
      </p:sp>
      <p:sp>
        <p:nvSpPr>
          <p:cNvPr id="3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3663E7AA-5CB5-4777-AE31-0D0FEC0A5A7E}"/>
              </a:ext>
            </a:extLst>
          </p:cNvPr>
          <p:cNvSpPr>
            <a:spLocks noGrp="1"/>
          </p:cNvSpPr>
          <p:nvPr>
            <p:ph idx="1"/>
          </p:nvPr>
        </p:nvSpPr>
        <p:spPr>
          <a:xfrm>
            <a:off x="1189319" y="2318657"/>
            <a:ext cx="4458446" cy="3239392"/>
          </a:xfrm>
        </p:spPr>
        <p:txBody>
          <a:bodyPr anchor="ctr">
            <a:normAutofit/>
          </a:bodyPr>
          <a:lstStyle/>
          <a:p>
            <a:pPr marL="0" indent="0">
              <a:buNone/>
            </a:pPr>
            <a:r>
              <a:rPr lang="en-US" sz="2800" dirty="0">
                <a:ea typeface="Batang"/>
              </a:rPr>
              <a:t>* </a:t>
            </a:r>
            <a:r>
              <a:rPr lang="en-US" sz="2800">
                <a:ea typeface="Batang"/>
                <a:cs typeface="+mn-lt"/>
              </a:rPr>
              <a:t>Creates &amp; m</a:t>
            </a:r>
            <a:r>
              <a:rPr lang="en-US" sz="2800">
                <a:ea typeface="+mn-lt"/>
                <a:cs typeface="+mn-lt"/>
              </a:rPr>
              <a:t>anages the product backlog</a:t>
            </a:r>
            <a:endParaRPr lang="en-US" sz="2800" dirty="0">
              <a:ea typeface="Batang"/>
            </a:endParaRPr>
          </a:p>
          <a:p>
            <a:pPr marL="0" indent="0">
              <a:buNone/>
            </a:pPr>
            <a:r>
              <a:rPr lang="en-US" sz="2800">
                <a:ea typeface="Batang"/>
              </a:rPr>
              <a:t>* </a:t>
            </a:r>
            <a:r>
              <a:rPr lang="en-US" sz="2800">
                <a:ea typeface="+mn-lt"/>
                <a:cs typeface="+mn-lt"/>
              </a:rPr>
              <a:t>Stakeholder management</a:t>
            </a:r>
            <a:endParaRPr lang="en-US" sz="2800" dirty="0"/>
          </a:p>
          <a:p>
            <a:pPr marL="0" indent="0">
              <a:buNone/>
            </a:pPr>
            <a:r>
              <a:rPr lang="en-US" sz="2800" dirty="0">
                <a:ea typeface="Batang"/>
              </a:rPr>
              <a:t>* </a:t>
            </a:r>
            <a:r>
              <a:rPr lang="en-US" sz="2800" dirty="0">
                <a:ea typeface="+mn-lt"/>
                <a:cs typeface="+mn-lt"/>
              </a:rPr>
              <a:t>Develops and explicitly </a:t>
            </a:r>
            <a:r>
              <a:rPr lang="en-US" sz="2800">
                <a:ea typeface="+mn-lt"/>
                <a:cs typeface="+mn-lt"/>
              </a:rPr>
              <a:t>communicates the product </a:t>
            </a:r>
            <a:r>
              <a:rPr lang="en-US" sz="2800" dirty="0">
                <a:ea typeface="+mn-lt"/>
                <a:cs typeface="+mn-lt"/>
              </a:rPr>
              <a:t>goal</a:t>
            </a:r>
          </a:p>
        </p:txBody>
      </p:sp>
      <p:sp>
        <p:nvSpPr>
          <p:cNvPr id="5" name="TextBox 4">
            <a:extLst>
              <a:ext uri="{FF2B5EF4-FFF2-40B4-BE49-F238E27FC236}">
                <a16:creationId xmlns:a16="http://schemas.microsoft.com/office/drawing/2014/main" id="{C1FA4920-F83D-450C-9968-5C4EAC20FAC0}"/>
              </a:ext>
            </a:extLst>
          </p:cNvPr>
          <p:cNvSpPr txBox="1"/>
          <p:nvPr/>
        </p:nvSpPr>
        <p:spPr>
          <a:xfrm>
            <a:off x="8876991" y="6643567"/>
            <a:ext cx="3315009" cy="246221"/>
          </a:xfrm>
          <a:prstGeom prst="rect">
            <a:avLst/>
          </a:prstGeom>
          <a:solidFill>
            <a:srgbClr val="000000"/>
          </a:solidFill>
        </p:spPr>
        <p:txBody>
          <a:bodyPr wrap="square" lIns="91440" tIns="45720" rIns="91440" bIns="45720" anchor="t">
            <a:spAutoFit/>
          </a:bodyPr>
          <a:lstStyle/>
          <a:p>
            <a:pPr algn="r">
              <a:spcAft>
                <a:spcPts val="600"/>
              </a:spcAft>
            </a:pPr>
            <a:r>
              <a:rPr lang="en-US" sz="1000" dirty="0">
                <a:solidFill>
                  <a:srgbClr val="FFFFFF"/>
                </a:solidFill>
                <a:hlinkClick r:id="rId3">
                  <a:extLst>
                    <a:ext uri="{A12FA001-AC4F-418D-AE19-62706E023703}">
                      <ahyp:hlinkClr xmlns:ahyp="http://schemas.microsoft.com/office/drawing/2018/hyperlinkcolor" val="tx"/>
                    </a:ext>
                  </a:extLst>
                </a:hlinkClick>
              </a:rPr>
              <a:t>This Photo</a:t>
            </a:r>
            <a:r>
              <a:rPr lang="en-US" sz="1000" dirty="0">
                <a:solidFill>
                  <a:srgbClr val="FFFFFF"/>
                </a:solidFill>
              </a:rPr>
              <a:t> by Unknown author is licensed under </a:t>
            </a:r>
            <a:r>
              <a:rPr lang="en-US" sz="1000" dirty="0">
                <a:solidFill>
                  <a:srgbClr val="FFFFFF"/>
                </a:solidFill>
                <a:hlinkClick r:id="rId4">
                  <a:extLst>
                    <a:ext uri="{A12FA001-AC4F-418D-AE19-62706E023703}">
                      <ahyp:hlinkClr xmlns:ahyp="http://schemas.microsoft.com/office/drawing/2018/hyperlinkcolor" val="tx"/>
                    </a:ext>
                  </a:extLst>
                </a:hlinkClick>
              </a:rPr>
              <a:t>CC BY</a:t>
            </a:r>
            <a:r>
              <a:rPr lang="en-US" sz="1000" dirty="0">
                <a:solidFill>
                  <a:srgbClr val="FFFFFF"/>
                </a:solidFill>
              </a:rPr>
              <a:t>.</a:t>
            </a:r>
          </a:p>
        </p:txBody>
      </p:sp>
    </p:spTree>
    <p:extLst>
      <p:ext uri="{BB962C8B-B14F-4D97-AF65-F5344CB8AC3E}">
        <p14:creationId xmlns:p14="http://schemas.microsoft.com/office/powerpoint/2010/main" val="2377995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1254EEF-425F-4B15-9513-1CB45E9013D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6250"/>
          <a:stretch/>
        </p:blipFill>
        <p:spPr>
          <a:xfrm>
            <a:off x="20" y="10"/>
            <a:ext cx="12191980" cy="6857989"/>
          </a:xfrm>
          <a:prstGeom prst="rect">
            <a:avLst/>
          </a:prstGeom>
        </p:spPr>
      </p:pic>
      <p:sp useBgFill="1">
        <p:nvSpPr>
          <p:cNvPr id="31" name="Freeform: Shape 3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C934CA-B71B-491E-BE02-48B7D086EC74}"/>
              </a:ext>
            </a:extLst>
          </p:cNvPr>
          <p:cNvSpPr>
            <a:spLocks noGrp="1"/>
          </p:cNvSpPr>
          <p:nvPr>
            <p:ph type="title"/>
          </p:nvPr>
        </p:nvSpPr>
        <p:spPr>
          <a:xfrm>
            <a:off x="1025109" y="830050"/>
            <a:ext cx="4775162" cy="1475906"/>
          </a:xfrm>
        </p:spPr>
        <p:txBody>
          <a:bodyPr vert="horz" lIns="91440" tIns="45720" rIns="91440" bIns="45720" rtlCol="0">
            <a:normAutofit/>
          </a:bodyPr>
          <a:lstStyle/>
          <a:p>
            <a:pPr algn="ctr"/>
            <a:r>
              <a:rPr lang="en-US">
                <a:ea typeface="Batang"/>
              </a:rPr>
              <a:t>Scrum Master</a:t>
            </a:r>
            <a:endParaRPr lang="en-US"/>
          </a:p>
        </p:txBody>
      </p:sp>
      <p:sp>
        <p:nvSpPr>
          <p:cNvPr id="3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3663E7AA-5CB5-4777-AE31-0D0FEC0A5A7E}"/>
              </a:ext>
            </a:extLst>
          </p:cNvPr>
          <p:cNvSpPr>
            <a:spLocks noGrp="1"/>
          </p:cNvSpPr>
          <p:nvPr>
            <p:ph idx="1"/>
          </p:nvPr>
        </p:nvSpPr>
        <p:spPr>
          <a:xfrm>
            <a:off x="1189319" y="2318657"/>
            <a:ext cx="4458446" cy="3239392"/>
          </a:xfrm>
        </p:spPr>
        <p:txBody>
          <a:bodyPr anchor="ctr">
            <a:normAutofit/>
          </a:bodyPr>
          <a:lstStyle/>
          <a:p>
            <a:pPr marL="0" indent="0">
              <a:buNone/>
            </a:pPr>
            <a:r>
              <a:rPr lang="en-US" sz="2800">
                <a:ea typeface="Batang"/>
              </a:rPr>
              <a:t>* </a:t>
            </a:r>
            <a:r>
              <a:rPr lang="en-US" sz="2800">
                <a:ea typeface="+mn-lt"/>
                <a:cs typeface="+mn-lt"/>
              </a:rPr>
              <a:t>Ensuring the scrum team works in a transparent way</a:t>
            </a:r>
            <a:endParaRPr lang="en-US" sz="2800" dirty="0">
              <a:ea typeface="Batang"/>
            </a:endParaRPr>
          </a:p>
          <a:p>
            <a:pPr marL="0" indent="0">
              <a:buNone/>
            </a:pPr>
            <a:r>
              <a:rPr lang="en-US" sz="2800" dirty="0">
                <a:ea typeface="Batang"/>
              </a:rPr>
              <a:t>* </a:t>
            </a:r>
            <a:r>
              <a:rPr lang="en-US" sz="2800">
                <a:ea typeface="+mn-lt"/>
                <a:cs typeface="+mn-lt"/>
              </a:rPr>
              <a:t>Protects team </a:t>
            </a:r>
            <a:r>
              <a:rPr lang="en-US" sz="2800" dirty="0">
                <a:ea typeface="+mn-lt"/>
                <a:cs typeface="+mn-lt"/>
              </a:rPr>
              <a:t>from outside </a:t>
            </a:r>
            <a:r>
              <a:rPr lang="en-US" sz="2800">
                <a:ea typeface="+mn-lt"/>
                <a:cs typeface="+mn-lt"/>
              </a:rPr>
              <a:t>interruptions &amp; distractions</a:t>
            </a:r>
            <a:endParaRPr lang="en-US" sz="2800"/>
          </a:p>
          <a:p>
            <a:pPr marL="0" indent="0">
              <a:buNone/>
            </a:pPr>
            <a:r>
              <a:rPr lang="en-US" sz="2800" dirty="0">
                <a:ea typeface="Batang"/>
              </a:rPr>
              <a:t>* </a:t>
            </a:r>
            <a:r>
              <a:rPr lang="en-US" sz="2800">
                <a:ea typeface="+mn-lt"/>
                <a:cs typeface="+mn-lt"/>
              </a:rPr>
              <a:t>Addresses team </a:t>
            </a:r>
            <a:r>
              <a:rPr lang="en-US" sz="2800" dirty="0">
                <a:ea typeface="+mn-lt"/>
                <a:cs typeface="+mn-lt"/>
              </a:rPr>
              <a:t>dynamics</a:t>
            </a:r>
          </a:p>
        </p:txBody>
      </p:sp>
      <p:sp>
        <p:nvSpPr>
          <p:cNvPr id="5" name="TextBox 4">
            <a:extLst>
              <a:ext uri="{FF2B5EF4-FFF2-40B4-BE49-F238E27FC236}">
                <a16:creationId xmlns:a16="http://schemas.microsoft.com/office/drawing/2014/main" id="{C1FA4920-F83D-450C-9968-5C4EAC20FAC0}"/>
              </a:ext>
            </a:extLst>
          </p:cNvPr>
          <p:cNvSpPr txBox="1"/>
          <p:nvPr/>
        </p:nvSpPr>
        <p:spPr>
          <a:xfrm>
            <a:off x="8876991" y="6643567"/>
            <a:ext cx="3315009" cy="246221"/>
          </a:xfrm>
          <a:prstGeom prst="rect">
            <a:avLst/>
          </a:prstGeom>
          <a:solidFill>
            <a:srgbClr val="000000"/>
          </a:solidFill>
        </p:spPr>
        <p:txBody>
          <a:bodyPr wrap="square" lIns="91440" tIns="45720" rIns="91440" bIns="45720" anchor="t">
            <a:spAutoFit/>
          </a:bodyPr>
          <a:lstStyle/>
          <a:p>
            <a:pPr algn="r">
              <a:spcAft>
                <a:spcPts val="600"/>
              </a:spcAft>
            </a:pPr>
            <a:r>
              <a:rPr lang="en-US" sz="1000" dirty="0">
                <a:solidFill>
                  <a:srgbClr val="FFFFFF"/>
                </a:solidFill>
                <a:hlinkClick r:id="rId3">
                  <a:extLst>
                    <a:ext uri="{A12FA001-AC4F-418D-AE19-62706E023703}">
                      <ahyp:hlinkClr xmlns:ahyp="http://schemas.microsoft.com/office/drawing/2018/hyperlinkcolor" val="tx"/>
                    </a:ext>
                  </a:extLst>
                </a:hlinkClick>
              </a:rPr>
              <a:t>This Photo</a:t>
            </a:r>
            <a:r>
              <a:rPr lang="en-US" sz="1000" dirty="0">
                <a:solidFill>
                  <a:srgbClr val="FFFFFF"/>
                </a:solidFill>
              </a:rPr>
              <a:t> by Unknown author is licensed under </a:t>
            </a:r>
            <a:r>
              <a:rPr lang="en-US" sz="1000" dirty="0">
                <a:solidFill>
                  <a:srgbClr val="FFFFFF"/>
                </a:solidFill>
                <a:hlinkClick r:id="rId4">
                  <a:extLst>
                    <a:ext uri="{A12FA001-AC4F-418D-AE19-62706E023703}">
                      <ahyp:hlinkClr xmlns:ahyp="http://schemas.microsoft.com/office/drawing/2018/hyperlinkcolor" val="tx"/>
                    </a:ext>
                  </a:extLst>
                </a:hlinkClick>
              </a:rPr>
              <a:t>CC BY</a:t>
            </a:r>
            <a:r>
              <a:rPr lang="en-US" sz="1000" dirty="0">
                <a:solidFill>
                  <a:srgbClr val="FFFFFF"/>
                </a:solidFill>
              </a:rPr>
              <a:t>.</a:t>
            </a:r>
          </a:p>
        </p:txBody>
      </p:sp>
    </p:spTree>
    <p:extLst>
      <p:ext uri="{BB962C8B-B14F-4D97-AF65-F5344CB8AC3E}">
        <p14:creationId xmlns:p14="http://schemas.microsoft.com/office/powerpoint/2010/main" val="1356134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1254EEF-425F-4B15-9513-1CB45E9013D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6250"/>
          <a:stretch/>
        </p:blipFill>
        <p:spPr>
          <a:xfrm>
            <a:off x="20" y="10"/>
            <a:ext cx="12191980" cy="6857989"/>
          </a:xfrm>
          <a:prstGeom prst="rect">
            <a:avLst/>
          </a:prstGeom>
        </p:spPr>
      </p:pic>
      <p:sp useBgFill="1">
        <p:nvSpPr>
          <p:cNvPr id="31" name="Freeform: Shape 3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C934CA-B71B-491E-BE02-48B7D086EC74}"/>
              </a:ext>
            </a:extLst>
          </p:cNvPr>
          <p:cNvSpPr>
            <a:spLocks noGrp="1"/>
          </p:cNvSpPr>
          <p:nvPr>
            <p:ph type="title"/>
          </p:nvPr>
        </p:nvSpPr>
        <p:spPr>
          <a:xfrm>
            <a:off x="1025109" y="830050"/>
            <a:ext cx="4775162" cy="1475906"/>
          </a:xfrm>
        </p:spPr>
        <p:txBody>
          <a:bodyPr vert="horz" lIns="91440" tIns="45720" rIns="91440" bIns="45720" rtlCol="0">
            <a:normAutofit/>
          </a:bodyPr>
          <a:lstStyle/>
          <a:p>
            <a:pPr algn="ctr"/>
            <a:r>
              <a:rPr lang="en-US">
                <a:ea typeface="Batang"/>
              </a:rPr>
              <a:t>Development Team</a:t>
            </a:r>
            <a:endParaRPr lang="en-US"/>
          </a:p>
        </p:txBody>
      </p:sp>
      <p:sp>
        <p:nvSpPr>
          <p:cNvPr id="3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3663E7AA-5CB5-4777-AE31-0D0FEC0A5A7E}"/>
              </a:ext>
            </a:extLst>
          </p:cNvPr>
          <p:cNvSpPr>
            <a:spLocks noGrp="1"/>
          </p:cNvSpPr>
          <p:nvPr>
            <p:ph idx="1"/>
          </p:nvPr>
        </p:nvSpPr>
        <p:spPr>
          <a:xfrm>
            <a:off x="1189319" y="2318657"/>
            <a:ext cx="4458446" cy="3239392"/>
          </a:xfrm>
        </p:spPr>
        <p:txBody>
          <a:bodyPr anchor="ctr">
            <a:normAutofit fontScale="92500"/>
          </a:bodyPr>
          <a:lstStyle/>
          <a:p>
            <a:pPr marL="0" indent="0">
              <a:buNone/>
            </a:pPr>
            <a:r>
              <a:rPr lang="en-US" sz="2800">
                <a:ea typeface="Batang"/>
              </a:rPr>
              <a:t>* </a:t>
            </a:r>
            <a:r>
              <a:rPr lang="en-US" sz="2800">
                <a:ea typeface="+mn-lt"/>
                <a:cs typeface="+mn-lt"/>
              </a:rPr>
              <a:t>Possess technical knowledge and skills in software analysis, programming or coding, UI design, or testing capabilities</a:t>
            </a:r>
            <a:endParaRPr lang="en-US" sz="2800" dirty="0">
              <a:ea typeface="Batang"/>
            </a:endParaRPr>
          </a:p>
          <a:p>
            <a:pPr marL="0" indent="0">
              <a:buNone/>
            </a:pPr>
            <a:r>
              <a:rPr lang="en-US" sz="2800">
                <a:ea typeface="Batang"/>
              </a:rPr>
              <a:t>* </a:t>
            </a:r>
            <a:r>
              <a:rPr lang="en-US" sz="2800">
                <a:ea typeface="+mn-lt"/>
                <a:cs typeface="+mn-lt"/>
              </a:rPr>
              <a:t>Test and verify software functionality throughout the development cycle</a:t>
            </a:r>
          </a:p>
        </p:txBody>
      </p:sp>
      <p:sp>
        <p:nvSpPr>
          <p:cNvPr id="5" name="TextBox 4">
            <a:extLst>
              <a:ext uri="{FF2B5EF4-FFF2-40B4-BE49-F238E27FC236}">
                <a16:creationId xmlns:a16="http://schemas.microsoft.com/office/drawing/2014/main" id="{C1FA4920-F83D-450C-9968-5C4EAC20FAC0}"/>
              </a:ext>
            </a:extLst>
          </p:cNvPr>
          <p:cNvSpPr txBox="1"/>
          <p:nvPr/>
        </p:nvSpPr>
        <p:spPr>
          <a:xfrm>
            <a:off x="8876991" y="6643567"/>
            <a:ext cx="3315009" cy="246221"/>
          </a:xfrm>
          <a:prstGeom prst="rect">
            <a:avLst/>
          </a:prstGeom>
          <a:solidFill>
            <a:srgbClr val="000000"/>
          </a:solidFill>
        </p:spPr>
        <p:txBody>
          <a:bodyPr wrap="square" lIns="91440" tIns="45720" rIns="91440" bIns="45720" anchor="t">
            <a:spAutoFit/>
          </a:bodyPr>
          <a:lstStyle/>
          <a:p>
            <a:pPr algn="r">
              <a:spcAft>
                <a:spcPts val="600"/>
              </a:spcAft>
            </a:pPr>
            <a:r>
              <a:rPr lang="en-US" sz="1000" dirty="0">
                <a:solidFill>
                  <a:srgbClr val="FFFFFF"/>
                </a:solidFill>
                <a:hlinkClick r:id="rId3">
                  <a:extLst>
                    <a:ext uri="{A12FA001-AC4F-418D-AE19-62706E023703}">
                      <ahyp:hlinkClr xmlns:ahyp="http://schemas.microsoft.com/office/drawing/2018/hyperlinkcolor" val="tx"/>
                    </a:ext>
                  </a:extLst>
                </a:hlinkClick>
              </a:rPr>
              <a:t>This Photo</a:t>
            </a:r>
            <a:r>
              <a:rPr lang="en-US" sz="1000" dirty="0">
                <a:solidFill>
                  <a:srgbClr val="FFFFFF"/>
                </a:solidFill>
              </a:rPr>
              <a:t> by Unknown author is licensed under </a:t>
            </a:r>
            <a:r>
              <a:rPr lang="en-US" sz="1000" dirty="0">
                <a:solidFill>
                  <a:srgbClr val="FFFFFF"/>
                </a:solidFill>
                <a:hlinkClick r:id="rId4">
                  <a:extLst>
                    <a:ext uri="{A12FA001-AC4F-418D-AE19-62706E023703}">
                      <ahyp:hlinkClr xmlns:ahyp="http://schemas.microsoft.com/office/drawing/2018/hyperlinkcolor" val="tx"/>
                    </a:ext>
                  </a:extLst>
                </a:hlinkClick>
              </a:rPr>
              <a:t>CC BY</a:t>
            </a:r>
            <a:r>
              <a:rPr lang="en-US" sz="1000" dirty="0">
                <a:solidFill>
                  <a:srgbClr val="FFFFFF"/>
                </a:solidFill>
              </a:rPr>
              <a:t>.</a:t>
            </a:r>
          </a:p>
        </p:txBody>
      </p:sp>
    </p:spTree>
    <p:extLst>
      <p:ext uri="{BB962C8B-B14F-4D97-AF65-F5344CB8AC3E}">
        <p14:creationId xmlns:p14="http://schemas.microsoft.com/office/powerpoint/2010/main" val="1285967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5">
            <a:extLst>
              <a:ext uri="{FF2B5EF4-FFF2-40B4-BE49-F238E27FC236}">
                <a16:creationId xmlns:a16="http://schemas.microsoft.com/office/drawing/2014/main" id="{B34EB1F4-F790-4FD1-ACFC-76C68893F4F0}"/>
              </a:ext>
            </a:extLst>
          </p:cNvPr>
          <p:cNvSpPr txBox="1">
            <a:spLocks/>
          </p:cNvSpPr>
          <p:nvPr/>
        </p:nvSpPr>
        <p:spPr>
          <a:xfrm>
            <a:off x="-4001" y="1412884"/>
            <a:ext cx="12193464" cy="5439127"/>
          </a:xfrm>
          <a:prstGeom prst="rect">
            <a:avLst/>
          </a:prstGeom>
        </p:spPr>
        <p:txBody>
          <a:bodyPr lIns="91440" tIns="45720" rIns="91440" bIns="45720" anchor="ctr">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a:ea typeface="+mn-lt"/>
                <a:cs typeface="+mn-lt"/>
              </a:rPr>
              <a:t>1. Requirements:</a:t>
            </a:r>
            <a:r>
              <a:rPr lang="en-US" sz="2800">
                <a:ea typeface="+mn-lt"/>
                <a:cs typeface="+mn-lt"/>
              </a:rPr>
              <a:t> Before a Product Owner can even start designing a project, they need to create the documentation that will list the initial requirements.</a:t>
            </a:r>
          </a:p>
          <a:p>
            <a:pPr marL="0" indent="0">
              <a:buNone/>
            </a:pPr>
            <a:r>
              <a:rPr lang="en-US" sz="2800" b="1">
                <a:ea typeface="+mn-lt"/>
                <a:cs typeface="+mn-lt"/>
              </a:rPr>
              <a:t>2. Design:</a:t>
            </a:r>
            <a:r>
              <a:rPr lang="en-US" sz="2800">
                <a:ea typeface="+mn-lt"/>
                <a:cs typeface="+mn-lt"/>
              </a:rPr>
              <a:t> The team then discusses how to tackle these requirements, and proposes the tools needed to achieve the best result.</a:t>
            </a:r>
          </a:p>
          <a:p>
            <a:pPr marL="0" indent="0">
              <a:buNone/>
            </a:pPr>
            <a:r>
              <a:rPr lang="en-US" sz="2800" b="1">
                <a:ea typeface="+mn-lt"/>
                <a:cs typeface="+mn-lt"/>
              </a:rPr>
              <a:t>3. Development &amp; Coding:</a:t>
            </a:r>
            <a:r>
              <a:rPr lang="en-US" sz="2800">
                <a:ea typeface="+mn-lt"/>
                <a:cs typeface="+mn-lt"/>
              </a:rPr>
              <a:t> Writing code and converting design documentation into the actual software.</a:t>
            </a:r>
          </a:p>
          <a:p>
            <a:pPr marL="0" indent="0">
              <a:buNone/>
            </a:pPr>
            <a:r>
              <a:rPr lang="en-US" sz="2800" b="1">
                <a:ea typeface="+mn-lt"/>
                <a:cs typeface="+mn-lt"/>
              </a:rPr>
              <a:t>4. Integration &amp; Testing:</a:t>
            </a:r>
            <a:r>
              <a:rPr lang="en-US" sz="2800">
                <a:ea typeface="+mn-lt"/>
                <a:cs typeface="+mn-lt"/>
              </a:rPr>
              <a:t> This stage is spent on making sure that the software is bug-free and compatible with everything.</a:t>
            </a:r>
          </a:p>
          <a:p>
            <a:pPr marL="0" indent="0">
              <a:buNone/>
            </a:pPr>
            <a:r>
              <a:rPr lang="en-US" sz="2800" b="1">
                <a:ea typeface="+mn-lt"/>
                <a:cs typeface="+mn-lt"/>
              </a:rPr>
              <a:t>5. Implementation &amp; Deployment:</a:t>
            </a:r>
            <a:r>
              <a:rPr lang="en-US" sz="2800">
                <a:ea typeface="+mn-lt"/>
                <a:cs typeface="+mn-lt"/>
              </a:rPr>
              <a:t> The application is deployed on the servers and provided to the customers.</a:t>
            </a:r>
          </a:p>
          <a:p>
            <a:pPr marL="0" indent="0">
              <a:buNone/>
            </a:pPr>
            <a:r>
              <a:rPr lang="en-US" sz="2800" b="1">
                <a:ea typeface="+mn-lt"/>
                <a:cs typeface="+mn-lt"/>
              </a:rPr>
              <a:t>6. Review:</a:t>
            </a:r>
            <a:r>
              <a:rPr lang="en-US" sz="2800">
                <a:ea typeface="+mn-lt"/>
                <a:cs typeface="+mn-lt"/>
              </a:rPr>
              <a:t> Product Owner gathers the Development Team once again and reviews the progress made.</a:t>
            </a:r>
            <a:endParaRPr lang="en-US" sz="2800" dirty="0">
              <a:ea typeface="+mn-lt"/>
              <a:cs typeface="+mn-lt"/>
            </a:endParaRPr>
          </a:p>
        </p:txBody>
      </p:sp>
      <p:sp>
        <p:nvSpPr>
          <p:cNvPr id="11" name="Title 1">
            <a:extLst>
              <a:ext uri="{FF2B5EF4-FFF2-40B4-BE49-F238E27FC236}">
                <a16:creationId xmlns:a16="http://schemas.microsoft.com/office/drawing/2014/main" id="{71409119-DC55-4292-94AF-944E42E67AB5}"/>
              </a:ext>
            </a:extLst>
          </p:cNvPr>
          <p:cNvSpPr txBox="1">
            <a:spLocks/>
          </p:cNvSpPr>
          <p:nvPr/>
        </p:nvSpPr>
        <p:spPr>
          <a:xfrm>
            <a:off x="4316" y="-3836"/>
            <a:ext cx="12193879" cy="1260246"/>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US" b="1">
                <a:ea typeface="Batang"/>
              </a:rPr>
              <a:t>SDLC Phases in Agile</a:t>
            </a:r>
            <a:endParaRPr lang="en-US" b="1"/>
          </a:p>
        </p:txBody>
      </p:sp>
    </p:spTree>
    <p:extLst>
      <p:ext uri="{BB962C8B-B14F-4D97-AF65-F5344CB8AC3E}">
        <p14:creationId xmlns:p14="http://schemas.microsoft.com/office/powerpoint/2010/main" val="2394391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5">
            <a:extLst>
              <a:ext uri="{FF2B5EF4-FFF2-40B4-BE49-F238E27FC236}">
                <a16:creationId xmlns:a16="http://schemas.microsoft.com/office/drawing/2014/main" id="{B34EB1F4-F790-4FD1-ACFC-76C68893F4F0}"/>
              </a:ext>
            </a:extLst>
          </p:cNvPr>
          <p:cNvSpPr txBox="1">
            <a:spLocks/>
          </p:cNvSpPr>
          <p:nvPr/>
        </p:nvSpPr>
        <p:spPr>
          <a:xfrm>
            <a:off x="-4001" y="1412884"/>
            <a:ext cx="12193464" cy="5439127"/>
          </a:xfrm>
          <a:prstGeom prst="rect">
            <a:avLst/>
          </a:prstGeom>
        </p:spPr>
        <p:txBody>
          <a:bodyPr lIns="91440" tIns="45720" rIns="91440" bIns="45720" anchor="ctr">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ea typeface="+mn-lt"/>
                <a:cs typeface="+mn-lt"/>
              </a:rPr>
              <a:t>     When comparing the </a:t>
            </a:r>
            <a:r>
              <a:rPr lang="en-US" sz="2800" i="1" dirty="0">
                <a:ea typeface="+mn-lt"/>
                <a:cs typeface="+mn-lt"/>
              </a:rPr>
              <a:t>Agile</a:t>
            </a:r>
            <a:r>
              <a:rPr lang="en-US" sz="2800" dirty="0">
                <a:ea typeface="+mn-lt"/>
                <a:cs typeface="+mn-lt"/>
              </a:rPr>
              <a:t> methodology to our old, </a:t>
            </a:r>
            <a:r>
              <a:rPr lang="en-US" sz="2800" i="1" dirty="0">
                <a:ea typeface="+mn-lt"/>
                <a:cs typeface="+mn-lt"/>
              </a:rPr>
              <a:t>Waterfall</a:t>
            </a:r>
            <a:r>
              <a:rPr lang="en-US" sz="2800" dirty="0">
                <a:ea typeface="+mn-lt"/>
                <a:cs typeface="+mn-lt"/>
              </a:rPr>
              <a:t> method, I believe this project would have been handled a lot differently. The </a:t>
            </a:r>
            <a:r>
              <a:rPr lang="en-US" sz="2800" i="1" dirty="0">
                <a:ea typeface="+mn-lt"/>
                <a:cs typeface="+mn-lt"/>
              </a:rPr>
              <a:t>Waterfall</a:t>
            </a:r>
            <a:r>
              <a:rPr lang="en-US" sz="2800" dirty="0">
                <a:ea typeface="+mn-lt"/>
                <a:cs typeface="+mn-lt"/>
              </a:rPr>
              <a:t> method is more sequential, where the project is split up into different stages, unlike the </a:t>
            </a:r>
            <a:r>
              <a:rPr lang="en-US" sz="2800" i="1" dirty="0">
                <a:ea typeface="+mn-lt"/>
                <a:cs typeface="+mn-lt"/>
              </a:rPr>
              <a:t>Agile</a:t>
            </a:r>
            <a:r>
              <a:rPr lang="en-US" sz="2800" dirty="0">
                <a:ea typeface="+mn-lt"/>
                <a:cs typeface="+mn-lt"/>
              </a:rPr>
              <a:t> method that has smaller, incremental </a:t>
            </a:r>
            <a:r>
              <a:rPr lang="en-US" sz="2800" i="1" dirty="0">
                <a:ea typeface="+mn-lt"/>
                <a:cs typeface="+mn-lt"/>
              </a:rPr>
              <a:t>Sprints</a:t>
            </a:r>
            <a:r>
              <a:rPr lang="en-US" sz="2800" dirty="0">
                <a:ea typeface="+mn-lt"/>
                <a:cs typeface="+mn-lt"/>
              </a:rPr>
              <a:t>. In </a:t>
            </a:r>
            <a:r>
              <a:rPr lang="en-US" sz="2800" i="1" dirty="0">
                <a:ea typeface="+mn-lt"/>
                <a:cs typeface="+mn-lt"/>
              </a:rPr>
              <a:t>Waterfall</a:t>
            </a:r>
            <a:r>
              <a:rPr lang="en-US" sz="2800" dirty="0">
                <a:ea typeface="+mn-lt"/>
                <a:cs typeface="+mn-lt"/>
              </a:rPr>
              <a:t>, the method is inflexible, meaning that once the project starts, it is difficult to change direction at any point except in the planning stages. Another issue with </a:t>
            </a:r>
            <a:r>
              <a:rPr lang="en-US" sz="2800" i="1" dirty="0">
                <a:ea typeface="+mn-lt"/>
                <a:cs typeface="+mn-lt"/>
              </a:rPr>
              <a:t>Waterfall</a:t>
            </a:r>
            <a:r>
              <a:rPr lang="en-US" sz="2800" dirty="0">
                <a:ea typeface="+mn-lt"/>
                <a:cs typeface="+mn-lt"/>
              </a:rPr>
              <a:t> is that all testing occurs towards the end of the project, which means that bugs will probably occur in the final release. In this project, we had some changes that occurred towards the end where SNHU Travel wanted to shift the focus to a recovery and wellness niche market which in </a:t>
            </a:r>
            <a:r>
              <a:rPr lang="en-US" sz="2800" i="1" dirty="0">
                <a:ea typeface="+mn-lt"/>
                <a:cs typeface="+mn-lt"/>
              </a:rPr>
              <a:t>Waterfall</a:t>
            </a:r>
            <a:r>
              <a:rPr lang="en-US" sz="2800" dirty="0">
                <a:ea typeface="+mn-lt"/>
                <a:cs typeface="+mn-lt"/>
              </a:rPr>
              <a:t>, would have been a </a:t>
            </a:r>
            <a:r>
              <a:rPr lang="en-US" sz="2800">
                <a:ea typeface="+mn-lt"/>
                <a:cs typeface="+mn-lt"/>
              </a:rPr>
              <a:t>problem that could have caused a major delay or even worse, a restart.</a:t>
            </a:r>
            <a:endParaRPr lang="en-US" sz="2800" dirty="0"/>
          </a:p>
        </p:txBody>
      </p:sp>
      <p:sp>
        <p:nvSpPr>
          <p:cNvPr id="11" name="Title 1">
            <a:extLst>
              <a:ext uri="{FF2B5EF4-FFF2-40B4-BE49-F238E27FC236}">
                <a16:creationId xmlns:a16="http://schemas.microsoft.com/office/drawing/2014/main" id="{71409119-DC55-4292-94AF-944E42E67AB5}"/>
              </a:ext>
            </a:extLst>
          </p:cNvPr>
          <p:cNvSpPr txBox="1">
            <a:spLocks/>
          </p:cNvSpPr>
          <p:nvPr/>
        </p:nvSpPr>
        <p:spPr>
          <a:xfrm>
            <a:off x="4316" y="-3836"/>
            <a:ext cx="12193879" cy="1260246"/>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US">
                <a:ea typeface="Batang"/>
              </a:rPr>
              <a:t>Agile vs Waterfall</a:t>
            </a:r>
            <a:endParaRPr lang="en-US"/>
          </a:p>
        </p:txBody>
      </p:sp>
    </p:spTree>
    <p:extLst>
      <p:ext uri="{BB962C8B-B14F-4D97-AF65-F5344CB8AC3E}">
        <p14:creationId xmlns:p14="http://schemas.microsoft.com/office/powerpoint/2010/main" val="1978564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ArchiveVTI</vt:lpstr>
      <vt:lpstr>Sprint Review &amp; Retrospective</vt:lpstr>
      <vt:lpstr>Agile Scrum Team Roles</vt:lpstr>
      <vt:lpstr>Product Owner</vt:lpstr>
      <vt:lpstr>Scrum Master</vt:lpstr>
      <vt:lpstr>Development Team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224</cp:revision>
  <dcterms:created xsi:type="dcterms:W3CDTF">2021-04-17T02:40:01Z</dcterms:created>
  <dcterms:modified xsi:type="dcterms:W3CDTF">2021-04-18T00:40:32Z</dcterms:modified>
</cp:coreProperties>
</file>