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80" autoAdjust="0"/>
    <p:restoredTop sz="65799" autoAdjust="0"/>
  </p:normalViewPr>
  <p:slideViewPr>
    <p:cSldViewPr snapToGrid="0">
      <p:cViewPr varScale="1">
        <p:scale>
          <a:sx n="58" d="100"/>
          <a:sy n="58" d="100"/>
        </p:scale>
        <p:origin x="2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just two functional and non-functional requirements for the </a:t>
            </a:r>
            <a:r>
              <a:rPr lang="en-US" dirty="0" err="1"/>
              <a:t>DriverPass</a:t>
            </a:r>
            <a:r>
              <a:rPr lang="en-US" dirty="0"/>
              <a:t> system. I highlighted the above requirements as I feel they are the most important ones.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Functional Requirements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000000"/>
                </a:solidFill>
              </a:rPr>
              <a:t>The system shall validate user credentials when logging in. Validating user credentials is a must, as the user should have access to their account. The system needs to distinguish between a customer and admin. There are three levels of admin access as well which are owner, IT, and reception.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000000"/>
                </a:solidFill>
              </a:rPr>
              <a:t>The system shall all a user to create, modify, or cancel a reservation. </a:t>
            </a:r>
            <a:r>
              <a:rPr lang="en-US" sz="1200" dirty="0" err="1">
                <a:solidFill>
                  <a:srgbClr val="000000"/>
                </a:solidFill>
              </a:rPr>
              <a:t>DriverPass</a:t>
            </a:r>
            <a:r>
              <a:rPr lang="en-US" sz="1200" dirty="0">
                <a:solidFill>
                  <a:srgbClr val="000000"/>
                </a:solidFill>
              </a:rPr>
              <a:t>’ business model revolves around customers purchasing driving packages. Allowing users to make reservations online and not have to call reception for help will increase sales and revenue as well as lower touch cost.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Functional Requirements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000000"/>
                </a:solidFill>
              </a:rPr>
              <a:t>The data exchange between client and server shall be secured using industry standard encryption and SSL. Users should feel safe and secure when using the </a:t>
            </a:r>
            <a:r>
              <a:rPr lang="en-US" sz="1200" dirty="0" err="1">
                <a:solidFill>
                  <a:srgbClr val="000000"/>
                </a:solidFill>
              </a:rPr>
              <a:t>DriverPass</a:t>
            </a:r>
            <a:r>
              <a:rPr lang="en-US" sz="1200" dirty="0">
                <a:solidFill>
                  <a:srgbClr val="000000"/>
                </a:solidFill>
              </a:rPr>
              <a:t> system. Their sensitive data shall be kept safe and private.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000000"/>
                </a:solidFill>
              </a:rPr>
              <a:t>The system shall be compatible on all browsers, operating systems, and devices. Users will login to the </a:t>
            </a:r>
            <a:r>
              <a:rPr lang="en-US" sz="1200" dirty="0" err="1">
                <a:solidFill>
                  <a:srgbClr val="000000"/>
                </a:solidFill>
              </a:rPr>
              <a:t>DriverPass</a:t>
            </a:r>
            <a:r>
              <a:rPr lang="en-US" sz="1200" dirty="0">
                <a:solidFill>
                  <a:srgbClr val="000000"/>
                </a:solidFill>
              </a:rPr>
              <a:t> system using various browsers, operating systems such as Windows, Mac, and Linux, and devices such as desktop, mobile, and tablets. It’s important to give users a great experience when using the </a:t>
            </a:r>
            <a:r>
              <a:rPr lang="en-US" sz="1200" dirty="0" err="1">
                <a:solidFill>
                  <a:srgbClr val="000000"/>
                </a:solidFill>
              </a:rPr>
              <a:t>DriverPass</a:t>
            </a:r>
            <a:r>
              <a:rPr lang="en-US" sz="1200" dirty="0">
                <a:solidFill>
                  <a:srgbClr val="000000"/>
                </a:solidFill>
              </a:rPr>
              <a:t> system no matter what or how they decide to login.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rgbClr val="000000"/>
              </a:solidFill>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Case Diagram above illustrates the </a:t>
            </a:r>
            <a:r>
              <a:rPr lang="en-US" dirty="0" err="1"/>
              <a:t>DriverPass</a:t>
            </a:r>
            <a:r>
              <a:rPr lang="en-US" dirty="0"/>
              <a:t> system. It labels the users of the system which are customer, admin owner, admin IT, admin reception/driver, and DMV server. The diagram shows how the users will interact with the system.</a:t>
            </a:r>
          </a:p>
          <a:p>
            <a:endParaRPr lang="en-US" dirty="0"/>
          </a:p>
          <a:p>
            <a:pPr marL="171450" indent="-171450">
              <a:buFont typeface="Arial" panose="020B0604020202020204" pitchFamily="34" charset="0"/>
              <a:buChar char="•"/>
            </a:pPr>
            <a:r>
              <a:rPr lang="en-US" dirty="0"/>
              <a:t>The customer shall be able to sign up, login, manage their profile, interact with the UI, and make/manage appointments.</a:t>
            </a:r>
          </a:p>
          <a:p>
            <a:pPr marL="171450" indent="-171450">
              <a:buFont typeface="Arial" panose="020B0604020202020204" pitchFamily="34" charset="0"/>
              <a:buChar char="•"/>
            </a:pPr>
            <a:r>
              <a:rPr lang="en-US" dirty="0"/>
              <a:t>The admin owner shall have full access but will mainly be operating viewing reports that are generated by the system.</a:t>
            </a:r>
          </a:p>
          <a:p>
            <a:pPr marL="171450" indent="-171450">
              <a:buFont typeface="Arial" panose="020B0604020202020204" pitchFamily="34" charset="0"/>
              <a:buChar char="•"/>
            </a:pPr>
            <a:r>
              <a:rPr lang="en-US" dirty="0"/>
              <a:t>The admin IT shall be interacting with the system’s security features, updates, account access, and password resets.</a:t>
            </a:r>
          </a:p>
          <a:p>
            <a:pPr marL="171450" indent="-171450">
              <a:buFont typeface="Arial" panose="020B0604020202020204" pitchFamily="34" charset="0"/>
              <a:buChar char="•"/>
            </a:pPr>
            <a:r>
              <a:rPr lang="en-US" dirty="0"/>
              <a:t>The admin reception shall manage customer accounts and appointments.</a:t>
            </a:r>
          </a:p>
          <a:p>
            <a:pPr marL="171450" indent="-171450">
              <a:buFont typeface="Arial" panose="020B0604020202020204" pitchFamily="34" charset="0"/>
              <a:buChar char="•"/>
            </a:pPr>
            <a:r>
              <a:rPr lang="en-US" dirty="0"/>
              <a:t>The DMV server shall feed any policy or law changes to the system database via an API connection.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activity diagram above illustrates how users will make a reservation for a driving package with the </a:t>
            </a:r>
            <a:r>
              <a:rPr lang="en-US" dirty="0" err="1"/>
              <a:t>DriverPass</a:t>
            </a:r>
            <a:r>
              <a:rPr lang="en-US" dirty="0"/>
              <a:t> system. The diagram assumes a user is already logged in. A user shall click on ‘Make Reservation’. The user then selects a date and time for the reservation. If the date and time are not available, the system shall ask the user to select a different date and time. The user then selects a driver for the reservation. A notification is then sent to both the user and driver. Once the user confirms the notification, the reservation shall be logged in the database. If the user does not confirm, the system shall take them back to the select date and time page.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one of the most important aspects we take into consideration when building a system. All data exchanged between the system and user shall be secured. When users create an account and input their sensitive data, they should feel safe that their data will be private which helps increase the user experience when using the </a:t>
            </a:r>
            <a:r>
              <a:rPr lang="en-US" dirty="0" err="1"/>
              <a:t>DriverPass</a:t>
            </a:r>
            <a:r>
              <a:rPr lang="en-US" dirty="0"/>
              <a:t>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The system is limited to three driving packages. While the </a:t>
            </a:r>
            <a:r>
              <a:rPr lang="en-US" sz="1200" dirty="0" err="1">
                <a:solidFill>
                  <a:srgbClr val="000000"/>
                </a:solidFill>
              </a:rPr>
              <a:t>DriverPass</a:t>
            </a:r>
            <a:r>
              <a:rPr lang="en-US" sz="1200" dirty="0">
                <a:solidFill>
                  <a:srgbClr val="000000"/>
                </a:solidFill>
              </a:rPr>
              <a:t> team will be able to enable/disable packages, they will not be able to create new ones. To create a new driving package, </a:t>
            </a:r>
            <a:r>
              <a:rPr lang="en-US" sz="1200" dirty="0" err="1">
                <a:solidFill>
                  <a:srgbClr val="000000"/>
                </a:solidFill>
              </a:rPr>
              <a:t>DriverPass</a:t>
            </a:r>
            <a:r>
              <a:rPr lang="en-US" sz="1200" dirty="0">
                <a:solidFill>
                  <a:srgbClr val="000000"/>
                </a:solidFill>
              </a:rPr>
              <a:t> will need to hire an outside company.</a:t>
            </a:r>
          </a:p>
          <a:p>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Since the system will be web-based, an internet connection is necessary and offline use will not be available. If we enabled users to work on the system offline, duplicate entries can be made which will cause a bad user experience.</a:t>
            </a:r>
          </a:p>
          <a:p>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Users using outdated technology may experience lag or not be able to use the system. The </a:t>
            </a:r>
            <a:r>
              <a:rPr lang="en-US" sz="1200" dirty="0" err="1">
                <a:solidFill>
                  <a:srgbClr val="000000"/>
                </a:solidFill>
              </a:rPr>
              <a:t>DriverPass</a:t>
            </a:r>
            <a:r>
              <a:rPr lang="en-US" sz="1200" dirty="0">
                <a:solidFill>
                  <a:srgbClr val="000000"/>
                </a:solidFill>
              </a:rPr>
              <a:t> system is web-based which means users will need to have a good network connection for optimal use. The user may experience lag with a bad connection or not be able to use the system if they are using an outdated browser or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Scalability due to </a:t>
            </a:r>
            <a:r>
              <a:rPr lang="en-US" sz="1200" dirty="0" err="1">
                <a:solidFill>
                  <a:srgbClr val="000000"/>
                </a:solidFill>
              </a:rPr>
              <a:t>DriverPass</a:t>
            </a:r>
            <a:r>
              <a:rPr lang="en-US" sz="1200" dirty="0">
                <a:solidFill>
                  <a:srgbClr val="000000"/>
                </a:solidFill>
              </a:rPr>
              <a:t> only having 10 drivers/cars. Users may experience long wait times for a driving package reservation if too many users are using the system. </a:t>
            </a:r>
            <a:r>
              <a:rPr lang="en-US" sz="1200" dirty="0" err="1">
                <a:solidFill>
                  <a:srgbClr val="000000"/>
                </a:solidFill>
              </a:rPr>
              <a:t>DriverPass</a:t>
            </a:r>
            <a:r>
              <a:rPr lang="en-US" sz="1200" dirty="0">
                <a:solidFill>
                  <a:srgbClr val="000000"/>
                </a:solidFill>
              </a:rPr>
              <a:t> will need to increase the amount of drivers/cars to meet demand in this scenario to make for a good user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endParaRPr lang="en-US" sz="1200" dirty="0">
              <a:solidFill>
                <a:srgbClr val="000000"/>
              </a:solidFill>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2/16/22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2/16/22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Jonathan </a:t>
            </a:r>
            <a:r>
              <a:rPr lang="en-US" dirty="0" err="1">
                <a:solidFill>
                  <a:srgbClr val="FFFFFF"/>
                </a:solidFill>
              </a:rPr>
              <a:t>Sussan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u="sng" dirty="0">
                <a:solidFill>
                  <a:srgbClr val="000000"/>
                </a:solidFill>
              </a:rPr>
              <a:t>Functional Requirements</a:t>
            </a:r>
          </a:p>
          <a:p>
            <a:r>
              <a:rPr lang="en-US" sz="2400" dirty="0">
                <a:solidFill>
                  <a:srgbClr val="000000"/>
                </a:solidFill>
              </a:rPr>
              <a:t>The system shall validate user credentials when logging in.</a:t>
            </a:r>
          </a:p>
          <a:p>
            <a:r>
              <a:rPr lang="en-US" sz="2400" dirty="0">
                <a:solidFill>
                  <a:srgbClr val="000000"/>
                </a:solidFill>
              </a:rPr>
              <a:t>The system shall all a user to create, modify, or cancel a reservation.</a:t>
            </a:r>
          </a:p>
          <a:p>
            <a:pPr marL="0" indent="0">
              <a:buNone/>
            </a:pPr>
            <a:endParaRPr lang="en-US" sz="2400" dirty="0">
              <a:solidFill>
                <a:srgbClr val="000000"/>
              </a:solidFill>
            </a:endParaRPr>
          </a:p>
          <a:p>
            <a:pPr marL="0" indent="0">
              <a:buNone/>
            </a:pPr>
            <a:r>
              <a:rPr lang="en-US" sz="2400" b="1" u="sng" dirty="0">
                <a:solidFill>
                  <a:srgbClr val="000000"/>
                </a:solidFill>
              </a:rPr>
              <a:t>Non-Functional Requirements</a:t>
            </a:r>
          </a:p>
          <a:p>
            <a:r>
              <a:rPr lang="en-US" sz="2400" dirty="0">
                <a:solidFill>
                  <a:srgbClr val="000000"/>
                </a:solidFill>
              </a:rPr>
              <a:t>The data exchange between client and server shall be secured using industry standard encryption and SSL.</a:t>
            </a:r>
          </a:p>
          <a:p>
            <a:r>
              <a:rPr lang="en-US" sz="2400" dirty="0">
                <a:solidFill>
                  <a:srgbClr val="000000"/>
                </a:solidFill>
              </a:rPr>
              <a:t>The system shall be compatible on all browsers, operating systems, and devices.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Diagram&#10;&#10;Description automatically generated">
            <a:extLst>
              <a:ext uri="{FF2B5EF4-FFF2-40B4-BE49-F238E27FC236}">
                <a16:creationId xmlns:a16="http://schemas.microsoft.com/office/drawing/2014/main" id="{B29B5954-1625-C64D-8D42-7479113E6E02}"/>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3690" b="30603"/>
          <a:stretch/>
        </p:blipFill>
        <p:spPr bwMode="auto">
          <a:xfrm>
            <a:off x="5797012" y="914400"/>
            <a:ext cx="5797681" cy="4923692"/>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73688D02-CFB9-2B48-A024-4D14E1B852DC}"/>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653" b="1727"/>
          <a:stretch/>
        </p:blipFill>
        <p:spPr bwMode="auto">
          <a:xfrm>
            <a:off x="6315741" y="245274"/>
            <a:ext cx="4976036" cy="6499886"/>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user shall be required to authenticate their credentials to login and use the system.</a:t>
            </a:r>
          </a:p>
          <a:p>
            <a:r>
              <a:rPr lang="en-US" sz="2400" dirty="0">
                <a:solidFill>
                  <a:srgbClr val="000000"/>
                </a:solidFill>
              </a:rPr>
              <a:t>The data exchange between client and server shall be secured using industry standard encryption and SSL.</a:t>
            </a:r>
          </a:p>
          <a:p>
            <a:r>
              <a:rPr lang="en-US" sz="2400" dirty="0">
                <a:solidFill>
                  <a:srgbClr val="000000"/>
                </a:solidFill>
              </a:rPr>
              <a:t>In defense of a “brute force” attempt, the system shall lock out accounts after a defined number of failed attempts.</a:t>
            </a:r>
          </a:p>
          <a:p>
            <a:r>
              <a:rPr lang="en-US" sz="2400" dirty="0">
                <a:solidFill>
                  <a:srgbClr val="000000"/>
                </a:solidFill>
              </a:rPr>
              <a:t>In the case of a forgotten password, the system shall require a two-step authentication to reset the password.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is limited to three driving packages. While the </a:t>
            </a:r>
            <a:r>
              <a:rPr lang="en-US" sz="2400" dirty="0" err="1">
                <a:solidFill>
                  <a:srgbClr val="000000"/>
                </a:solidFill>
              </a:rPr>
              <a:t>DriverPass</a:t>
            </a:r>
            <a:r>
              <a:rPr lang="en-US" sz="2400" dirty="0">
                <a:solidFill>
                  <a:srgbClr val="000000"/>
                </a:solidFill>
              </a:rPr>
              <a:t> team will be able to enable/disable packages, they will not be able to create new ones.</a:t>
            </a:r>
          </a:p>
          <a:p>
            <a:r>
              <a:rPr lang="en-US" sz="2400" dirty="0">
                <a:solidFill>
                  <a:srgbClr val="000000"/>
                </a:solidFill>
              </a:rPr>
              <a:t>Since the system will be web-based, an internet connection is necessary and offline use will not be available.</a:t>
            </a:r>
          </a:p>
          <a:p>
            <a:r>
              <a:rPr lang="en-US" sz="2400" dirty="0">
                <a:solidFill>
                  <a:srgbClr val="000000"/>
                </a:solidFill>
              </a:rPr>
              <a:t>Users using outdated technology may experience lag or not be able to use the system.</a:t>
            </a:r>
          </a:p>
          <a:p>
            <a:r>
              <a:rPr lang="en-US" sz="2400" dirty="0">
                <a:solidFill>
                  <a:srgbClr val="000000"/>
                </a:solidFill>
              </a:rPr>
              <a:t>Scalability due to </a:t>
            </a:r>
            <a:r>
              <a:rPr lang="en-US" sz="2400" dirty="0" err="1">
                <a:solidFill>
                  <a:srgbClr val="000000"/>
                </a:solidFill>
              </a:rPr>
              <a:t>DriverPass</a:t>
            </a:r>
            <a:r>
              <a:rPr lang="en-US" sz="2400" dirty="0">
                <a:solidFill>
                  <a:srgbClr val="000000"/>
                </a:solidFill>
              </a:rPr>
              <a:t> only having 10 drivers/cars.</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1434</TotalTime>
  <Words>1045</Words>
  <Application>Microsoft Macintosh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Sussan, Jonathan</cp:lastModifiedBy>
  <cp:revision>30</cp:revision>
  <dcterms:created xsi:type="dcterms:W3CDTF">2019-10-14T02:36:52Z</dcterms:created>
  <dcterms:modified xsi:type="dcterms:W3CDTF">2022-02-16T18:15:45Z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