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719"/>
  </p:normalViewPr>
  <p:slideViewPr>
    <p:cSldViewPr snapToGrid="0">
      <p:cViewPr varScale="1">
        <p:scale>
          <a:sx n="152" d="100"/>
          <a:sy n="152" d="100"/>
        </p:scale>
        <p:origin x="8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443CC2-F3CE-4956-93A6-83DFEE4E7CA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7E5F5D3-4053-46CF-9296-2A71491AD5AA}">
      <dgm:prSet/>
      <dgm:spPr/>
      <dgm:t>
        <a:bodyPr/>
        <a:lstStyle/>
        <a:p>
          <a:r>
            <a:rPr lang="en-US"/>
            <a:t>Scenario: A bank is facing an increase in transaction errors and delays that could affect customer transactions. </a:t>
          </a:r>
        </a:p>
      </dgm:t>
    </dgm:pt>
    <dgm:pt modelId="{68974F2D-3307-4555-820E-61B5D36B6B65}" type="parTrans" cxnId="{37025859-F67B-454F-A54F-B9CEE0421010}">
      <dgm:prSet/>
      <dgm:spPr/>
      <dgm:t>
        <a:bodyPr/>
        <a:lstStyle/>
        <a:p>
          <a:endParaRPr lang="en-US"/>
        </a:p>
      </dgm:t>
    </dgm:pt>
    <dgm:pt modelId="{D36FDFC9-75F4-4417-86BA-248065F35CCA}" type="sibTrans" cxnId="{37025859-F67B-454F-A54F-B9CEE0421010}">
      <dgm:prSet/>
      <dgm:spPr/>
      <dgm:t>
        <a:bodyPr/>
        <a:lstStyle/>
        <a:p>
          <a:endParaRPr lang="en-US"/>
        </a:p>
      </dgm:t>
    </dgm:pt>
    <dgm:pt modelId="{BD49AA60-A7C1-4CE9-AD4A-A6829ABDAC8D}">
      <dgm:prSet/>
      <dgm:spPr/>
      <dgm:t>
        <a:bodyPr/>
        <a:lstStyle/>
        <a:p>
          <a:r>
            <a:rPr lang="en-US"/>
            <a:t>Role of IT in monitoring: As an IT administrator you must identify the underlying issue by examining the stored logs (root cause analysis) </a:t>
          </a:r>
        </a:p>
      </dgm:t>
    </dgm:pt>
    <dgm:pt modelId="{0838125F-5AFA-447F-B350-B46E861BC825}" type="parTrans" cxnId="{A866CE2E-F2AE-43BA-8E05-A5E98A10CB1B}">
      <dgm:prSet/>
      <dgm:spPr/>
      <dgm:t>
        <a:bodyPr/>
        <a:lstStyle/>
        <a:p>
          <a:endParaRPr lang="en-US"/>
        </a:p>
      </dgm:t>
    </dgm:pt>
    <dgm:pt modelId="{3B887772-9D29-4C0A-9956-BC9807DB6D8F}" type="sibTrans" cxnId="{A866CE2E-F2AE-43BA-8E05-A5E98A10CB1B}">
      <dgm:prSet/>
      <dgm:spPr/>
      <dgm:t>
        <a:bodyPr/>
        <a:lstStyle/>
        <a:p>
          <a:endParaRPr lang="en-US"/>
        </a:p>
      </dgm:t>
    </dgm:pt>
    <dgm:pt modelId="{E1E21A76-1A38-4D10-923F-7C0F8090DF07}">
      <dgm:prSet/>
      <dgm:spPr/>
      <dgm:t>
        <a:bodyPr/>
        <a:lstStyle/>
        <a:p>
          <a:r>
            <a:rPr lang="en-US" dirty="0"/>
            <a:t> Examining Logs;. Review logs from servers, firewalls, and databases to detect patterns. Such as recurring unsuccessful transactions or unexpected access efforts. </a:t>
          </a:r>
        </a:p>
      </dgm:t>
    </dgm:pt>
    <dgm:pt modelId="{8AB56EF3-7909-461C-8364-E9096151A095}" type="parTrans" cxnId="{69D9C004-0FED-42BE-856E-1AE9E69408E0}">
      <dgm:prSet/>
      <dgm:spPr/>
      <dgm:t>
        <a:bodyPr/>
        <a:lstStyle/>
        <a:p>
          <a:endParaRPr lang="en-US"/>
        </a:p>
      </dgm:t>
    </dgm:pt>
    <dgm:pt modelId="{CEA0F15A-56A3-4C09-92C5-F95345D78666}" type="sibTrans" cxnId="{69D9C004-0FED-42BE-856E-1AE9E69408E0}">
      <dgm:prSet/>
      <dgm:spPr/>
      <dgm:t>
        <a:bodyPr/>
        <a:lstStyle/>
        <a:p>
          <a:endParaRPr lang="en-US"/>
        </a:p>
      </dgm:t>
    </dgm:pt>
    <dgm:pt modelId="{13817509-087E-4E63-A251-B417278BD617}">
      <dgm:prSet/>
      <dgm:spPr/>
      <dgm:t>
        <a:bodyPr/>
        <a:lstStyle/>
        <a:p>
          <a:r>
            <a:rPr lang="en-US" dirty="0"/>
            <a:t>Discovery: The investigation reveals a server process that is resulting in database lock errors and consequently causing delays, in transaction processing. Further inspection shows that this server is misconfigured. </a:t>
          </a:r>
        </a:p>
      </dgm:t>
    </dgm:pt>
    <dgm:pt modelId="{3D55BEC1-9FEC-4DBB-ACE8-0CE0C700A9EC}" type="parTrans" cxnId="{6F3B7012-164E-44BD-B40C-077EADB9BB18}">
      <dgm:prSet/>
      <dgm:spPr/>
      <dgm:t>
        <a:bodyPr/>
        <a:lstStyle/>
        <a:p>
          <a:endParaRPr lang="en-US"/>
        </a:p>
      </dgm:t>
    </dgm:pt>
    <dgm:pt modelId="{E4B2DD3C-9B66-45BA-B20E-BDABE3FAE35D}" type="sibTrans" cxnId="{6F3B7012-164E-44BD-B40C-077EADB9BB18}">
      <dgm:prSet/>
      <dgm:spPr/>
      <dgm:t>
        <a:bodyPr/>
        <a:lstStyle/>
        <a:p>
          <a:endParaRPr lang="en-US"/>
        </a:p>
      </dgm:t>
    </dgm:pt>
    <dgm:pt modelId="{E28FACB8-406B-4CB2-9AA4-F4B46114A8FE}">
      <dgm:prSet/>
      <dgm:spPr/>
      <dgm:t>
        <a:bodyPr/>
        <a:lstStyle/>
        <a:p>
          <a:r>
            <a:rPr lang="en-US" dirty="0"/>
            <a:t> Action: Task at hand involves adjusting the server configs to rectify any issues that are causing errors and bringing back the transaction speeds to their correct levels. </a:t>
          </a:r>
        </a:p>
      </dgm:t>
    </dgm:pt>
    <dgm:pt modelId="{2AE55B29-B5DD-4EC4-A1C3-1558BD18E97C}" type="parTrans" cxnId="{E8619024-5654-435F-B60B-D744863DEB4F}">
      <dgm:prSet/>
      <dgm:spPr/>
      <dgm:t>
        <a:bodyPr/>
        <a:lstStyle/>
        <a:p>
          <a:endParaRPr lang="en-US"/>
        </a:p>
      </dgm:t>
    </dgm:pt>
    <dgm:pt modelId="{674D913C-5E6B-4182-84DB-1B621020AAAB}" type="sibTrans" cxnId="{E8619024-5654-435F-B60B-D744863DEB4F}">
      <dgm:prSet/>
      <dgm:spPr/>
      <dgm:t>
        <a:bodyPr/>
        <a:lstStyle/>
        <a:p>
          <a:endParaRPr lang="en-US"/>
        </a:p>
      </dgm:t>
    </dgm:pt>
    <dgm:pt modelId="{C4CC23EF-5EF9-A249-803B-C5940759A8C1}" type="pres">
      <dgm:prSet presAssocID="{9D443CC2-F3CE-4956-93A6-83DFEE4E7CAC}" presName="diagram" presStyleCnt="0">
        <dgm:presLayoutVars>
          <dgm:dir/>
          <dgm:resizeHandles val="exact"/>
        </dgm:presLayoutVars>
      </dgm:prSet>
      <dgm:spPr/>
    </dgm:pt>
    <dgm:pt modelId="{DF6A4130-EA42-854F-A236-B3C0A7C7992B}" type="pres">
      <dgm:prSet presAssocID="{57E5F5D3-4053-46CF-9296-2A71491AD5AA}" presName="node" presStyleLbl="node1" presStyleIdx="0" presStyleCnt="5">
        <dgm:presLayoutVars>
          <dgm:bulletEnabled val="1"/>
        </dgm:presLayoutVars>
      </dgm:prSet>
      <dgm:spPr/>
    </dgm:pt>
    <dgm:pt modelId="{0A30D5BA-1C99-E64F-A442-1CFF65EFC539}" type="pres">
      <dgm:prSet presAssocID="{D36FDFC9-75F4-4417-86BA-248065F35CCA}" presName="sibTrans" presStyleCnt="0"/>
      <dgm:spPr/>
    </dgm:pt>
    <dgm:pt modelId="{EC401596-CDF4-5745-9AFA-2E14E552A7D9}" type="pres">
      <dgm:prSet presAssocID="{BD49AA60-A7C1-4CE9-AD4A-A6829ABDAC8D}" presName="node" presStyleLbl="node1" presStyleIdx="1" presStyleCnt="5">
        <dgm:presLayoutVars>
          <dgm:bulletEnabled val="1"/>
        </dgm:presLayoutVars>
      </dgm:prSet>
      <dgm:spPr/>
    </dgm:pt>
    <dgm:pt modelId="{EEE56B61-8A31-6948-B73D-CB309F80F756}" type="pres">
      <dgm:prSet presAssocID="{3B887772-9D29-4C0A-9956-BC9807DB6D8F}" presName="sibTrans" presStyleCnt="0"/>
      <dgm:spPr/>
    </dgm:pt>
    <dgm:pt modelId="{E7B7F7A9-2AB5-314F-A0CC-4CCC4CA40839}" type="pres">
      <dgm:prSet presAssocID="{E1E21A76-1A38-4D10-923F-7C0F8090DF07}" presName="node" presStyleLbl="node1" presStyleIdx="2" presStyleCnt="5">
        <dgm:presLayoutVars>
          <dgm:bulletEnabled val="1"/>
        </dgm:presLayoutVars>
      </dgm:prSet>
      <dgm:spPr/>
    </dgm:pt>
    <dgm:pt modelId="{AEB42134-D92E-EB45-BF29-8197594BFC96}" type="pres">
      <dgm:prSet presAssocID="{CEA0F15A-56A3-4C09-92C5-F95345D78666}" presName="sibTrans" presStyleCnt="0"/>
      <dgm:spPr/>
    </dgm:pt>
    <dgm:pt modelId="{DF18C7D0-E558-914E-9FC8-96F3DB3C8B2C}" type="pres">
      <dgm:prSet presAssocID="{13817509-087E-4E63-A251-B417278BD617}" presName="node" presStyleLbl="node1" presStyleIdx="3" presStyleCnt="5">
        <dgm:presLayoutVars>
          <dgm:bulletEnabled val="1"/>
        </dgm:presLayoutVars>
      </dgm:prSet>
      <dgm:spPr/>
    </dgm:pt>
    <dgm:pt modelId="{9AEAFA26-D948-F54A-B95F-472545DC8C0A}" type="pres">
      <dgm:prSet presAssocID="{E4B2DD3C-9B66-45BA-B20E-BDABE3FAE35D}" presName="sibTrans" presStyleCnt="0"/>
      <dgm:spPr/>
    </dgm:pt>
    <dgm:pt modelId="{4C18D2EC-2F22-664E-94F6-A8393C574503}" type="pres">
      <dgm:prSet presAssocID="{E28FACB8-406B-4CB2-9AA4-F4B46114A8FE}" presName="node" presStyleLbl="node1" presStyleIdx="4" presStyleCnt="5">
        <dgm:presLayoutVars>
          <dgm:bulletEnabled val="1"/>
        </dgm:presLayoutVars>
      </dgm:prSet>
      <dgm:spPr/>
    </dgm:pt>
  </dgm:ptLst>
  <dgm:cxnLst>
    <dgm:cxn modelId="{69D9C004-0FED-42BE-856E-1AE9E69408E0}" srcId="{9D443CC2-F3CE-4956-93A6-83DFEE4E7CAC}" destId="{E1E21A76-1A38-4D10-923F-7C0F8090DF07}" srcOrd="2" destOrd="0" parTransId="{8AB56EF3-7909-461C-8364-E9096151A095}" sibTransId="{CEA0F15A-56A3-4C09-92C5-F95345D78666}"/>
    <dgm:cxn modelId="{6F3B7012-164E-44BD-B40C-077EADB9BB18}" srcId="{9D443CC2-F3CE-4956-93A6-83DFEE4E7CAC}" destId="{13817509-087E-4E63-A251-B417278BD617}" srcOrd="3" destOrd="0" parTransId="{3D55BEC1-9FEC-4DBB-ACE8-0CE0C700A9EC}" sibTransId="{E4B2DD3C-9B66-45BA-B20E-BDABE3FAE35D}"/>
    <dgm:cxn modelId="{E8619024-5654-435F-B60B-D744863DEB4F}" srcId="{9D443CC2-F3CE-4956-93A6-83DFEE4E7CAC}" destId="{E28FACB8-406B-4CB2-9AA4-F4B46114A8FE}" srcOrd="4" destOrd="0" parTransId="{2AE55B29-B5DD-4EC4-A1C3-1558BD18E97C}" sibTransId="{674D913C-5E6B-4182-84DB-1B621020AAAB}"/>
    <dgm:cxn modelId="{A866CE2E-F2AE-43BA-8E05-A5E98A10CB1B}" srcId="{9D443CC2-F3CE-4956-93A6-83DFEE4E7CAC}" destId="{BD49AA60-A7C1-4CE9-AD4A-A6829ABDAC8D}" srcOrd="1" destOrd="0" parTransId="{0838125F-5AFA-447F-B350-B46E861BC825}" sibTransId="{3B887772-9D29-4C0A-9956-BC9807DB6D8F}"/>
    <dgm:cxn modelId="{67C0CA3E-B4B9-3D41-9807-F1E82E38D573}" type="presOf" srcId="{9D443CC2-F3CE-4956-93A6-83DFEE4E7CAC}" destId="{C4CC23EF-5EF9-A249-803B-C5940759A8C1}" srcOrd="0" destOrd="0" presId="urn:microsoft.com/office/officeart/2005/8/layout/default"/>
    <dgm:cxn modelId="{2AD7DB46-AE2E-254D-BB26-D9D1C2038484}" type="presOf" srcId="{BD49AA60-A7C1-4CE9-AD4A-A6829ABDAC8D}" destId="{EC401596-CDF4-5745-9AFA-2E14E552A7D9}" srcOrd="0" destOrd="0" presId="urn:microsoft.com/office/officeart/2005/8/layout/default"/>
    <dgm:cxn modelId="{60A9244B-025A-734C-9F27-AD9DE2A4FFEC}" type="presOf" srcId="{57E5F5D3-4053-46CF-9296-2A71491AD5AA}" destId="{DF6A4130-EA42-854F-A236-B3C0A7C7992B}" srcOrd="0" destOrd="0" presId="urn:microsoft.com/office/officeart/2005/8/layout/default"/>
    <dgm:cxn modelId="{37025859-F67B-454F-A54F-B9CEE0421010}" srcId="{9D443CC2-F3CE-4956-93A6-83DFEE4E7CAC}" destId="{57E5F5D3-4053-46CF-9296-2A71491AD5AA}" srcOrd="0" destOrd="0" parTransId="{68974F2D-3307-4555-820E-61B5D36B6B65}" sibTransId="{D36FDFC9-75F4-4417-86BA-248065F35CCA}"/>
    <dgm:cxn modelId="{C6008487-DD6A-6A4B-893A-A4F37AC0A6F2}" type="presOf" srcId="{E28FACB8-406B-4CB2-9AA4-F4B46114A8FE}" destId="{4C18D2EC-2F22-664E-94F6-A8393C574503}" srcOrd="0" destOrd="0" presId="urn:microsoft.com/office/officeart/2005/8/layout/default"/>
    <dgm:cxn modelId="{2A73AFCE-81E6-4442-9DD6-B183FBF79E80}" type="presOf" srcId="{13817509-087E-4E63-A251-B417278BD617}" destId="{DF18C7D0-E558-914E-9FC8-96F3DB3C8B2C}" srcOrd="0" destOrd="0" presId="urn:microsoft.com/office/officeart/2005/8/layout/default"/>
    <dgm:cxn modelId="{42D0CCED-DCF9-2D40-81B6-0A3B41E38300}" type="presOf" srcId="{E1E21A76-1A38-4D10-923F-7C0F8090DF07}" destId="{E7B7F7A9-2AB5-314F-A0CC-4CCC4CA40839}" srcOrd="0" destOrd="0" presId="urn:microsoft.com/office/officeart/2005/8/layout/default"/>
    <dgm:cxn modelId="{B7EA37B7-ECB9-D747-A8FC-C568F4351701}" type="presParOf" srcId="{C4CC23EF-5EF9-A249-803B-C5940759A8C1}" destId="{DF6A4130-EA42-854F-A236-B3C0A7C7992B}" srcOrd="0" destOrd="0" presId="urn:microsoft.com/office/officeart/2005/8/layout/default"/>
    <dgm:cxn modelId="{1FF56D2D-47A7-9241-97D5-95912453FDE9}" type="presParOf" srcId="{C4CC23EF-5EF9-A249-803B-C5940759A8C1}" destId="{0A30D5BA-1C99-E64F-A442-1CFF65EFC539}" srcOrd="1" destOrd="0" presId="urn:microsoft.com/office/officeart/2005/8/layout/default"/>
    <dgm:cxn modelId="{2AE2CCA3-DE2E-FE48-9C7F-510842BB0B2E}" type="presParOf" srcId="{C4CC23EF-5EF9-A249-803B-C5940759A8C1}" destId="{EC401596-CDF4-5745-9AFA-2E14E552A7D9}" srcOrd="2" destOrd="0" presId="urn:microsoft.com/office/officeart/2005/8/layout/default"/>
    <dgm:cxn modelId="{03BE9045-AC7F-0545-A331-1F6E634F543C}" type="presParOf" srcId="{C4CC23EF-5EF9-A249-803B-C5940759A8C1}" destId="{EEE56B61-8A31-6948-B73D-CB309F80F756}" srcOrd="3" destOrd="0" presId="urn:microsoft.com/office/officeart/2005/8/layout/default"/>
    <dgm:cxn modelId="{FF9DA40B-2838-4342-9A78-D96259DF1A0E}" type="presParOf" srcId="{C4CC23EF-5EF9-A249-803B-C5940759A8C1}" destId="{E7B7F7A9-2AB5-314F-A0CC-4CCC4CA40839}" srcOrd="4" destOrd="0" presId="urn:microsoft.com/office/officeart/2005/8/layout/default"/>
    <dgm:cxn modelId="{2D40A8CA-4D0B-9D46-B808-1D3B259419BE}" type="presParOf" srcId="{C4CC23EF-5EF9-A249-803B-C5940759A8C1}" destId="{AEB42134-D92E-EB45-BF29-8197594BFC96}" srcOrd="5" destOrd="0" presId="urn:microsoft.com/office/officeart/2005/8/layout/default"/>
    <dgm:cxn modelId="{2923F06C-74B6-A346-80D6-B81C0D432FE9}" type="presParOf" srcId="{C4CC23EF-5EF9-A249-803B-C5940759A8C1}" destId="{DF18C7D0-E558-914E-9FC8-96F3DB3C8B2C}" srcOrd="6" destOrd="0" presId="urn:microsoft.com/office/officeart/2005/8/layout/default"/>
    <dgm:cxn modelId="{E63E8A0E-6E54-5345-884E-AAC7A863B41F}" type="presParOf" srcId="{C4CC23EF-5EF9-A249-803B-C5940759A8C1}" destId="{9AEAFA26-D948-F54A-B95F-472545DC8C0A}" srcOrd="7" destOrd="0" presId="urn:microsoft.com/office/officeart/2005/8/layout/default"/>
    <dgm:cxn modelId="{63FF8EE6-86FF-B94E-8851-3EF0ADF82447}" type="presParOf" srcId="{C4CC23EF-5EF9-A249-803B-C5940759A8C1}" destId="{4C18D2EC-2F22-664E-94F6-A8393C574503}"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7EEAFD-759D-4822-AEF6-20296AC4C9B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D14DB7C-2ACC-447F-BDCD-A0F7E6F49672}">
      <dgm:prSet/>
      <dgm:spPr/>
      <dgm:t>
        <a:bodyPr/>
        <a:lstStyle/>
        <a:p>
          <a:r>
            <a:rPr lang="en-US"/>
            <a:t>After solving the problem at hand‚ the administrator checks the systems performance using a dashboard to track it in time. </a:t>
          </a:r>
        </a:p>
      </dgm:t>
    </dgm:pt>
    <dgm:pt modelId="{B565CD3A-E85E-409F-8848-A26E3014670B}" type="parTrans" cxnId="{74510DC6-D1ED-42F5-A314-70F02B418F34}">
      <dgm:prSet/>
      <dgm:spPr/>
      <dgm:t>
        <a:bodyPr/>
        <a:lstStyle/>
        <a:p>
          <a:endParaRPr lang="en-US"/>
        </a:p>
      </dgm:t>
    </dgm:pt>
    <dgm:pt modelId="{A7368EC3-40DF-4A92-98F2-C398B4DBF21F}" type="sibTrans" cxnId="{74510DC6-D1ED-42F5-A314-70F02B418F34}">
      <dgm:prSet/>
      <dgm:spPr/>
      <dgm:t>
        <a:bodyPr/>
        <a:lstStyle/>
        <a:p>
          <a:endParaRPr lang="en-US"/>
        </a:p>
      </dgm:t>
    </dgm:pt>
    <dgm:pt modelId="{5FCE4386-116B-49E7-8319-AC1966BD8C1F}">
      <dgm:prSet/>
      <dgm:spPr/>
      <dgm:t>
        <a:bodyPr/>
        <a:lstStyle/>
        <a:p>
          <a:r>
            <a:rPr lang="en-US"/>
            <a:t>Dashboard Functionality: Monitoring statistics; such as response times, error rates. and server capacity to maintain system stability. </a:t>
          </a:r>
        </a:p>
      </dgm:t>
    </dgm:pt>
    <dgm:pt modelId="{C7DFE5B8-E7F2-456B-86F5-D1D60B9A9EDD}" type="parTrans" cxnId="{D1201C64-20F5-4ED0-9192-42137E994922}">
      <dgm:prSet/>
      <dgm:spPr/>
      <dgm:t>
        <a:bodyPr/>
        <a:lstStyle/>
        <a:p>
          <a:endParaRPr lang="en-US"/>
        </a:p>
      </dgm:t>
    </dgm:pt>
    <dgm:pt modelId="{916326E7-94BF-42E1-AC03-6274AD565FE9}" type="sibTrans" cxnId="{D1201C64-20F5-4ED0-9192-42137E994922}">
      <dgm:prSet/>
      <dgm:spPr/>
      <dgm:t>
        <a:bodyPr/>
        <a:lstStyle/>
        <a:p>
          <a:endParaRPr lang="en-US"/>
        </a:p>
      </dgm:t>
    </dgm:pt>
    <dgm:pt modelId="{F4404570-B575-42BA-BCF4-2F34481A96B8}">
      <dgm:prSet/>
      <dgm:spPr/>
      <dgm:t>
        <a:bodyPr/>
        <a:lstStyle/>
        <a:p>
          <a:r>
            <a:rPr lang="en-US"/>
            <a:t>Visual Insights:  This provides  a way to showcase trends and Swiftly pinpoints any common issues or peak traffic periods. </a:t>
          </a:r>
        </a:p>
      </dgm:t>
    </dgm:pt>
    <dgm:pt modelId="{D9C1AD67-7279-4401-A5F1-A0804B526D1A}" type="parTrans" cxnId="{5B1895F4-8EA8-4B88-B6EF-F3E08D19F6B2}">
      <dgm:prSet/>
      <dgm:spPr/>
      <dgm:t>
        <a:bodyPr/>
        <a:lstStyle/>
        <a:p>
          <a:endParaRPr lang="en-US"/>
        </a:p>
      </dgm:t>
    </dgm:pt>
    <dgm:pt modelId="{10564D71-2F4C-4799-A0D5-ACDBC3922F2B}" type="sibTrans" cxnId="{5B1895F4-8EA8-4B88-B6EF-F3E08D19F6B2}">
      <dgm:prSet/>
      <dgm:spPr/>
      <dgm:t>
        <a:bodyPr/>
        <a:lstStyle/>
        <a:p>
          <a:endParaRPr lang="en-US"/>
        </a:p>
      </dgm:t>
    </dgm:pt>
    <dgm:pt modelId="{31478848-A45A-486C-A6AC-772EDE6DB976}">
      <dgm:prSet/>
      <dgm:spPr/>
      <dgm:t>
        <a:bodyPr/>
        <a:lstStyle/>
        <a:p>
          <a:r>
            <a:rPr lang="en-US" dirty="0"/>
            <a:t> Quick Response actions: This allows the administrator to quickly identify and deal with any problems as they arise. </a:t>
          </a:r>
        </a:p>
      </dgm:t>
    </dgm:pt>
    <dgm:pt modelId="{2CA1289F-E298-42DA-B067-7AEA265340B1}" type="parTrans" cxnId="{CA4C606E-A7E6-4C28-8329-0302DC4EC0FF}">
      <dgm:prSet/>
      <dgm:spPr/>
      <dgm:t>
        <a:bodyPr/>
        <a:lstStyle/>
        <a:p>
          <a:endParaRPr lang="en-US"/>
        </a:p>
      </dgm:t>
    </dgm:pt>
    <dgm:pt modelId="{9CB395DA-BCB5-44D2-8733-98CFF23562FA}" type="sibTrans" cxnId="{CA4C606E-A7E6-4C28-8329-0302DC4EC0FF}">
      <dgm:prSet/>
      <dgm:spPr/>
      <dgm:t>
        <a:bodyPr/>
        <a:lstStyle/>
        <a:p>
          <a:endParaRPr lang="en-US"/>
        </a:p>
      </dgm:t>
    </dgm:pt>
    <dgm:pt modelId="{E24AD3D3-9F97-4782-A951-DA56BB337DF9}">
      <dgm:prSet/>
      <dgm:spPr/>
      <dgm:t>
        <a:bodyPr/>
        <a:lstStyle/>
        <a:p>
          <a:r>
            <a:rPr lang="en-US" dirty="0"/>
            <a:t>The outcome: Prevents interruptions through the implementation of decisions based on data and the maintenance of ongoing performance monitoring. </a:t>
          </a:r>
        </a:p>
      </dgm:t>
    </dgm:pt>
    <dgm:pt modelId="{22858718-D957-431C-BB3D-097E2CB1C47F}" type="parTrans" cxnId="{64ABE3B7-990F-4B70-88AE-3FDB8317729D}">
      <dgm:prSet/>
      <dgm:spPr/>
      <dgm:t>
        <a:bodyPr/>
        <a:lstStyle/>
        <a:p>
          <a:endParaRPr lang="en-US"/>
        </a:p>
      </dgm:t>
    </dgm:pt>
    <dgm:pt modelId="{A848FF50-6E4A-4982-BA87-176214ACB245}" type="sibTrans" cxnId="{64ABE3B7-990F-4B70-88AE-3FDB8317729D}">
      <dgm:prSet/>
      <dgm:spPr/>
      <dgm:t>
        <a:bodyPr/>
        <a:lstStyle/>
        <a:p>
          <a:endParaRPr lang="en-US"/>
        </a:p>
      </dgm:t>
    </dgm:pt>
    <dgm:pt modelId="{0BB1F440-50B5-274D-898D-33F78A288A61}" type="pres">
      <dgm:prSet presAssocID="{4C7EEAFD-759D-4822-AEF6-20296AC4C9BE}" presName="linear" presStyleCnt="0">
        <dgm:presLayoutVars>
          <dgm:animLvl val="lvl"/>
          <dgm:resizeHandles val="exact"/>
        </dgm:presLayoutVars>
      </dgm:prSet>
      <dgm:spPr/>
    </dgm:pt>
    <dgm:pt modelId="{F8431A3B-A487-8443-8221-FE27FFD6E087}" type="pres">
      <dgm:prSet presAssocID="{CD14DB7C-2ACC-447F-BDCD-A0F7E6F49672}" presName="parentText" presStyleLbl="node1" presStyleIdx="0" presStyleCnt="5">
        <dgm:presLayoutVars>
          <dgm:chMax val="0"/>
          <dgm:bulletEnabled val="1"/>
        </dgm:presLayoutVars>
      </dgm:prSet>
      <dgm:spPr/>
    </dgm:pt>
    <dgm:pt modelId="{85BED100-25C3-F943-BBD9-6BE5E78B4FD7}" type="pres">
      <dgm:prSet presAssocID="{A7368EC3-40DF-4A92-98F2-C398B4DBF21F}" presName="spacer" presStyleCnt="0"/>
      <dgm:spPr/>
    </dgm:pt>
    <dgm:pt modelId="{CFAB3E83-320C-5E4F-9F2B-3CAAAEA26F33}" type="pres">
      <dgm:prSet presAssocID="{5FCE4386-116B-49E7-8319-AC1966BD8C1F}" presName="parentText" presStyleLbl="node1" presStyleIdx="1" presStyleCnt="5">
        <dgm:presLayoutVars>
          <dgm:chMax val="0"/>
          <dgm:bulletEnabled val="1"/>
        </dgm:presLayoutVars>
      </dgm:prSet>
      <dgm:spPr/>
    </dgm:pt>
    <dgm:pt modelId="{58940D42-C5D5-D548-9C57-6A6E0BCB3D77}" type="pres">
      <dgm:prSet presAssocID="{916326E7-94BF-42E1-AC03-6274AD565FE9}" presName="spacer" presStyleCnt="0"/>
      <dgm:spPr/>
    </dgm:pt>
    <dgm:pt modelId="{9F1B8577-691B-A049-BE3F-77B9819124A7}" type="pres">
      <dgm:prSet presAssocID="{F4404570-B575-42BA-BCF4-2F34481A96B8}" presName="parentText" presStyleLbl="node1" presStyleIdx="2" presStyleCnt="5">
        <dgm:presLayoutVars>
          <dgm:chMax val="0"/>
          <dgm:bulletEnabled val="1"/>
        </dgm:presLayoutVars>
      </dgm:prSet>
      <dgm:spPr/>
    </dgm:pt>
    <dgm:pt modelId="{3E3F9197-6E69-1D45-B299-E8B56C60FEAF}" type="pres">
      <dgm:prSet presAssocID="{10564D71-2F4C-4799-A0D5-ACDBC3922F2B}" presName="spacer" presStyleCnt="0"/>
      <dgm:spPr/>
    </dgm:pt>
    <dgm:pt modelId="{E8F09CA8-B193-954E-B0A4-72F899F99525}" type="pres">
      <dgm:prSet presAssocID="{31478848-A45A-486C-A6AC-772EDE6DB976}" presName="parentText" presStyleLbl="node1" presStyleIdx="3" presStyleCnt="5">
        <dgm:presLayoutVars>
          <dgm:chMax val="0"/>
          <dgm:bulletEnabled val="1"/>
        </dgm:presLayoutVars>
      </dgm:prSet>
      <dgm:spPr/>
    </dgm:pt>
    <dgm:pt modelId="{02268731-8914-844D-B108-7E43C10D6115}" type="pres">
      <dgm:prSet presAssocID="{9CB395DA-BCB5-44D2-8733-98CFF23562FA}" presName="spacer" presStyleCnt="0"/>
      <dgm:spPr/>
    </dgm:pt>
    <dgm:pt modelId="{2C9EFD6E-2F57-D346-8AB9-D0015A250D0A}" type="pres">
      <dgm:prSet presAssocID="{E24AD3D3-9F97-4782-A951-DA56BB337DF9}" presName="parentText" presStyleLbl="node1" presStyleIdx="4" presStyleCnt="5">
        <dgm:presLayoutVars>
          <dgm:chMax val="0"/>
          <dgm:bulletEnabled val="1"/>
        </dgm:presLayoutVars>
      </dgm:prSet>
      <dgm:spPr/>
    </dgm:pt>
  </dgm:ptLst>
  <dgm:cxnLst>
    <dgm:cxn modelId="{A441C950-B1B8-694A-BF5D-C35932548110}" type="presOf" srcId="{31478848-A45A-486C-A6AC-772EDE6DB976}" destId="{E8F09CA8-B193-954E-B0A4-72F899F99525}" srcOrd="0" destOrd="0" presId="urn:microsoft.com/office/officeart/2005/8/layout/vList2"/>
    <dgm:cxn modelId="{D1201C64-20F5-4ED0-9192-42137E994922}" srcId="{4C7EEAFD-759D-4822-AEF6-20296AC4C9BE}" destId="{5FCE4386-116B-49E7-8319-AC1966BD8C1F}" srcOrd="1" destOrd="0" parTransId="{C7DFE5B8-E7F2-456B-86F5-D1D60B9A9EDD}" sibTransId="{916326E7-94BF-42E1-AC03-6274AD565FE9}"/>
    <dgm:cxn modelId="{CA4C606E-A7E6-4C28-8329-0302DC4EC0FF}" srcId="{4C7EEAFD-759D-4822-AEF6-20296AC4C9BE}" destId="{31478848-A45A-486C-A6AC-772EDE6DB976}" srcOrd="3" destOrd="0" parTransId="{2CA1289F-E298-42DA-B067-7AEA265340B1}" sibTransId="{9CB395DA-BCB5-44D2-8733-98CFF23562FA}"/>
    <dgm:cxn modelId="{F9A2BE76-5E84-7B48-98EA-3CA79B255468}" type="presOf" srcId="{E24AD3D3-9F97-4782-A951-DA56BB337DF9}" destId="{2C9EFD6E-2F57-D346-8AB9-D0015A250D0A}" srcOrd="0" destOrd="0" presId="urn:microsoft.com/office/officeart/2005/8/layout/vList2"/>
    <dgm:cxn modelId="{80133696-C4DB-3C46-ACFB-161D42AED496}" type="presOf" srcId="{F4404570-B575-42BA-BCF4-2F34481A96B8}" destId="{9F1B8577-691B-A049-BE3F-77B9819124A7}" srcOrd="0" destOrd="0" presId="urn:microsoft.com/office/officeart/2005/8/layout/vList2"/>
    <dgm:cxn modelId="{64ABE3B7-990F-4B70-88AE-3FDB8317729D}" srcId="{4C7EEAFD-759D-4822-AEF6-20296AC4C9BE}" destId="{E24AD3D3-9F97-4782-A951-DA56BB337DF9}" srcOrd="4" destOrd="0" parTransId="{22858718-D957-431C-BB3D-097E2CB1C47F}" sibTransId="{A848FF50-6E4A-4982-BA87-176214ACB245}"/>
    <dgm:cxn modelId="{3E1FA6BF-D2E9-994A-9F1B-4563392FDACC}" type="presOf" srcId="{5FCE4386-116B-49E7-8319-AC1966BD8C1F}" destId="{CFAB3E83-320C-5E4F-9F2B-3CAAAEA26F33}" srcOrd="0" destOrd="0" presId="urn:microsoft.com/office/officeart/2005/8/layout/vList2"/>
    <dgm:cxn modelId="{74510DC6-D1ED-42F5-A314-70F02B418F34}" srcId="{4C7EEAFD-759D-4822-AEF6-20296AC4C9BE}" destId="{CD14DB7C-2ACC-447F-BDCD-A0F7E6F49672}" srcOrd="0" destOrd="0" parTransId="{B565CD3A-E85E-409F-8848-A26E3014670B}" sibTransId="{A7368EC3-40DF-4A92-98F2-C398B4DBF21F}"/>
    <dgm:cxn modelId="{01842ADB-11A4-2446-AEFA-E32A0F36ABB2}" type="presOf" srcId="{4C7EEAFD-759D-4822-AEF6-20296AC4C9BE}" destId="{0BB1F440-50B5-274D-898D-33F78A288A61}" srcOrd="0" destOrd="0" presId="urn:microsoft.com/office/officeart/2005/8/layout/vList2"/>
    <dgm:cxn modelId="{8E20E9F3-BCEE-0C48-A3E4-A22CAC1F9725}" type="presOf" srcId="{CD14DB7C-2ACC-447F-BDCD-A0F7E6F49672}" destId="{F8431A3B-A487-8443-8221-FE27FFD6E087}" srcOrd="0" destOrd="0" presId="urn:microsoft.com/office/officeart/2005/8/layout/vList2"/>
    <dgm:cxn modelId="{5B1895F4-8EA8-4B88-B6EF-F3E08D19F6B2}" srcId="{4C7EEAFD-759D-4822-AEF6-20296AC4C9BE}" destId="{F4404570-B575-42BA-BCF4-2F34481A96B8}" srcOrd="2" destOrd="0" parTransId="{D9C1AD67-7279-4401-A5F1-A0804B526D1A}" sibTransId="{10564D71-2F4C-4799-A0D5-ACDBC3922F2B}"/>
    <dgm:cxn modelId="{74A7ED14-657E-D043-BCC5-F151A192C2B3}" type="presParOf" srcId="{0BB1F440-50B5-274D-898D-33F78A288A61}" destId="{F8431A3B-A487-8443-8221-FE27FFD6E087}" srcOrd="0" destOrd="0" presId="urn:microsoft.com/office/officeart/2005/8/layout/vList2"/>
    <dgm:cxn modelId="{26F721CC-2B84-1447-A1B6-AE1DFA03EDD8}" type="presParOf" srcId="{0BB1F440-50B5-274D-898D-33F78A288A61}" destId="{85BED100-25C3-F943-BBD9-6BE5E78B4FD7}" srcOrd="1" destOrd="0" presId="urn:microsoft.com/office/officeart/2005/8/layout/vList2"/>
    <dgm:cxn modelId="{EA9ECB8F-B83B-1B42-BFF6-19C468C4D64D}" type="presParOf" srcId="{0BB1F440-50B5-274D-898D-33F78A288A61}" destId="{CFAB3E83-320C-5E4F-9F2B-3CAAAEA26F33}" srcOrd="2" destOrd="0" presId="urn:microsoft.com/office/officeart/2005/8/layout/vList2"/>
    <dgm:cxn modelId="{C3A66B08-F304-7F41-8C3B-CF78CEDEB3C8}" type="presParOf" srcId="{0BB1F440-50B5-274D-898D-33F78A288A61}" destId="{58940D42-C5D5-D548-9C57-6A6E0BCB3D77}" srcOrd="3" destOrd="0" presId="urn:microsoft.com/office/officeart/2005/8/layout/vList2"/>
    <dgm:cxn modelId="{EE7FF52B-206C-8749-B3FA-77C7D4DC5F30}" type="presParOf" srcId="{0BB1F440-50B5-274D-898D-33F78A288A61}" destId="{9F1B8577-691B-A049-BE3F-77B9819124A7}" srcOrd="4" destOrd="0" presId="urn:microsoft.com/office/officeart/2005/8/layout/vList2"/>
    <dgm:cxn modelId="{8C8F5BD7-7A51-EE4B-B2A6-E2B362AE2491}" type="presParOf" srcId="{0BB1F440-50B5-274D-898D-33F78A288A61}" destId="{3E3F9197-6E69-1D45-B299-E8B56C60FEAF}" srcOrd="5" destOrd="0" presId="urn:microsoft.com/office/officeart/2005/8/layout/vList2"/>
    <dgm:cxn modelId="{108EDE63-5FAA-DF48-9DC1-E7FB8C61ACEF}" type="presParOf" srcId="{0BB1F440-50B5-274D-898D-33F78A288A61}" destId="{E8F09CA8-B193-954E-B0A4-72F899F99525}" srcOrd="6" destOrd="0" presId="urn:microsoft.com/office/officeart/2005/8/layout/vList2"/>
    <dgm:cxn modelId="{278D9DCB-9A57-3845-B719-4336FF02ECC9}" type="presParOf" srcId="{0BB1F440-50B5-274D-898D-33F78A288A61}" destId="{02268731-8914-844D-B108-7E43C10D6115}" srcOrd="7" destOrd="0" presId="urn:microsoft.com/office/officeart/2005/8/layout/vList2"/>
    <dgm:cxn modelId="{7FDACF48-C07B-444D-A596-CE798D0DB92B}" type="presParOf" srcId="{0BB1F440-50B5-274D-898D-33F78A288A61}" destId="{2C9EFD6E-2F57-D346-8AB9-D0015A250D0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A4130-EA42-854F-A236-B3C0A7C7992B}">
      <dsp:nvSpPr>
        <dsp:cNvPr id="0" name=""/>
        <dsp:cNvSpPr/>
      </dsp:nvSpPr>
      <dsp:spPr>
        <a:xfrm>
          <a:off x="397549" y="1960"/>
          <a:ext cx="2751906" cy="1651143"/>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Scenario: A bank is facing an increase in transaction errors and delays that could affect customer transactions. </a:t>
          </a:r>
        </a:p>
      </dsp:txBody>
      <dsp:txXfrm>
        <a:off x="397549" y="1960"/>
        <a:ext cx="2751906" cy="1651143"/>
      </dsp:txXfrm>
    </dsp:sp>
    <dsp:sp modelId="{EC401596-CDF4-5745-9AFA-2E14E552A7D9}">
      <dsp:nvSpPr>
        <dsp:cNvPr id="0" name=""/>
        <dsp:cNvSpPr/>
      </dsp:nvSpPr>
      <dsp:spPr>
        <a:xfrm>
          <a:off x="3424646" y="1960"/>
          <a:ext cx="2751906" cy="1651143"/>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Role of IT in monitoring: As an IT administrator you must identify the underlying issue by examining the stored logs (root cause analysis) </a:t>
          </a:r>
        </a:p>
      </dsp:txBody>
      <dsp:txXfrm>
        <a:off x="3424646" y="1960"/>
        <a:ext cx="2751906" cy="1651143"/>
      </dsp:txXfrm>
    </dsp:sp>
    <dsp:sp modelId="{E7B7F7A9-2AB5-314F-A0CC-4CCC4CA40839}">
      <dsp:nvSpPr>
        <dsp:cNvPr id="0" name=""/>
        <dsp:cNvSpPr/>
      </dsp:nvSpPr>
      <dsp:spPr>
        <a:xfrm>
          <a:off x="6451743" y="1960"/>
          <a:ext cx="2751906" cy="1651143"/>
        </a:xfrm>
        <a:prstGeom prst="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 Examining Logs;. Review logs from servers, firewalls, and databases to detect patterns. Such as recurring unsuccessful transactions or unexpected access efforts. </a:t>
          </a:r>
        </a:p>
      </dsp:txBody>
      <dsp:txXfrm>
        <a:off x="6451743" y="1960"/>
        <a:ext cx="2751906" cy="1651143"/>
      </dsp:txXfrm>
    </dsp:sp>
    <dsp:sp modelId="{DF18C7D0-E558-914E-9FC8-96F3DB3C8B2C}">
      <dsp:nvSpPr>
        <dsp:cNvPr id="0" name=""/>
        <dsp:cNvSpPr/>
      </dsp:nvSpPr>
      <dsp:spPr>
        <a:xfrm>
          <a:off x="1911098" y="1928295"/>
          <a:ext cx="2751906" cy="1651143"/>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Discovery: The investigation reveals a server process that is resulting in database lock errors and consequently causing delays, in transaction processing. Further inspection shows that this server is misconfigured. </a:t>
          </a:r>
        </a:p>
      </dsp:txBody>
      <dsp:txXfrm>
        <a:off x="1911098" y="1928295"/>
        <a:ext cx="2751906" cy="1651143"/>
      </dsp:txXfrm>
    </dsp:sp>
    <dsp:sp modelId="{4C18D2EC-2F22-664E-94F6-A8393C574503}">
      <dsp:nvSpPr>
        <dsp:cNvPr id="0" name=""/>
        <dsp:cNvSpPr/>
      </dsp:nvSpPr>
      <dsp:spPr>
        <a:xfrm>
          <a:off x="4938195" y="1928295"/>
          <a:ext cx="2751906" cy="1651143"/>
        </a:xfrm>
        <a:prstGeom prst="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 Action: Task at hand involves adjusting the server configs to rectify any issues that are causing errors and bringing back the transaction speeds to their correct levels. </a:t>
          </a:r>
        </a:p>
      </dsp:txBody>
      <dsp:txXfrm>
        <a:off x="4938195" y="1928295"/>
        <a:ext cx="2751906" cy="1651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31A3B-A487-8443-8221-FE27FFD6E087}">
      <dsp:nvSpPr>
        <dsp:cNvPr id="0" name=""/>
        <dsp:cNvSpPr/>
      </dsp:nvSpPr>
      <dsp:spPr>
        <a:xfrm>
          <a:off x="0" y="41219"/>
          <a:ext cx="6506304" cy="105300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After solving the problem at hand‚ the administrator checks the systems performance using a dashboard to track it in time. </a:t>
          </a:r>
        </a:p>
      </dsp:txBody>
      <dsp:txXfrm>
        <a:off x="51403" y="92622"/>
        <a:ext cx="6403498" cy="950194"/>
      </dsp:txXfrm>
    </dsp:sp>
    <dsp:sp modelId="{CFAB3E83-320C-5E4F-9F2B-3CAAAEA26F33}">
      <dsp:nvSpPr>
        <dsp:cNvPr id="0" name=""/>
        <dsp:cNvSpPr/>
      </dsp:nvSpPr>
      <dsp:spPr>
        <a:xfrm>
          <a:off x="0" y="1151820"/>
          <a:ext cx="6506304" cy="1053000"/>
        </a:xfrm>
        <a:prstGeom prst="roundRect">
          <a:avLst/>
        </a:prstGeom>
        <a:solidFill>
          <a:schemeClr val="accent2">
            <a:hueOff val="-41413"/>
            <a:satOff val="-13584"/>
            <a:lumOff val="-495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Dashboard Functionality: Monitoring statistics; such as response times, error rates. and server capacity to maintain system stability. </a:t>
          </a:r>
        </a:p>
      </dsp:txBody>
      <dsp:txXfrm>
        <a:off x="51403" y="1203223"/>
        <a:ext cx="6403498" cy="950194"/>
      </dsp:txXfrm>
    </dsp:sp>
    <dsp:sp modelId="{9F1B8577-691B-A049-BE3F-77B9819124A7}">
      <dsp:nvSpPr>
        <dsp:cNvPr id="0" name=""/>
        <dsp:cNvSpPr/>
      </dsp:nvSpPr>
      <dsp:spPr>
        <a:xfrm>
          <a:off x="0" y="2262420"/>
          <a:ext cx="6506304" cy="1053000"/>
        </a:xfrm>
        <a:prstGeom prst="roundRect">
          <a:avLst/>
        </a:prstGeom>
        <a:solidFill>
          <a:schemeClr val="accent2">
            <a:hueOff val="-82826"/>
            <a:satOff val="-27168"/>
            <a:lumOff val="-99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Visual Insights:  This provides  a way to showcase trends and Swiftly pinpoints any common issues or peak traffic periods. </a:t>
          </a:r>
        </a:p>
      </dsp:txBody>
      <dsp:txXfrm>
        <a:off x="51403" y="2313823"/>
        <a:ext cx="6403498" cy="950194"/>
      </dsp:txXfrm>
    </dsp:sp>
    <dsp:sp modelId="{E8F09CA8-B193-954E-B0A4-72F899F99525}">
      <dsp:nvSpPr>
        <dsp:cNvPr id="0" name=""/>
        <dsp:cNvSpPr/>
      </dsp:nvSpPr>
      <dsp:spPr>
        <a:xfrm>
          <a:off x="0" y="3373020"/>
          <a:ext cx="6506304" cy="1053000"/>
        </a:xfrm>
        <a:prstGeom prst="roundRect">
          <a:avLst/>
        </a:prstGeom>
        <a:solidFill>
          <a:schemeClr val="accent2">
            <a:hueOff val="-124240"/>
            <a:satOff val="-40751"/>
            <a:lumOff val="-1485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 Quick Response actions: This allows the administrator to quickly identify and deal with any problems as they arise. </a:t>
          </a:r>
        </a:p>
      </dsp:txBody>
      <dsp:txXfrm>
        <a:off x="51403" y="3424423"/>
        <a:ext cx="6403498" cy="950194"/>
      </dsp:txXfrm>
    </dsp:sp>
    <dsp:sp modelId="{2C9EFD6E-2F57-D346-8AB9-D0015A250D0A}">
      <dsp:nvSpPr>
        <dsp:cNvPr id="0" name=""/>
        <dsp:cNvSpPr/>
      </dsp:nvSpPr>
      <dsp:spPr>
        <a:xfrm>
          <a:off x="0" y="4483620"/>
          <a:ext cx="6506304" cy="1053000"/>
        </a:xfrm>
        <a:prstGeom prst="roundRect">
          <a:avLst/>
        </a:prstGeom>
        <a:solidFill>
          <a:schemeClr val="accent2">
            <a:hueOff val="-165653"/>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outcome: Prevents interruptions through the implementation of decisions based on data and the maintenance of ongoing performance monitoring. </a:t>
          </a:r>
        </a:p>
      </dsp:txBody>
      <dsp:txXfrm>
        <a:off x="51403" y="4535023"/>
        <a:ext cx="6403498" cy="9501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9FB48C8-1DD6-0044-9B88-1B88431D8D25}" type="datetimeFigureOut">
              <a:rPr lang="en-US" smtClean="0"/>
              <a:t>9/7/24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A597BAD-D4E3-6E4A-BCA2-228175E73A8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559717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B48C8-1DD6-0044-9B88-1B88431D8D25}" type="datetimeFigureOut">
              <a:rPr lang="en-US" smtClean="0"/>
              <a:t>9/7/24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97BAD-D4E3-6E4A-BCA2-228175E73A88}" type="slidenum">
              <a:rPr lang="en-US" smtClean="0"/>
              <a:t>‹#›</a:t>
            </a:fld>
            <a:endParaRPr lang="en-US"/>
          </a:p>
        </p:txBody>
      </p:sp>
    </p:spTree>
    <p:extLst>
      <p:ext uri="{BB962C8B-B14F-4D97-AF65-F5344CB8AC3E}">
        <p14:creationId xmlns:p14="http://schemas.microsoft.com/office/powerpoint/2010/main" val="1636638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B48C8-1DD6-0044-9B88-1B88431D8D25}" type="datetimeFigureOut">
              <a:rPr lang="en-US" smtClean="0"/>
              <a:t>9/7/24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97BAD-D4E3-6E4A-BCA2-228175E73A88}" type="slidenum">
              <a:rPr lang="en-US" smtClean="0"/>
              <a:t>‹#›</a:t>
            </a:fld>
            <a:endParaRPr lang="en-US"/>
          </a:p>
        </p:txBody>
      </p:sp>
    </p:spTree>
    <p:extLst>
      <p:ext uri="{BB962C8B-B14F-4D97-AF65-F5344CB8AC3E}">
        <p14:creationId xmlns:p14="http://schemas.microsoft.com/office/powerpoint/2010/main" val="203255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B48C8-1DD6-0044-9B88-1B88431D8D25}" type="datetimeFigureOut">
              <a:rPr lang="en-US" smtClean="0"/>
              <a:t>9/7/24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97BAD-D4E3-6E4A-BCA2-228175E73A88}" type="slidenum">
              <a:rPr lang="en-US" smtClean="0"/>
              <a:t>‹#›</a:t>
            </a:fld>
            <a:endParaRPr lang="en-US"/>
          </a:p>
        </p:txBody>
      </p:sp>
    </p:spTree>
    <p:extLst>
      <p:ext uri="{BB962C8B-B14F-4D97-AF65-F5344CB8AC3E}">
        <p14:creationId xmlns:p14="http://schemas.microsoft.com/office/powerpoint/2010/main" val="258735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9FB48C8-1DD6-0044-9B88-1B88431D8D25}" type="datetimeFigureOut">
              <a:rPr lang="en-US" smtClean="0"/>
              <a:t>9/7/24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A597BAD-D4E3-6E4A-BCA2-228175E73A8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119880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FB48C8-1DD6-0044-9B88-1B88431D8D25}" type="datetimeFigureOut">
              <a:rPr lang="en-US" smtClean="0"/>
              <a:t>9/7/24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97BAD-D4E3-6E4A-BCA2-228175E73A88}" type="slidenum">
              <a:rPr lang="en-US" smtClean="0"/>
              <a:t>‹#›</a:t>
            </a:fld>
            <a:endParaRPr lang="en-US"/>
          </a:p>
        </p:txBody>
      </p:sp>
    </p:spTree>
    <p:extLst>
      <p:ext uri="{BB962C8B-B14F-4D97-AF65-F5344CB8AC3E}">
        <p14:creationId xmlns:p14="http://schemas.microsoft.com/office/powerpoint/2010/main" val="1557561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FB48C8-1DD6-0044-9B88-1B88431D8D25}" type="datetimeFigureOut">
              <a:rPr lang="en-US" smtClean="0"/>
              <a:t>9/7/24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597BAD-D4E3-6E4A-BCA2-228175E73A88}" type="slidenum">
              <a:rPr lang="en-US" smtClean="0"/>
              <a:t>‹#›</a:t>
            </a:fld>
            <a:endParaRPr lang="en-US"/>
          </a:p>
        </p:txBody>
      </p:sp>
    </p:spTree>
    <p:extLst>
      <p:ext uri="{BB962C8B-B14F-4D97-AF65-F5344CB8AC3E}">
        <p14:creationId xmlns:p14="http://schemas.microsoft.com/office/powerpoint/2010/main" val="2255926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FB48C8-1DD6-0044-9B88-1B88431D8D25}" type="datetimeFigureOut">
              <a:rPr lang="en-US" smtClean="0"/>
              <a:t>9/7/24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97BAD-D4E3-6E4A-BCA2-228175E73A88}" type="slidenum">
              <a:rPr lang="en-US" smtClean="0"/>
              <a:t>‹#›</a:t>
            </a:fld>
            <a:endParaRPr lang="en-US"/>
          </a:p>
        </p:txBody>
      </p:sp>
    </p:spTree>
    <p:extLst>
      <p:ext uri="{BB962C8B-B14F-4D97-AF65-F5344CB8AC3E}">
        <p14:creationId xmlns:p14="http://schemas.microsoft.com/office/powerpoint/2010/main" val="1508589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B48C8-1DD6-0044-9B88-1B88431D8D25}" type="datetimeFigureOut">
              <a:rPr lang="en-US" smtClean="0"/>
              <a:t>9/7/24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597BAD-D4E3-6E4A-BCA2-228175E73A88}" type="slidenum">
              <a:rPr lang="en-US" smtClean="0"/>
              <a:t>‹#›</a:t>
            </a:fld>
            <a:endParaRPr lang="en-US"/>
          </a:p>
        </p:txBody>
      </p:sp>
    </p:spTree>
    <p:extLst>
      <p:ext uri="{BB962C8B-B14F-4D97-AF65-F5344CB8AC3E}">
        <p14:creationId xmlns:p14="http://schemas.microsoft.com/office/powerpoint/2010/main" val="337987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9FB48C8-1DD6-0044-9B88-1B88431D8D25}" type="datetimeFigureOut">
              <a:rPr lang="en-US" smtClean="0"/>
              <a:t>9/7/24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A597BAD-D4E3-6E4A-BCA2-228175E73A8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643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9FB48C8-1DD6-0044-9B88-1B88431D8D25}" type="datetimeFigureOut">
              <a:rPr lang="en-US" smtClean="0"/>
              <a:t>9/7/24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A597BAD-D4E3-6E4A-BCA2-228175E73A8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473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9FB48C8-1DD6-0044-9B88-1B88431D8D25}" type="datetimeFigureOut">
              <a:rPr lang="en-US" smtClean="0"/>
              <a:t>9/7/24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A597BAD-D4E3-6E4A-BCA2-228175E73A8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93929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5537-0E33-308D-851A-D691A83C05A4}"/>
              </a:ext>
            </a:extLst>
          </p:cNvPr>
          <p:cNvSpPr>
            <a:spLocks noGrp="1"/>
          </p:cNvSpPr>
          <p:nvPr>
            <p:ph type="ctrTitle"/>
          </p:nvPr>
        </p:nvSpPr>
        <p:spPr/>
        <p:txBody>
          <a:bodyPr/>
          <a:lstStyle/>
          <a:p>
            <a:r>
              <a:rPr lang="en-US" sz="3600" b="0" i="0" dirty="0">
                <a:solidFill>
                  <a:srgbClr val="2D3B45"/>
                </a:solidFill>
                <a:effectLst/>
                <a:latin typeface="Atkinson Hyperlegible"/>
              </a:rPr>
              <a:t>Introduction to Network Monitoring PowerPoint</a:t>
            </a:r>
            <a:endParaRPr lang="en-US" sz="3600" dirty="0"/>
          </a:p>
        </p:txBody>
      </p:sp>
      <p:sp>
        <p:nvSpPr>
          <p:cNvPr id="3" name="Subtitle 2">
            <a:extLst>
              <a:ext uri="{FF2B5EF4-FFF2-40B4-BE49-F238E27FC236}">
                <a16:creationId xmlns:a16="http://schemas.microsoft.com/office/drawing/2014/main" id="{F9262126-E67C-7B71-E776-95E083C218ED}"/>
              </a:ext>
            </a:extLst>
          </p:cNvPr>
          <p:cNvSpPr>
            <a:spLocks noGrp="1"/>
          </p:cNvSpPr>
          <p:nvPr>
            <p:ph type="subTitle" idx="1"/>
          </p:nvPr>
        </p:nvSpPr>
        <p:spPr/>
        <p:txBody>
          <a:bodyPr>
            <a:normAutofit fontScale="62500" lnSpcReduction="20000"/>
          </a:bodyPr>
          <a:lstStyle/>
          <a:p>
            <a:r>
              <a:rPr lang="en-US" sz="2200" dirty="0"/>
              <a:t>ISM4220C</a:t>
            </a:r>
          </a:p>
          <a:p>
            <a:r>
              <a:rPr lang="en-US" sz="2200" dirty="0"/>
              <a:t>Professor: Cheryl Schmidt</a:t>
            </a:r>
          </a:p>
          <a:p>
            <a:endParaRPr lang="en-US" dirty="0"/>
          </a:p>
          <a:p>
            <a:r>
              <a:rPr lang="en-US" dirty="0"/>
              <a:t>Creator: </a:t>
            </a:r>
            <a:r>
              <a:rPr lang="en-US" dirty="0" err="1"/>
              <a:t>Joslen</a:t>
            </a:r>
            <a:r>
              <a:rPr lang="en-US" dirty="0"/>
              <a:t> </a:t>
            </a:r>
            <a:r>
              <a:rPr lang="en-US" dirty="0" err="1"/>
              <a:t>Tardncilla</a:t>
            </a:r>
            <a:endParaRPr lang="en-US" dirty="0"/>
          </a:p>
          <a:p>
            <a:r>
              <a:rPr lang="en-US" dirty="0"/>
              <a:t>September 7, 2024</a:t>
            </a:r>
          </a:p>
          <a:p>
            <a:endParaRPr lang="en-US" dirty="0"/>
          </a:p>
        </p:txBody>
      </p:sp>
    </p:spTree>
    <p:extLst>
      <p:ext uri="{BB962C8B-B14F-4D97-AF65-F5344CB8AC3E}">
        <p14:creationId xmlns:p14="http://schemas.microsoft.com/office/powerpoint/2010/main" val="587163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699C17EF-9F98-4D0C-A74B-FA23A50AD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CE9878-EDDA-7D63-0B4D-341279D6B024}"/>
              </a:ext>
            </a:extLst>
          </p:cNvPr>
          <p:cNvSpPr>
            <a:spLocks noGrp="1"/>
          </p:cNvSpPr>
          <p:nvPr>
            <p:ph type="title"/>
          </p:nvPr>
        </p:nvSpPr>
        <p:spPr>
          <a:xfrm>
            <a:off x="5100824" y="685800"/>
            <a:ext cx="6176776" cy="1485900"/>
          </a:xfrm>
        </p:spPr>
        <p:txBody>
          <a:bodyPr>
            <a:normAutofit/>
          </a:bodyPr>
          <a:lstStyle/>
          <a:p>
            <a:r>
              <a:rPr lang="en-US">
                <a:latin typeface="Times New Roman" panose="02020603050405020304" pitchFamily="18" charset="0"/>
                <a:ea typeface="Aptos" panose="020B0004020202020204" pitchFamily="34" charset="0"/>
              </a:rPr>
              <a:t>O</a:t>
            </a:r>
            <a:r>
              <a:rPr lang="en-US">
                <a:effectLst/>
                <a:latin typeface="Times New Roman" panose="02020603050405020304" pitchFamily="18" charset="0"/>
                <a:ea typeface="Aptos" panose="020B0004020202020204" pitchFamily="34" charset="0"/>
              </a:rPr>
              <a:t>verview of Amazon CloudWatch.</a:t>
            </a:r>
            <a:r>
              <a:rPr lang="en-US" dirty="0">
                <a:effectLst/>
              </a:rPr>
              <a:t> </a:t>
            </a:r>
            <a:endParaRPr lang="en-US" dirty="0"/>
          </a:p>
        </p:txBody>
      </p:sp>
      <p:pic>
        <p:nvPicPr>
          <p:cNvPr id="3074" name="Picture 2" descr="Side view portrait of female network technician connecting cables in server cabinet while setting up supercomputer at data center, copy space">
            <a:extLst>
              <a:ext uri="{FF2B5EF4-FFF2-40B4-BE49-F238E27FC236}">
                <a16:creationId xmlns:a16="http://schemas.microsoft.com/office/drawing/2014/main" id="{5CF332AB-91E4-0184-4F1E-5FAC16B67E0B}"/>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l="13182" r="42024" b="-1"/>
          <a:stretch/>
        </p:blipFill>
        <p:spPr bwMode="auto">
          <a:xfrm>
            <a:off x="-1" y="10"/>
            <a:ext cx="4602146"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ECE34936-B6F6-4892-93D7-48FAA43F3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02145" cy="6858000"/>
          </a:xfrm>
          <a:prstGeom prst="rect">
            <a:avLst/>
          </a:prstGeom>
          <a:gradFill flip="none" rotWithShape="1">
            <a:gsLst>
              <a:gs pos="3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94F17385-8DC0-437B-80A6-4E608B5AC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939C678-A347-5865-114A-7AFEDBFD2E32}"/>
              </a:ext>
            </a:extLst>
          </p:cNvPr>
          <p:cNvSpPr>
            <a:spLocks noGrp="1"/>
          </p:cNvSpPr>
          <p:nvPr>
            <p:ph idx="1"/>
          </p:nvPr>
        </p:nvSpPr>
        <p:spPr>
          <a:xfrm>
            <a:off x="5100824" y="2286000"/>
            <a:ext cx="6176776" cy="3581400"/>
          </a:xfrm>
        </p:spPr>
        <p:txBody>
          <a:bodyPr>
            <a:normAutofit fontScale="70000" lnSpcReduction="20000"/>
          </a:bodyPr>
          <a:lstStyle/>
          <a:p>
            <a:pPr marL="342900" marR="0" lvl="0" indent="-342900">
              <a:lnSpc>
                <a:spcPct val="200000"/>
              </a:lnSpc>
              <a:spcBef>
                <a:spcPts val="0"/>
              </a:spcBef>
              <a:spcAft>
                <a:spcPts val="0"/>
              </a:spcAft>
              <a:buFont typeface="Symbol" pitchFamily="2" charset="2"/>
              <a:buChar char=""/>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Overview: The AWS service is created to monitor resources and applications in both cloud and  on premises environments.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200000"/>
              </a:lnSpc>
              <a:spcBef>
                <a:spcPts val="0"/>
              </a:spcBef>
              <a:spcAft>
                <a:spcPts val="800"/>
              </a:spcAft>
              <a:buFont typeface="Symbol" pitchFamily="2" charset="2"/>
              <a:buChar char=""/>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Operations:  Operations include gathering and retaining logs while also establishing alerts and displaying data in a visual format to better understand performance metrics and automate reactions as necessary to fulfill operational requirements.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200000"/>
              </a:lnSpc>
              <a:spcBef>
                <a:spcPts val="0"/>
              </a:spcBef>
              <a:spcAft>
                <a:spcPts val="800"/>
              </a:spcAft>
              <a:buFont typeface="Symbol" pitchFamily="2" charset="2"/>
              <a:buChar char=""/>
            </a:pPr>
            <a:r>
              <a:rPr lang="en-US" sz="1400" kern="100" dirty="0">
                <a:latin typeface="Times New Roman" panose="02020603050405020304" pitchFamily="18" charset="0"/>
                <a:cs typeface="Times New Roman" panose="02020603050405020304" pitchFamily="18" charset="0"/>
              </a:rPr>
              <a:t>Notifications and Alarms: These can be configured by establishing limits for metrics (such, as CPU usage or response time) triggering automated alerts or responses. </a:t>
            </a:r>
          </a:p>
          <a:p>
            <a:pPr marL="342900" indent="-342900">
              <a:lnSpc>
                <a:spcPct val="200000"/>
              </a:lnSpc>
              <a:spcBef>
                <a:spcPts val="0"/>
              </a:spcBef>
              <a:spcAft>
                <a:spcPts val="800"/>
              </a:spcAft>
              <a:buFont typeface="Symbol" pitchFamily="2" charset="2"/>
              <a:buChar char=""/>
            </a:pPr>
            <a:r>
              <a:rPr lang="en-US" sz="1400" kern="100" dirty="0">
                <a:latin typeface="Times New Roman" panose="02020603050405020304" pitchFamily="18" charset="0"/>
                <a:cs typeface="Times New Roman" panose="02020603050405020304" pitchFamily="18" charset="0"/>
              </a:rPr>
              <a:t>Integration: Integration is smooth as it works well with AWS services such as SNS for messaging and </a:t>
            </a:r>
            <a:r>
              <a:rPr lang="en-US" sz="1400" kern="100" dirty="0" err="1">
                <a:latin typeface="Times New Roman" panose="02020603050405020304" pitchFamily="18" charset="0"/>
                <a:cs typeface="Times New Roman" panose="02020603050405020304" pitchFamily="18" charset="0"/>
              </a:rPr>
              <a:t>EventBridge</a:t>
            </a:r>
            <a:r>
              <a:rPr lang="en-US" sz="1400" kern="100" dirty="0">
                <a:latin typeface="Times New Roman" panose="02020603050405020304" pitchFamily="18" charset="0"/>
                <a:cs typeface="Times New Roman" panose="02020603050405020304" pitchFamily="18" charset="0"/>
              </a:rPr>
              <a:t>, for event driven automation. </a:t>
            </a:r>
          </a:p>
          <a:p>
            <a:pPr marL="342900" indent="-342900">
              <a:lnSpc>
                <a:spcPct val="200000"/>
              </a:lnSpc>
              <a:spcBef>
                <a:spcPts val="0"/>
              </a:spcBef>
              <a:spcAft>
                <a:spcPts val="800"/>
              </a:spcAft>
              <a:buFont typeface="Symbol" pitchFamily="2" charset="2"/>
              <a:buChar char=""/>
            </a:pPr>
            <a:r>
              <a:rPr lang="en-US" sz="1400" kern="100" dirty="0">
                <a:latin typeface="Times New Roman" panose="02020603050405020304" pitchFamily="18" charset="0"/>
                <a:cs typeface="Times New Roman" panose="02020603050405020304" pitchFamily="18" charset="0"/>
              </a:rPr>
              <a:t>Benefits:  Pros include consolidating monitoring tasks, for problem solving and ensuring optimal system uptime and dependability. </a:t>
            </a:r>
          </a:p>
          <a:p>
            <a:endParaRPr lang="en-US" sz="1400" dirty="0"/>
          </a:p>
        </p:txBody>
      </p:sp>
    </p:spTree>
    <p:extLst>
      <p:ext uri="{BB962C8B-B14F-4D97-AF65-F5344CB8AC3E}">
        <p14:creationId xmlns:p14="http://schemas.microsoft.com/office/powerpoint/2010/main" val="1696715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9C17EF-9F98-4D0C-A74B-FA23A50AD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3BBDE0-607D-C589-CE84-A238AC2872FB}"/>
              </a:ext>
            </a:extLst>
          </p:cNvPr>
          <p:cNvSpPr>
            <a:spLocks noGrp="1"/>
          </p:cNvSpPr>
          <p:nvPr>
            <p:ph type="title"/>
          </p:nvPr>
        </p:nvSpPr>
        <p:spPr>
          <a:xfrm>
            <a:off x="5100824" y="685800"/>
            <a:ext cx="6176776" cy="1485900"/>
          </a:xfrm>
        </p:spPr>
        <p:txBody>
          <a:bodyPr>
            <a:normAutofit/>
          </a:bodyPr>
          <a:lstStyle/>
          <a:p>
            <a:r>
              <a:rPr lang="en-US" dirty="0">
                <a:effectLst/>
                <a:latin typeface="Times New Roman" panose="02020603050405020304" pitchFamily="18" charset="0"/>
                <a:ea typeface="Aptos" panose="020B0004020202020204" pitchFamily="34" charset="0"/>
              </a:rPr>
              <a:t>Exploring the Concept of IT Systems Monitoring</a:t>
            </a:r>
            <a:r>
              <a:rPr lang="en-US" dirty="0">
                <a:effectLst/>
              </a:rPr>
              <a:t> </a:t>
            </a:r>
            <a:endParaRPr lang="en-US" dirty="0"/>
          </a:p>
        </p:txBody>
      </p:sp>
      <p:pic>
        <p:nvPicPr>
          <p:cNvPr id="5" name="Picture 4" descr="Digital financial graph">
            <a:extLst>
              <a:ext uri="{FF2B5EF4-FFF2-40B4-BE49-F238E27FC236}">
                <a16:creationId xmlns:a16="http://schemas.microsoft.com/office/drawing/2014/main" id="{46B6955C-ADB1-58F3-27A0-AC0D441D6C70}"/>
              </a:ext>
            </a:extLst>
          </p:cNvPr>
          <p:cNvPicPr>
            <a:picLocks noChangeAspect="1"/>
          </p:cNvPicPr>
          <p:nvPr/>
        </p:nvPicPr>
        <p:blipFill>
          <a:blip r:embed="rId2">
            <a:grayscl/>
          </a:blip>
          <a:srcRect l="38769" r="23483"/>
          <a:stretch/>
        </p:blipFill>
        <p:spPr>
          <a:xfrm>
            <a:off x="-1" y="10"/>
            <a:ext cx="4602146" cy="6857990"/>
          </a:xfrm>
          <a:prstGeom prst="rect">
            <a:avLst/>
          </a:prstGeom>
        </p:spPr>
      </p:pic>
      <p:sp>
        <p:nvSpPr>
          <p:cNvPr id="11" name="Rectangle 10">
            <a:extLst>
              <a:ext uri="{FF2B5EF4-FFF2-40B4-BE49-F238E27FC236}">
                <a16:creationId xmlns:a16="http://schemas.microsoft.com/office/drawing/2014/main" id="{ECE34936-B6F6-4892-93D7-48FAA43F3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02145" cy="6858000"/>
          </a:xfrm>
          <a:prstGeom prst="rect">
            <a:avLst/>
          </a:prstGeom>
          <a:gradFill flip="none" rotWithShape="1">
            <a:gsLst>
              <a:gs pos="3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F17385-8DC0-437B-80A6-4E608B5AC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ADBF1A1-71F9-F16B-3DF1-97D3F7ADF7DC}"/>
              </a:ext>
            </a:extLst>
          </p:cNvPr>
          <p:cNvSpPr>
            <a:spLocks noGrp="1"/>
          </p:cNvSpPr>
          <p:nvPr>
            <p:ph idx="1"/>
          </p:nvPr>
        </p:nvSpPr>
        <p:spPr>
          <a:xfrm>
            <a:off x="5308684" y="2496207"/>
            <a:ext cx="6176776" cy="3581400"/>
          </a:xfrm>
        </p:spPr>
        <p:txBody>
          <a:bodyPr>
            <a:normAutofit fontScale="77500" lnSpcReduction="20000"/>
          </a:bodyPr>
          <a:lstStyle/>
          <a:p>
            <a:pPr marL="342900" marR="0" lvl="0" indent="-342900">
              <a:lnSpc>
                <a:spcPct val="200000"/>
              </a:lnSpc>
              <a:spcBef>
                <a:spcPts val="0"/>
              </a:spcBef>
              <a:spcAft>
                <a:spcPts val="0"/>
              </a:spcAft>
              <a:buFont typeface="Symbol" pitchFamily="2" charset="2"/>
              <a:buChar char=""/>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Definition: Monitoring is the continuous process of analyzing data, from different parts of a system to detect and predict issues.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200000"/>
              </a:lnSpc>
              <a:spcBef>
                <a:spcPts val="0"/>
              </a:spcBef>
              <a:spcAft>
                <a:spcPts val="0"/>
              </a:spcAft>
              <a:buFont typeface="Symbol" pitchFamily="2" charset="2"/>
              <a:buChar char=""/>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Purpose: By taking heed of warnings and staying proactive in maintenance tasks, this ensures that operations run smoothly and efficiently while minimizing disruptions and potential breakdowns.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200000"/>
              </a:lnSpc>
              <a:spcBef>
                <a:spcPts val="0"/>
              </a:spcBef>
              <a:spcAft>
                <a:spcPts val="0"/>
              </a:spcAft>
              <a:buFont typeface="Symbol" pitchFamily="2" charset="2"/>
              <a:buChar char=""/>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Important Elements to understand:  Alerts (notifications, for problems) Events (actions taken by the system) Logs ( records) Metrics (performance measurements) and Dashboards (visual summaries).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Ensuring a connection to interests is also important. This manages networks effectively and maintains the security and performance standards of cloud services and IT systems.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200000"/>
              </a:lnSpc>
              <a:spcBef>
                <a:spcPts val="0"/>
              </a:spcBef>
              <a:spcAft>
                <a:spcPts val="800"/>
              </a:spcAft>
              <a:buFont typeface="Symbol" pitchFamily="2" charset="2"/>
              <a:buChar char=""/>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Example: Monitoring is used in network management applications utilized to pinpoint traffic patterns that could indicate potential security breaches or declines in performance quality.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262308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3950-464D-FA5F-43D5-9EF37B446411}"/>
              </a:ext>
            </a:extLst>
          </p:cNvPr>
          <p:cNvSpPr>
            <a:spLocks noGrp="1"/>
          </p:cNvSpPr>
          <p:nvPr>
            <p:ph type="title"/>
          </p:nvPr>
        </p:nvSpPr>
        <p:spPr>
          <a:xfrm>
            <a:off x="1371600" y="685800"/>
            <a:ext cx="9601200" cy="1485900"/>
          </a:xfrm>
        </p:spPr>
        <p:txBody>
          <a:bodyPr>
            <a:normAutofit/>
          </a:bodyPr>
          <a:lstStyle/>
          <a:p>
            <a:r>
              <a:rPr lang="en-US" dirty="0">
                <a:effectLst/>
                <a:latin typeface="Times New Roman" panose="02020603050405020304" pitchFamily="18" charset="0"/>
                <a:ea typeface="Aptos" panose="020B0004020202020204" pitchFamily="34" charset="0"/>
              </a:rPr>
              <a:t>Fictitious scenario. The importance of analyzing logs (Part 1).</a:t>
            </a:r>
            <a:r>
              <a:rPr lang="en-US" dirty="0">
                <a:effectLst/>
              </a:rPr>
              <a:t> </a:t>
            </a:r>
            <a:endParaRPr lang="en-US" dirty="0"/>
          </a:p>
        </p:txBody>
      </p:sp>
      <p:graphicFrame>
        <p:nvGraphicFramePr>
          <p:cNvPr id="5" name="Content Placeholder 2">
            <a:extLst>
              <a:ext uri="{FF2B5EF4-FFF2-40B4-BE49-F238E27FC236}">
                <a16:creationId xmlns:a16="http://schemas.microsoft.com/office/drawing/2014/main" id="{246D2F19-692F-F3D6-EC8C-7B10F09152F5}"/>
              </a:ext>
            </a:extLst>
          </p:cNvPr>
          <p:cNvGraphicFramePr>
            <a:graphicFrameLocks noGrp="1"/>
          </p:cNvGraphicFramePr>
          <p:nvPr>
            <p:ph idx="1"/>
            <p:extLst>
              <p:ext uri="{D42A27DB-BD31-4B8C-83A1-F6EECF244321}">
                <p14:modId xmlns:p14="http://schemas.microsoft.com/office/powerpoint/2010/main" val="90111829"/>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478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DA89A-2859-AF0E-A744-5127BF8DD650}"/>
              </a:ext>
            </a:extLst>
          </p:cNvPr>
          <p:cNvSpPr>
            <a:spLocks noGrp="1"/>
          </p:cNvSpPr>
          <p:nvPr>
            <p:ph type="title"/>
          </p:nvPr>
        </p:nvSpPr>
        <p:spPr>
          <a:xfrm>
            <a:off x="640080" y="639704"/>
            <a:ext cx="3299579" cy="5577840"/>
          </a:xfrm>
        </p:spPr>
        <p:txBody>
          <a:bodyPr anchor="ctr">
            <a:normAutofit/>
          </a:bodyPr>
          <a:lstStyle/>
          <a:p>
            <a:pPr algn="ctr"/>
            <a:r>
              <a:rPr lang="en-US">
                <a:effectLst/>
                <a:latin typeface="Times New Roman" panose="02020603050405020304" pitchFamily="18" charset="0"/>
                <a:ea typeface="Aptos" panose="020B0004020202020204" pitchFamily="34" charset="0"/>
              </a:rPr>
              <a:t>Fictitious Scenario,  Dashboard Data Analysis  (Part 2).</a:t>
            </a:r>
            <a:r>
              <a:rPr lang="en-US">
                <a:effectLst/>
              </a:rPr>
              <a:t> </a:t>
            </a:r>
            <a:endParaRPr lang="en-US"/>
          </a:p>
        </p:txBody>
      </p:sp>
      <p:graphicFrame>
        <p:nvGraphicFramePr>
          <p:cNvPr id="26" name="Content Placeholder 2">
            <a:extLst>
              <a:ext uri="{FF2B5EF4-FFF2-40B4-BE49-F238E27FC236}">
                <a16:creationId xmlns:a16="http://schemas.microsoft.com/office/drawing/2014/main" id="{C8F4880D-61BB-2F7E-669B-02FED65A693A}"/>
              </a:ext>
            </a:extLst>
          </p:cNvPr>
          <p:cNvGraphicFramePr>
            <a:graphicFrameLocks noGrp="1"/>
          </p:cNvGraphicFramePr>
          <p:nvPr>
            <p:ph idx="1"/>
            <p:extLst>
              <p:ext uri="{D42A27DB-BD31-4B8C-83A1-F6EECF244321}">
                <p14:modId xmlns:p14="http://schemas.microsoft.com/office/powerpoint/2010/main" val="2098366343"/>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370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9"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en-US"/>
          </a:p>
        </p:txBody>
      </p:sp>
      <p:sp useBgFill="1">
        <p:nvSpPr>
          <p:cNvPr id="21" name="Rectangle 20">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3E34B-A741-5B01-FB76-B723CF182970}"/>
              </a:ext>
            </a:extLst>
          </p:cNvPr>
          <p:cNvSpPr>
            <a:spLocks noGrp="1"/>
          </p:cNvSpPr>
          <p:nvPr>
            <p:ph type="title"/>
          </p:nvPr>
        </p:nvSpPr>
        <p:spPr>
          <a:xfrm>
            <a:off x="1371600" y="1281916"/>
            <a:ext cx="9601200" cy="1485900"/>
          </a:xfrm>
        </p:spPr>
        <p:txBody>
          <a:bodyPr>
            <a:normAutofit/>
          </a:bodyPr>
          <a:lstStyle/>
          <a:p>
            <a:r>
              <a:rPr lang="en-US">
                <a:effectLst/>
                <a:latin typeface="Times New Roman" panose="02020603050405020304" pitchFamily="18" charset="0"/>
                <a:ea typeface="Aptos" panose="020B0004020202020204" pitchFamily="34" charset="0"/>
              </a:rPr>
              <a:t>The comparison of Proactive and Reactive monitoring</a:t>
            </a:r>
            <a:r>
              <a:rPr lang="en-US">
                <a:effectLst/>
              </a:rPr>
              <a:t> </a:t>
            </a:r>
            <a:endParaRPr lang="en-US"/>
          </a:p>
        </p:txBody>
      </p:sp>
      <p:sp>
        <p:nvSpPr>
          <p:cNvPr id="3" name="Content Placeholder 2">
            <a:extLst>
              <a:ext uri="{FF2B5EF4-FFF2-40B4-BE49-F238E27FC236}">
                <a16:creationId xmlns:a16="http://schemas.microsoft.com/office/drawing/2014/main" id="{A8791DCC-AF85-6D72-3171-3390C041A89A}"/>
              </a:ext>
            </a:extLst>
          </p:cNvPr>
          <p:cNvSpPr>
            <a:spLocks noGrp="1"/>
          </p:cNvSpPr>
          <p:nvPr>
            <p:ph idx="1"/>
          </p:nvPr>
        </p:nvSpPr>
        <p:spPr>
          <a:xfrm>
            <a:off x="1592317" y="2900956"/>
            <a:ext cx="9601200" cy="2946779"/>
          </a:xfrm>
        </p:spPr>
        <p:txBody>
          <a:bodyPr>
            <a:normAutofit fontScale="70000" lnSpcReduction="20000"/>
          </a:bodyPr>
          <a:lstStyle/>
          <a:p>
            <a:pPr marL="342900" indent="-342900">
              <a:lnSpc>
                <a:spcPct val="200000"/>
              </a:lnSpc>
              <a:spcBef>
                <a:spcPts val="0"/>
              </a:spcBef>
              <a:spcAft>
                <a:spcPts val="800"/>
              </a:spcAft>
              <a:buFont typeface="Symbol" pitchFamily="2" charset="2"/>
              <a:buChar char=""/>
            </a:pPr>
            <a:r>
              <a:rPr lang="en-US" sz="1700" kern="100" dirty="0">
                <a:latin typeface="Times New Roman" panose="02020603050405020304" pitchFamily="18" charset="0"/>
                <a:cs typeface="Times New Roman" panose="02020603050405020304" pitchFamily="18" charset="0"/>
              </a:rPr>
              <a:t>Proactive Monitoring involves detecting problems early on and predicting potential issues through observing data.  Examples of this would be increased CPU usage or low disk space and sending alerts in advance of failures for timely preventive measures. </a:t>
            </a:r>
          </a:p>
          <a:p>
            <a:pPr marL="342900" marR="0" lvl="0" indent="-342900">
              <a:lnSpc>
                <a:spcPct val="200000"/>
              </a:lnSpc>
              <a:spcBef>
                <a:spcPts val="0"/>
              </a:spcBef>
              <a:spcAft>
                <a:spcPts val="800"/>
              </a:spcAft>
              <a:buFont typeface="Symbol" pitchFamily="2" charset="2"/>
              <a:buChar char=""/>
            </a:pPr>
            <a:r>
              <a:rPr lang="en-US" sz="1700" kern="100" dirty="0">
                <a:latin typeface="Times New Roman" panose="02020603050405020304" pitchFamily="18" charset="0"/>
                <a:cs typeface="Times New Roman" panose="02020603050405020304" pitchFamily="18" charset="0"/>
              </a:rPr>
              <a:t>Reactive Monitoring:  This involves addressing events once they occur. For example, handling a server crash or application downtime by responding to alerts when a serious issue is identified. </a:t>
            </a:r>
          </a:p>
          <a:p>
            <a:pPr marL="342900" marR="0" indent="-342900">
              <a:lnSpc>
                <a:spcPct val="200000"/>
              </a:lnSpc>
              <a:spcBef>
                <a:spcPts val="0"/>
              </a:spcBef>
              <a:spcAft>
                <a:spcPts val="800"/>
              </a:spcAft>
              <a:buFont typeface="Symbol" pitchFamily="2" charset="2"/>
              <a:buChar char=""/>
            </a:pPr>
            <a:r>
              <a:rPr lang="en-US" sz="1700" kern="100" dirty="0">
                <a:latin typeface="Times New Roman" panose="02020603050405020304" pitchFamily="18" charset="0"/>
                <a:cs typeface="Times New Roman" panose="02020603050405020304" pitchFamily="18" charset="0"/>
              </a:rPr>
              <a:t>Contrast of each approach:  proactive monitoring aims to stop problems before they happen while reactive monitoring deals with them post occurrence. </a:t>
            </a:r>
          </a:p>
          <a:p>
            <a:pPr marL="342900" indent="-342900">
              <a:lnSpc>
                <a:spcPct val="200000"/>
              </a:lnSpc>
              <a:spcBef>
                <a:spcPts val="0"/>
              </a:spcBef>
              <a:spcAft>
                <a:spcPts val="800"/>
              </a:spcAft>
              <a:buFont typeface="Symbol" pitchFamily="2" charset="2"/>
              <a:buChar char=""/>
            </a:pPr>
            <a:r>
              <a:rPr lang="en-US" sz="1700" kern="100" dirty="0">
                <a:latin typeface="Times New Roman" panose="02020603050405020304" pitchFamily="18" charset="0"/>
                <a:cs typeface="Times New Roman" panose="02020603050405020304" pitchFamily="18" charset="0"/>
              </a:rPr>
              <a:t>By utilizing both approaches you guarantee seamless system functionality and swift recuperation from any issues that may arise. </a:t>
            </a:r>
          </a:p>
          <a:p>
            <a:endParaRPr lang="en-US" sz="1700" dirty="0"/>
          </a:p>
        </p:txBody>
      </p:sp>
    </p:spTree>
    <p:extLst>
      <p:ext uri="{BB962C8B-B14F-4D97-AF65-F5344CB8AC3E}">
        <p14:creationId xmlns:p14="http://schemas.microsoft.com/office/powerpoint/2010/main" val="270980753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A25AC1C-93A8-4F32-8BA0-8EF0ED6438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6310" cy="6858000"/>
          </a:xfrm>
          <a:prstGeom prst="rect">
            <a:avLst/>
          </a:prstGeom>
          <a:solidFill>
            <a:srgbClr val="BABBB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EC8CA27-46A3-E30C-325E-71DC00CEBFB6}"/>
              </a:ext>
            </a:extLst>
          </p:cNvPr>
          <p:cNvSpPr>
            <a:spLocks noGrp="1"/>
          </p:cNvSpPr>
          <p:nvPr>
            <p:ph type="title"/>
          </p:nvPr>
        </p:nvSpPr>
        <p:spPr>
          <a:xfrm>
            <a:off x="643467" y="893930"/>
            <a:ext cx="5690286" cy="5070142"/>
          </a:xfrm>
        </p:spPr>
        <p:txBody>
          <a:bodyPr anchor="b">
            <a:normAutofit/>
          </a:bodyPr>
          <a:lstStyle/>
          <a:p>
            <a:pPr algn="r"/>
            <a:r>
              <a:rPr lang="en-US" sz="7200" kern="100" dirty="0">
                <a:solidFill>
                  <a:srgbClr val="000000"/>
                </a:solidFill>
                <a:latin typeface="Times New Roman" panose="02020603050405020304" pitchFamily="18" charset="0"/>
                <a:ea typeface="Aptos" panose="020B0004020202020204" pitchFamily="34" charset="0"/>
                <a:cs typeface="Times New Roman" panose="02020603050405020304" pitchFamily="18" charset="0"/>
              </a:rPr>
              <a:t>E</a:t>
            </a:r>
            <a:r>
              <a:rPr lang="en-US" sz="72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xamples that go beyond the reading</a:t>
            </a:r>
            <a:br>
              <a:rPr lang="en-US" sz="7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br>
            <a:endParaRPr lang="en-US" sz="7200" dirty="0">
              <a:solidFill>
                <a:srgbClr val="000000"/>
              </a:solidFill>
            </a:endParaRPr>
          </a:p>
        </p:txBody>
      </p:sp>
      <p:sp>
        <p:nvSpPr>
          <p:cNvPr id="10" name="Rectangle 9">
            <a:extLst>
              <a:ext uri="{FF2B5EF4-FFF2-40B4-BE49-F238E27FC236}">
                <a16:creationId xmlns:a16="http://schemas.microsoft.com/office/drawing/2014/main" id="{B239223A-E317-40B7-B86E-6EF7BC45F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508" y="0"/>
            <a:ext cx="498049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46EB3E-4248-1D0A-280D-4D6526878325}"/>
              </a:ext>
            </a:extLst>
          </p:cNvPr>
          <p:cNvSpPr>
            <a:spLocks noGrp="1"/>
          </p:cNvSpPr>
          <p:nvPr>
            <p:ph idx="1"/>
          </p:nvPr>
        </p:nvSpPr>
        <p:spPr>
          <a:xfrm>
            <a:off x="7860667" y="893931"/>
            <a:ext cx="3656419" cy="5070142"/>
          </a:xfrm>
        </p:spPr>
        <p:txBody>
          <a:bodyPr anchor="t">
            <a:normAutofit fontScale="77500" lnSpcReduction="20000"/>
          </a:bodyPr>
          <a:lstStyle/>
          <a:p>
            <a:pPr marL="342900" indent="-342900">
              <a:lnSpc>
                <a:spcPct val="200000"/>
              </a:lnSpc>
              <a:spcBef>
                <a:spcPts val="0"/>
              </a:spcBef>
              <a:spcAft>
                <a:spcPts val="800"/>
              </a:spcAft>
              <a:buFont typeface="Symbol" pitchFamily="2" charset="2"/>
              <a:buChar char=""/>
            </a:pPr>
            <a:r>
              <a:rPr lang="en-US" sz="1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Notifications and alerts:  An alert sent out when the CPU temperature of a server goes beyond 70 degrees Celsius to avoid any damage from overheating issues. Another example of an alert would be when there is unusually high memory usage or spikes in </a:t>
            </a:r>
            <a:r>
              <a:rPr lang="en-US" sz="1400" kern="100" dirty="0">
                <a:solidFill>
                  <a:schemeClr val="tx1"/>
                </a:solidFill>
                <a:latin typeface="Times New Roman" panose="02020603050405020304" pitchFamily="18" charset="0"/>
                <a:cs typeface="Times New Roman" panose="02020603050405020304" pitchFamily="18" charset="0"/>
              </a:rPr>
              <a:t>bandwidth. </a:t>
            </a:r>
          </a:p>
          <a:p>
            <a:pPr marL="342900" indent="-342900">
              <a:lnSpc>
                <a:spcPct val="200000"/>
              </a:lnSpc>
              <a:spcBef>
                <a:spcPts val="0"/>
              </a:spcBef>
              <a:spcAft>
                <a:spcPts val="800"/>
              </a:spcAft>
              <a:buFont typeface="Symbol" pitchFamily="2" charset="2"/>
              <a:buChar char=""/>
            </a:pPr>
            <a:r>
              <a:rPr lang="en-US" sz="1400" kern="100" dirty="0">
                <a:solidFill>
                  <a:schemeClr val="tx1"/>
                </a:solidFill>
                <a:latin typeface="Times New Roman" panose="02020603050405020304" pitchFamily="18" charset="0"/>
                <a:cs typeface="Times New Roman" panose="02020603050405020304" pitchFamily="18" charset="0"/>
              </a:rPr>
              <a:t>Events: Instances such as daily backups that are recorded for verification of successful execution. Also, security scans signaling any abnormal activities  producing logs of events. </a:t>
            </a:r>
          </a:p>
          <a:p>
            <a:pPr marL="342900" marR="0" lvl="0" indent="-342900">
              <a:lnSpc>
                <a:spcPct val="200000"/>
              </a:lnSpc>
              <a:spcBef>
                <a:spcPts val="0"/>
              </a:spcBef>
              <a:spcAft>
                <a:spcPts val="800"/>
              </a:spcAft>
              <a:buFont typeface="Symbol" pitchFamily="2" charset="2"/>
              <a:buChar char=""/>
            </a:pPr>
            <a:r>
              <a:rPr lang="en-US" sz="1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Logging: An example of logging would be  keeping  a record of all adjustments made to firewall configurations to maintain compliance and enhance security measures. These logs Track every instance of user interaction, with confidential information to uphold policy requirements effectively. </a:t>
            </a:r>
            <a:endParaRPr lang="en-US" sz="1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endParaRPr lang="en-US" sz="1400" dirty="0">
              <a:solidFill>
                <a:schemeClr val="tx1"/>
              </a:solidFill>
            </a:endParaRPr>
          </a:p>
        </p:txBody>
      </p:sp>
      <p:sp>
        <p:nvSpPr>
          <p:cNvPr id="12" name="Rectangle 11">
            <a:extLst>
              <a:ext uri="{FF2B5EF4-FFF2-40B4-BE49-F238E27FC236}">
                <a16:creationId xmlns:a16="http://schemas.microsoft.com/office/drawing/2014/main" id="{D0F91D99-379D-4726-B7B3-8967FC44F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2908"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94082693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7522B-FACE-623C-C45E-C9425AD44703}"/>
              </a:ext>
            </a:extLst>
          </p:cNvPr>
          <p:cNvSpPr>
            <a:spLocks noGrp="1"/>
          </p:cNvSpPr>
          <p:nvPr>
            <p:ph type="title"/>
          </p:nvPr>
        </p:nvSpPr>
        <p:spPr>
          <a:xfrm>
            <a:off x="784743" y="685800"/>
            <a:ext cx="5793475" cy="1485900"/>
          </a:xfrm>
        </p:spPr>
        <p:txBody>
          <a:bodyPr>
            <a:normAutofit/>
          </a:bodyPr>
          <a:lstStyle/>
          <a:p>
            <a:r>
              <a:rPr lang="en-US" sz="4100">
                <a:effectLst/>
                <a:latin typeface="Times New Roman" panose="02020603050405020304" pitchFamily="18" charset="0"/>
                <a:ea typeface="Aptos" panose="020B0004020202020204" pitchFamily="34" charset="0"/>
              </a:rPr>
              <a:t>Metric 1: focusing on the usage of network devices.</a:t>
            </a:r>
            <a:r>
              <a:rPr lang="en-US" sz="4100">
                <a:effectLst/>
              </a:rPr>
              <a:t> </a:t>
            </a:r>
            <a:endParaRPr lang="en-US" sz="4100"/>
          </a:p>
        </p:txBody>
      </p:sp>
      <p:sp>
        <p:nvSpPr>
          <p:cNvPr id="3" name="Content Placeholder 2">
            <a:extLst>
              <a:ext uri="{FF2B5EF4-FFF2-40B4-BE49-F238E27FC236}">
                <a16:creationId xmlns:a16="http://schemas.microsoft.com/office/drawing/2014/main" id="{3E0672FF-9C48-B027-B3C6-E0A0039857A8}"/>
              </a:ext>
            </a:extLst>
          </p:cNvPr>
          <p:cNvSpPr>
            <a:spLocks noGrp="1"/>
          </p:cNvSpPr>
          <p:nvPr>
            <p:ph idx="1"/>
          </p:nvPr>
        </p:nvSpPr>
        <p:spPr>
          <a:xfrm>
            <a:off x="784743" y="2286000"/>
            <a:ext cx="5793475" cy="3581400"/>
          </a:xfrm>
        </p:spPr>
        <p:txBody>
          <a:bodyPr>
            <a:normAutofit fontScale="70000" lnSpcReduction="20000"/>
          </a:bodyPr>
          <a:lstStyle/>
          <a:p>
            <a:pPr marL="342900" indent="-342900">
              <a:lnSpc>
                <a:spcPct val="210000"/>
              </a:lnSpc>
              <a:spcBef>
                <a:spcPts val="0"/>
              </a:spcBef>
              <a:spcAft>
                <a:spcPts val="800"/>
              </a:spcAft>
              <a:buFont typeface="Symbol" pitchFamily="2" charset="2"/>
              <a:buChar char=""/>
            </a:pPr>
            <a:r>
              <a:rPr lang="en-US" sz="1600" kern="100" dirty="0">
                <a:latin typeface="Times New Roman" panose="02020603050405020304" pitchFamily="18" charset="0"/>
                <a:cs typeface="Times New Roman" panose="02020603050405020304" pitchFamily="18" charset="0"/>
              </a:rPr>
              <a:t>Metric: packet loss percentage. When we talk about "Packet Loss Percentage " we're referring to the rate at which data packets don't successfully reach their intended destination on a network. </a:t>
            </a:r>
          </a:p>
          <a:p>
            <a:pPr marL="342900" indent="-342900">
              <a:lnSpc>
                <a:spcPct val="210000"/>
              </a:lnSpc>
              <a:spcBef>
                <a:spcPts val="0"/>
              </a:spcBef>
              <a:spcAft>
                <a:spcPts val="800"/>
              </a:spcAft>
              <a:buFont typeface="Symbol" pitchFamily="2" charset="2"/>
              <a:buChar char=""/>
            </a:pPr>
            <a:r>
              <a:rPr lang="en-US" sz="1600" kern="100" dirty="0">
                <a:latin typeface="Times New Roman" panose="02020603050405020304" pitchFamily="18" charset="0"/>
                <a:cs typeface="Times New Roman" panose="02020603050405020304" pitchFamily="18" charset="0"/>
              </a:rPr>
              <a:t>This is Suitable for use in devices such as routers and switches that require communication. </a:t>
            </a:r>
          </a:p>
          <a:p>
            <a:pPr marL="342900" marR="0" lvl="0" indent="-342900">
              <a:lnSpc>
                <a:spcPct val="210000"/>
              </a:lnSpc>
              <a:spcBef>
                <a:spcPts val="0"/>
              </a:spcBef>
              <a:spcAft>
                <a:spcPts val="0"/>
              </a:spcAft>
              <a:buFont typeface="Symbol" pitchFamily="2" charset="2"/>
              <a:buChar char=""/>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Alert threshold: When the packet loss goes beyond 2% an alert is triggered indicating issues such as network congestion or hardware failure potentially caused by cyber threats.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210000"/>
              </a:lnSpc>
              <a:spcBef>
                <a:spcPts val="0"/>
              </a:spcBef>
              <a:spcAft>
                <a:spcPts val="800"/>
              </a:spcAft>
              <a:buFont typeface="Symbol" pitchFamily="2" charset="2"/>
              <a:buChar char=""/>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Impact Explanation: Excessive packet loss can seriously harm network performance by causing delays in service delivery and interruptions to user connections – leading to frustration among users. Immediate intervention is crucial to revive the quality of service provided.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600" dirty="0"/>
          </a:p>
        </p:txBody>
      </p:sp>
      <p:sp>
        <p:nvSpPr>
          <p:cNvPr id="1033" name="Rectangle 1032">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26" name="Picture 2" descr="black smartphone">
            <a:extLst>
              <a:ext uri="{FF2B5EF4-FFF2-40B4-BE49-F238E27FC236}">
                <a16:creationId xmlns:a16="http://schemas.microsoft.com/office/drawing/2014/main" id="{CA9AB9C4-134C-C781-DF56-711A9F563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278" r="27146" b="-1"/>
          <a:stretch/>
        </p:blipFill>
        <p:spPr bwMode="auto">
          <a:xfrm>
            <a:off x="7612260" y="10"/>
            <a:ext cx="457973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85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5154AD0-C0DD-1067-67FE-CA11EC138B43}"/>
              </a:ext>
            </a:extLst>
          </p:cNvPr>
          <p:cNvSpPr>
            <a:spLocks noGrp="1"/>
          </p:cNvSpPr>
          <p:nvPr>
            <p:ph type="title"/>
          </p:nvPr>
        </p:nvSpPr>
        <p:spPr>
          <a:xfrm>
            <a:off x="640081" y="791570"/>
            <a:ext cx="4018839" cy="5262390"/>
          </a:xfrm>
        </p:spPr>
        <p:txBody>
          <a:bodyPr anchor="ctr">
            <a:normAutofit/>
          </a:bodyPr>
          <a:lstStyle/>
          <a:p>
            <a:pPr algn="r"/>
            <a:r>
              <a:rPr lang="en-US" sz="5400">
                <a:solidFill>
                  <a:schemeClr val="bg2"/>
                </a:solidFill>
                <a:effectLst/>
                <a:latin typeface="Times New Roman" panose="02020603050405020304" pitchFamily="18" charset="0"/>
                <a:ea typeface="Aptos" panose="020B0004020202020204" pitchFamily="34" charset="0"/>
              </a:rPr>
              <a:t>Metric 2:  Server resource util</a:t>
            </a:r>
            <a:r>
              <a:rPr lang="en-US" sz="5400">
                <a:solidFill>
                  <a:schemeClr val="bg2"/>
                </a:solidFill>
                <a:effectLst/>
              </a:rPr>
              <a:t> </a:t>
            </a:r>
            <a:endParaRPr lang="en-US" sz="5400">
              <a:solidFill>
                <a:schemeClr val="bg2"/>
              </a:solidFill>
            </a:endParaRP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12B9157-B8A6-6A05-B6D6-0F345FF74282}"/>
              </a:ext>
            </a:extLst>
          </p:cNvPr>
          <p:cNvSpPr>
            <a:spLocks noGrp="1"/>
          </p:cNvSpPr>
          <p:nvPr>
            <p:ph idx="1"/>
          </p:nvPr>
        </p:nvSpPr>
        <p:spPr>
          <a:xfrm>
            <a:off x="6176720" y="791570"/>
            <a:ext cx="4892308" cy="5262390"/>
          </a:xfrm>
        </p:spPr>
        <p:txBody>
          <a:bodyPr anchor="ctr">
            <a:normAutofit fontScale="77500" lnSpcReduction="20000"/>
          </a:bodyPr>
          <a:lstStyle/>
          <a:p>
            <a:pPr marL="342900" marR="0" lvl="0" indent="-342900">
              <a:lnSpc>
                <a:spcPct val="200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Metric: "Disk I/O Wait”.  This metric monitors the duration processes spend waiting for disk access and can signal the presence of bottlenecks.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200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Application: Suitable for servers and storage systems that experience data read and write activities in busy settings.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200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Threshold: The alert is activated when the disk I/O wait time surpasses 100 milliseconds as a sign that the system might be overwhelmed or operating inefficiently.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200000"/>
              </a:lnSpc>
              <a:spcBef>
                <a:spcPts val="0"/>
              </a:spcBef>
              <a:spcAft>
                <a:spcPts val="80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impact: Prolonged periods of waiting times can delay the processing of applications and lead to slower response rates and potential service disruptions that may impact user satisfaction and operational efficiency.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356211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4594-A032-AF3F-B039-64D9C173E5F8}"/>
              </a:ext>
            </a:extLst>
          </p:cNvPr>
          <p:cNvSpPr>
            <a:spLocks noGrp="1"/>
          </p:cNvSpPr>
          <p:nvPr>
            <p:ph type="title"/>
          </p:nvPr>
        </p:nvSpPr>
        <p:spPr>
          <a:xfrm>
            <a:off x="1023562" y="685800"/>
            <a:ext cx="10493524" cy="1485900"/>
          </a:xfrm>
        </p:spPr>
        <p:txBody>
          <a:bodyPr>
            <a:normAutofit/>
          </a:bodyPr>
          <a:lstStyle/>
          <a:p>
            <a:pPr>
              <a:spcBef>
                <a:spcPts val="0"/>
              </a:spcBef>
            </a:pPr>
            <a:r>
              <a:rPr lang="en-US" kern="100" dirty="0">
                <a:latin typeface="Times New Roman" panose="02020603050405020304" pitchFamily="18" charset="0"/>
                <a:ea typeface="+mn-ea"/>
                <a:cs typeface="Times New Roman" panose="02020603050405020304" pitchFamily="18" charset="0"/>
              </a:rPr>
              <a:t>Availability Calc for a Fictitious System </a:t>
            </a:r>
          </a:p>
        </p:txBody>
      </p:sp>
      <p:sp>
        <p:nvSpPr>
          <p:cNvPr id="2065" name="Rectangle 2064">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79" name="Content Placeholder 2">
            <a:extLst>
              <a:ext uri="{FF2B5EF4-FFF2-40B4-BE49-F238E27FC236}">
                <a16:creationId xmlns:a16="http://schemas.microsoft.com/office/drawing/2014/main" id="{1C723AC4-1FC2-C234-EB5F-9D7B370D36AB}"/>
              </a:ext>
            </a:extLst>
          </p:cNvPr>
          <p:cNvSpPr>
            <a:spLocks noGrp="1"/>
          </p:cNvSpPr>
          <p:nvPr>
            <p:ph idx="1"/>
          </p:nvPr>
        </p:nvSpPr>
        <p:spPr>
          <a:xfrm>
            <a:off x="1023562" y="2286000"/>
            <a:ext cx="5072437" cy="3581400"/>
          </a:xfrm>
        </p:spPr>
        <p:txBody>
          <a:bodyPr>
            <a:normAutofit fontScale="62500" lnSpcReduction="20000"/>
          </a:bodyPr>
          <a:lstStyle/>
          <a:p>
            <a:pPr marL="342900" indent="-342900">
              <a:lnSpc>
                <a:spcPct val="200000"/>
              </a:lnSpc>
              <a:spcBef>
                <a:spcPts val="0"/>
              </a:spcBef>
              <a:spcAft>
                <a:spcPts val="0"/>
              </a:spcAft>
              <a:buFont typeface="Symbol" pitchFamily="2" charset="2"/>
              <a:buChar char=""/>
            </a:pPr>
            <a:r>
              <a:rPr lang="en-US" sz="1400" kern="100" dirty="0">
                <a:latin typeface="Times New Roman" panose="02020603050405020304" pitchFamily="18" charset="0"/>
                <a:cs typeface="Times New Roman" panose="02020603050405020304" pitchFamily="18" charset="0"/>
              </a:rPr>
              <a:t>System: An online shopping platform needs to be accessible around the clock for customers from over the world. </a:t>
            </a:r>
          </a:p>
          <a:p>
            <a:pPr marL="342900" indent="-342900">
              <a:lnSpc>
                <a:spcPct val="200000"/>
              </a:lnSpc>
              <a:spcBef>
                <a:spcPts val="0"/>
              </a:spcBef>
              <a:spcAft>
                <a:spcPts val="0"/>
              </a:spcAft>
              <a:buFont typeface="Symbol" pitchFamily="2" charset="2"/>
              <a:buChar char=""/>
            </a:pPr>
            <a:r>
              <a:rPr lang="en-US" sz="1400" kern="100" dirty="0">
                <a:latin typeface="Times New Roman" panose="02020603050405020304" pitchFamily="18" charset="0"/>
                <a:cs typeface="Times New Roman" panose="02020603050405020304" pitchFamily="18" charset="0"/>
              </a:rPr>
              <a:t>Uptime: The system has been operational for a total of 720 hours, within a month spanning 30 days. </a:t>
            </a:r>
          </a:p>
          <a:p>
            <a:pPr marL="342900" indent="-342900">
              <a:lnSpc>
                <a:spcPct val="200000"/>
              </a:lnSpc>
              <a:spcBef>
                <a:spcPts val="0"/>
              </a:spcBef>
              <a:spcAft>
                <a:spcPts val="0"/>
              </a:spcAft>
              <a:buFont typeface="Symbol" pitchFamily="2" charset="2"/>
              <a:buChar char=""/>
            </a:pPr>
            <a:r>
              <a:rPr lang="en-US" sz="1400" kern="100" dirty="0">
                <a:latin typeface="Times New Roman" panose="02020603050405020304" pitchFamily="18" charset="0"/>
                <a:cs typeface="Times New Roman" panose="02020603050405020304" pitchFamily="18" charset="0"/>
              </a:rPr>
              <a:t>Downtime Scenario: During downtimes we account for 2 hours for scheduled server maintenance tasks, 3 hours due to network failures, and an hour for software updates. </a:t>
            </a:r>
          </a:p>
          <a:p>
            <a:pPr marL="342900" indent="-342900">
              <a:lnSpc>
                <a:spcPct val="200000"/>
              </a:lnSpc>
              <a:spcBef>
                <a:spcPts val="0"/>
              </a:spcBef>
              <a:spcAft>
                <a:spcPts val="0"/>
              </a:spcAft>
              <a:buFont typeface="Symbol" pitchFamily="2" charset="2"/>
              <a:buChar char=""/>
            </a:pPr>
            <a:r>
              <a:rPr lang="en-US" sz="1400" kern="100" dirty="0">
                <a:latin typeface="Times New Roman" panose="02020603050405020304" pitchFamily="18" charset="0"/>
                <a:cs typeface="Times New Roman" panose="02020603050405020304" pitchFamily="18" charset="0"/>
              </a:rPr>
              <a:t>Total downtime: Combined downtime lasted for 6 hours due to a mix of scheduled maintenance and unexpected interruptions. </a:t>
            </a:r>
          </a:p>
          <a:p>
            <a:pPr marL="342900" indent="-342900">
              <a:lnSpc>
                <a:spcPct val="200000"/>
              </a:lnSpc>
              <a:spcBef>
                <a:spcPts val="0"/>
              </a:spcBef>
              <a:spcAft>
                <a:spcPts val="0"/>
              </a:spcAft>
              <a:buFont typeface="Symbol" pitchFamily="2" charset="2"/>
              <a:buChar char=""/>
            </a:pPr>
            <a:r>
              <a:rPr lang="en-US" sz="1400" kern="100" dirty="0">
                <a:latin typeface="Times New Roman" panose="02020603050405020304" pitchFamily="18" charset="0"/>
                <a:cs typeface="Times New Roman" panose="02020603050405020304" pitchFamily="18" charset="0"/>
              </a:rPr>
              <a:t>Calculations: The availability calculation shows that the system was up and running 99..17 percent of the time with little downtime. Availability percentage = (720 - 6) / 720 = 99.17%.</a:t>
            </a:r>
          </a:p>
          <a:p>
            <a:pPr marL="342900" indent="-342900">
              <a:lnSpc>
                <a:spcPct val="200000"/>
              </a:lnSpc>
              <a:spcBef>
                <a:spcPts val="0"/>
              </a:spcBef>
              <a:spcAft>
                <a:spcPts val="0"/>
              </a:spcAft>
              <a:buFont typeface="Symbol" pitchFamily="2" charset="2"/>
              <a:buChar char=""/>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Interpreting the calc: Maintaining a level of availability (99​ ​percent) is essential, for upholding user confidence and customer happiness while also reducing the potential financial impact of system downtime.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spcBef>
                <a:spcPts val="0"/>
              </a:spcBef>
              <a:spcAft>
                <a:spcPts val="0"/>
              </a:spcAft>
              <a:buFont typeface="Symbol" pitchFamily="2" charset="2"/>
              <a:buChar char=""/>
            </a:pPr>
            <a:endParaRPr lang="en-US" sz="1400" kern="100" dirty="0">
              <a:latin typeface="Times New Roman" panose="02020603050405020304" pitchFamily="18" charset="0"/>
              <a:cs typeface="Times New Roman" panose="02020603050405020304" pitchFamily="18" charset="0"/>
            </a:endParaRPr>
          </a:p>
          <a:p>
            <a:endParaRPr lang="en-US" sz="1400" dirty="0"/>
          </a:p>
        </p:txBody>
      </p:sp>
      <p:pic>
        <p:nvPicPr>
          <p:cNvPr id="2050" name="Picture 2" descr="Cropper portrait of African American network engineer connecting cables in server cabinet while working with supercomputer in data center, copy space">
            <a:extLst>
              <a:ext uri="{FF2B5EF4-FFF2-40B4-BE49-F238E27FC236}">
                <a16:creationId xmlns:a16="http://schemas.microsoft.com/office/drawing/2014/main" id="{EC5B4771-D9F2-A0D2-1263-8FE3E4F3B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6848" r="20583" b="-1"/>
          <a:stretch/>
        </p:blipFill>
        <p:spPr bwMode="auto">
          <a:xfrm>
            <a:off x="7834744" y="2350235"/>
            <a:ext cx="2259239" cy="3542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582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39</TotalTime>
  <Words>1225</Words>
  <Application>Microsoft Macintosh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Atkinson Hyperlegible</vt:lpstr>
      <vt:lpstr>Courier New</vt:lpstr>
      <vt:lpstr>Franklin Gothic Book</vt:lpstr>
      <vt:lpstr>Symbol</vt:lpstr>
      <vt:lpstr>Times New Roman</vt:lpstr>
      <vt:lpstr>Crop</vt:lpstr>
      <vt:lpstr>Introduction to Network Monitoring PowerPoint</vt:lpstr>
      <vt:lpstr>Exploring the Concept of IT Systems Monitoring </vt:lpstr>
      <vt:lpstr>Fictitious scenario. The importance of analyzing logs (Part 1). </vt:lpstr>
      <vt:lpstr>Fictitious Scenario,  Dashboard Data Analysis  (Part 2). </vt:lpstr>
      <vt:lpstr>The comparison of Proactive and Reactive monitoring </vt:lpstr>
      <vt:lpstr>Examples that go beyond the reading </vt:lpstr>
      <vt:lpstr>Metric 1: focusing on the usage of network devices. </vt:lpstr>
      <vt:lpstr>Metric 2:  Server resource util </vt:lpstr>
      <vt:lpstr>Availability Calc for a Fictitious System </vt:lpstr>
      <vt:lpstr>Overview of Amazon CloudWatch.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Network Monitoring PowerPoint</dc:title>
  <dc:creator>Joslen Tardencilla</dc:creator>
  <cp:lastModifiedBy>Joslen Tardencilla</cp:lastModifiedBy>
  <cp:revision>1</cp:revision>
  <dcterms:created xsi:type="dcterms:W3CDTF">2024-09-08T03:08:31Z</dcterms:created>
  <dcterms:modified xsi:type="dcterms:W3CDTF">2024-09-08T03:48:17Z</dcterms:modified>
</cp:coreProperties>
</file>