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2"/>
  </p:notes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  <p:sldId id="263" r:id="rId12"/>
    <p:sldId id="272" r:id="rId13"/>
    <p:sldId id="264" r:id="rId14"/>
    <p:sldId id="271" r:id="rId15"/>
    <p:sldId id="273" r:id="rId16"/>
    <p:sldId id="265" r:id="rId17"/>
    <p:sldId id="267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FB0A0A-41A3-44C5-96FA-5669A54227EB}" v="621" dt="2021-11-30T17:33:10.853"/>
    <p1510:client id="{34422DCF-E438-11CA-795E-35B563710546}" v="231" dt="2021-11-29T01:56:07.977"/>
    <p1510:client id="{36EB6614-5478-DCF2-5692-2475C21BA3B5}" v="1088" dt="2021-11-30T04:53:00.067"/>
    <p1510:client id="{39ACDC96-5A08-49BA-B7F2-1ABE2320E4C6}" v="1160" dt="2021-11-28T22:21:44.171"/>
    <p1510:client id="{4FB20A3D-EBB8-501E-DD77-63E09DB1D7A5}" v="2" dt="2021-11-30T05:36:31.168"/>
    <p1510:client id="{55214FAE-8C0D-47E6-BB57-D692C32FEB29}" v="13" dt="2021-11-30T16:38:48.824"/>
    <p1510:client id="{63D8B46D-C4FD-1DAB-F84D-63EFE9BFE743}" v="132" dt="2021-11-30T17:31:08.057"/>
    <p1510:client id="{D0268853-3089-C9AE-FF07-6EB890F5DF96}" v="563" dt="2021-11-28T22:22:01.572"/>
    <p1510:client id="{D66A9EAC-30E1-46B5-A422-DA0E44F142F9}" v="140" dt="2021-11-29T15:59:06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679408-28CA-4C8E-A2E7-B0EDF1148096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5536174-1125-4BBB-BB0C-C3C292CBF3EC}">
      <dgm:prSet/>
      <dgm:spPr/>
      <dgm:t>
        <a:bodyPr/>
        <a:lstStyle/>
        <a:p>
          <a:r>
            <a:rPr lang="en-US"/>
            <a:t>Each user has a unique user_id</a:t>
          </a:r>
        </a:p>
      </dgm:t>
    </dgm:pt>
    <dgm:pt modelId="{BFCDD709-8D17-4EE4-B1C1-C93E7147B1D9}" type="parTrans" cxnId="{30E88BA5-D8D2-461F-8B7E-B37F8026EEDC}">
      <dgm:prSet/>
      <dgm:spPr/>
      <dgm:t>
        <a:bodyPr/>
        <a:lstStyle/>
        <a:p>
          <a:endParaRPr lang="en-US"/>
        </a:p>
      </dgm:t>
    </dgm:pt>
    <dgm:pt modelId="{7C1A6297-A114-4E13-A6BB-FCB0191FCD80}" type="sibTrans" cxnId="{30E88BA5-D8D2-461F-8B7E-B37F8026EEDC}">
      <dgm:prSet/>
      <dgm:spPr/>
      <dgm:t>
        <a:bodyPr/>
        <a:lstStyle/>
        <a:p>
          <a:endParaRPr lang="en-US"/>
        </a:p>
      </dgm:t>
    </dgm:pt>
    <dgm:pt modelId="{2CD9AF89-58B9-4C97-AAAD-E50B36976910}">
      <dgm:prSet/>
      <dgm:spPr/>
      <dgm:t>
        <a:bodyPr/>
        <a:lstStyle/>
        <a:p>
          <a:r>
            <a:rPr lang="en-US"/>
            <a:t>Each product has a unique product_id</a:t>
          </a:r>
        </a:p>
      </dgm:t>
    </dgm:pt>
    <dgm:pt modelId="{CC8BDA36-B157-4DB1-903A-188EEB8B9AD6}" type="parTrans" cxnId="{15C8DB81-DF34-449D-8043-DFEF530E9BC4}">
      <dgm:prSet/>
      <dgm:spPr/>
      <dgm:t>
        <a:bodyPr/>
        <a:lstStyle/>
        <a:p>
          <a:endParaRPr lang="en-US"/>
        </a:p>
      </dgm:t>
    </dgm:pt>
    <dgm:pt modelId="{5AA23E10-ED00-4F12-B2DC-CF321C8753D4}" type="sibTrans" cxnId="{15C8DB81-DF34-449D-8043-DFEF530E9BC4}">
      <dgm:prSet/>
      <dgm:spPr/>
      <dgm:t>
        <a:bodyPr/>
        <a:lstStyle/>
        <a:p>
          <a:endParaRPr lang="en-US"/>
        </a:p>
      </dgm:t>
    </dgm:pt>
    <dgm:pt modelId="{AA6987E0-DF3D-49DB-86B5-FFA45EABE353}">
      <dgm:prSet/>
      <dgm:spPr/>
      <dgm:t>
        <a:bodyPr/>
        <a:lstStyle/>
        <a:p>
          <a:r>
            <a:rPr lang="en-US"/>
            <a:t>Only 1 payment type may be used</a:t>
          </a:r>
        </a:p>
      </dgm:t>
    </dgm:pt>
    <dgm:pt modelId="{BFAE56F1-C198-4629-84E1-A45ABC6857AB}" type="parTrans" cxnId="{2B7F1263-9373-4A95-B9D7-F6FE5D6F8AEA}">
      <dgm:prSet/>
      <dgm:spPr/>
      <dgm:t>
        <a:bodyPr/>
        <a:lstStyle/>
        <a:p>
          <a:endParaRPr lang="en-US"/>
        </a:p>
      </dgm:t>
    </dgm:pt>
    <dgm:pt modelId="{EE9935BC-00D7-48BE-B17D-BB33030B01DE}" type="sibTrans" cxnId="{2B7F1263-9373-4A95-B9D7-F6FE5D6F8AEA}">
      <dgm:prSet/>
      <dgm:spPr/>
      <dgm:t>
        <a:bodyPr/>
        <a:lstStyle/>
        <a:p>
          <a:endParaRPr lang="en-US"/>
        </a:p>
      </dgm:t>
    </dgm:pt>
    <dgm:pt modelId="{780BB056-9EB0-4A74-A95D-61A384A05C51}">
      <dgm:prSet/>
      <dgm:spPr/>
      <dgm:t>
        <a:bodyPr/>
        <a:lstStyle/>
        <a:p>
          <a:r>
            <a:rPr lang="en-US"/>
            <a:t>A product belongs to an order</a:t>
          </a:r>
        </a:p>
      </dgm:t>
    </dgm:pt>
    <dgm:pt modelId="{B338343C-69E2-4485-B948-5B350626FF43}" type="parTrans" cxnId="{FD801DA9-E140-43C8-B384-85B5FA4ED72A}">
      <dgm:prSet/>
      <dgm:spPr/>
      <dgm:t>
        <a:bodyPr/>
        <a:lstStyle/>
        <a:p>
          <a:endParaRPr lang="en-US"/>
        </a:p>
      </dgm:t>
    </dgm:pt>
    <dgm:pt modelId="{1EDE9D47-2638-4DE7-BBEC-E3682C941893}" type="sibTrans" cxnId="{FD801DA9-E140-43C8-B384-85B5FA4ED72A}">
      <dgm:prSet/>
      <dgm:spPr/>
      <dgm:t>
        <a:bodyPr/>
        <a:lstStyle/>
        <a:p>
          <a:endParaRPr lang="en-US"/>
        </a:p>
      </dgm:t>
    </dgm:pt>
    <dgm:pt modelId="{703A02F6-318D-4919-812E-C192D60CFF71}">
      <dgm:prSet/>
      <dgm:spPr/>
      <dgm:t>
        <a:bodyPr/>
        <a:lstStyle/>
        <a:p>
          <a:r>
            <a:rPr lang="en-US"/>
            <a:t>Any number of products can exist in an inventory</a:t>
          </a:r>
        </a:p>
      </dgm:t>
    </dgm:pt>
    <dgm:pt modelId="{7263CB8A-D097-40EC-B414-C3D9D6558193}" type="parTrans" cxnId="{7BCA644D-F43C-4412-801E-A031FD3FAE2D}">
      <dgm:prSet/>
      <dgm:spPr/>
      <dgm:t>
        <a:bodyPr/>
        <a:lstStyle/>
        <a:p>
          <a:endParaRPr lang="en-US"/>
        </a:p>
      </dgm:t>
    </dgm:pt>
    <dgm:pt modelId="{100514B2-3E88-4DE5-8F65-64BAAB70493F}" type="sibTrans" cxnId="{7BCA644D-F43C-4412-801E-A031FD3FAE2D}">
      <dgm:prSet/>
      <dgm:spPr/>
      <dgm:t>
        <a:bodyPr/>
        <a:lstStyle/>
        <a:p>
          <a:endParaRPr lang="en-US"/>
        </a:p>
      </dgm:t>
    </dgm:pt>
    <dgm:pt modelId="{39C2BFCC-5383-41D8-B21F-38C21F660A9D}">
      <dgm:prSet/>
      <dgm:spPr/>
      <dgm:t>
        <a:bodyPr/>
        <a:lstStyle/>
        <a:p>
          <a:r>
            <a:rPr lang="en-US"/>
            <a:t>A discount applies to specific products only</a:t>
          </a:r>
        </a:p>
      </dgm:t>
    </dgm:pt>
    <dgm:pt modelId="{9E0FBC0D-885C-42F5-8515-BEC6241B145D}" type="parTrans" cxnId="{614294E3-83EA-49E0-A4E1-06F91C9F1271}">
      <dgm:prSet/>
      <dgm:spPr/>
      <dgm:t>
        <a:bodyPr/>
        <a:lstStyle/>
        <a:p>
          <a:endParaRPr lang="en-US"/>
        </a:p>
      </dgm:t>
    </dgm:pt>
    <dgm:pt modelId="{E1B01B2E-92FB-4EC3-B8AF-01DEEEDCC8EF}" type="sibTrans" cxnId="{614294E3-83EA-49E0-A4E1-06F91C9F1271}">
      <dgm:prSet/>
      <dgm:spPr/>
      <dgm:t>
        <a:bodyPr/>
        <a:lstStyle/>
        <a:p>
          <a:endParaRPr lang="en-US"/>
        </a:p>
      </dgm:t>
    </dgm:pt>
    <dgm:pt modelId="{9A837373-4085-4CE5-A308-500BB5E435D8}" type="pres">
      <dgm:prSet presAssocID="{C5679408-28CA-4C8E-A2E7-B0EDF1148096}" presName="linear" presStyleCnt="0">
        <dgm:presLayoutVars>
          <dgm:animLvl val="lvl"/>
          <dgm:resizeHandles val="exact"/>
        </dgm:presLayoutVars>
      </dgm:prSet>
      <dgm:spPr/>
    </dgm:pt>
    <dgm:pt modelId="{A283292B-8DF1-4628-87B4-3C053BA12598}" type="pres">
      <dgm:prSet presAssocID="{05536174-1125-4BBB-BB0C-C3C292CBF3E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7893D4D-5D1E-4B5E-85A8-90D91895EF03}" type="pres">
      <dgm:prSet presAssocID="{7C1A6297-A114-4E13-A6BB-FCB0191FCD80}" presName="spacer" presStyleCnt="0"/>
      <dgm:spPr/>
    </dgm:pt>
    <dgm:pt modelId="{3F824365-9CC5-4CA3-8FC4-4E67709FD834}" type="pres">
      <dgm:prSet presAssocID="{2CD9AF89-58B9-4C97-AAAD-E50B3697691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744C7A8-7B4B-4770-9D34-38A4446736C1}" type="pres">
      <dgm:prSet presAssocID="{5AA23E10-ED00-4F12-B2DC-CF321C8753D4}" presName="spacer" presStyleCnt="0"/>
      <dgm:spPr/>
    </dgm:pt>
    <dgm:pt modelId="{C91F789D-5051-49B9-BC6F-2060FBFA9C3F}" type="pres">
      <dgm:prSet presAssocID="{AA6987E0-DF3D-49DB-86B5-FFA45EABE35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18FDFA8-5472-4DE9-A255-9DDE243D5122}" type="pres">
      <dgm:prSet presAssocID="{EE9935BC-00D7-48BE-B17D-BB33030B01DE}" presName="spacer" presStyleCnt="0"/>
      <dgm:spPr/>
    </dgm:pt>
    <dgm:pt modelId="{0973BC00-1CDD-4657-A7F9-EE0AD91410F8}" type="pres">
      <dgm:prSet presAssocID="{780BB056-9EB0-4A74-A95D-61A384A05C5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ADF4DD8-FE52-413C-A53D-0D8DFE154604}" type="pres">
      <dgm:prSet presAssocID="{1EDE9D47-2638-4DE7-BBEC-E3682C941893}" presName="spacer" presStyleCnt="0"/>
      <dgm:spPr/>
    </dgm:pt>
    <dgm:pt modelId="{8486B22A-350D-41C9-A365-1DA85642C9E2}" type="pres">
      <dgm:prSet presAssocID="{703A02F6-318D-4919-812E-C192D60CFF7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DBEC545-9473-4067-A61E-6F9E89645157}" type="pres">
      <dgm:prSet presAssocID="{100514B2-3E88-4DE5-8F65-64BAAB70493F}" presName="spacer" presStyleCnt="0"/>
      <dgm:spPr/>
    </dgm:pt>
    <dgm:pt modelId="{8B61FC93-F9CB-49DA-A143-8A9826C9330C}" type="pres">
      <dgm:prSet presAssocID="{39C2BFCC-5383-41D8-B21F-38C21F660A9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8296C07-E7DB-4219-89A6-21B321935AEF}" type="presOf" srcId="{39C2BFCC-5383-41D8-B21F-38C21F660A9D}" destId="{8B61FC93-F9CB-49DA-A143-8A9826C9330C}" srcOrd="0" destOrd="0" presId="urn:microsoft.com/office/officeart/2005/8/layout/vList2"/>
    <dgm:cxn modelId="{1668EC1B-5F3C-4D8B-B562-D133C33BE594}" type="presOf" srcId="{C5679408-28CA-4C8E-A2E7-B0EDF1148096}" destId="{9A837373-4085-4CE5-A308-500BB5E435D8}" srcOrd="0" destOrd="0" presId="urn:microsoft.com/office/officeart/2005/8/layout/vList2"/>
    <dgm:cxn modelId="{2B7F1263-9373-4A95-B9D7-F6FE5D6F8AEA}" srcId="{C5679408-28CA-4C8E-A2E7-B0EDF1148096}" destId="{AA6987E0-DF3D-49DB-86B5-FFA45EABE353}" srcOrd="2" destOrd="0" parTransId="{BFAE56F1-C198-4629-84E1-A45ABC6857AB}" sibTransId="{EE9935BC-00D7-48BE-B17D-BB33030B01DE}"/>
    <dgm:cxn modelId="{5C690568-6986-4D9D-9298-6ADFFE044554}" type="presOf" srcId="{05536174-1125-4BBB-BB0C-C3C292CBF3EC}" destId="{A283292B-8DF1-4628-87B4-3C053BA12598}" srcOrd="0" destOrd="0" presId="urn:microsoft.com/office/officeart/2005/8/layout/vList2"/>
    <dgm:cxn modelId="{7BCA644D-F43C-4412-801E-A031FD3FAE2D}" srcId="{C5679408-28CA-4C8E-A2E7-B0EDF1148096}" destId="{703A02F6-318D-4919-812E-C192D60CFF71}" srcOrd="4" destOrd="0" parTransId="{7263CB8A-D097-40EC-B414-C3D9D6558193}" sibTransId="{100514B2-3E88-4DE5-8F65-64BAAB70493F}"/>
    <dgm:cxn modelId="{6F892171-A95D-48F3-8100-7B2C71A12B12}" type="presOf" srcId="{703A02F6-318D-4919-812E-C192D60CFF71}" destId="{8486B22A-350D-41C9-A365-1DA85642C9E2}" srcOrd="0" destOrd="0" presId="urn:microsoft.com/office/officeart/2005/8/layout/vList2"/>
    <dgm:cxn modelId="{1F59DE76-4E53-44EC-862A-CD53E2785D57}" type="presOf" srcId="{2CD9AF89-58B9-4C97-AAAD-E50B36976910}" destId="{3F824365-9CC5-4CA3-8FC4-4E67709FD834}" srcOrd="0" destOrd="0" presId="urn:microsoft.com/office/officeart/2005/8/layout/vList2"/>
    <dgm:cxn modelId="{15C8DB81-DF34-449D-8043-DFEF530E9BC4}" srcId="{C5679408-28CA-4C8E-A2E7-B0EDF1148096}" destId="{2CD9AF89-58B9-4C97-AAAD-E50B36976910}" srcOrd="1" destOrd="0" parTransId="{CC8BDA36-B157-4DB1-903A-188EEB8B9AD6}" sibTransId="{5AA23E10-ED00-4F12-B2DC-CF321C8753D4}"/>
    <dgm:cxn modelId="{30E88BA5-D8D2-461F-8B7E-B37F8026EEDC}" srcId="{C5679408-28CA-4C8E-A2E7-B0EDF1148096}" destId="{05536174-1125-4BBB-BB0C-C3C292CBF3EC}" srcOrd="0" destOrd="0" parTransId="{BFCDD709-8D17-4EE4-B1C1-C93E7147B1D9}" sibTransId="{7C1A6297-A114-4E13-A6BB-FCB0191FCD80}"/>
    <dgm:cxn modelId="{FD801DA9-E140-43C8-B384-85B5FA4ED72A}" srcId="{C5679408-28CA-4C8E-A2E7-B0EDF1148096}" destId="{780BB056-9EB0-4A74-A95D-61A384A05C51}" srcOrd="3" destOrd="0" parTransId="{B338343C-69E2-4485-B948-5B350626FF43}" sibTransId="{1EDE9D47-2638-4DE7-BBEC-E3682C941893}"/>
    <dgm:cxn modelId="{8A1087B1-891E-46BE-B2CE-FC9AC35B92C2}" type="presOf" srcId="{780BB056-9EB0-4A74-A95D-61A384A05C51}" destId="{0973BC00-1CDD-4657-A7F9-EE0AD91410F8}" srcOrd="0" destOrd="0" presId="urn:microsoft.com/office/officeart/2005/8/layout/vList2"/>
    <dgm:cxn modelId="{05ADCFC5-D913-4462-B09F-773A7B290CDA}" type="presOf" srcId="{AA6987E0-DF3D-49DB-86B5-FFA45EABE353}" destId="{C91F789D-5051-49B9-BC6F-2060FBFA9C3F}" srcOrd="0" destOrd="0" presId="urn:microsoft.com/office/officeart/2005/8/layout/vList2"/>
    <dgm:cxn modelId="{614294E3-83EA-49E0-A4E1-06F91C9F1271}" srcId="{C5679408-28CA-4C8E-A2E7-B0EDF1148096}" destId="{39C2BFCC-5383-41D8-B21F-38C21F660A9D}" srcOrd="5" destOrd="0" parTransId="{9E0FBC0D-885C-42F5-8515-BEC6241B145D}" sibTransId="{E1B01B2E-92FB-4EC3-B8AF-01DEEEDCC8EF}"/>
    <dgm:cxn modelId="{C06718E5-5534-4C75-A018-4ABE91067104}" type="presParOf" srcId="{9A837373-4085-4CE5-A308-500BB5E435D8}" destId="{A283292B-8DF1-4628-87B4-3C053BA12598}" srcOrd="0" destOrd="0" presId="urn:microsoft.com/office/officeart/2005/8/layout/vList2"/>
    <dgm:cxn modelId="{82372BF5-A82C-4C86-9DC5-BEC5BE087DEB}" type="presParOf" srcId="{9A837373-4085-4CE5-A308-500BB5E435D8}" destId="{87893D4D-5D1E-4B5E-85A8-90D91895EF03}" srcOrd="1" destOrd="0" presId="urn:microsoft.com/office/officeart/2005/8/layout/vList2"/>
    <dgm:cxn modelId="{08474452-9DAD-4507-B12F-9CAFB993674C}" type="presParOf" srcId="{9A837373-4085-4CE5-A308-500BB5E435D8}" destId="{3F824365-9CC5-4CA3-8FC4-4E67709FD834}" srcOrd="2" destOrd="0" presId="urn:microsoft.com/office/officeart/2005/8/layout/vList2"/>
    <dgm:cxn modelId="{DE9FAFCF-C93E-431B-863C-CC176C88271C}" type="presParOf" srcId="{9A837373-4085-4CE5-A308-500BB5E435D8}" destId="{A744C7A8-7B4B-4770-9D34-38A4446736C1}" srcOrd="3" destOrd="0" presId="urn:microsoft.com/office/officeart/2005/8/layout/vList2"/>
    <dgm:cxn modelId="{8A4C22A0-8DFA-4E29-85DB-EAC403197CEC}" type="presParOf" srcId="{9A837373-4085-4CE5-A308-500BB5E435D8}" destId="{C91F789D-5051-49B9-BC6F-2060FBFA9C3F}" srcOrd="4" destOrd="0" presId="urn:microsoft.com/office/officeart/2005/8/layout/vList2"/>
    <dgm:cxn modelId="{1D396C10-4C6D-4770-9816-C5F2F4131378}" type="presParOf" srcId="{9A837373-4085-4CE5-A308-500BB5E435D8}" destId="{D18FDFA8-5472-4DE9-A255-9DDE243D5122}" srcOrd="5" destOrd="0" presId="urn:microsoft.com/office/officeart/2005/8/layout/vList2"/>
    <dgm:cxn modelId="{E455590A-749A-40B4-A683-FB3EDBBEB4BE}" type="presParOf" srcId="{9A837373-4085-4CE5-A308-500BB5E435D8}" destId="{0973BC00-1CDD-4657-A7F9-EE0AD91410F8}" srcOrd="6" destOrd="0" presId="urn:microsoft.com/office/officeart/2005/8/layout/vList2"/>
    <dgm:cxn modelId="{208D307D-FA7F-41D1-8A9C-33301D03AF5B}" type="presParOf" srcId="{9A837373-4085-4CE5-A308-500BB5E435D8}" destId="{4ADF4DD8-FE52-413C-A53D-0D8DFE154604}" srcOrd="7" destOrd="0" presId="urn:microsoft.com/office/officeart/2005/8/layout/vList2"/>
    <dgm:cxn modelId="{F7B9688C-04B5-4373-BCB9-03E996A32319}" type="presParOf" srcId="{9A837373-4085-4CE5-A308-500BB5E435D8}" destId="{8486B22A-350D-41C9-A365-1DA85642C9E2}" srcOrd="8" destOrd="0" presId="urn:microsoft.com/office/officeart/2005/8/layout/vList2"/>
    <dgm:cxn modelId="{2677EEA0-549C-4C18-98A2-5A30AB5AC8E2}" type="presParOf" srcId="{9A837373-4085-4CE5-A308-500BB5E435D8}" destId="{BDBEC545-9473-4067-A61E-6F9E89645157}" srcOrd="9" destOrd="0" presId="urn:microsoft.com/office/officeart/2005/8/layout/vList2"/>
    <dgm:cxn modelId="{F4E5A102-2B63-4B7D-82CB-7EEF04E41133}" type="presParOf" srcId="{9A837373-4085-4CE5-A308-500BB5E435D8}" destId="{8B61FC93-F9CB-49DA-A143-8A9826C9330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83292B-8DF1-4628-87B4-3C053BA12598}">
      <dsp:nvSpPr>
        <dsp:cNvPr id="0" name=""/>
        <dsp:cNvSpPr/>
      </dsp:nvSpPr>
      <dsp:spPr>
        <a:xfrm>
          <a:off x="0" y="510371"/>
          <a:ext cx="6545199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Each user has a unique user_id</a:t>
          </a:r>
        </a:p>
      </dsp:txBody>
      <dsp:txXfrm>
        <a:off x="28100" y="538471"/>
        <a:ext cx="6488999" cy="519439"/>
      </dsp:txXfrm>
    </dsp:sp>
    <dsp:sp modelId="{3F824365-9CC5-4CA3-8FC4-4E67709FD834}">
      <dsp:nvSpPr>
        <dsp:cNvPr id="0" name=""/>
        <dsp:cNvSpPr/>
      </dsp:nvSpPr>
      <dsp:spPr>
        <a:xfrm>
          <a:off x="0" y="1155131"/>
          <a:ext cx="6545199" cy="575639"/>
        </a:xfrm>
        <a:prstGeom prst="roundRect">
          <a:avLst/>
        </a:prstGeom>
        <a:gradFill rotWithShape="0">
          <a:gsLst>
            <a:gs pos="0">
              <a:schemeClr val="accent2">
                <a:hueOff val="-622030"/>
                <a:satOff val="-3291"/>
                <a:lumOff val="-1255"/>
                <a:alphaOff val="0"/>
                <a:tint val="98000"/>
                <a:lumMod val="100000"/>
              </a:schemeClr>
            </a:gs>
            <a:gs pos="100000">
              <a:schemeClr val="accent2">
                <a:hueOff val="-622030"/>
                <a:satOff val="-3291"/>
                <a:lumOff val="-1255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Each product has a unique product_id</a:t>
          </a:r>
        </a:p>
      </dsp:txBody>
      <dsp:txXfrm>
        <a:off x="28100" y="1183231"/>
        <a:ext cx="6488999" cy="519439"/>
      </dsp:txXfrm>
    </dsp:sp>
    <dsp:sp modelId="{C91F789D-5051-49B9-BC6F-2060FBFA9C3F}">
      <dsp:nvSpPr>
        <dsp:cNvPr id="0" name=""/>
        <dsp:cNvSpPr/>
      </dsp:nvSpPr>
      <dsp:spPr>
        <a:xfrm>
          <a:off x="0" y="1799891"/>
          <a:ext cx="6545199" cy="575639"/>
        </a:xfrm>
        <a:prstGeom prst="roundRect">
          <a:avLst/>
        </a:prstGeom>
        <a:gradFill rotWithShape="0">
          <a:gsLst>
            <a:gs pos="0">
              <a:schemeClr val="accent2">
                <a:hueOff val="-1244059"/>
                <a:satOff val="-6581"/>
                <a:lumOff val="-2510"/>
                <a:alphaOff val="0"/>
                <a:tint val="98000"/>
                <a:lumMod val="100000"/>
              </a:schemeClr>
            </a:gs>
            <a:gs pos="100000">
              <a:schemeClr val="accent2">
                <a:hueOff val="-1244059"/>
                <a:satOff val="-6581"/>
                <a:lumOff val="-251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Only 1 payment type may be used</a:t>
          </a:r>
        </a:p>
      </dsp:txBody>
      <dsp:txXfrm>
        <a:off x="28100" y="1827991"/>
        <a:ext cx="6488999" cy="519439"/>
      </dsp:txXfrm>
    </dsp:sp>
    <dsp:sp modelId="{0973BC00-1CDD-4657-A7F9-EE0AD91410F8}">
      <dsp:nvSpPr>
        <dsp:cNvPr id="0" name=""/>
        <dsp:cNvSpPr/>
      </dsp:nvSpPr>
      <dsp:spPr>
        <a:xfrm>
          <a:off x="0" y="2444651"/>
          <a:ext cx="6545199" cy="575639"/>
        </a:xfrm>
        <a:prstGeom prst="roundRect">
          <a:avLst/>
        </a:prstGeom>
        <a:gradFill rotWithShape="0">
          <a:gsLst>
            <a:gs pos="0">
              <a:schemeClr val="accent2">
                <a:hueOff val="-1866089"/>
                <a:satOff val="-9872"/>
                <a:lumOff val="-3764"/>
                <a:alphaOff val="0"/>
                <a:tint val="98000"/>
                <a:lumMod val="100000"/>
              </a:schemeClr>
            </a:gs>
            <a:gs pos="100000">
              <a:schemeClr val="accent2">
                <a:hueOff val="-1866089"/>
                <a:satOff val="-9872"/>
                <a:lumOff val="-376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 product belongs to an order</a:t>
          </a:r>
        </a:p>
      </dsp:txBody>
      <dsp:txXfrm>
        <a:off x="28100" y="2472751"/>
        <a:ext cx="6488999" cy="519439"/>
      </dsp:txXfrm>
    </dsp:sp>
    <dsp:sp modelId="{8486B22A-350D-41C9-A365-1DA85642C9E2}">
      <dsp:nvSpPr>
        <dsp:cNvPr id="0" name=""/>
        <dsp:cNvSpPr/>
      </dsp:nvSpPr>
      <dsp:spPr>
        <a:xfrm>
          <a:off x="0" y="3089411"/>
          <a:ext cx="6545199" cy="575639"/>
        </a:xfrm>
        <a:prstGeom prst="roundRect">
          <a:avLst/>
        </a:prstGeom>
        <a:gradFill rotWithShape="0">
          <a:gsLst>
            <a:gs pos="0">
              <a:schemeClr val="accent2">
                <a:hueOff val="-2488118"/>
                <a:satOff val="-13162"/>
                <a:lumOff val="-5019"/>
                <a:alphaOff val="0"/>
                <a:tint val="98000"/>
                <a:lumMod val="100000"/>
              </a:schemeClr>
            </a:gs>
            <a:gs pos="100000">
              <a:schemeClr val="accent2">
                <a:hueOff val="-2488118"/>
                <a:satOff val="-13162"/>
                <a:lumOff val="-5019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Any number of products can exist in an inventory</a:t>
          </a:r>
        </a:p>
      </dsp:txBody>
      <dsp:txXfrm>
        <a:off x="28100" y="3117511"/>
        <a:ext cx="6488999" cy="519439"/>
      </dsp:txXfrm>
    </dsp:sp>
    <dsp:sp modelId="{8B61FC93-F9CB-49DA-A143-8A9826C9330C}">
      <dsp:nvSpPr>
        <dsp:cNvPr id="0" name=""/>
        <dsp:cNvSpPr/>
      </dsp:nvSpPr>
      <dsp:spPr>
        <a:xfrm>
          <a:off x="0" y="3734171"/>
          <a:ext cx="6545199" cy="575639"/>
        </a:xfrm>
        <a:prstGeom prst="roundRect">
          <a:avLst/>
        </a:prstGeom>
        <a:gradFill rotWithShape="0">
          <a:gsLst>
            <a:gs pos="0">
              <a:schemeClr val="accent2">
                <a:hueOff val="-3110148"/>
                <a:satOff val="-16453"/>
                <a:lumOff val="-6274"/>
                <a:alphaOff val="0"/>
                <a:tint val="98000"/>
                <a:lumMod val="100000"/>
              </a:schemeClr>
            </a:gs>
            <a:gs pos="100000">
              <a:schemeClr val="accent2">
                <a:hueOff val="-3110148"/>
                <a:satOff val="-16453"/>
                <a:lumOff val="-627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 discount applies to specific products only</a:t>
          </a:r>
        </a:p>
      </dsp:txBody>
      <dsp:txXfrm>
        <a:off x="28100" y="3762271"/>
        <a:ext cx="6488999" cy="519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75FC9-04A3-4FB4-96D9-21E5E47D9005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B2A75-2ED0-4A73-9E38-704627538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47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B2A75-2ED0-4A73-9E38-704627538B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75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BDBF-B394-44A2-BC73-CC08D25E14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E-commerce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FA207-B6CC-42CC-995C-181516A13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6093" y="4385732"/>
            <a:ext cx="7634032" cy="1405467"/>
          </a:xfrm>
        </p:spPr>
        <p:txBody>
          <a:bodyPr>
            <a:normAutofit/>
          </a:bodyPr>
          <a:lstStyle/>
          <a:p>
            <a:r>
              <a:rPr lang="en-US" dirty="0"/>
              <a:t>Csc 4402 final project</a:t>
            </a:r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Josh </a:t>
            </a:r>
            <a:r>
              <a:rPr lang="en-US" dirty="0" err="1">
                <a:cs typeface="Calibri"/>
              </a:rPr>
              <a:t>bankston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patrick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nguyen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reza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namakian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christopher</a:t>
            </a:r>
            <a:r>
              <a:rPr lang="en-US" dirty="0">
                <a:cs typeface="Calibri"/>
              </a:rPr>
              <a:t> Duong </a:t>
            </a:r>
          </a:p>
        </p:txBody>
      </p:sp>
    </p:spTree>
    <p:extLst>
      <p:ext uri="{BB962C8B-B14F-4D97-AF65-F5344CB8AC3E}">
        <p14:creationId xmlns:p14="http://schemas.microsoft.com/office/powerpoint/2010/main" val="3458640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28224A-79FA-492D-9454-332185FF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Normalization and decomposition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07C49D-78AA-4A42-8F53-C1B3C5F9E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All the given relations are</a:t>
            </a:r>
            <a:r>
              <a:rPr lang="en-US">
                <a:ea typeface="+mn-lt"/>
                <a:cs typeface="+mn-lt"/>
              </a:rPr>
              <a:t> in </a:t>
            </a:r>
            <a:r>
              <a:rPr lang="en-US" b="1">
                <a:ea typeface="+mn-lt"/>
                <a:cs typeface="+mn-lt"/>
              </a:rPr>
              <a:t>first normal form</a:t>
            </a:r>
            <a:r>
              <a:rPr lang="en-US">
                <a:ea typeface="+mn-lt"/>
                <a:cs typeface="+mn-lt"/>
              </a:rPr>
              <a:t> (1NF),  since all their values have been stored as </a:t>
            </a:r>
            <a:r>
              <a:rPr lang="en-US" b="1">
                <a:ea typeface="+mn-lt"/>
                <a:cs typeface="+mn-lt"/>
              </a:rPr>
              <a:t>atomic</a:t>
            </a:r>
            <a:r>
              <a:rPr lang="en-US">
                <a:ea typeface="+mn-lt"/>
                <a:cs typeface="+mn-lt"/>
              </a:rPr>
              <a:t> and </a:t>
            </a:r>
            <a:r>
              <a:rPr lang="en-US" b="1">
                <a:ea typeface="+mn-lt"/>
                <a:cs typeface="+mn-lt"/>
              </a:rPr>
              <a:t>single-valued.</a:t>
            </a: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A relation is in </a:t>
            </a:r>
            <a:r>
              <a:rPr lang="en-US" b="1">
                <a:ea typeface="+mn-lt"/>
                <a:cs typeface="+mn-lt"/>
              </a:rPr>
              <a:t>2NF</a:t>
            </a:r>
            <a:r>
              <a:rPr lang="en-US">
                <a:ea typeface="+mn-lt"/>
                <a:cs typeface="+mn-lt"/>
              </a:rPr>
              <a:t> if it is in 1NF, and every non-key attribute is fully dependent on primary key. This is not the case for "</a:t>
            </a:r>
            <a:r>
              <a:rPr lang="en-US" err="1">
                <a:ea typeface="+mn-lt"/>
                <a:cs typeface="+mn-lt"/>
              </a:rPr>
              <a:t>user_address</a:t>
            </a:r>
            <a:r>
              <a:rPr lang="en-US">
                <a:ea typeface="+mn-lt"/>
                <a:cs typeface="+mn-lt"/>
              </a:rPr>
              <a:t>" relation, since, for example, the attribute "</a:t>
            </a:r>
            <a:r>
              <a:rPr lang="en-US" err="1">
                <a:ea typeface="+mn-lt"/>
                <a:cs typeface="+mn-lt"/>
              </a:rPr>
              <a:t>address_id</a:t>
            </a:r>
            <a:r>
              <a:rPr lang="en-US">
                <a:ea typeface="+mn-lt"/>
                <a:cs typeface="+mn-lt"/>
              </a:rPr>
              <a:t>" can determine the "address" attribute on its own. In other words, the "address" attribute is a non-key attribute, and it is not fully dependent on the primary key "</a:t>
            </a:r>
            <a:r>
              <a:rPr lang="en-US" err="1">
                <a:ea typeface="+mn-lt"/>
                <a:cs typeface="+mn-lt"/>
              </a:rPr>
              <a:t>user_id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address_id</a:t>
            </a:r>
            <a:r>
              <a:rPr lang="en-US">
                <a:ea typeface="+mn-lt"/>
                <a:cs typeface="+mn-lt"/>
              </a:rPr>
              <a:t>".</a:t>
            </a:r>
          </a:p>
          <a:p>
            <a:pPr>
              <a:buClr>
                <a:srgbClr val="FFFFFF"/>
              </a:buClr>
            </a:pPr>
            <a:r>
              <a:rPr lang="en-US">
                <a:cs typeface="Calibri"/>
              </a:rPr>
              <a:t>We can have the following lossless decomposition:</a:t>
            </a:r>
          </a:p>
          <a:p>
            <a:pPr>
              <a:buClr>
                <a:srgbClr val="FFFFFF"/>
              </a:buClr>
            </a:pPr>
            <a:r>
              <a:rPr lang="en-US">
                <a:cs typeface="Calibri"/>
              </a:rPr>
              <a:t>{</a:t>
            </a:r>
            <a:r>
              <a:rPr lang="en-US" u="sng" err="1">
                <a:cs typeface="Calibri"/>
              </a:rPr>
              <a:t>user_id</a:t>
            </a:r>
            <a:r>
              <a:rPr lang="en-US">
                <a:cs typeface="Calibri"/>
              </a:rPr>
              <a:t>, </a:t>
            </a:r>
            <a:r>
              <a:rPr lang="en-US" u="sng" err="1">
                <a:cs typeface="Calibri"/>
              </a:rPr>
              <a:t>address_id</a:t>
            </a:r>
            <a:r>
              <a:rPr lang="en-US">
                <a:cs typeface="Calibri"/>
              </a:rPr>
              <a:t>, address, city, country, phone}  ==&gt; </a:t>
            </a:r>
            <a:endParaRPr lang="en-US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{</a:t>
            </a:r>
            <a:r>
              <a:rPr lang="en-US" u="sng">
                <a:ea typeface="+mn-lt"/>
                <a:cs typeface="+mn-lt"/>
              </a:rPr>
              <a:t>user_id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u="sng" err="1">
                <a:ea typeface="+mn-lt"/>
                <a:cs typeface="+mn-lt"/>
              </a:rPr>
              <a:t>address_id</a:t>
            </a:r>
            <a:r>
              <a:rPr lang="en-US">
                <a:ea typeface="+mn-lt"/>
                <a:cs typeface="+mn-lt"/>
              </a:rPr>
              <a:t>} + {</a:t>
            </a:r>
            <a:r>
              <a:rPr lang="en-US" u="sng" err="1">
                <a:ea typeface="+mn-lt"/>
                <a:cs typeface="+mn-lt"/>
              </a:rPr>
              <a:t>address_id</a:t>
            </a:r>
            <a:r>
              <a:rPr lang="en-US">
                <a:ea typeface="+mn-lt"/>
                <a:cs typeface="+mn-lt"/>
              </a:rPr>
              <a:t>, address, city, country, phone}</a:t>
            </a:r>
          </a:p>
          <a:p>
            <a:pPr>
              <a:buClr>
                <a:srgbClr val="FFFFFF"/>
              </a:buClr>
            </a:pPr>
            <a:endParaRPr lang="en-US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7960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28224A-79FA-492D-9454-332185FF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Normalization and decomposition Cont.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07C49D-78AA-4A42-8F53-C1B3C5F9E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FFFF"/>
              </a:buClr>
            </a:pPr>
            <a:r>
              <a:rPr lang="en-US">
                <a:cs typeface="Calibri"/>
              </a:rPr>
              <a:t>The same 2NF normalization applied to "</a:t>
            </a:r>
            <a:r>
              <a:rPr lang="en-US" err="1">
                <a:cs typeface="Calibri"/>
              </a:rPr>
              <a:t>user_payment</a:t>
            </a:r>
            <a:r>
              <a:rPr lang="en-US">
                <a:cs typeface="Calibri"/>
              </a:rPr>
              <a:t>" relation: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cs typeface="Calibri"/>
              </a:rPr>
              <a:t>{</a:t>
            </a:r>
            <a:r>
              <a:rPr lang="en-US" u="sng" err="1">
                <a:cs typeface="Calibri"/>
              </a:rPr>
              <a:t>user_id</a:t>
            </a:r>
            <a:r>
              <a:rPr lang="en-US">
                <a:cs typeface="Calibri"/>
              </a:rPr>
              <a:t>, </a:t>
            </a:r>
            <a:r>
              <a:rPr lang="en-US" u="sng" err="1">
                <a:cs typeface="Calibri"/>
              </a:rPr>
              <a:t>payment_id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payment_type</a:t>
            </a:r>
            <a:r>
              <a:rPr lang="en-US">
                <a:cs typeface="Calibri"/>
              </a:rPr>
              <a:t>, provider, </a:t>
            </a:r>
            <a:r>
              <a:rPr lang="en-US" err="1">
                <a:cs typeface="Calibri"/>
              </a:rPr>
              <a:t>account_info</a:t>
            </a:r>
            <a:r>
              <a:rPr lang="en-US">
                <a:cs typeface="Calibri"/>
              </a:rPr>
              <a:t>, expire}  ==&gt; </a:t>
            </a:r>
            <a:endParaRPr lang="en-US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{</a:t>
            </a:r>
            <a:r>
              <a:rPr lang="en-US" u="sng" err="1">
                <a:ea typeface="+mn-lt"/>
                <a:cs typeface="+mn-lt"/>
              </a:rPr>
              <a:t>user_id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u="sng" err="1">
                <a:ea typeface="+mn-lt"/>
                <a:cs typeface="+mn-lt"/>
              </a:rPr>
              <a:t>payment_id</a:t>
            </a:r>
            <a:r>
              <a:rPr lang="en-US">
                <a:ea typeface="+mn-lt"/>
                <a:cs typeface="+mn-lt"/>
              </a:rPr>
              <a:t>} + {</a:t>
            </a:r>
            <a:r>
              <a:rPr lang="en-US" u="sng" err="1">
                <a:ea typeface="+mn-lt"/>
                <a:cs typeface="+mn-lt"/>
              </a:rPr>
              <a:t>payment_id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payment_type</a:t>
            </a:r>
            <a:r>
              <a:rPr lang="en-US">
                <a:ea typeface="+mn-lt"/>
                <a:cs typeface="+mn-lt"/>
              </a:rPr>
              <a:t>, provider, </a:t>
            </a:r>
            <a:r>
              <a:rPr lang="en-US" err="1">
                <a:ea typeface="+mn-lt"/>
                <a:cs typeface="+mn-lt"/>
              </a:rPr>
              <a:t>account_info</a:t>
            </a:r>
            <a:r>
              <a:rPr lang="en-US">
                <a:ea typeface="+mn-lt"/>
                <a:cs typeface="+mn-lt"/>
              </a:rPr>
              <a:t>, expire}</a:t>
            </a:r>
            <a:endParaRPr lang="en-US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>
                <a:cs typeface="Calibri" panose="020F0502020204030204"/>
              </a:rPr>
              <a:t>No further normalization is required as all the remaining relations are in BCNF.</a:t>
            </a:r>
          </a:p>
          <a:p>
            <a:pPr>
              <a:buClr>
                <a:srgbClr val="FFFFFF"/>
              </a:buClr>
            </a:pPr>
            <a:endParaRPr lang="en-US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989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53CD-B931-4718-9E72-D98DD8754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Revised dependencies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5ADAA-631A-45C7-AE12-4A30282EB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75035"/>
            <a:ext cx="10131425" cy="4626213"/>
          </a:xfrm>
        </p:spPr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>
                <a:cs typeface="Calibri" panose="020F0502020204030204"/>
              </a:rPr>
              <a:t>User_Address (address_id, user_id, address, city, country, phone) =</a:t>
            </a:r>
          </a:p>
          <a:p>
            <a:pPr marL="0" indent="0">
              <a:spcAft>
                <a:spcPts val="0"/>
              </a:spcAft>
              <a:buNone/>
            </a:pPr>
            <a:endParaRPr lang="en-US">
              <a:cs typeface="Calibri" panose="020F0502020204030204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>
                <a:cs typeface="Calibri" panose="020F0502020204030204"/>
              </a:rPr>
              <a:t>Address_book(user_id, address_id):</a:t>
            </a:r>
            <a:endParaRPr lang="en-US">
              <a:ea typeface="+mn-lt"/>
              <a:cs typeface="+mn-lt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>
                <a:cs typeface="Calibri"/>
              </a:rPr>
              <a:t>User_id -&gt; address_id</a:t>
            </a:r>
          </a:p>
          <a:p>
            <a:pPr marL="0" indent="0">
              <a:spcAft>
                <a:spcPts val="0"/>
              </a:spcAft>
              <a:buNone/>
            </a:pPr>
            <a:endParaRPr lang="en-US">
              <a:cs typeface="Calibri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>
                <a:cs typeface="Calibri"/>
              </a:rPr>
              <a:t>Address(</a:t>
            </a:r>
            <a:r>
              <a:rPr lang="en-US">
                <a:ea typeface="+mn-lt"/>
                <a:cs typeface="+mn-lt"/>
              </a:rPr>
              <a:t>address_id, address, city, country, phone</a:t>
            </a:r>
            <a:r>
              <a:rPr lang="en-US">
                <a:cs typeface="Calibri"/>
              </a:rPr>
              <a:t>):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>
                <a:cs typeface="Calibri"/>
              </a:rPr>
              <a:t>Address_id -&gt; </a:t>
            </a:r>
            <a:r>
              <a:rPr lang="en-US">
                <a:ea typeface="+mn-lt"/>
                <a:cs typeface="+mn-lt"/>
              </a:rPr>
              <a:t>address, city, country, phone</a:t>
            </a:r>
            <a:endParaRPr lang="en-US">
              <a:cs typeface="Calibri"/>
            </a:endParaRPr>
          </a:p>
          <a:p>
            <a:pPr marL="0" indent="0">
              <a:spcAft>
                <a:spcPts val="0"/>
              </a:spcAft>
              <a:buNone/>
            </a:pPr>
            <a:endParaRPr lang="en-US">
              <a:cs typeface="Calibri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>
                <a:cs typeface="Calibri"/>
              </a:rPr>
              <a:t>User_payment (payment_id, user_id, payment_type, provider, account_no, expire) =</a:t>
            </a:r>
            <a:endParaRPr lang="en-US"/>
          </a:p>
          <a:p>
            <a:pPr marL="0" indent="0">
              <a:spcAft>
                <a:spcPts val="0"/>
              </a:spcAft>
              <a:buNone/>
            </a:pPr>
            <a:endParaRPr lang="en-US">
              <a:cs typeface="Calibri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>
                <a:cs typeface="Calibri"/>
              </a:rPr>
              <a:t>Payment_book(user_id, payment_id):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>
                <a:cs typeface="Calibri"/>
              </a:rPr>
              <a:t>User_id -&gt; payment_id</a:t>
            </a:r>
          </a:p>
          <a:p>
            <a:pPr marL="0" indent="0">
              <a:spcAft>
                <a:spcPts val="0"/>
              </a:spcAft>
              <a:buNone/>
            </a:pPr>
            <a:endParaRPr lang="en-US">
              <a:cs typeface="Calibri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>
                <a:ea typeface="+mn-lt"/>
                <a:cs typeface="+mn-lt"/>
              </a:rPr>
              <a:t>Payment (payment_id, payment_type, provider, account_no, expire):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>
                <a:cs typeface="Calibri"/>
              </a:rPr>
              <a:t>Payment_id -&gt;</a:t>
            </a:r>
            <a:r>
              <a:rPr lang="en-US">
                <a:ea typeface="+mn-lt"/>
                <a:cs typeface="+mn-lt"/>
              </a:rPr>
              <a:t> payment_type, provider, account_no, expire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E7D6D7-1652-4AEA-87C5-C82D1E3F0D18}"/>
              </a:ext>
            </a:extLst>
          </p:cNvPr>
          <p:cNvSpPr/>
          <p:nvPr/>
        </p:nvSpPr>
        <p:spPr>
          <a:xfrm>
            <a:off x="719396" y="3994458"/>
            <a:ext cx="8006199" cy="555086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8483401-0D0C-484B-81D6-17AD17BAE669}"/>
              </a:ext>
            </a:extLst>
          </p:cNvPr>
          <p:cNvSpPr/>
          <p:nvPr/>
        </p:nvSpPr>
        <p:spPr>
          <a:xfrm>
            <a:off x="719396" y="1773541"/>
            <a:ext cx="6400638" cy="533019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80C31D3-CB4F-458E-95B9-CBDE3223047D}"/>
              </a:ext>
            </a:extLst>
          </p:cNvPr>
          <p:cNvSpPr/>
          <p:nvPr/>
        </p:nvSpPr>
        <p:spPr>
          <a:xfrm>
            <a:off x="719395" y="2437218"/>
            <a:ext cx="3469397" cy="6129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94DF8B5-BC0D-4706-B31F-33AEE770747E}"/>
              </a:ext>
            </a:extLst>
          </p:cNvPr>
          <p:cNvSpPr/>
          <p:nvPr/>
        </p:nvSpPr>
        <p:spPr>
          <a:xfrm>
            <a:off x="719394" y="3272959"/>
            <a:ext cx="4833623" cy="6129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28428C4-85B6-4913-A419-DC7841911B0D}"/>
              </a:ext>
            </a:extLst>
          </p:cNvPr>
          <p:cNvSpPr/>
          <p:nvPr/>
        </p:nvSpPr>
        <p:spPr>
          <a:xfrm>
            <a:off x="719395" y="4667911"/>
            <a:ext cx="3659896" cy="6129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C997B9E-2EFE-4B12-8546-D589E3E7A1FD}"/>
              </a:ext>
            </a:extLst>
          </p:cNvPr>
          <p:cNvSpPr/>
          <p:nvPr/>
        </p:nvSpPr>
        <p:spPr>
          <a:xfrm>
            <a:off x="719395" y="5515944"/>
            <a:ext cx="6554267" cy="6129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48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8B4B67-5B0B-49CD-BF87-D65E76DA6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12" y="170174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Revised schema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95EF9F8-B705-4377-A4D9-699292FE2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1977" y="888266"/>
            <a:ext cx="6590947" cy="472540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5311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4DA91-1566-4920-8B97-D084E7CCC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094" y="61332"/>
            <a:ext cx="10131425" cy="5734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cs typeface="Calibri Light"/>
              </a:rPr>
              <a:t>Queries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74DC0-BF60-4C45-85AB-89ACA3173698}"/>
              </a:ext>
            </a:extLst>
          </p:cNvPr>
          <p:cNvSpPr txBox="1"/>
          <p:nvPr/>
        </p:nvSpPr>
        <p:spPr>
          <a:xfrm>
            <a:off x="87351" y="59474"/>
            <a:ext cx="536373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Best selling item category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 Select </a:t>
            </a:r>
            <a:r>
              <a:rPr lang="en-US" dirty="0" err="1">
                <a:ea typeface="+mn-lt"/>
                <a:cs typeface="+mn-lt"/>
              </a:rPr>
              <a:t>order_items.quantity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products.product_id</a:t>
            </a:r>
            <a:r>
              <a:rPr lang="en-US" dirty="0">
                <a:ea typeface="+mn-lt"/>
                <a:cs typeface="+mn-lt"/>
              </a:rPr>
              <a:t>, </a:t>
            </a:r>
          </a:p>
          <a:p>
            <a:r>
              <a:rPr lang="en-US" dirty="0">
                <a:ea typeface="+mn-lt"/>
                <a:cs typeface="+mn-lt"/>
              </a:rPr>
              <a:t>   </a:t>
            </a:r>
            <a:r>
              <a:rPr lang="en-US" dirty="0" err="1">
                <a:ea typeface="+mn-lt"/>
                <a:cs typeface="+mn-lt"/>
              </a:rPr>
              <a:t>products.category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FROM </a:t>
            </a:r>
            <a:r>
              <a:rPr lang="en-US" dirty="0" err="1">
                <a:ea typeface="+mn-lt"/>
                <a:cs typeface="+mn-lt"/>
              </a:rPr>
              <a:t>order_items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INNER </a:t>
            </a:r>
            <a:r>
              <a:rPr lang="en-US" dirty="0" err="1">
                <a:ea typeface="+mn-lt"/>
                <a:cs typeface="+mn-lt"/>
              </a:rPr>
              <a:t>JOINproducts</a:t>
            </a:r>
            <a:r>
              <a:rPr lang="en-US" dirty="0">
                <a:ea typeface="+mn-lt"/>
                <a:cs typeface="+mn-lt"/>
              </a:rPr>
              <a:t> ON </a:t>
            </a:r>
          </a:p>
          <a:p>
            <a:r>
              <a:rPr lang="en-US" dirty="0">
                <a:ea typeface="+mn-lt"/>
                <a:cs typeface="+mn-lt"/>
              </a:rPr>
              <a:t>   </a:t>
            </a:r>
            <a:r>
              <a:rPr lang="en-US" dirty="0" err="1">
                <a:ea typeface="+mn-lt"/>
                <a:cs typeface="+mn-lt"/>
              </a:rPr>
              <a:t>order_items.product_id</a:t>
            </a:r>
            <a:r>
              <a:rPr lang="en-US" dirty="0">
                <a:ea typeface="+mn-lt"/>
                <a:cs typeface="+mn-lt"/>
              </a:rPr>
              <a:t> =  </a:t>
            </a:r>
            <a:r>
              <a:rPr lang="en-US" dirty="0" err="1">
                <a:ea typeface="+mn-lt"/>
                <a:cs typeface="+mn-lt"/>
              </a:rPr>
              <a:t>products.product_id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   GROUP BY </a:t>
            </a:r>
            <a:r>
              <a:rPr lang="en-US" dirty="0" err="1">
                <a:ea typeface="+mn-lt"/>
                <a:cs typeface="+mn-lt"/>
              </a:rPr>
              <a:t>products.category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   ORDER BY </a:t>
            </a:r>
            <a:r>
              <a:rPr lang="en-US" dirty="0" err="1">
                <a:ea typeface="+mn-lt"/>
                <a:cs typeface="+mn-lt"/>
              </a:rPr>
              <a:t>order_items.quantity</a:t>
            </a:r>
            <a:r>
              <a:rPr lang="en-US" dirty="0">
                <a:ea typeface="+mn-lt"/>
                <a:cs typeface="+mn-lt"/>
              </a:rPr>
              <a:t> DESC;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/>
          </a:p>
          <a:p>
            <a:endParaRPr lang="en-US" dirty="0">
              <a:cs typeface="Calibri"/>
            </a:endParaRPr>
          </a:p>
          <a:p>
            <a:pPr algn="l"/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C59765-21F4-441D-9F5D-FE3B4884D116}"/>
              </a:ext>
            </a:extLst>
          </p:cNvPr>
          <p:cNvSpPr txBox="1"/>
          <p:nvPr/>
        </p:nvSpPr>
        <p:spPr>
          <a:xfrm>
            <a:off x="6326228" y="843543"/>
            <a:ext cx="408134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Orders after June 18, 2021</a:t>
            </a: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SELECT </a:t>
            </a:r>
            <a:r>
              <a:rPr lang="en-US" dirty="0" err="1">
                <a:ea typeface="+mn-lt"/>
                <a:cs typeface="+mn-lt"/>
              </a:rPr>
              <a:t>order_id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r>
              <a:rPr lang="en-US" dirty="0">
                <a:ea typeface="+mn-lt"/>
                <a:cs typeface="+mn-lt"/>
              </a:rPr>
              <a:t>   FROM orders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   WHERE </a:t>
            </a:r>
            <a:r>
              <a:rPr lang="en-US" dirty="0" err="1">
                <a:ea typeface="+mn-lt"/>
                <a:cs typeface="+mn-lt"/>
              </a:rPr>
              <a:t>created_at</a:t>
            </a:r>
            <a:r>
              <a:rPr lang="en-US" dirty="0">
                <a:ea typeface="+mn-lt"/>
                <a:cs typeface="+mn-lt"/>
              </a:rPr>
              <a:t> &gt;    </a:t>
            </a:r>
          </a:p>
          <a:p>
            <a:r>
              <a:rPr lang="en-US" dirty="0">
                <a:ea typeface="+mn-lt"/>
                <a:cs typeface="+mn-lt"/>
              </a:rPr>
              <a:t>   '2021-06-18 00:00:00'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pic>
        <p:nvPicPr>
          <p:cNvPr id="9" name="Picture 9" descr="Table&#10;&#10;Description automatically generated">
            <a:extLst>
              <a:ext uri="{FF2B5EF4-FFF2-40B4-BE49-F238E27FC236}">
                <a16:creationId xmlns:a16="http://schemas.microsoft.com/office/drawing/2014/main" id="{73C13212-57B7-4478-92E4-9E6CD2DDE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32" y="2346506"/>
            <a:ext cx="5221836" cy="4513351"/>
          </a:xfrm>
        </p:spPr>
      </p:pic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CF9FABEF-6D37-47D1-8E46-1AB0586FE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227" y="2283355"/>
            <a:ext cx="5778421" cy="453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0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4474-9573-4A67-84C4-734F5C435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3717"/>
            <a:ext cx="10131425" cy="666389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Queries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71EE0-2AE0-49D6-BB65-1E04FD090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8" y="1119872"/>
            <a:ext cx="4435010" cy="16790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Users with orders less than 55,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Ordered by </a:t>
            </a:r>
            <a:r>
              <a:rPr lang="en-US" dirty="0" err="1">
                <a:ea typeface="+mn-lt"/>
                <a:cs typeface="+mn-lt"/>
              </a:rPr>
              <a:t>user_id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SELECT </a:t>
            </a:r>
            <a:r>
              <a:rPr lang="en-US" dirty="0" err="1">
                <a:ea typeface="+mn-lt"/>
                <a:cs typeface="+mn-lt"/>
              </a:rPr>
              <a:t>user_id</a:t>
            </a:r>
            <a:r>
              <a:rPr lang="en-US" dirty="0">
                <a:ea typeface="+mn-lt"/>
                <a:cs typeface="+mn-lt"/>
              </a:rPr>
              <a:t> FROM orders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dirty="0">
                <a:ea typeface="+mn-lt"/>
                <a:cs typeface="+mn-lt"/>
              </a:rPr>
              <a:t>         WHERE total &lt; 55</a:t>
            </a:r>
            <a:endParaRPr lang="en-US" dirty="0">
              <a:cs typeface="Calibri" panose="020F0502020204030204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dirty="0">
                <a:ea typeface="+mn-lt"/>
                <a:cs typeface="+mn-lt"/>
              </a:rPr>
              <a:t>         ORDER BY </a:t>
            </a:r>
            <a:r>
              <a:rPr lang="en-US" dirty="0" err="1">
                <a:ea typeface="+mn-lt"/>
                <a:cs typeface="+mn-lt"/>
              </a:rPr>
              <a:t>user_id</a:t>
            </a:r>
            <a:r>
              <a:rPr lang="en-US" dirty="0">
                <a:ea typeface="+mn-lt"/>
                <a:cs typeface="+mn-lt"/>
              </a:rPr>
              <a:t>;</a:t>
            </a:r>
          </a:p>
          <a:p>
            <a:pPr>
              <a:buClr>
                <a:srgbClr val="FFFFFF"/>
              </a:buClr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0F9DE672-8B4E-4286-8449-05B90CBA0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2" y="2604221"/>
            <a:ext cx="4933746" cy="42537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FA2753-2C7D-493F-B51F-608656CC9CE3}"/>
              </a:ext>
            </a:extLst>
          </p:cNvPr>
          <p:cNvSpPr txBox="1"/>
          <p:nvPr/>
        </p:nvSpPr>
        <p:spPr>
          <a:xfrm>
            <a:off x="6276277" y="970156"/>
            <a:ext cx="4703956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Calibri"/>
              </a:rPr>
              <a:t>Find users with country 'United States'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SELECT </a:t>
            </a:r>
            <a:r>
              <a:rPr lang="en-US" sz="1400" dirty="0" err="1">
                <a:ea typeface="+mn-lt"/>
                <a:cs typeface="+mn-lt"/>
              </a:rPr>
              <a:t>address_book.user_id</a:t>
            </a:r>
            <a:r>
              <a:rPr lang="en-US" sz="1400" dirty="0">
                <a:ea typeface="+mn-lt"/>
                <a:cs typeface="+mn-lt"/>
              </a:rPr>
              <a:t> </a:t>
            </a:r>
            <a:endParaRPr lang="en-US" sz="1400">
              <a:cs typeface="Calibri" panose="020F0502020204030204"/>
            </a:endParaRPr>
          </a:p>
          <a:p>
            <a:r>
              <a:rPr lang="en-US" sz="1400" dirty="0">
                <a:ea typeface="+mn-lt"/>
                <a:cs typeface="+mn-lt"/>
              </a:rPr>
              <a:t>     FROM </a:t>
            </a:r>
            <a:r>
              <a:rPr lang="en-US" sz="1400" dirty="0" err="1">
                <a:ea typeface="+mn-lt"/>
                <a:cs typeface="+mn-lt"/>
              </a:rPr>
              <a:t>address_book</a:t>
            </a:r>
            <a:r>
              <a:rPr lang="en-US" sz="1400" dirty="0">
                <a:ea typeface="+mn-lt"/>
                <a:cs typeface="+mn-lt"/>
              </a:rPr>
              <a:t> </a:t>
            </a:r>
          </a:p>
          <a:p>
            <a:r>
              <a:rPr lang="en-US" sz="1400" dirty="0">
                <a:ea typeface="+mn-lt"/>
                <a:cs typeface="+mn-lt"/>
              </a:rPr>
              <a:t>     INNER JOIN address</a:t>
            </a:r>
            <a:endParaRPr lang="en-US" sz="1400" dirty="0">
              <a:cs typeface="Calibri"/>
            </a:endParaRPr>
          </a:p>
          <a:p>
            <a:r>
              <a:rPr lang="en-US" sz="1400" dirty="0">
                <a:ea typeface="+mn-lt"/>
                <a:cs typeface="+mn-lt"/>
              </a:rPr>
              <a:t>     WHERE country =        </a:t>
            </a:r>
          </a:p>
          <a:p>
            <a:r>
              <a:rPr lang="en-US" sz="1400" dirty="0">
                <a:ea typeface="+mn-lt"/>
                <a:cs typeface="+mn-lt"/>
              </a:rPr>
              <a:t>     'United States';</a:t>
            </a:r>
            <a:endParaRPr lang="en-US" sz="1400" dirty="0">
              <a:cs typeface="Calibri"/>
            </a:endParaRPr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CC0DA4CE-6C64-4F30-AD50-DCABD36F1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010" y="2601480"/>
            <a:ext cx="5648092" cy="425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16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0A21-0758-464B-A780-36760BAA5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1EFD2-B99E-43DE-8C63-D2B245BF5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cs typeface="Calibri"/>
              </a:rPr>
              <a:t>Proper database design and management allows for information to be communicated efficiently</a:t>
            </a:r>
          </a:p>
          <a:p>
            <a:pPr marL="0" indent="0">
              <a:buClr>
                <a:srgbClr val="FFFFFF"/>
              </a:buClr>
              <a:buNone/>
            </a:pPr>
            <a:endParaRPr lang="en-US" sz="200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2000" dirty="0">
                <a:cs typeface="Calibri"/>
              </a:rPr>
              <a:t>Decreases redundancies and inconsistencies</a:t>
            </a:r>
          </a:p>
          <a:p>
            <a:pPr marL="0" indent="0">
              <a:buClr>
                <a:srgbClr val="FFFFFF"/>
              </a:buClr>
              <a:buNone/>
            </a:pPr>
            <a:endParaRPr lang="en-US" sz="200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2000" dirty="0">
                <a:ea typeface="+mn-lt"/>
                <a:cs typeface="+mn-lt"/>
              </a:rPr>
              <a:t>Crucial when applications begin to scale exponentially, and userbase/information gathered increases</a:t>
            </a:r>
          </a:p>
          <a:p>
            <a:pPr>
              <a:buClr>
                <a:srgbClr val="FFFFFF"/>
              </a:buClr>
            </a:pP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4142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3EDA1-CEEB-4A58-B0C4-3625D5B0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09601"/>
            <a:ext cx="12192000" cy="3124199"/>
          </a:xfrm>
        </p:spPr>
        <p:txBody>
          <a:bodyPr/>
          <a:lstStyle/>
          <a:p>
            <a:pPr algn="ctr"/>
            <a:r>
              <a:rPr lang="en-US" sz="4000"/>
              <a:t>Thank you!</a:t>
            </a:r>
            <a:r>
              <a:rPr lang="en-US"/>
              <a:t>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6029B-807B-40E7-BF78-90DE36A2A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343400"/>
            <a:ext cx="12192000" cy="1447800"/>
          </a:xfrm>
        </p:spPr>
        <p:txBody>
          <a:bodyPr/>
          <a:lstStyle/>
          <a:p>
            <a:pPr algn="ctr"/>
            <a:r>
              <a:rPr lang="en-US" sz="2800"/>
              <a:t>Questions?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4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992A9-E0EC-465C-8611-B1C2F653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228600"/>
            <a:ext cx="6164653" cy="1371600"/>
          </a:xfrm>
        </p:spPr>
        <p:txBody>
          <a:bodyPr/>
          <a:lstStyle/>
          <a:p>
            <a:r>
              <a:rPr lang="en-US"/>
              <a:t>Goals and motivations		</a:t>
            </a:r>
          </a:p>
        </p:txBody>
      </p:sp>
      <p:pic>
        <p:nvPicPr>
          <p:cNvPr id="12" name="Picture Placeholder 11" descr="Typical transaction...">
            <a:extLst>
              <a:ext uri="{FF2B5EF4-FFF2-40B4-BE49-F238E27FC236}">
                <a16:creationId xmlns:a16="http://schemas.microsoft.com/office/drawing/2014/main" id="{83CB8E4D-9C96-4318-B957-E9839C51734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6065" r="26065"/>
          <a:stretch>
            <a:fillRect/>
          </a:stretch>
        </p:blipFill>
        <p:spPr>
          <a:xfrm>
            <a:off x="7536253" y="914400"/>
            <a:ext cx="3280974" cy="493776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43240A9-3797-41CE-8413-522A63A20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798" y="2125132"/>
            <a:ext cx="6164653" cy="3259667"/>
          </a:xfrm>
        </p:spPr>
        <p:txBody>
          <a:bodyPr>
            <a:normAutofit lnSpcReduction="10000"/>
          </a:bodyPr>
          <a:lstStyle/>
          <a:p>
            <a:r>
              <a:rPr lang="en-US"/>
              <a:t>Motivation:</a:t>
            </a:r>
          </a:p>
          <a:p>
            <a:pPr marL="285750" indent="-285750">
              <a:buChar char="•"/>
            </a:pPr>
            <a:r>
              <a:rPr lang="en-US">
                <a:cs typeface="Calibri" panose="020F0502020204030204"/>
              </a:rPr>
              <a:t>Being able to monitor specific store details to provide valuable statistics and analytics for the company to maximize the growth and longevity of the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/>
              <a:t>Goal:</a:t>
            </a:r>
            <a:endParaRPr lang="en-US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Streamline online shopping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Mimic real world shopping scenarios to ensure data consistency and customer experience</a:t>
            </a:r>
            <a:endParaRPr lang="en-US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9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0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A588A-E27A-4FED-A66E-91B1B47A3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Assumptions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882BB8D6-905D-42DD-BB97-8C85BC2CD0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013390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7666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379B5-487E-42B0-B913-360ED00E1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3EF7E-7A7C-464C-BC3F-1A09A84FE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1982293"/>
            <a:ext cx="4995334" cy="3649134"/>
          </a:xfrm>
        </p:spPr>
        <p:txBody>
          <a:bodyPr/>
          <a:lstStyle/>
          <a:p>
            <a:r>
              <a:rPr lang="en-US" dirty="0"/>
              <a:t>A user must exist to shop from products</a:t>
            </a:r>
          </a:p>
          <a:p>
            <a:r>
              <a:rPr lang="en-US" dirty="0"/>
              <a:t>A user must contain relevant user information(</a:t>
            </a:r>
            <a:r>
              <a:rPr lang="en-US" i="1" dirty="0" err="1"/>
              <a:t>user_address</a:t>
            </a:r>
            <a:r>
              <a:rPr lang="en-US" dirty="0"/>
              <a:t>,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i="1" dirty="0" err="1"/>
              <a:t>user_payment</a:t>
            </a:r>
            <a:r>
              <a:rPr lang="en-US" dirty="0"/>
              <a:t>)</a:t>
            </a:r>
            <a:endParaRPr lang="en-US" dirty="0">
              <a:cs typeface="Calibri"/>
            </a:endParaRPr>
          </a:p>
          <a:p>
            <a:pPr marL="0" indent="0">
              <a:buClr>
                <a:srgbClr val="FFFFFF"/>
              </a:buClr>
              <a:buNone/>
            </a:pPr>
            <a:endParaRPr lang="en-US" dirty="0">
              <a:cs typeface="Calibri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907E15-95B4-45C6-9605-3DE3CC6720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Order_items</a:t>
            </a:r>
            <a:r>
              <a:rPr lang="en-US" dirty="0"/>
              <a:t> must contain </a:t>
            </a:r>
            <a:r>
              <a:rPr lang="en-US" i="1" dirty="0"/>
              <a:t>products</a:t>
            </a:r>
          </a:p>
          <a:p>
            <a:r>
              <a:rPr lang="en-US" dirty="0"/>
              <a:t>Products must contain </a:t>
            </a:r>
            <a:r>
              <a:rPr lang="en-US" i="1" dirty="0" err="1"/>
              <a:t>order_items</a:t>
            </a:r>
            <a:r>
              <a:rPr lang="en-US" dirty="0"/>
              <a:t>, </a:t>
            </a:r>
            <a:r>
              <a:rPr lang="en-US" i="1" dirty="0" err="1"/>
              <a:t>discount_code</a:t>
            </a:r>
            <a:endParaRPr lang="en-US" i="1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73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E240B-D570-458D-A6EE-47D0022F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1456267"/>
          </a:xfrm>
        </p:spPr>
        <p:txBody>
          <a:bodyPr/>
          <a:lstStyle/>
          <a:p>
            <a:pPr algn="ctr"/>
            <a:r>
              <a:rPr lang="en-US"/>
              <a:t>Er-diagram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C203FD8F-E790-4338-8BF3-7662FD57F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450" y="1315019"/>
            <a:ext cx="8915784" cy="5256766"/>
          </a:xfrm>
        </p:spPr>
      </p:pic>
    </p:spTree>
    <p:extLst>
      <p:ext uri="{BB962C8B-B14F-4D97-AF65-F5344CB8AC3E}">
        <p14:creationId xmlns:p14="http://schemas.microsoft.com/office/powerpoint/2010/main" val="1769412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8239-934D-41FF-A718-53451E54B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48" y="-2498"/>
            <a:ext cx="12192572" cy="1456267"/>
          </a:xfrm>
        </p:spPr>
        <p:txBody>
          <a:bodyPr/>
          <a:lstStyle/>
          <a:p>
            <a:pPr algn="ctr"/>
            <a:r>
              <a:rPr lang="en-US"/>
              <a:t>schema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6F2C9271-9C08-4691-9A17-BCE8C2269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70" y="1630365"/>
            <a:ext cx="9668942" cy="461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6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530AC9-77E1-4D01-A385-8C5397287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en-US" sz="4400"/>
              <a:t>Relationship sets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B7FC8-57B8-48BF-BA7F-01C129511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43892"/>
            <a:ext cx="10820400" cy="3547308"/>
          </a:xfrm>
        </p:spPr>
        <p:txBody>
          <a:bodyPr anchor="t">
            <a:normAutofit/>
          </a:bodyPr>
          <a:lstStyle/>
          <a:p>
            <a:r>
              <a:rPr lang="en-US" sz="2000">
                <a:cs typeface="Calibri" panose="020F0502020204030204"/>
              </a:rPr>
              <a:t>Users() FILLS </a:t>
            </a:r>
            <a:r>
              <a:rPr lang="en-US" sz="2000" err="1">
                <a:cs typeface="Calibri" panose="020F0502020204030204"/>
              </a:rPr>
              <a:t>address_book</a:t>
            </a:r>
            <a:r>
              <a:rPr lang="en-US" sz="2000">
                <a:cs typeface="Calibri" panose="020F0502020204030204"/>
              </a:rPr>
              <a:t>(), </a:t>
            </a:r>
            <a:r>
              <a:rPr lang="en-US" sz="2000" err="1">
                <a:cs typeface="Calibri" panose="020F0502020204030204"/>
              </a:rPr>
              <a:t>payment_book</a:t>
            </a:r>
            <a:r>
              <a:rPr lang="en-US" sz="2000">
                <a:cs typeface="Calibri" panose="020F0502020204030204"/>
              </a:rPr>
              <a:t>(), orders()</a:t>
            </a:r>
            <a:endParaRPr lang="en-US" sz="2000"/>
          </a:p>
          <a:p>
            <a:pPr>
              <a:buClr>
                <a:srgbClr val="FFFFFF"/>
              </a:buClr>
            </a:pPr>
            <a:r>
              <a:rPr lang="en-US" sz="2000" err="1">
                <a:cs typeface="Calibri" panose="020F0502020204030204"/>
              </a:rPr>
              <a:t>Address_book</a:t>
            </a:r>
            <a:r>
              <a:rPr lang="en-US" sz="2000">
                <a:cs typeface="Calibri" panose="020F0502020204030204"/>
              </a:rPr>
              <a:t>() STORES address()</a:t>
            </a:r>
          </a:p>
          <a:p>
            <a:pPr>
              <a:buClr>
                <a:srgbClr val="FFFFFF"/>
              </a:buClr>
            </a:pPr>
            <a:r>
              <a:rPr lang="en-US" sz="2000" err="1">
                <a:cs typeface="Calibri" panose="020F0502020204030204"/>
              </a:rPr>
              <a:t>Payment_book</a:t>
            </a:r>
            <a:r>
              <a:rPr lang="en-US" sz="2000">
                <a:cs typeface="Calibri" panose="020F0502020204030204"/>
              </a:rPr>
              <a:t>() STORES payment()</a:t>
            </a:r>
          </a:p>
          <a:p>
            <a:pPr>
              <a:buClr>
                <a:srgbClr val="FFFFFF"/>
              </a:buClr>
            </a:pPr>
            <a:r>
              <a:rPr lang="en-US" sz="2000">
                <a:cs typeface="Calibri" panose="020F0502020204030204"/>
              </a:rPr>
              <a:t>Orders() TRACKS </a:t>
            </a:r>
            <a:r>
              <a:rPr lang="en-US" sz="2000" err="1">
                <a:cs typeface="Calibri" panose="020F0502020204030204"/>
              </a:rPr>
              <a:t>order_items</a:t>
            </a:r>
            <a:r>
              <a:rPr lang="en-US" sz="2000">
                <a:cs typeface="Calibri" panose="020F0502020204030204"/>
              </a:rPr>
              <a:t>()</a:t>
            </a:r>
          </a:p>
          <a:p>
            <a:pPr>
              <a:buClr>
                <a:srgbClr val="FFFFFF"/>
              </a:buClr>
            </a:pPr>
            <a:r>
              <a:rPr lang="en-US" sz="2000">
                <a:cs typeface="Calibri" panose="020F0502020204030204"/>
              </a:rPr>
              <a:t>Products() STORES price()</a:t>
            </a:r>
          </a:p>
          <a:p>
            <a:pPr>
              <a:buClr>
                <a:srgbClr val="FFFFFF"/>
              </a:buClr>
            </a:pPr>
            <a:r>
              <a:rPr lang="en-US" sz="2000">
                <a:cs typeface="Calibri" panose="020F0502020204030204"/>
              </a:rPr>
              <a:t>Price() STORES discount()</a:t>
            </a:r>
          </a:p>
        </p:txBody>
      </p:sp>
    </p:spTree>
    <p:extLst>
      <p:ext uri="{BB962C8B-B14F-4D97-AF65-F5344CB8AC3E}">
        <p14:creationId xmlns:p14="http://schemas.microsoft.com/office/powerpoint/2010/main" val="1205840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1B10-B9B3-424C-8C67-877DBD1F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dependencies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E321DB-9238-49CF-9C36-17525AEDCDEA}"/>
              </a:ext>
            </a:extLst>
          </p:cNvPr>
          <p:cNvSpPr txBox="1"/>
          <p:nvPr/>
        </p:nvSpPr>
        <p:spPr>
          <a:xfrm>
            <a:off x="560652" y="1878388"/>
            <a:ext cx="8563112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Users (user_id, username, passwordHash, first_name, last_name, created_at, country):</a:t>
            </a:r>
          </a:p>
          <a:p>
            <a:r>
              <a:rPr lang="en-US">
                <a:cs typeface="Calibri"/>
              </a:rPr>
              <a:t>User_id -&gt; username, passwordHash, first_name, last_name, created_at, country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User_Address (address_id, user_id, address, city, country, phone):</a:t>
            </a:r>
          </a:p>
          <a:p>
            <a:r>
              <a:rPr lang="en-US">
                <a:ea typeface="+mn-lt"/>
                <a:cs typeface="+mn-lt"/>
              </a:rPr>
              <a:t>Address_id, user_id -&gt; address, city, country, phone 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User_payment (payment_id, user_id, payment_type, provider, account_no, expire):</a:t>
            </a:r>
          </a:p>
          <a:p>
            <a:r>
              <a:rPr lang="en-US">
                <a:ea typeface="+mn-lt"/>
                <a:cs typeface="+mn-lt"/>
              </a:rPr>
              <a:t>Payment_id, user_id -&gt; payment_type, provider, account_no, expire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Orders (order_id, user_id, total, created_at):</a:t>
            </a:r>
          </a:p>
          <a:p>
            <a:r>
              <a:rPr lang="en-US">
                <a:ea typeface="+mn-lt"/>
                <a:cs typeface="+mn-lt"/>
              </a:rPr>
              <a:t>Order_id, user_id -&gt; total, created_at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Order_items (order_id, product_id, quantity):</a:t>
            </a:r>
          </a:p>
          <a:p>
            <a:r>
              <a:rPr lang="en-US">
                <a:ea typeface="+mn-lt"/>
                <a:cs typeface="+mn-lt"/>
              </a:rPr>
              <a:t>Order_id, product_id -&gt; quantity</a:t>
            </a:r>
          </a:p>
          <a:p>
            <a:endParaRPr lang="en-US">
              <a:ea typeface="+mn-lt"/>
              <a:cs typeface="+mn-lt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6475699-A25E-494C-ABB5-417329510C76}"/>
              </a:ext>
            </a:extLst>
          </p:cNvPr>
          <p:cNvSpPr/>
          <p:nvPr/>
        </p:nvSpPr>
        <p:spPr>
          <a:xfrm>
            <a:off x="578057" y="2689170"/>
            <a:ext cx="6314605" cy="66206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B5FB152-B057-4BD0-827F-E8AE2CBB6A58}"/>
              </a:ext>
            </a:extLst>
          </p:cNvPr>
          <p:cNvSpPr/>
          <p:nvPr/>
        </p:nvSpPr>
        <p:spPr>
          <a:xfrm>
            <a:off x="578056" y="3532366"/>
            <a:ext cx="7919801" cy="66206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815B8DD-E0CF-4AA9-B63A-0D7317DC66FA}"/>
              </a:ext>
            </a:extLst>
          </p:cNvPr>
          <p:cNvSpPr/>
          <p:nvPr/>
        </p:nvSpPr>
        <p:spPr>
          <a:xfrm>
            <a:off x="578057" y="4356825"/>
            <a:ext cx="4297179" cy="662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0F5A79-D98D-44B5-9D51-B0BCDF4D253F}"/>
              </a:ext>
            </a:extLst>
          </p:cNvPr>
          <p:cNvSpPr/>
          <p:nvPr/>
        </p:nvSpPr>
        <p:spPr>
          <a:xfrm>
            <a:off x="578057" y="5168793"/>
            <a:ext cx="4422097" cy="662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5B3DD6-437E-4E08-B53E-43A804701D0A}"/>
              </a:ext>
            </a:extLst>
          </p:cNvPr>
          <p:cNvSpPr/>
          <p:nvPr/>
        </p:nvSpPr>
        <p:spPr>
          <a:xfrm>
            <a:off x="578056" y="1852218"/>
            <a:ext cx="8225850" cy="662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83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97FC8-63E3-4D5D-AEF8-B1FF5C35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Functional dependencies cont.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B826D-FE25-4DFE-BE65-CCF6228DC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98805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cs typeface="Calibri"/>
              </a:rPr>
              <a:t>Products (product_id, name, description, category, store_quantity, price, discount_id):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Product_id -&gt; name, </a:t>
            </a:r>
            <a:r>
              <a:rPr lang="en-US">
                <a:ea typeface="+mn-lt"/>
                <a:cs typeface="+mn-lt"/>
              </a:rPr>
              <a:t>description, category, store_quantity, price, discount_id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Discount (discount_id, name, description, percent):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Discount_id -&gt; name, description, percent 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B6A77BE-F172-44A2-BAFA-DBFBA6D4B33F}"/>
              </a:ext>
            </a:extLst>
          </p:cNvPr>
          <p:cNvSpPr/>
          <p:nvPr/>
        </p:nvSpPr>
        <p:spPr>
          <a:xfrm>
            <a:off x="684237" y="2201991"/>
            <a:ext cx="8207112" cy="8556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00C305D-F926-4BD3-B58D-710F6BFA8E27}"/>
              </a:ext>
            </a:extLst>
          </p:cNvPr>
          <p:cNvSpPr/>
          <p:nvPr/>
        </p:nvSpPr>
        <p:spPr>
          <a:xfrm>
            <a:off x="684237" y="3426187"/>
            <a:ext cx="4990474" cy="7432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55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17584A59CF5B41B3DB1D53E2AD91DF" ma:contentTypeVersion="5" ma:contentTypeDescription="Create a new document." ma:contentTypeScope="" ma:versionID="e132e7af1e7eed9970b1756e0f384e93">
  <xsd:schema xmlns:xsd="http://www.w3.org/2001/XMLSchema" xmlns:xs="http://www.w3.org/2001/XMLSchema" xmlns:p="http://schemas.microsoft.com/office/2006/metadata/properties" xmlns:ns3="59406684-2ce4-4e0a-84e8-51d22a87eeda" xmlns:ns4="dda5b96f-09d1-4b81-bb8e-444a65764093" targetNamespace="http://schemas.microsoft.com/office/2006/metadata/properties" ma:root="true" ma:fieldsID="5b0a31d1a448c8f640ecce2ff539269b" ns3:_="" ns4:_="">
    <xsd:import namespace="59406684-2ce4-4e0a-84e8-51d22a87eeda"/>
    <xsd:import namespace="dda5b96f-09d1-4b81-bb8e-444a6576409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406684-2ce4-4e0a-84e8-51d22a87ee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a5b96f-09d1-4b81-bb8e-444a6576409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877925B-8D6F-4917-9125-FE428AFC0F09}">
  <ds:schemaRefs>
    <ds:schemaRef ds:uri="59406684-2ce4-4e0a-84e8-51d22a87eeda"/>
    <ds:schemaRef ds:uri="dda5b96f-09d1-4b81-bb8e-444a6576409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B310830-9CC4-47C5-9CB9-B529019DF114}">
  <ds:schemaRefs>
    <ds:schemaRef ds:uri="59406684-2ce4-4e0a-84e8-51d22a87eeda"/>
    <ds:schemaRef ds:uri="dda5b96f-09d1-4b81-bb8e-444a6576409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23CDE4D-1B14-41DB-85F7-6471997CD6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46</TotalTime>
  <Words>1028</Words>
  <Application>Microsoft Office PowerPoint</Application>
  <PresentationFormat>Widescreen</PresentationFormat>
  <Paragraphs>118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Celestial</vt:lpstr>
      <vt:lpstr>E-commerce</vt:lpstr>
      <vt:lpstr>Goals and motivations  </vt:lpstr>
      <vt:lpstr>Assumptions</vt:lpstr>
      <vt:lpstr>Constraints</vt:lpstr>
      <vt:lpstr>Er-diagram</vt:lpstr>
      <vt:lpstr>schema</vt:lpstr>
      <vt:lpstr>Relationship sets</vt:lpstr>
      <vt:lpstr>Functional dependencies</vt:lpstr>
      <vt:lpstr>Functional dependencies cont.</vt:lpstr>
      <vt:lpstr>Normalization and decomposition</vt:lpstr>
      <vt:lpstr>Normalization and decomposition Cont.</vt:lpstr>
      <vt:lpstr>Revised dependencies</vt:lpstr>
      <vt:lpstr>Revised schema</vt:lpstr>
      <vt:lpstr>Queries </vt:lpstr>
      <vt:lpstr>Queries Cont.</vt:lpstr>
      <vt:lpstr>conclusion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</dc:title>
  <dc:creator>Josh Bankston</dc:creator>
  <cp:lastModifiedBy>Josh Bankston</cp:lastModifiedBy>
  <cp:revision>158</cp:revision>
  <dcterms:created xsi:type="dcterms:W3CDTF">2021-11-28T20:50:03Z</dcterms:created>
  <dcterms:modified xsi:type="dcterms:W3CDTF">2021-12-01T00:15:13Z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0x0101009817584A59CF5B41B3DB1D53E2AD91DF</vt:lpwstr>
  </property>
</Properties>
</file>