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0"/>
            <a:ext cx="12191365" cy="6858000"/>
          </a:xfrm>
        </p:spPr>
        <p:txBody>
          <a:bodyPr/>
          <a:p>
            <a:endParaRPr lang="en-US"/>
          </a:p>
        </p:txBody>
      </p:sp>
      <p:sp>
        <p:nvSpPr>
          <p:cNvPr id="6" name="Flowchart: Terminator 5"/>
          <p:cNvSpPr/>
          <p:nvPr/>
        </p:nvSpPr>
        <p:spPr>
          <a:xfrm>
            <a:off x="4926965" y="367030"/>
            <a:ext cx="2134235" cy="6096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5775325" y="976630"/>
            <a:ext cx="295275" cy="75247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Flowchart: Data 7"/>
          <p:cNvSpPr/>
          <p:nvPr/>
        </p:nvSpPr>
        <p:spPr>
          <a:xfrm>
            <a:off x="4671060" y="1748155"/>
            <a:ext cx="2479040" cy="976630"/>
          </a:xfrm>
          <a:prstGeom prst="flowChartInputOutpu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5775325" y="2820035"/>
            <a:ext cx="295275" cy="90487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4507865" y="3724910"/>
            <a:ext cx="2971800" cy="802005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846445" y="4526915"/>
            <a:ext cx="295275" cy="75247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Flowchart: Terminator 11"/>
          <p:cNvSpPr/>
          <p:nvPr/>
        </p:nvSpPr>
        <p:spPr>
          <a:xfrm>
            <a:off x="4855845" y="5279390"/>
            <a:ext cx="2134235" cy="609600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5495925" y="455930"/>
            <a:ext cx="99695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b="1"/>
              <a:t>START</a:t>
            </a:r>
            <a:endParaRPr lang="en-US" b="1"/>
          </a:p>
        </p:txBody>
      </p:sp>
      <p:sp>
        <p:nvSpPr>
          <p:cNvPr id="16" name="Text Box 15"/>
          <p:cNvSpPr txBox="1"/>
          <p:nvPr/>
        </p:nvSpPr>
        <p:spPr>
          <a:xfrm>
            <a:off x="5288915" y="1771650"/>
            <a:ext cx="1410335" cy="95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P = Principle</a:t>
            </a:r>
            <a:endParaRPr lang="en-US"/>
          </a:p>
          <a:p>
            <a:r>
              <a:rPr lang="en-US">
                <a:solidFill>
                  <a:schemeClr val="bg1"/>
                </a:solidFill>
              </a:rPr>
              <a:t>R = Rate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T = Time</a:t>
            </a:r>
            <a:endParaRPr lang="en-US" sz="200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Box 16"/>
              <p:cNvSpPr txBox="1"/>
              <p:nvPr/>
            </p:nvSpPr>
            <p:spPr>
              <a:xfrm>
                <a:off x="4596765" y="3820160"/>
                <a:ext cx="2997200" cy="669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f>
                            <m:fPr>
                              <m:ctrlPr>
                                <a:rPr lang="en-US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sz="2000" b="0" i="1" smtClean="0">
                  <a:solidFill>
                    <a:schemeClr val="bg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765" y="3820160"/>
                <a:ext cx="2997200" cy="66992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Box 17"/>
          <p:cNvSpPr txBox="1"/>
          <p:nvPr/>
        </p:nvSpPr>
        <p:spPr>
          <a:xfrm>
            <a:off x="5424805" y="5389245"/>
            <a:ext cx="106807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b="1"/>
              <a:t>STOP</a:t>
            </a:r>
            <a:endParaRPr 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Flowchart: Terminator 5"/>
          <p:cNvSpPr/>
          <p:nvPr/>
        </p:nvSpPr>
        <p:spPr>
          <a:xfrm>
            <a:off x="4926965" y="367030"/>
            <a:ext cx="2134235" cy="609600"/>
          </a:xfrm>
          <a:prstGeom prst="flowChartTerminator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5775325" y="976630"/>
            <a:ext cx="295275" cy="75247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Flowchart: Data 7"/>
          <p:cNvSpPr/>
          <p:nvPr/>
        </p:nvSpPr>
        <p:spPr>
          <a:xfrm>
            <a:off x="4149090" y="1797050"/>
            <a:ext cx="3717290" cy="1747520"/>
          </a:xfrm>
          <a:prstGeom prst="flowChartInputOutpu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5763260" y="3544570"/>
            <a:ext cx="295275" cy="55181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4238625" y="4096385"/>
            <a:ext cx="3510280" cy="139065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845810" y="5445760"/>
            <a:ext cx="295275" cy="62039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Flowchart: Terminator 11"/>
          <p:cNvSpPr/>
          <p:nvPr/>
        </p:nvSpPr>
        <p:spPr>
          <a:xfrm>
            <a:off x="4927600" y="6066155"/>
            <a:ext cx="2134235" cy="609600"/>
          </a:xfrm>
          <a:prstGeom prst="flowChartTerminator">
            <a:avLst/>
          </a:prstGeom>
          <a:gradFill>
            <a:gsLst>
              <a:gs pos="100000">
                <a:srgbClr val="FECF40"/>
              </a:gs>
              <a:gs pos="17000">
                <a:srgbClr val="846C21">
                  <a:alpha val="100000"/>
                </a:srgbClr>
              </a:gs>
              <a:gs pos="6000">
                <a:srgbClr val="846C21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5495925" y="455930"/>
            <a:ext cx="99695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b="1"/>
              <a:t>START</a:t>
            </a:r>
            <a:endParaRPr lang="en-US" b="1"/>
          </a:p>
        </p:txBody>
      </p:sp>
      <p:sp>
        <p:nvSpPr>
          <p:cNvPr id="16" name="Text Box 15"/>
          <p:cNvSpPr txBox="1"/>
          <p:nvPr/>
        </p:nvSpPr>
        <p:spPr>
          <a:xfrm>
            <a:off x="4926965" y="1855470"/>
            <a:ext cx="2915920" cy="218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P = Principle</a:t>
            </a:r>
            <a:endParaRPr lang="en-US"/>
          </a:p>
          <a:p>
            <a:r>
              <a:rPr lang="en-US">
                <a:solidFill>
                  <a:schemeClr val="bg1"/>
                </a:solidFill>
              </a:rPr>
              <a:t>R = Rate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T = Time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N = Number of compounded interst</a:t>
            </a:r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5473700" y="6196965"/>
            <a:ext cx="106807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b="1"/>
              <a:t>STOP</a:t>
            </a:r>
            <a:endParaRPr 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1"/>
              <p:cNvSpPr txBox="1"/>
              <p:nvPr/>
            </p:nvSpPr>
            <p:spPr>
              <a:xfrm>
                <a:off x="4480560" y="3971925"/>
                <a:ext cx="2884805" cy="1546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b="0" i="1" baseline="82000" smtClean="0"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en-GB" baseline="8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400" b="0" i="1" baseline="82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en-GB" sz="2400" baseline="82000" dirty="0">
                  <a:solidFill>
                    <a:schemeClr val="bg1"/>
                  </a:solidFill>
                </a:endParaRPr>
              </a:p>
              <a:p>
                <a:endParaRPr lang="en-GB" sz="2400" b="0" i="1" baseline="82000" dirty="0" smtClean="0">
                  <a:solidFill>
                    <a:schemeClr val="bg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 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60" y="3971925"/>
                <a:ext cx="2884805" cy="1546225"/>
              </a:xfrm>
              <a:prstGeom prst="rect">
                <a:avLst/>
              </a:prstGeom>
              <a:blipFill rotWithShape="1">
                <a:blip r:embed="rId1"/>
                <a:stretch>
                  <a:fillRect t="-841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635" cy="6858635"/>
          </a:xfrm>
        </p:spPr>
        <p:txBody>
          <a:bodyPr/>
          <a:p>
            <a:endParaRPr lang="en-US"/>
          </a:p>
        </p:txBody>
      </p:sp>
      <p:sp>
        <p:nvSpPr>
          <p:cNvPr id="6" name="Flowchart: Terminator 5"/>
          <p:cNvSpPr/>
          <p:nvPr/>
        </p:nvSpPr>
        <p:spPr>
          <a:xfrm>
            <a:off x="4926965" y="367030"/>
            <a:ext cx="2134235" cy="609600"/>
          </a:xfrm>
          <a:prstGeom prst="flowChartTerminator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5775325" y="976630"/>
            <a:ext cx="295275" cy="75247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Flowchart: Data 7"/>
          <p:cNvSpPr/>
          <p:nvPr/>
        </p:nvSpPr>
        <p:spPr>
          <a:xfrm>
            <a:off x="4149090" y="1797050"/>
            <a:ext cx="4113530" cy="1971040"/>
          </a:xfrm>
          <a:prstGeom prst="flowChartInputOutpu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5763260" y="3544570"/>
            <a:ext cx="295275" cy="55181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4509135" y="4166235"/>
            <a:ext cx="2971800" cy="80200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847080" y="4968240"/>
            <a:ext cx="295275" cy="75247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Flowchart: Terminator 11"/>
          <p:cNvSpPr/>
          <p:nvPr/>
        </p:nvSpPr>
        <p:spPr>
          <a:xfrm>
            <a:off x="4892040" y="5720715"/>
            <a:ext cx="2134235" cy="609600"/>
          </a:xfrm>
          <a:prstGeom prst="flowChartTerminator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5495925" y="455930"/>
            <a:ext cx="99695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b="1"/>
              <a:t>START</a:t>
            </a:r>
            <a:endParaRPr lang="en-US" b="1"/>
          </a:p>
        </p:txBody>
      </p:sp>
      <p:sp>
        <p:nvSpPr>
          <p:cNvPr id="16" name="Text Box 15"/>
          <p:cNvSpPr txBox="1"/>
          <p:nvPr/>
        </p:nvSpPr>
        <p:spPr>
          <a:xfrm>
            <a:off x="4926965" y="1855470"/>
            <a:ext cx="2915920" cy="249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P = Principle</a:t>
            </a:r>
            <a:endParaRPr lang="en-US"/>
          </a:p>
          <a:p>
            <a:r>
              <a:rPr lang="en-US">
                <a:solidFill>
                  <a:schemeClr val="bg1"/>
                </a:solidFill>
              </a:rPr>
              <a:t>R = Rate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T = Time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N = Number of compounded interst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PMT = Yearly Payment</a:t>
            </a:r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Box 16"/>
              <p:cNvSpPr txBox="1"/>
              <p:nvPr/>
            </p:nvSpPr>
            <p:spPr>
              <a:xfrm>
                <a:off x="4509135" y="4255770"/>
                <a:ext cx="2997200" cy="669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f>
                            <m:fPr>
                              <m:ctrlPr>
                                <a:rPr lang="en-US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sz="2000" b="0" i="1" smtClean="0">
                  <a:solidFill>
                    <a:schemeClr val="bg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135" y="4255770"/>
                <a:ext cx="2997200" cy="66992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Box 17"/>
          <p:cNvSpPr txBox="1"/>
          <p:nvPr/>
        </p:nvSpPr>
        <p:spPr>
          <a:xfrm>
            <a:off x="5459730" y="5841365"/>
            <a:ext cx="106807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b="1"/>
              <a:t>STOP</a:t>
            </a:r>
            <a:endParaRPr lang="en-US" b="1"/>
          </a:p>
        </p:txBody>
      </p:sp>
      <p:sp>
        <p:nvSpPr>
          <p:cNvPr id="3" name="Flowchart: Process 2"/>
          <p:cNvSpPr/>
          <p:nvPr/>
        </p:nvSpPr>
        <p:spPr>
          <a:xfrm>
            <a:off x="4238625" y="4096385"/>
            <a:ext cx="3510280" cy="139065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3"/>
              <p:cNvSpPr txBox="1"/>
              <p:nvPr/>
            </p:nvSpPr>
            <p:spPr>
              <a:xfrm>
                <a:off x="4484370" y="4246245"/>
                <a:ext cx="2884805" cy="1090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𝑃𝑀𝑇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b="0" i="1" baseline="70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𝑛𝑡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i="1" smtClean="0">
                  <a:solidFill>
                    <a:schemeClr val="bg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370" y="4246245"/>
                <a:ext cx="2884805" cy="1090930"/>
              </a:xfrm>
              <a:prstGeom prst="rect">
                <a:avLst/>
              </a:prstGeom>
              <a:blipFill rotWithShape="1">
                <a:blip r:embed="rId2"/>
                <a:stretch>
                  <a:fillRect t="-937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WPS Presentation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Cambria Math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pc</cp:lastModifiedBy>
  <cp:revision>1</cp:revision>
  <dcterms:created xsi:type="dcterms:W3CDTF">2023-04-19T14:40:54Z</dcterms:created>
  <dcterms:modified xsi:type="dcterms:W3CDTF">2023-04-19T14:40:54Z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8261C4621F3E45F1B61CACC57B23EA9D</vt:lpwstr>
  </property>
  <property fmtid="{D5CDD505-2E9C-101B-9397-08002B2CF9AE}" pid="3" name="KSOProductBuildVer">
    <vt:lpwstr>1033-11.2.0.11219</vt:lpwstr>
  </property>
</Properties>
</file>