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2" r:id="rId17"/>
    <p:sldId id="274" r:id="rId18"/>
    <p:sldId id="275" r:id="rId19"/>
    <p:sldId id="276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43418"/>
            <a:ext cx="9144000" cy="2387600"/>
          </a:xfrm>
        </p:spPr>
        <p:txBody>
          <a:bodyPr/>
          <a:p>
            <a:r>
              <a:rPr lang="zh-CN" altLang="en-US" sz="4800"/>
              <a:t>An Analysis of Action Recognition Datasets for</a:t>
            </a:r>
            <a:br>
              <a:rPr lang="zh-CN" altLang="en-US" sz="4800"/>
            </a:br>
            <a:r>
              <a:rPr lang="zh-CN" altLang="en-US" sz="4800"/>
              <a:t>Language and Vision Tasks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29150"/>
            <a:ext cx="9144000" cy="97155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705"/>
            <a:ext cx="10515600" cy="1325563"/>
          </a:xfrm>
        </p:spPr>
        <p:txBody>
          <a:bodyPr/>
          <a:p>
            <a:r>
              <a:rPr lang="zh-CN" altLang="en-US" sz="3200">
                <a:sym typeface="+mn-ea"/>
              </a:rPr>
              <a:t>视觉语义角色标注</a:t>
            </a:r>
            <a:r>
              <a:rPr lang="en-US" altLang="zh-CN" sz="3200"/>
              <a:t>(Visual Semantic Role Labeling)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8125" y="2433955"/>
            <a:ext cx="4908550" cy="3026410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/>
              <a:t>以动词为基础搭建框架，将客体填入语义角色的位置</a:t>
            </a:r>
            <a:endParaRPr lang="zh-CN"/>
          </a:p>
          <a:p>
            <a:pPr marL="0" indent="0">
              <a:lnSpc>
                <a:spcPct val="110000"/>
              </a:lnSpc>
              <a:buNone/>
            </a:pPr>
            <a:endParaRPr 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即</a:t>
            </a:r>
            <a:r>
              <a:rPr lang="zh-CN"/>
              <a:t>确定主</a:t>
            </a:r>
            <a:r>
              <a:rPr lang="en-US" altLang="zh-CN"/>
              <a:t>-</a:t>
            </a:r>
            <a:r>
              <a:rPr lang="zh-CN"/>
              <a:t>谓</a:t>
            </a:r>
            <a:r>
              <a:rPr lang="en-US" altLang="zh-CN"/>
              <a:t>-</a:t>
            </a:r>
            <a:r>
              <a:rPr lang="zh-CN"/>
              <a:t>宾（</a:t>
            </a:r>
            <a:r>
              <a:rPr lang="en-US" altLang="zh-CN"/>
              <a:t>subject-verb-object</a:t>
            </a:r>
            <a:r>
              <a:rPr lang="zh-CN"/>
              <a:t>）结构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019"/>
          <a:stretch>
            <a:fillRect/>
          </a:stretch>
        </p:blipFill>
        <p:spPr>
          <a:xfrm>
            <a:off x="6932295" y="1356360"/>
            <a:ext cx="2959735" cy="5180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05" y="384810"/>
            <a:ext cx="11171555" cy="4380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" y="4765675"/>
            <a:ext cx="11819255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早期数据集的变化</a:t>
            </a:r>
            <a:r>
              <a:rPr lang="en-US" altLang="zh-CN"/>
              <a:t>(AC)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借助图像视角、背景、分辨率来分析</a:t>
            </a:r>
            <a:endParaRPr lang="zh-CN" altLang="en-US"/>
          </a:p>
          <a:p>
            <a:pPr marL="1371600" lvl="3" indent="0">
              <a:buNone/>
            </a:pPr>
            <a:r>
              <a:rPr lang="en-US" altLang="zh-CN"/>
              <a:t>eg</a:t>
            </a:r>
            <a:r>
              <a:rPr lang="zh-CN" altLang="en-US"/>
              <a:t>：</a:t>
            </a:r>
            <a:r>
              <a:rPr lang="en-US" altLang="zh-CN"/>
              <a:t>throwing</a:t>
            </a:r>
            <a:r>
              <a:rPr lang="zh-CN" altLang="en-US"/>
              <a:t>、</a:t>
            </a:r>
            <a:r>
              <a:rPr lang="en-US" altLang="zh-CN"/>
              <a:t>running</a:t>
            </a:r>
            <a:endParaRPr lang="en-US" altLang="zh-CN"/>
          </a:p>
          <a:p>
            <a:r>
              <a:rPr lang="zh-CN" altLang="en-US"/>
              <a:t>捕捉动作、姿态、身体部位的区别以建立特征模型</a:t>
            </a:r>
            <a:endParaRPr lang="zh-CN" altLang="en-US"/>
          </a:p>
          <a:p>
            <a:pPr marL="1371600" lvl="3" indent="0">
              <a:buNone/>
            </a:pPr>
            <a:r>
              <a:rPr lang="en-US" altLang="zh-CN"/>
              <a:t>eg</a:t>
            </a:r>
            <a:r>
              <a:rPr lang="zh-CN" altLang="en-US"/>
              <a:t>： tennis serve 、cricket bowling</a:t>
            </a:r>
            <a:endParaRPr lang="zh-CN" altLang="en-US"/>
          </a:p>
          <a:p>
            <a:r>
              <a:rPr lang="zh-CN" altLang="en-US"/>
              <a:t>分辨直观的客体信息</a:t>
            </a:r>
            <a:endParaRPr lang="zh-CN" altLang="en-US"/>
          </a:p>
          <a:p>
            <a:pPr marL="1371600" lvl="3" indent="0">
              <a:buNone/>
            </a:pPr>
            <a:r>
              <a:rPr lang="en-US" altLang="zh-CN"/>
              <a:t>eg</a:t>
            </a:r>
            <a:r>
              <a:rPr lang="zh-CN" altLang="en-US"/>
              <a:t>：</a:t>
            </a:r>
            <a:r>
              <a:rPr lang="en-US" altLang="zh-CN"/>
              <a:t>riding horse</a:t>
            </a:r>
            <a:r>
              <a:rPr lang="zh-CN" altLang="en-US"/>
              <a:t>、</a:t>
            </a:r>
            <a:r>
              <a:rPr lang="en-US" altLang="zh-CN"/>
              <a:t>riding bike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覆盖面更加广泛</a:t>
            </a:r>
            <a:endParaRPr lang="zh-CN"/>
          </a:p>
          <a:p>
            <a:r>
              <a:rPr lang="zh-CN" altLang="en-US"/>
              <a:t>使用已有的语言学资源</a:t>
            </a:r>
            <a:endParaRPr lang="zh-CN" altLang="en-US"/>
          </a:p>
          <a:p>
            <a:pPr marL="1371600" lvl="3" indent="0">
              <a:buNone/>
            </a:pPr>
            <a:r>
              <a:rPr lang="en-US" altLang="zh-CN"/>
              <a:t>eg</a:t>
            </a:r>
            <a:r>
              <a:rPr lang="zh-CN" altLang="en-US"/>
              <a:t>：</a:t>
            </a:r>
            <a:r>
              <a:rPr lang="en-US" altLang="zh-CN"/>
              <a:t>VerbNet</a:t>
            </a:r>
            <a:r>
              <a:rPr lang="zh-CN" altLang="en-US"/>
              <a:t>、</a:t>
            </a:r>
            <a:r>
              <a:rPr lang="en-US" altLang="zh-CN"/>
              <a:t>OntoNote</a:t>
            </a:r>
            <a:r>
              <a:rPr lang="zh-CN" altLang="en-US"/>
              <a:t>、</a:t>
            </a:r>
            <a:r>
              <a:rPr lang="en-US" altLang="zh-CN"/>
              <a:t>FrameNet</a:t>
            </a:r>
            <a:endParaRPr lang="en-US" altLang="zh-CN"/>
          </a:p>
          <a:p>
            <a:r>
              <a:rPr lang="zh-CN" altLang="en-US"/>
              <a:t>涉及不能在图像中直观显示的动词或动词词义</a:t>
            </a:r>
            <a:endParaRPr lang="zh-CN" altLang="en-US"/>
          </a:p>
          <a:p>
            <a:pPr marL="1371600" lvl="3" indent="0">
              <a:buNone/>
            </a:pPr>
            <a:r>
              <a:rPr lang="en-US" altLang="zh-CN"/>
              <a:t>eg</a:t>
            </a:r>
            <a:r>
              <a:rPr lang="zh-CN" altLang="en-US"/>
              <a:t>：</a:t>
            </a:r>
            <a:r>
              <a:rPr lang="en-US" altLang="zh-CN"/>
              <a:t> playing with emotions</a:t>
            </a:r>
            <a:r>
              <a:rPr lang="zh-CN" altLang="en-US"/>
              <a:t>、</a:t>
            </a:r>
            <a:r>
              <a:rPr lang="en-US" altLang="zh-CN"/>
              <a:t>playing instruments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4105"/>
            <a:ext cx="10515600" cy="4351338"/>
          </a:xfrm>
        </p:spPr>
        <p:txBody>
          <a:bodyPr/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3600"/>
              <a:t>这些数据集的发展呈现两种态势：</a:t>
            </a:r>
            <a:endParaRPr lang="zh-CN" altLang="en-US" sz="3600"/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3600"/>
          </a:p>
          <a:p>
            <a:pPr marL="1600200" lvl="2" indent="-457200">
              <a:lnSpc>
                <a:spcPct val="110000"/>
              </a:lnSpc>
            </a:pPr>
            <a:r>
              <a:rPr lang="zh-CN" altLang="en-US" sz="3200"/>
              <a:t>人工筛选标签或集中在特定的领域</a:t>
            </a:r>
            <a:endParaRPr lang="zh-CN" altLang="en-US" sz="3200"/>
          </a:p>
          <a:p>
            <a:pPr marL="1600200" lvl="2" indent="-457200">
              <a:lnSpc>
                <a:spcPct val="110000"/>
              </a:lnSpc>
            </a:pPr>
            <a:r>
              <a:rPr lang="zh-CN" altLang="en-US" sz="3200"/>
              <a:t>以特定客体类型集中选取行为（对图像描述和</a:t>
            </a:r>
            <a:r>
              <a:rPr lang="en-US" altLang="zh-CN" sz="3200"/>
              <a:t>QA</a:t>
            </a:r>
            <a:r>
              <a:rPr lang="zh-CN" altLang="en-US" sz="3200"/>
              <a:t>任务数据集的分析，表明名词的分布要高于其它词类）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相关行为识别模型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AC</a:t>
            </a:r>
            <a:r>
              <a:rPr lang="zh-CN" altLang="en-US"/>
              <a:t>或</a:t>
            </a:r>
            <a:r>
              <a:rPr lang="en-US" altLang="zh-CN"/>
              <a:t>HOI</a:t>
            </a:r>
            <a:r>
              <a:rPr lang="zh-CN" altLang="en-US"/>
              <a:t>这样的任务一般需要较高层次的图像信息，例如人型或人体部位、客体、情境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这些高层次的信息要从低层次的特征中提炼，如尺度不变特征变换（Scale-invariant feature transform，SIFT）、方向梯度直方图(Histogram of Oriented Gradient, HOG)、</a:t>
            </a:r>
            <a:r>
              <a:rPr lang="en-US" altLang="zh-CN"/>
              <a:t>Gist</a:t>
            </a:r>
            <a:r>
              <a:rPr lang="zh-CN" altLang="en-US"/>
              <a:t>特征，</a:t>
            </a:r>
            <a:r>
              <a:rPr lang="zh-CN" altLang="en-US"/>
              <a:t>同时也会用到主客的相对位置、角度等信息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>
                <a:sym typeface="+mn-ea"/>
              </a:rPr>
              <a:t>最近的一些模型开始使用基于端到端的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结构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相关行为识别模型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大部分模型仅基于视觉信息，同时也出现了与其它方向结合的模型</a:t>
            </a:r>
            <a:endParaRPr lang="zh-CN" altLang="en-US"/>
          </a:p>
          <a:p>
            <a:pPr lvl="1"/>
            <a:r>
              <a:rPr lang="zh-CN" altLang="en-US"/>
              <a:t>借助语言学知识</a:t>
            </a:r>
            <a:endParaRPr lang="zh-CN" altLang="en-US"/>
          </a:p>
          <a:p>
            <a:pPr lvl="1"/>
            <a:r>
              <a:rPr lang="zh-CN" altLang="en-US"/>
              <a:t>使用在大量文本语料中训练出的词向量</a:t>
            </a:r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部分研究表明，与图像相关联的文本资源中训练出的</a:t>
            </a:r>
            <a:r>
              <a:rPr lang="en-US" altLang="zh-CN"/>
              <a:t>embedding</a:t>
            </a:r>
            <a:r>
              <a:rPr lang="zh-CN" altLang="en-US"/>
              <a:t>的使用，有助于动词语义消歧，并对视觉信息的隐藏信息有所补充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思考：将语言学资源与视觉信息结合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可以作为文本语义消歧的延伸</a:t>
            </a:r>
            <a:endParaRPr lang="zh-CN" altLang="en-US"/>
          </a:p>
          <a:p>
            <a:r>
              <a:rPr lang="zh-CN" altLang="en-US"/>
              <a:t>视觉资源有助于一些</a:t>
            </a:r>
            <a:r>
              <a:rPr lang="en-US" altLang="zh-CN"/>
              <a:t>NLP</a:t>
            </a:r>
            <a:r>
              <a:rPr lang="zh-CN" altLang="en-US"/>
              <a:t>问题（如bilingual lexicon induction）</a:t>
            </a:r>
            <a:endParaRPr lang="zh-CN" altLang="en-US"/>
          </a:p>
          <a:p>
            <a:r>
              <a:rPr lang="zh-CN" altLang="en-US"/>
              <a:t>两者结合有助于多语言问题的解决，如源语言到目标语言的异义异词和异义同词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当前主要问题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33345"/>
            <a:ext cx="10515600" cy="4351338"/>
          </a:xfrm>
        </p:spPr>
        <p:txBody>
          <a:bodyPr/>
          <a:p>
            <a:r>
              <a:rPr lang="zh-CN" altLang="en-US"/>
              <a:t>覆盖领域相对狭隘</a:t>
            </a:r>
            <a:endParaRPr lang="zh-CN" altLang="en-US"/>
          </a:p>
          <a:p>
            <a:endParaRPr lang="zh-CN" altLang="en-US"/>
          </a:p>
          <a:p>
            <a:r>
              <a:rPr lang="zh-CN"/>
              <a:t>使用的资源互不一致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855" y="226822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zh-CN" altLang="en-US" sz="5400"/>
              <a:t>将视觉任务语言任务结合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----</a:t>
            </a:r>
            <a:r>
              <a:rPr lang="zh-CN" altLang="en-US"/>
              <a:t>行为识别（</a:t>
            </a:r>
            <a:r>
              <a:rPr lang="en-US" altLang="zh-CN"/>
              <a:t>action recognition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90995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zh-CN" altLang="en-US" sz="4800"/>
              <a:t>将视觉任务语言任务结合</a:t>
            </a:r>
            <a:br>
              <a:rPr lang="zh-CN" altLang="en-US" sz="2800"/>
            </a:br>
            <a:br>
              <a:rPr lang="zh-CN" altLang="en-US" sz="1800"/>
            </a:br>
            <a:r>
              <a:rPr lang="en-US" altLang="zh-CN" sz="3600"/>
              <a:t>----</a:t>
            </a:r>
            <a:r>
              <a:rPr lang="zh-CN" altLang="en-US" sz="3600"/>
              <a:t>行为</a:t>
            </a:r>
            <a:r>
              <a:rPr lang="zh-CN" altLang="en-US" sz="3600"/>
              <a:t>识别</a:t>
            </a:r>
            <a:r>
              <a:rPr lang="en-US" altLang="zh-CN" sz="3600"/>
              <a:t>(action recognition)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1122045" y="2337435"/>
            <a:ext cx="9389110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/>
              <a:t>应用场景：</a:t>
            </a:r>
            <a:endParaRPr lang="zh-CN" altLang="en-US" sz="3600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/>
              <a:t>图像标注（</a:t>
            </a:r>
            <a:r>
              <a:rPr lang="en-US" altLang="zh-CN" sz="3600"/>
              <a:t>image annotation</a:t>
            </a:r>
            <a:r>
              <a:rPr lang="zh-CN" altLang="en-US" sz="3200"/>
              <a:t>）</a:t>
            </a:r>
            <a:endParaRPr lang="zh-CN" altLang="en-US" sz="3200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/>
              <a:t>情境理解（</a:t>
            </a:r>
            <a:r>
              <a:rPr lang="en-US" altLang="zh-CN" sz="3600"/>
              <a:t>scene understanding</a:t>
            </a:r>
            <a:r>
              <a:rPr lang="zh-CN" altLang="en-US" sz="3600"/>
              <a:t>）</a:t>
            </a:r>
            <a:endParaRPr lang="zh-CN" altLang="en-US" sz="3600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/>
              <a:t>图像检索（</a:t>
            </a:r>
            <a:r>
              <a:rPr lang="en-US" altLang="zh-CN" sz="3600"/>
              <a:t>video/image retrieve</a:t>
            </a:r>
            <a:r>
              <a:rPr lang="zh-CN" altLang="en-US" sz="3600"/>
              <a:t>）</a:t>
            </a:r>
            <a:endParaRPr lang="zh-CN" altLang="en-US" sz="3600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/>
              <a:t>人机交互（</a:t>
            </a:r>
            <a:r>
              <a:rPr lang="en-US" altLang="zh-CN" sz="3600"/>
              <a:t>human-computer interaction</a:t>
            </a:r>
            <a:r>
              <a:rPr lang="zh-CN" altLang="en-US" sz="3600"/>
              <a:t>）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65" y="411480"/>
            <a:ext cx="10515600" cy="1929130"/>
          </a:xfrm>
        </p:spPr>
        <p:txBody>
          <a:bodyPr>
            <a:normAutofit fontScale="90000"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 sz="3200">
                <a:sym typeface="+mn-ea"/>
              </a:rPr>
              <a:t>	</a:t>
            </a:r>
            <a:r>
              <a:rPr lang="zh-CN" altLang="en-US" sz="3200">
                <a:sym typeface="+mn-ea"/>
              </a:rPr>
              <a:t>行为识别大多基于视频一类的动态图像，通过提取时空特征进行分析，当考虑到如下图所示的静态图像中无法提供时空上的特征表示，从图片进行行为识别则显得更具挑战性</a:t>
            </a:r>
            <a:endParaRPr lang="zh-CN" altLang="en-US" sz="3200">
              <a:sym typeface="+mn-ea"/>
            </a:endParaRPr>
          </a:p>
        </p:txBody>
      </p:sp>
      <p:pic>
        <p:nvPicPr>
          <p:cNvPr id="1073742850" name="图片 10737428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840" y="2867660"/>
            <a:ext cx="6951345" cy="187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275840" y="4810760"/>
            <a:ext cx="6951980" cy="10267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lang="en-US" altLang="zh-CN" sz="2000" b="0">
                <a:latin typeface="SonyReader Ming" panose="02020603060505020304" charset="-122"/>
                <a:ea typeface="SonyReader Ming" panose="02020603060505020304" charset="-122"/>
                <a:cs typeface="Arial" panose="020B0604020202020204" pitchFamily="34" charset="0"/>
              </a:rPr>
              <a:t>riding horse           running             playing guitar       jumping</a:t>
            </a:r>
            <a:endParaRPr lang="en-US" altLang="zh-CN" sz="2000" b="0">
              <a:latin typeface="SonyReader Ming" panose="02020603060505020304" charset="-122"/>
              <a:ea typeface="SonyReader Ming" panose="02020603060505020304" charset="-122"/>
              <a:cs typeface="Arial" panose="020B0604020202020204" pitchFamily="34" charset="0"/>
            </a:endParaRPr>
          </a:p>
          <a:p>
            <a:pPr indent="0">
              <a:lnSpc>
                <a:spcPct val="160000"/>
              </a:lnSpc>
            </a:pPr>
            <a:r>
              <a:rPr lang="en-US" altLang="zh-CN" b="0">
                <a:latin typeface="SonyReader Ming" panose="02020603060505020304" charset="-122"/>
                <a:ea typeface="SonyReader Ming" panose="02020603060505020304" charset="-122"/>
                <a:cs typeface="Arial" panose="020B0604020202020204" pitchFamily="34" charset="0"/>
              </a:rPr>
              <a:t>Figure 1: Examples of actions in still images</a:t>
            </a:r>
            <a:endParaRPr lang="en-US" altLang="zh-CN" b="0">
              <a:latin typeface="SonyReader Ming" panose="02020603060505020304" charset="-122"/>
              <a:ea typeface="SonyReader Ming" panose="020206030605050203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22655" y="376555"/>
            <a:ext cx="93535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4000"/>
              <a:t>实现目标：对图中的动作进行细粒度的语义、语法分析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492760" y="2533015"/>
            <a:ext cx="80918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行为划分（AC）</a:t>
            </a:r>
            <a:endParaRPr lang="zh-CN" altLang="en-US" sz="320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确定交互的人-客体（HOI）</a:t>
            </a:r>
            <a:endParaRPr lang="zh-CN" altLang="en-US" sz="320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视觉性动词词义消歧（VSD）</a:t>
            </a:r>
            <a:endParaRPr lang="zh-CN" altLang="en-US" sz="320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视觉语义角色标注（VSRL）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3033" r="3539"/>
          <a:stretch>
            <a:fillRect/>
          </a:stretch>
        </p:blipFill>
        <p:spPr>
          <a:xfrm>
            <a:off x="6160135" y="1945005"/>
            <a:ext cx="5632450" cy="3909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705"/>
            <a:ext cx="10515600" cy="1325563"/>
          </a:xfrm>
        </p:spPr>
        <p:txBody>
          <a:bodyPr/>
          <a:p>
            <a:r>
              <a:rPr lang="zh-CN" altLang="en-US"/>
              <a:t>行为划分</a:t>
            </a:r>
            <a:r>
              <a:rPr lang="en-US" altLang="zh-CN"/>
              <a:t>(Action Classification)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小规模</a:t>
            </a:r>
            <a:r>
              <a:rPr lang="zh-CN" altLang="en-US"/>
              <a:t>的数据集上，使用</a:t>
            </a:r>
            <a:r>
              <a:rPr lang="zh-CN" altLang="en-US">
                <a:solidFill>
                  <a:srgbClr val="FF0000"/>
                </a:solidFill>
              </a:rPr>
              <a:t>预先确定的</a:t>
            </a:r>
            <a:r>
              <a:rPr lang="zh-CN" altLang="en-US">
                <a:solidFill>
                  <a:srgbClr val="0070C0"/>
                </a:solidFill>
              </a:rPr>
              <a:t>动词短语或动宾词组</a:t>
            </a:r>
            <a:r>
              <a:rPr lang="zh-CN" altLang="en-US">
                <a:solidFill>
                  <a:schemeClr val="tx1"/>
                </a:solidFill>
              </a:rPr>
              <a:t>作为行为标签进行训练。基于一张给定的图片</a:t>
            </a:r>
            <a:r>
              <a:rPr lang="zh-CN" altLang="en-US">
                <a:solidFill>
                  <a:srgbClr val="FF0000"/>
                </a:solidFill>
              </a:rPr>
              <a:t>仅与单一行为</a:t>
            </a:r>
            <a:r>
              <a:rPr lang="zh-CN" altLang="en-US">
                <a:solidFill>
                  <a:schemeClr val="tx1"/>
                </a:solidFill>
              </a:rPr>
              <a:t>相关的假想，模型会将各个图片冠以</a:t>
            </a:r>
            <a:r>
              <a:rPr lang="zh-CN" altLang="en-US">
                <a:solidFill>
                  <a:srgbClr val="FF0000"/>
                </a:solidFill>
              </a:rPr>
              <a:t>互斥的</a:t>
            </a:r>
            <a:r>
              <a:rPr lang="zh-CN" altLang="en-US">
                <a:solidFill>
                  <a:schemeClr val="tx1"/>
                </a:solidFill>
              </a:rPr>
              <a:t>行为标签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在建立模型对图片进行理解上有所帮助，但是使用的许多方法无法泛化推广到更大规模的数据集上，同时互斥标签的理念与实际不符，有些动作常常是同时出现于某一情境中</a:t>
            </a:r>
            <a:endParaRPr lang="en-US" altLang="zh-CN"/>
          </a:p>
        </p:txBody>
      </p:sp>
      <p:pic>
        <p:nvPicPr>
          <p:cNvPr id="1073742850" name="图片 1073742849"/>
          <p:cNvPicPr>
            <a:picLocks noChangeAspect="1"/>
          </p:cNvPicPr>
          <p:nvPr/>
        </p:nvPicPr>
        <p:blipFill>
          <a:blip r:embed="rId1"/>
          <a:srcRect l="50696" r="25684"/>
          <a:stretch>
            <a:fillRect/>
          </a:stretch>
        </p:blipFill>
        <p:spPr>
          <a:xfrm>
            <a:off x="3068320" y="4559300"/>
            <a:ext cx="2144395" cy="187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608320" y="4894580"/>
            <a:ext cx="4206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SonyReader Ming" panose="02020603060505020304" charset="-122"/>
                <a:ea typeface="SonyReader Ming" panose="02020603060505020304" charset="-122"/>
              </a:rPr>
              <a:t>holding</a:t>
            </a:r>
            <a:endParaRPr lang="en-US" altLang="zh-CN" sz="2400">
              <a:latin typeface="SonyReader Ming" panose="02020603060505020304" charset="-122"/>
              <a:ea typeface="SonyReader Ming" panose="02020603060505020304" charset="-122"/>
            </a:endParaRPr>
          </a:p>
          <a:p>
            <a:r>
              <a:rPr lang="en-US" altLang="zh-CN" sz="2400">
                <a:latin typeface="SonyReader Ming" panose="02020603060505020304" charset="-122"/>
                <a:ea typeface="SonyReader Ming" panose="02020603060505020304" charset="-122"/>
              </a:rPr>
              <a:t>	    guitar</a:t>
            </a:r>
            <a:endParaRPr lang="en-US" altLang="zh-CN" sz="2400">
              <a:latin typeface="SonyReader Ming" panose="02020603060505020304" charset="-122"/>
              <a:ea typeface="SonyReader Ming" panose="02020603060505020304" charset="-122"/>
            </a:endParaRPr>
          </a:p>
          <a:p>
            <a:r>
              <a:rPr lang="en-US" altLang="zh-CN" sz="2400">
                <a:latin typeface="SonyReader Ming" panose="02020603060505020304" charset="-122"/>
                <a:ea typeface="SonyReader Ming" panose="02020603060505020304" charset="-122"/>
              </a:rPr>
              <a:t>playing</a:t>
            </a:r>
            <a:endParaRPr lang="en-US" altLang="zh-CN" sz="2400">
              <a:latin typeface="SonyReader Ming" panose="02020603060505020304" charset="-122"/>
              <a:ea typeface="SonyReader Ming" panose="020206030605050203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705600" y="5204460"/>
            <a:ext cx="167640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659880" y="5704840"/>
            <a:ext cx="25908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705"/>
            <a:ext cx="10515600" cy="1325563"/>
          </a:xfrm>
        </p:spPr>
        <p:txBody>
          <a:bodyPr/>
          <a:p>
            <a:r>
              <a:rPr lang="zh-CN" altLang="en-US" sz="3600">
                <a:sym typeface="+mn-ea"/>
              </a:rPr>
              <a:t>确定交互关系</a:t>
            </a:r>
            <a:r>
              <a:rPr lang="en-US" altLang="zh-CN" sz="3600"/>
              <a:t>(Determining Human-Object Interaction)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1779905"/>
            <a:ext cx="5380355" cy="3649980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为解决行为划分的互斥标签问题而生，目的是确定图像中以人为主体、与相应客体的所有交互关系对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5269" b="2773"/>
          <a:stretch>
            <a:fillRect/>
          </a:stretch>
        </p:blipFill>
        <p:spPr>
          <a:xfrm>
            <a:off x="7688580" y="1382395"/>
            <a:ext cx="2666365" cy="5053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705"/>
            <a:ext cx="10515600" cy="1325563"/>
          </a:xfrm>
        </p:spPr>
        <p:txBody>
          <a:bodyPr/>
          <a:p>
            <a:r>
              <a:rPr lang="en-US" sz="4000">
                <a:sym typeface="+mn-ea"/>
              </a:rPr>
              <a:t>AC</a:t>
            </a:r>
            <a:r>
              <a:rPr lang="zh-CN" altLang="en-US" sz="4000">
                <a:sym typeface="+mn-ea"/>
              </a:rPr>
              <a:t>与</a:t>
            </a:r>
            <a:r>
              <a:rPr lang="en-US" altLang="zh-CN" sz="4000">
                <a:sym typeface="+mn-ea"/>
              </a:rPr>
              <a:t>HOI</a:t>
            </a:r>
            <a:r>
              <a:rPr lang="zh-CN" altLang="en-US" sz="4000">
                <a:sym typeface="+mn-ea"/>
              </a:rPr>
              <a:t>存在的问题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2120" y="1825625"/>
            <a:ext cx="7193915" cy="2233930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/>
              <a:t>多义动词的使用会引起歧义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某些表达方式存在共有的概括表达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不同表达方式可以表达同种意义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39875" y="4351020"/>
            <a:ext cx="7558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由此提出在动词词义层面进行行为分析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705"/>
            <a:ext cx="10515600" cy="1325563"/>
          </a:xfrm>
        </p:spPr>
        <p:txBody>
          <a:bodyPr/>
          <a:p>
            <a:r>
              <a:rPr lang="zh-CN" altLang="en-US" sz="3200">
                <a:sym typeface="+mn-ea"/>
              </a:rPr>
              <a:t>视觉性动词词义消歧</a:t>
            </a:r>
            <a:r>
              <a:rPr lang="en-US" altLang="zh-CN" sz="3200"/>
              <a:t>(Visual Verb Sense Disambiguation)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6360" y="2022475"/>
            <a:ext cx="5715635" cy="3026410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使用现有的词库资源进行词义</a:t>
            </a:r>
            <a:r>
              <a:rPr lang="en-US" altLang="zh-CN"/>
              <a:t>-</a:t>
            </a:r>
            <a:r>
              <a:rPr lang="zh-CN" altLang="en-US"/>
              <a:t>图片对标记，能够区分动词不同词义的应用，但是不能够定位行为对应的客体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880" y="1270000"/>
            <a:ext cx="3047365" cy="5171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1877</Words>
  <Application>WPS 演示</Application>
  <PresentationFormat>宽屏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SonyReader Ming</vt:lpstr>
      <vt:lpstr>Malgun Gothic Semilight</vt:lpstr>
      <vt:lpstr>Office 主题</vt:lpstr>
      <vt:lpstr>An Analysis of Action Recognition Datasets for Language and Vision Tasks</vt:lpstr>
      <vt:lpstr>PowerPoint 演示文稿</vt:lpstr>
      <vt:lpstr>将视觉任务语言任务结合  ----动作识别</vt:lpstr>
      <vt:lpstr>PowerPoint 演示文稿</vt:lpstr>
      <vt:lpstr>将视觉任务语言任务结合  ----动作识别</vt:lpstr>
      <vt:lpstr>PowerPoint 演示文稿</vt:lpstr>
      <vt:lpstr>行为划分(Action Classification)</vt:lpstr>
      <vt:lpstr>视觉性动词词义消歧(Visual Verb Sense Disambiguation)</vt:lpstr>
      <vt:lpstr>确定交互关系(Determining Human-Object Interaction)</vt:lpstr>
      <vt:lpstr>视觉性动词词义消歧(Visual Verb Sense Disambiguation)</vt:lpstr>
      <vt:lpstr>PowerPoint 演示文稿</vt:lpstr>
      <vt:lpstr>PowerPoint 演示文稿</vt:lpstr>
      <vt:lpstr>早期数据集的变化</vt:lpstr>
      <vt:lpstr>PowerPoint 演示文稿</vt:lpstr>
      <vt:lpstr>下一阶段</vt:lpstr>
      <vt:lpstr>相关行为识别模型</vt:lpstr>
      <vt:lpstr>PowerPoint 演示文稿</vt:lpstr>
      <vt:lpstr>思考：将语言学资源与视觉信息结合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2017-08-21T07:47:00Z</dcterms:created>
  <dcterms:modified xsi:type="dcterms:W3CDTF">2017-08-21T13:55:18Z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