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82" r:id="rId5"/>
    <p:sldId id="260" r:id="rId6"/>
    <p:sldId id="277" r:id="rId7"/>
    <p:sldId id="262" r:id="rId8"/>
    <p:sldId id="279" r:id="rId9"/>
    <p:sldId id="278" r:id="rId10"/>
    <p:sldId id="280" r:id="rId11"/>
    <p:sldId id="281"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943418"/>
            <a:ext cx="9144000" cy="2387600"/>
          </a:xfrm>
        </p:spPr>
        <p:txBody>
          <a:bodyPr/>
          <a:p>
            <a:r>
              <a:rPr lang="zh-CN" altLang="en-US" sz="4800"/>
              <a:t>Gated Self-Matching Networks for</a:t>
            </a:r>
            <a:br>
              <a:rPr lang="zh-CN" altLang="en-US" sz="4800"/>
            </a:br>
            <a:r>
              <a:rPr lang="zh-CN" altLang="en-US" sz="4800"/>
              <a:t>Reading Comprehension and Question Answering</a:t>
            </a:r>
            <a:endParaRPr lang="zh-CN" altLang="en-US" sz="4800"/>
          </a:p>
        </p:txBody>
      </p:sp>
      <p:sp>
        <p:nvSpPr>
          <p:cNvPr id="3" name="副标题 2"/>
          <p:cNvSpPr>
            <a:spLocks noGrp="1"/>
          </p:cNvSpPr>
          <p:nvPr>
            <p:ph type="subTitle" idx="1"/>
          </p:nvPr>
        </p:nvSpPr>
        <p:spPr>
          <a:xfrm>
            <a:off x="1524000" y="4629150"/>
            <a:ext cx="9144000" cy="971550"/>
          </a:xfrm>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79705"/>
            <a:ext cx="10515600" cy="1325563"/>
          </a:xfrm>
        </p:spPr>
        <p:txBody>
          <a:bodyPr>
            <a:normAutofit/>
          </a:bodyPr>
          <a:p>
            <a:r>
              <a:t>Output Layer</a:t>
            </a:r>
          </a:p>
        </p:txBody>
      </p:sp>
      <p:sp>
        <p:nvSpPr>
          <p:cNvPr id="11" name="文本框 10"/>
          <p:cNvSpPr txBox="1"/>
          <p:nvPr/>
        </p:nvSpPr>
        <p:spPr>
          <a:xfrm>
            <a:off x="6478270" y="1628775"/>
            <a:ext cx="3851910" cy="1322070"/>
          </a:xfrm>
          <a:prstGeom prst="rect">
            <a:avLst/>
          </a:prstGeom>
          <a:noFill/>
        </p:spPr>
        <p:txBody>
          <a:bodyPr wrap="square" rtlCol="0">
            <a:spAutoFit/>
          </a:bodyPr>
          <a:p>
            <a:r>
              <a:rPr lang="en-US" altLang="zh-CN" sz="2000">
                <a:latin typeface="SonyReader Ming" panose="02020603060505020304" charset="-122"/>
                <a:ea typeface="SonyReader Ming" panose="02020603060505020304" charset="-122"/>
              </a:rPr>
              <a:t>      </a:t>
            </a:r>
            <a:r>
              <a:rPr lang="en-US" sz="2000">
                <a:latin typeface="SonyReader Ming" panose="02020603060505020304" charset="-122"/>
                <a:ea typeface="SonyReader Ming" panose="02020603060505020304" charset="-122"/>
              </a:rPr>
              <a:t>pointer-network</a:t>
            </a:r>
            <a:r>
              <a:rPr lang="zh-CN" altLang="en-US" sz="2000">
                <a:latin typeface="SonyReader Ming" panose="02020603060505020304" charset="-122"/>
                <a:ea typeface="SonyReader Ming" panose="02020603060505020304" charset="-122"/>
              </a:rPr>
              <a:t>指出答案的起始与结尾位置，用第一层生成的</a:t>
            </a:r>
            <a:r>
              <a:rPr lang="en-US" altLang="zh-CN" sz="2000">
                <a:latin typeface="SonyReader Ming" panose="02020603060505020304" charset="-122"/>
                <a:ea typeface="SonyReader Ming" panose="02020603060505020304" charset="-122"/>
              </a:rPr>
              <a:t>question vector</a:t>
            </a:r>
            <a:r>
              <a:rPr lang="zh-CN" altLang="en-US" sz="2000">
                <a:latin typeface="SonyReader Ming" panose="02020603060505020304" charset="-122"/>
                <a:ea typeface="SonyReader Ming" panose="02020603060505020304" charset="-122"/>
              </a:rPr>
              <a:t>对</a:t>
            </a:r>
            <a:r>
              <a:rPr lang="en-US" altLang="zh-CN" sz="2000">
                <a:latin typeface="SonyReader Ming" panose="02020603060505020304" charset="-122"/>
                <a:ea typeface="SonyReader Ming" panose="02020603060505020304" charset="-122"/>
              </a:rPr>
              <a:t>pointer-network</a:t>
            </a:r>
            <a:r>
              <a:rPr lang="zh-CN" altLang="en-US" sz="2000">
                <a:latin typeface="SonyReader Ming" panose="02020603060505020304" charset="-122"/>
                <a:ea typeface="SonyReader Ming" panose="02020603060505020304" charset="-122"/>
              </a:rPr>
              <a:t>进行初始化</a:t>
            </a:r>
            <a:endParaRPr lang="zh-CN" altLang="en-US" sz="2000">
              <a:latin typeface="SonyReader Ming" panose="02020603060505020304" charset="-122"/>
              <a:ea typeface="SonyReader Ming" panose="02020603060505020304" charset="-122"/>
            </a:endParaRPr>
          </a:p>
        </p:txBody>
      </p:sp>
      <p:pic>
        <p:nvPicPr>
          <p:cNvPr id="4" name="图片 3"/>
          <p:cNvPicPr>
            <a:picLocks noChangeAspect="1"/>
          </p:cNvPicPr>
          <p:nvPr/>
        </p:nvPicPr>
        <p:blipFill>
          <a:blip r:embed="rId1"/>
          <a:stretch>
            <a:fillRect/>
          </a:stretch>
        </p:blipFill>
        <p:spPr>
          <a:xfrm>
            <a:off x="838200" y="1628775"/>
            <a:ext cx="4819015" cy="3599815"/>
          </a:xfrm>
          <a:prstGeom prst="rect">
            <a:avLst/>
          </a:prstGeom>
        </p:spPr>
      </p:pic>
      <p:pic>
        <p:nvPicPr>
          <p:cNvPr id="5" name="图片 4"/>
          <p:cNvPicPr>
            <a:picLocks noChangeAspect="1"/>
          </p:cNvPicPr>
          <p:nvPr/>
        </p:nvPicPr>
        <p:blipFill>
          <a:blip r:embed="rId2"/>
          <a:stretch>
            <a:fillRect/>
          </a:stretch>
        </p:blipFill>
        <p:spPr>
          <a:xfrm>
            <a:off x="6616065" y="3603625"/>
            <a:ext cx="4018915" cy="1276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7960" y="527050"/>
            <a:ext cx="11431270" cy="1082675"/>
          </a:xfrm>
        </p:spPr>
        <p:txBody>
          <a:bodyPr/>
          <a:p>
            <a:pPr algn="ctr"/>
            <a:r>
              <a:rPr sz="4000"/>
              <a:t>Stanford Question Answering Dataset (SQuAD) </a:t>
            </a:r>
            <a:endParaRPr sz="4000"/>
          </a:p>
        </p:txBody>
      </p:sp>
      <p:pic>
        <p:nvPicPr>
          <p:cNvPr id="4" name="图片 3"/>
          <p:cNvPicPr>
            <a:picLocks noChangeAspect="1"/>
          </p:cNvPicPr>
          <p:nvPr/>
        </p:nvPicPr>
        <p:blipFill>
          <a:blip r:embed="rId1"/>
          <a:stretch>
            <a:fillRect/>
          </a:stretch>
        </p:blipFill>
        <p:spPr>
          <a:xfrm>
            <a:off x="5146675" y="1808480"/>
            <a:ext cx="5791200" cy="4436745"/>
          </a:xfrm>
          <a:prstGeom prst="rect">
            <a:avLst/>
          </a:prstGeom>
        </p:spPr>
      </p:pic>
      <p:sp>
        <p:nvSpPr>
          <p:cNvPr id="5" name="文本框 4"/>
          <p:cNvSpPr txBox="1"/>
          <p:nvPr/>
        </p:nvSpPr>
        <p:spPr>
          <a:xfrm>
            <a:off x="970280" y="1808480"/>
            <a:ext cx="4246245" cy="4154170"/>
          </a:xfrm>
          <a:prstGeom prst="rect">
            <a:avLst/>
          </a:prstGeom>
          <a:noFill/>
        </p:spPr>
        <p:txBody>
          <a:bodyPr wrap="square" rtlCol="0">
            <a:spAutoFit/>
          </a:bodyPr>
          <a:p>
            <a:pPr>
              <a:lnSpc>
                <a:spcPct val="110000"/>
              </a:lnSpc>
            </a:pPr>
            <a:r>
              <a:rPr sz="2000">
                <a:latin typeface="+mj-lt"/>
                <a:ea typeface="+mj-ea"/>
                <a:cs typeface="+mj-cs"/>
              </a:rPr>
              <a:t>	SQuAD 是最新的阅读理解数据集，该数据集包含 10 万个（问题，原文，答案）三元组，原文来自维基百科，而问题和答案的构建主要是通过众包的方式，提出最多 5 个基于文章内容的问题并提供正确答案，且答案出现在原文中。</a:t>
            </a:r>
            <a:endParaRPr sz="2000">
              <a:latin typeface="+mj-lt"/>
              <a:ea typeface="+mj-ea"/>
              <a:cs typeface="+mj-cs"/>
            </a:endParaRPr>
          </a:p>
          <a:p>
            <a:pPr>
              <a:lnSpc>
                <a:spcPct val="110000"/>
              </a:lnSpc>
            </a:pPr>
            <a:r>
              <a:rPr lang="en-US" sz="2000">
                <a:latin typeface="+mj-lt"/>
                <a:ea typeface="+mj-ea"/>
                <a:cs typeface="+mj-cs"/>
              </a:rPr>
              <a:t>	</a:t>
            </a:r>
            <a:r>
              <a:rPr sz="2000">
                <a:latin typeface="+mj-lt"/>
                <a:ea typeface="+mj-ea"/>
                <a:cs typeface="+mj-cs"/>
              </a:rPr>
              <a:t>SQuAD 和之前的完形填空类阅读理解数据集最大的区别在于：SQuAD 中的答案不在是单个实体或单词，而可能是一段短语，这使得其答案更难预测。</a:t>
            </a:r>
            <a:endParaRPr sz="2000">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03605" y="595630"/>
            <a:ext cx="9353550" cy="706755"/>
          </a:xfrm>
          <a:prstGeom prst="rect">
            <a:avLst/>
          </a:prstGeom>
          <a:noFill/>
        </p:spPr>
        <p:txBody>
          <a:bodyPr wrap="square" rtlCol="0">
            <a:spAutoFit/>
          </a:bodyPr>
          <a:p>
            <a:r>
              <a:rPr sz="4000">
                <a:sym typeface="+mn-ea"/>
              </a:rPr>
              <a:t>Match-LSTM</a:t>
            </a:r>
            <a:endParaRPr sz="4000">
              <a:sym typeface="+mn-ea"/>
            </a:endParaRPr>
          </a:p>
        </p:txBody>
      </p:sp>
      <p:sp>
        <p:nvSpPr>
          <p:cNvPr id="5" name="文本框 4"/>
          <p:cNvSpPr txBox="1"/>
          <p:nvPr/>
        </p:nvSpPr>
        <p:spPr>
          <a:xfrm>
            <a:off x="5883275" y="1393190"/>
            <a:ext cx="6143625" cy="4246245"/>
          </a:xfrm>
          <a:prstGeom prst="rect">
            <a:avLst/>
          </a:prstGeom>
          <a:noFill/>
        </p:spPr>
        <p:txBody>
          <a:bodyPr wrap="square" rtlCol="0">
            <a:spAutoFit/>
          </a:bodyPr>
          <a:p>
            <a:pPr indent="0" algn="l">
              <a:lnSpc>
                <a:spcPct val="150000"/>
              </a:lnSpc>
              <a:buFont typeface="Arial" panose="020B0604020202020204" pitchFamily="34" charset="0"/>
              <a:buNone/>
            </a:pPr>
            <a:r>
              <a:rPr>
                <a:latin typeface="SonyReader Ming" panose="02020603060505020304" charset="-122"/>
                <a:ea typeface="SonyReader Ming" panose="02020603060505020304" charset="-122"/>
              </a:rPr>
              <a:t>Match-LSTM 的主要步骤：</a:t>
            </a:r>
            <a:endParaRPr>
              <a:latin typeface="SonyReader Ming" panose="02020603060505020304" charset="-122"/>
              <a:ea typeface="SonyReader Ming" panose="02020603060505020304" charset="-122"/>
            </a:endParaRPr>
          </a:p>
          <a:p>
            <a:pPr indent="0" algn="l">
              <a:lnSpc>
                <a:spcPct val="150000"/>
              </a:lnSpc>
              <a:buFont typeface="Arial" panose="020B0604020202020204" pitchFamily="34" charset="0"/>
              <a:buNone/>
            </a:pPr>
            <a:r>
              <a:rPr>
                <a:latin typeface="SonyReader Ming" panose="02020603060505020304" charset="-122"/>
                <a:ea typeface="SonyReader Ming" panose="02020603060505020304" charset="-122"/>
              </a:rPr>
              <a:t>1) Embed 层使用词向量表示原文和问题；</a:t>
            </a:r>
            <a:endParaRPr>
              <a:latin typeface="SonyReader Ming" panose="02020603060505020304" charset="-122"/>
              <a:ea typeface="SonyReader Ming" panose="02020603060505020304" charset="-122"/>
            </a:endParaRPr>
          </a:p>
          <a:p>
            <a:pPr indent="0" algn="l">
              <a:lnSpc>
                <a:spcPct val="150000"/>
              </a:lnSpc>
              <a:buFont typeface="Arial" panose="020B0604020202020204" pitchFamily="34" charset="0"/>
              <a:buNone/>
            </a:pPr>
            <a:r>
              <a:rPr>
                <a:latin typeface="SonyReader Ming" panose="02020603060505020304" charset="-122"/>
                <a:ea typeface="SonyReader Ming" panose="02020603060505020304" charset="-122"/>
              </a:rPr>
              <a:t>2) Encode 层使用单向 LSTM 编码原文和问题 embedding</a:t>
            </a:r>
            <a:endParaRPr>
              <a:latin typeface="SonyReader Ming" panose="02020603060505020304" charset="-122"/>
              <a:ea typeface="SonyReader Ming" panose="02020603060505020304" charset="-122"/>
            </a:endParaRPr>
          </a:p>
          <a:p>
            <a:pPr indent="0" algn="l">
              <a:lnSpc>
                <a:spcPct val="150000"/>
              </a:lnSpc>
              <a:buFont typeface="Arial" panose="020B0604020202020204" pitchFamily="34" charset="0"/>
              <a:buNone/>
            </a:pPr>
            <a:r>
              <a:rPr>
                <a:latin typeface="SonyReader Ming" panose="02020603060505020304" charset="-122"/>
                <a:ea typeface="SonyReader Ming" panose="02020603060505020304" charset="-122"/>
              </a:rPr>
              <a:t>3) Interaction 层对原文中每个词，计算其关于问题的注意力分布，并使用该注意力分布汇总问题表示，将原文该词表示和对应问题表示输入另一个 LSTM 编码，得到该词的 query-aware 表示；</a:t>
            </a:r>
            <a:endParaRPr>
              <a:latin typeface="SonyReader Ming" panose="02020603060505020304" charset="-122"/>
              <a:ea typeface="SonyReader Ming" panose="02020603060505020304" charset="-122"/>
            </a:endParaRPr>
          </a:p>
          <a:p>
            <a:pPr indent="0" algn="l">
              <a:lnSpc>
                <a:spcPct val="150000"/>
              </a:lnSpc>
              <a:buFont typeface="Arial" panose="020B0604020202020204" pitchFamily="34" charset="0"/>
              <a:buNone/>
            </a:pPr>
            <a:r>
              <a:rPr>
                <a:latin typeface="SonyReader Ming" panose="02020603060505020304" charset="-122"/>
                <a:ea typeface="SonyReader Ming" panose="02020603060505020304" charset="-122"/>
              </a:rPr>
              <a:t>4) 在反方向重复步骤 2，获得双向 query-aware 表示；</a:t>
            </a:r>
            <a:endParaRPr>
              <a:latin typeface="SonyReader Ming" panose="02020603060505020304" charset="-122"/>
              <a:ea typeface="SonyReader Ming" panose="02020603060505020304" charset="-122"/>
            </a:endParaRPr>
          </a:p>
          <a:p>
            <a:pPr indent="0" algn="l">
              <a:lnSpc>
                <a:spcPct val="150000"/>
              </a:lnSpc>
              <a:buFont typeface="Arial" panose="020B0604020202020204" pitchFamily="34" charset="0"/>
              <a:buNone/>
            </a:pPr>
            <a:r>
              <a:rPr>
                <a:latin typeface="SonyReader Ming" panose="02020603060505020304" charset="-122"/>
                <a:ea typeface="SonyReader Ming" panose="02020603060505020304" charset="-122"/>
              </a:rPr>
              <a:t>5) Answer 层基于双向 query-aware 表示使用 Sequence Model 或 Boundary Model 预测答案范围。</a:t>
            </a:r>
            <a:endParaRPr>
              <a:latin typeface="SonyReader Ming" panose="02020603060505020304" charset="-122"/>
              <a:ea typeface="SonyReader Ming" panose="02020603060505020304" charset="-122"/>
            </a:endParaRPr>
          </a:p>
        </p:txBody>
      </p:sp>
      <p:pic>
        <p:nvPicPr>
          <p:cNvPr id="4" name="图片 3"/>
          <p:cNvPicPr>
            <a:picLocks noChangeAspect="1"/>
          </p:cNvPicPr>
          <p:nvPr/>
        </p:nvPicPr>
        <p:blipFill>
          <a:blip r:embed="rId1"/>
          <a:stretch>
            <a:fillRect/>
          </a:stretch>
        </p:blipFill>
        <p:spPr>
          <a:xfrm>
            <a:off x="208280" y="1621790"/>
            <a:ext cx="5761990" cy="32950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03605" y="595630"/>
            <a:ext cx="9353550" cy="706755"/>
          </a:xfrm>
          <a:prstGeom prst="rect">
            <a:avLst/>
          </a:prstGeom>
          <a:noFill/>
        </p:spPr>
        <p:txBody>
          <a:bodyPr wrap="square" rtlCol="0">
            <a:spAutoFit/>
          </a:bodyPr>
          <a:p>
            <a:r>
              <a:rPr sz="4000">
                <a:sym typeface="+mn-ea"/>
              </a:rPr>
              <a:t>端到端的多层神经网络模型</a:t>
            </a:r>
            <a:endParaRPr lang="zh-CN" altLang="en-US" sz="4000"/>
          </a:p>
        </p:txBody>
      </p:sp>
      <p:sp>
        <p:nvSpPr>
          <p:cNvPr id="5" name="文本框 4"/>
          <p:cNvSpPr txBox="1"/>
          <p:nvPr/>
        </p:nvSpPr>
        <p:spPr>
          <a:xfrm>
            <a:off x="511810" y="2136775"/>
            <a:ext cx="6873875" cy="2584450"/>
          </a:xfrm>
          <a:prstGeom prst="rect">
            <a:avLst/>
          </a:prstGeom>
          <a:noFill/>
        </p:spPr>
        <p:txBody>
          <a:bodyPr wrap="square" rtlCol="0">
            <a:spAutoFit/>
          </a:bodyPr>
          <a:p>
            <a:pPr marL="571500" indent="-571500" algn="l">
              <a:lnSpc>
                <a:spcPct val="150000"/>
              </a:lnSpc>
              <a:buFont typeface="Arial" panose="020B0604020202020204" pitchFamily="34" charset="0"/>
              <a:buAutoNum type="arabicPeriod"/>
            </a:pPr>
            <a:r>
              <a:rPr lang="en-US" altLang="zh-CN">
                <a:latin typeface="SonyReader Ming" panose="02020603060505020304" charset="-122"/>
                <a:ea typeface="SonyReader Ming" panose="02020603060505020304" charset="-122"/>
              </a:rPr>
              <a:t>T</a:t>
            </a:r>
            <a:r>
              <a:rPr lang="zh-CN" altLang="en-US">
                <a:latin typeface="SonyReader Ming" panose="02020603060505020304" charset="-122"/>
                <a:ea typeface="SonyReader Ming" panose="02020603060505020304" charset="-122"/>
              </a:rPr>
              <a:t>he recurrent network encoder to build representation for questions and passages separately</a:t>
            </a:r>
            <a:endParaRPr lang="zh-CN" altLang="en-US">
              <a:latin typeface="SonyReader Ming" panose="02020603060505020304" charset="-122"/>
              <a:ea typeface="SonyReader Ming" panose="02020603060505020304" charset="-122"/>
            </a:endParaRPr>
          </a:p>
          <a:p>
            <a:pPr marL="571500" indent="-571500" algn="l">
              <a:lnSpc>
                <a:spcPct val="150000"/>
              </a:lnSpc>
              <a:buFont typeface="Arial" panose="020B0604020202020204" pitchFamily="34" charset="0"/>
              <a:buAutoNum type="arabicPeriod"/>
            </a:pPr>
            <a:r>
              <a:rPr lang="en-US" altLang="zh-CN">
                <a:latin typeface="SonyReader Ming" panose="02020603060505020304" charset="-122"/>
                <a:ea typeface="SonyReader Ming" panose="02020603060505020304" charset="-122"/>
              </a:rPr>
              <a:t>T</a:t>
            </a:r>
            <a:r>
              <a:rPr lang="zh-CN" altLang="en-US">
                <a:latin typeface="SonyReader Ming" panose="02020603060505020304" charset="-122"/>
                <a:ea typeface="SonyReader Ming" panose="02020603060505020304" charset="-122"/>
              </a:rPr>
              <a:t>he gated matching layer to match the question and passage</a:t>
            </a:r>
            <a:endParaRPr lang="zh-CN" altLang="en-US">
              <a:latin typeface="SonyReader Ming" panose="02020603060505020304" charset="-122"/>
              <a:ea typeface="SonyReader Ming" panose="02020603060505020304" charset="-122"/>
            </a:endParaRPr>
          </a:p>
          <a:p>
            <a:pPr marL="571500" indent="-571500" algn="l">
              <a:lnSpc>
                <a:spcPct val="150000"/>
              </a:lnSpc>
              <a:buFont typeface="Arial" panose="020B0604020202020204" pitchFamily="34" charset="0"/>
              <a:buAutoNum type="arabicPeriod"/>
            </a:pPr>
            <a:r>
              <a:rPr lang="en-US" altLang="zh-CN">
                <a:latin typeface="SonyReader Ming" panose="02020603060505020304" charset="-122"/>
                <a:ea typeface="SonyReader Ming" panose="02020603060505020304" charset="-122"/>
              </a:rPr>
              <a:t>T</a:t>
            </a:r>
            <a:r>
              <a:rPr lang="zh-CN" altLang="en-US">
                <a:latin typeface="SonyReader Ming" panose="02020603060505020304" charset="-122"/>
                <a:ea typeface="SonyReader Ming" panose="02020603060505020304" charset="-122"/>
              </a:rPr>
              <a:t>he self-matching layer to aggregate information from the whole passage, </a:t>
            </a:r>
            <a:endParaRPr lang="zh-CN" altLang="en-US">
              <a:latin typeface="SonyReader Ming" panose="02020603060505020304" charset="-122"/>
              <a:ea typeface="SonyReader Ming" panose="02020603060505020304" charset="-122"/>
            </a:endParaRPr>
          </a:p>
          <a:p>
            <a:pPr marL="571500" indent="-571500" algn="l">
              <a:lnSpc>
                <a:spcPct val="150000"/>
              </a:lnSpc>
              <a:buFont typeface="Arial" panose="020B0604020202020204" pitchFamily="34" charset="0"/>
              <a:buAutoNum type="arabicPeriod"/>
            </a:pPr>
            <a:r>
              <a:rPr lang="en-US" altLang="zh-CN">
                <a:latin typeface="SonyReader Ming" panose="02020603060505020304" charset="-122"/>
                <a:ea typeface="SonyReader Ming" panose="02020603060505020304" charset="-122"/>
              </a:rPr>
              <a:t>T</a:t>
            </a:r>
            <a:r>
              <a:rPr lang="zh-CN" altLang="en-US">
                <a:latin typeface="SonyReader Ming" panose="02020603060505020304" charset="-122"/>
                <a:ea typeface="SonyReader Ming" panose="02020603060505020304" charset="-122"/>
              </a:rPr>
              <a:t>he pointer</a:t>
            </a:r>
            <a:r>
              <a:rPr lang="en-US" altLang="zh-CN">
                <a:latin typeface="SonyReader Ming" panose="02020603060505020304" charset="-122"/>
                <a:ea typeface="SonyReader Ming" panose="02020603060505020304" charset="-122"/>
              </a:rPr>
              <a:t>-</a:t>
            </a:r>
            <a:r>
              <a:rPr lang="zh-CN" altLang="en-US">
                <a:latin typeface="SonyReader Ming" panose="02020603060505020304" charset="-122"/>
                <a:ea typeface="SonyReader Ming" panose="02020603060505020304" charset="-122"/>
              </a:rPr>
              <a:t>network based answer boundary prediction layer.</a:t>
            </a:r>
            <a:endParaRPr lang="zh-CN" altLang="en-US">
              <a:latin typeface="SonyReader Ming" panose="02020603060505020304" charset="-122"/>
              <a:ea typeface="SonyReader Ming" panose="02020603060505020304" charset="-122"/>
            </a:endParaRPr>
          </a:p>
        </p:txBody>
      </p:sp>
      <p:sp>
        <p:nvSpPr>
          <p:cNvPr id="2" name="文本框 1"/>
          <p:cNvSpPr txBox="1"/>
          <p:nvPr/>
        </p:nvSpPr>
        <p:spPr>
          <a:xfrm>
            <a:off x="1038225" y="1302385"/>
            <a:ext cx="4244340" cy="398780"/>
          </a:xfrm>
          <a:prstGeom prst="rect">
            <a:avLst/>
          </a:prstGeom>
          <a:noFill/>
        </p:spPr>
        <p:txBody>
          <a:bodyPr wrap="square" rtlCol="0">
            <a:spAutoFit/>
          </a:bodyPr>
          <a:p>
            <a:pPr lvl="0" algn="l"/>
            <a:r>
              <a:rPr sz="2000">
                <a:sym typeface="+mn-ea"/>
              </a:rPr>
              <a:t>源于match-LSTM的边界模型</a:t>
            </a:r>
            <a:endParaRPr sz="20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81610" y="247650"/>
            <a:ext cx="9980930" cy="58667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79705"/>
            <a:ext cx="10515600" cy="1325563"/>
          </a:xfrm>
        </p:spPr>
        <p:txBody>
          <a:bodyPr>
            <a:normAutofit/>
          </a:bodyPr>
          <a:p>
            <a:r>
              <a:t> Question and Passage Encoder</a:t>
            </a:r>
          </a:p>
        </p:txBody>
      </p:sp>
      <p:sp>
        <p:nvSpPr>
          <p:cNvPr id="8" name="文本框 7"/>
          <p:cNvSpPr txBox="1"/>
          <p:nvPr/>
        </p:nvSpPr>
        <p:spPr>
          <a:xfrm>
            <a:off x="6419215" y="1925320"/>
            <a:ext cx="4745990" cy="645160"/>
          </a:xfrm>
          <a:prstGeom prst="rect">
            <a:avLst/>
          </a:prstGeom>
          <a:noFill/>
        </p:spPr>
        <p:txBody>
          <a:bodyPr wrap="square" rtlCol="0">
            <a:spAutoFit/>
          </a:bodyPr>
          <a:p>
            <a:r>
              <a:rPr lang="zh-CN" altLang="en-US">
                <a:latin typeface="SonyReader Ming" panose="02020603060505020304" charset="-122"/>
                <a:ea typeface="SonyReader Ming" panose="02020603060505020304" charset="-122"/>
              </a:rPr>
              <a:t>分别建立单词级和字符集的</a:t>
            </a:r>
            <a:r>
              <a:rPr lang="en-US" altLang="zh-CN">
                <a:latin typeface="SonyReader Ming" panose="02020603060505020304" charset="-122"/>
                <a:ea typeface="SonyReader Ming" panose="02020603060505020304" charset="-122"/>
              </a:rPr>
              <a:t>embbeding</a:t>
            </a:r>
            <a:r>
              <a:rPr lang="zh-CN" altLang="en-US">
                <a:latin typeface="SonyReader Ming" panose="02020603060505020304" charset="-122"/>
                <a:ea typeface="SonyReader Ming" panose="02020603060505020304" charset="-122"/>
              </a:rPr>
              <a:t>，用</a:t>
            </a:r>
            <a:r>
              <a:rPr lang="en-US" altLang="zh-CN">
                <a:latin typeface="SonyReader Ming" panose="02020603060505020304" charset="-122"/>
                <a:ea typeface="SonyReader Ming" panose="02020603060505020304" charset="-122"/>
              </a:rPr>
              <a:t>Bi-GRU</a:t>
            </a:r>
            <a:r>
              <a:rPr lang="zh-CN" altLang="en-US">
                <a:latin typeface="SonyReader Ming" panose="02020603060505020304" charset="-122"/>
                <a:ea typeface="SonyReader Ming" panose="02020603060505020304" charset="-122"/>
              </a:rPr>
              <a:t>生成问题和篇章的表示</a:t>
            </a:r>
            <a:endParaRPr lang="zh-CN" altLang="en-US">
              <a:latin typeface="SonyReader Ming" panose="02020603060505020304" charset="-122"/>
              <a:ea typeface="SonyReader Ming" panose="02020603060505020304" charset="-122"/>
            </a:endParaRPr>
          </a:p>
        </p:txBody>
      </p:sp>
      <p:pic>
        <p:nvPicPr>
          <p:cNvPr id="10" name="图片 9"/>
          <p:cNvPicPr>
            <a:picLocks noChangeAspect="1"/>
          </p:cNvPicPr>
          <p:nvPr/>
        </p:nvPicPr>
        <p:blipFill>
          <a:blip r:embed="rId1"/>
          <a:stretch>
            <a:fillRect/>
          </a:stretch>
        </p:blipFill>
        <p:spPr>
          <a:xfrm>
            <a:off x="535940" y="1791335"/>
            <a:ext cx="5584190" cy="3808730"/>
          </a:xfrm>
          <a:prstGeom prst="rect">
            <a:avLst/>
          </a:prstGeom>
        </p:spPr>
      </p:pic>
      <p:pic>
        <p:nvPicPr>
          <p:cNvPr id="11" name="图片 10"/>
          <p:cNvPicPr>
            <a:picLocks noChangeAspect="1"/>
          </p:cNvPicPr>
          <p:nvPr/>
        </p:nvPicPr>
        <p:blipFill>
          <a:blip r:embed="rId2"/>
          <a:stretch>
            <a:fillRect/>
          </a:stretch>
        </p:blipFill>
        <p:spPr>
          <a:xfrm>
            <a:off x="6542405" y="3257550"/>
            <a:ext cx="4304665" cy="876300"/>
          </a:xfrm>
          <a:prstGeom prst="rect">
            <a:avLst/>
          </a:prstGeom>
        </p:spPr>
      </p:pic>
      <p:cxnSp>
        <p:nvCxnSpPr>
          <p:cNvPr id="12" name="直接连接符 11"/>
          <p:cNvCxnSpPr/>
          <p:nvPr/>
        </p:nvCxnSpPr>
        <p:spPr>
          <a:xfrm>
            <a:off x="6339205" y="1844040"/>
            <a:ext cx="0" cy="391096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79705"/>
            <a:ext cx="10515600" cy="1325563"/>
          </a:xfrm>
        </p:spPr>
        <p:txBody>
          <a:bodyPr>
            <a:normAutofit/>
          </a:bodyPr>
          <a:p>
            <a:r>
              <a:t> </a:t>
            </a:r>
            <a:r>
              <a:rPr lang="en-US"/>
              <a:t>G</a:t>
            </a:r>
            <a:r>
              <a:t>ated attention-based </a:t>
            </a:r>
            <a:r>
              <a:rPr lang="en-US"/>
              <a:t>RNN</a:t>
            </a:r>
            <a:endParaRPr lang="en-US"/>
          </a:p>
        </p:txBody>
      </p:sp>
      <p:pic>
        <p:nvPicPr>
          <p:cNvPr id="8" name="图片 7"/>
          <p:cNvPicPr>
            <a:picLocks noChangeAspect="1"/>
          </p:cNvPicPr>
          <p:nvPr/>
        </p:nvPicPr>
        <p:blipFill>
          <a:blip r:embed="rId1"/>
          <a:srcRect t="3671"/>
          <a:stretch>
            <a:fillRect/>
          </a:stretch>
        </p:blipFill>
        <p:spPr>
          <a:xfrm>
            <a:off x="1024255" y="1400810"/>
            <a:ext cx="5599430" cy="2897505"/>
          </a:xfrm>
          <a:prstGeom prst="rect">
            <a:avLst/>
          </a:prstGeom>
        </p:spPr>
      </p:pic>
      <p:pic>
        <p:nvPicPr>
          <p:cNvPr id="3" name="图片 2"/>
          <p:cNvPicPr>
            <a:picLocks noChangeAspect="1"/>
          </p:cNvPicPr>
          <p:nvPr/>
        </p:nvPicPr>
        <p:blipFill>
          <a:blip r:embed="rId2"/>
          <a:stretch>
            <a:fillRect/>
          </a:stretch>
        </p:blipFill>
        <p:spPr>
          <a:xfrm>
            <a:off x="3924300" y="4893310"/>
            <a:ext cx="2942590" cy="571500"/>
          </a:xfrm>
          <a:prstGeom prst="rect">
            <a:avLst/>
          </a:prstGeom>
        </p:spPr>
      </p:pic>
      <p:sp>
        <p:nvSpPr>
          <p:cNvPr id="4" name="文本框 3"/>
          <p:cNvSpPr txBox="1"/>
          <p:nvPr/>
        </p:nvSpPr>
        <p:spPr>
          <a:xfrm>
            <a:off x="838200" y="4893310"/>
            <a:ext cx="3597275" cy="460375"/>
          </a:xfrm>
          <a:prstGeom prst="rect">
            <a:avLst/>
          </a:prstGeom>
          <a:noFill/>
        </p:spPr>
        <p:txBody>
          <a:bodyPr wrap="square" rtlCol="0">
            <a:spAutoFit/>
          </a:bodyPr>
          <a:p>
            <a:pPr algn="ctr"/>
            <a:r>
              <a:rPr lang="en-US" altLang="zh-CN" sz="2400">
                <a:latin typeface="SonyReader Ming" panose="02020603060505020304" charset="-122"/>
                <a:ea typeface="SonyReader Ming" panose="02020603060505020304" charset="-122"/>
              </a:rPr>
              <a:t>match-LSTM:</a:t>
            </a:r>
            <a:endParaRPr lang="en-US" altLang="zh-CN" sz="2400">
              <a:latin typeface="SonyReader Ming" panose="02020603060505020304" charset="-122"/>
              <a:ea typeface="SonyReader Ming" panose="02020603060505020304" charset="-122"/>
            </a:endParaRPr>
          </a:p>
        </p:txBody>
      </p:sp>
      <p:sp>
        <p:nvSpPr>
          <p:cNvPr id="5" name="文本框 4"/>
          <p:cNvSpPr txBox="1"/>
          <p:nvPr/>
        </p:nvSpPr>
        <p:spPr>
          <a:xfrm>
            <a:off x="7139940" y="1647190"/>
            <a:ext cx="3851910" cy="2553335"/>
          </a:xfrm>
          <a:prstGeom prst="rect">
            <a:avLst/>
          </a:prstGeom>
          <a:noFill/>
        </p:spPr>
        <p:txBody>
          <a:bodyPr wrap="square" rtlCol="0">
            <a:spAutoFit/>
          </a:bodyPr>
          <a:p>
            <a:r>
              <a:rPr lang="en-US" altLang="zh-CN" sz="2000">
                <a:latin typeface="SonyReader Ming" panose="02020603060505020304" charset="-122"/>
                <a:ea typeface="SonyReader Ming" panose="02020603060505020304" charset="-122"/>
              </a:rPr>
              <a:t>         </a:t>
            </a:r>
            <a:r>
              <a:rPr lang="zh-CN" altLang="en-US" sz="2000">
                <a:latin typeface="SonyReader Ming" panose="02020603060505020304" charset="-122"/>
                <a:ea typeface="SonyReader Ming" panose="02020603060505020304" charset="-122"/>
              </a:rPr>
              <a:t>通过</a:t>
            </a:r>
            <a:r>
              <a:rPr lang="en-US" altLang="zh-CN" sz="2000">
                <a:latin typeface="SonyReader Ming" panose="02020603060505020304" charset="-122"/>
                <a:ea typeface="SonyReader Ming" panose="02020603060505020304" charset="-122"/>
              </a:rPr>
              <a:t>attention</a:t>
            </a:r>
            <a:r>
              <a:rPr lang="zh-CN" altLang="en-US" sz="2000">
                <a:latin typeface="SonyReader Ming" panose="02020603060505020304" charset="-122"/>
                <a:ea typeface="SonyReader Ming" panose="02020603060505020304" charset="-122"/>
              </a:rPr>
              <a:t>为篇章的不同段落匹配问题相关性，以此划分重点。</a:t>
            </a:r>
            <a:endParaRPr lang="zh-CN" altLang="en-US" sz="2000">
              <a:latin typeface="SonyReader Ming" panose="02020603060505020304" charset="-122"/>
              <a:ea typeface="SonyReader Ming" panose="02020603060505020304" charset="-122"/>
            </a:endParaRPr>
          </a:p>
          <a:p>
            <a:r>
              <a:rPr lang="en-US" altLang="zh-CN" sz="2000">
                <a:latin typeface="SonyReader Ming" panose="02020603060505020304" charset="-122"/>
                <a:ea typeface="SonyReader Ming" panose="02020603060505020304" charset="-122"/>
              </a:rPr>
              <a:t>         </a:t>
            </a:r>
            <a:endParaRPr lang="en-US" altLang="zh-CN" sz="2000">
              <a:latin typeface="SonyReader Ming" panose="02020603060505020304" charset="-122"/>
              <a:ea typeface="SonyReader Ming" panose="02020603060505020304" charset="-122"/>
            </a:endParaRPr>
          </a:p>
          <a:p>
            <a:r>
              <a:rPr lang="en-US" altLang="zh-CN" sz="2000">
                <a:latin typeface="SonyReader Ming" panose="02020603060505020304" charset="-122"/>
                <a:ea typeface="SonyReader Ming" panose="02020603060505020304" charset="-122"/>
              </a:rPr>
              <a:t>         </a:t>
            </a:r>
            <a:r>
              <a:rPr lang="zh-CN" altLang="en-US" sz="2000">
                <a:latin typeface="SonyReader Ming" panose="02020603060505020304" charset="-122"/>
                <a:ea typeface="SonyReader Ming" panose="02020603060505020304" charset="-122"/>
              </a:rPr>
              <a:t>将篇章的</a:t>
            </a:r>
            <a:r>
              <a:rPr lang="en-US" altLang="zh-CN" sz="2000">
                <a:latin typeface="SonyReader Ming" panose="02020603060505020304" charset="-122"/>
                <a:ea typeface="SonyReader Ming" panose="02020603060505020304" charset="-122"/>
              </a:rPr>
              <a:t>attention</a:t>
            </a:r>
            <a:r>
              <a:rPr lang="zh-CN" altLang="en-US" sz="2000">
                <a:latin typeface="SonyReader Ming" panose="02020603060505020304" charset="-122"/>
                <a:ea typeface="SonyReader Ming" panose="02020603060505020304" charset="-122"/>
              </a:rPr>
              <a:t>池化作为</a:t>
            </a:r>
            <a:r>
              <a:rPr lang="en-US" altLang="zh-CN" sz="2000">
                <a:latin typeface="SonyReader Ming" panose="02020603060505020304" charset="-122"/>
                <a:ea typeface="SonyReader Ming" panose="02020603060505020304" charset="-122"/>
              </a:rPr>
              <a:t>RNN</a:t>
            </a:r>
            <a:r>
              <a:rPr lang="zh-CN" altLang="en-US" sz="2000">
                <a:latin typeface="SonyReader Ming" panose="02020603060505020304" charset="-122"/>
                <a:ea typeface="SonyReader Ming" panose="02020603060505020304" charset="-122"/>
              </a:rPr>
              <a:t>输入，并新增条件门加以控制。</a:t>
            </a:r>
            <a:endParaRPr lang="zh-CN" altLang="en-US" sz="2000">
              <a:latin typeface="SonyReader Ming" panose="02020603060505020304" charset="-122"/>
              <a:ea typeface="SonyReader Ming" panose="02020603060505020304" charset="-122"/>
            </a:endParaRPr>
          </a:p>
          <a:p>
            <a:r>
              <a:rPr lang="en-US" altLang="zh-CN" sz="2000">
                <a:latin typeface="SonyReader Ming" panose="02020603060505020304" charset="-122"/>
                <a:ea typeface="SonyReader Ming" panose="02020603060505020304" charset="-122"/>
              </a:rPr>
              <a:t>         </a:t>
            </a:r>
            <a:endParaRPr lang="en-US" altLang="zh-CN" sz="2000">
              <a:latin typeface="SonyReader Ming" panose="02020603060505020304" charset="-122"/>
              <a:ea typeface="SonyReader Ming" panose="020206030605050203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79705"/>
            <a:ext cx="10515600" cy="1325563"/>
          </a:xfrm>
        </p:spPr>
        <p:txBody>
          <a:bodyPr>
            <a:normAutofit/>
          </a:bodyPr>
          <a:p>
            <a:r>
              <a:t> </a:t>
            </a:r>
            <a:r>
              <a:rPr lang="en-US"/>
              <a:t>G</a:t>
            </a:r>
            <a:r>
              <a:t>ated attention-based </a:t>
            </a:r>
            <a:r>
              <a:rPr lang="en-US"/>
              <a:t>RNN</a:t>
            </a:r>
            <a:endParaRPr lang="en-US"/>
          </a:p>
        </p:txBody>
      </p:sp>
      <p:pic>
        <p:nvPicPr>
          <p:cNvPr id="10" name="图片 9"/>
          <p:cNvPicPr>
            <a:picLocks noChangeAspect="1"/>
          </p:cNvPicPr>
          <p:nvPr/>
        </p:nvPicPr>
        <p:blipFill>
          <a:blip r:embed="rId1"/>
          <a:stretch>
            <a:fillRect/>
          </a:stretch>
        </p:blipFill>
        <p:spPr>
          <a:xfrm>
            <a:off x="838200" y="1898015"/>
            <a:ext cx="5133340" cy="2133600"/>
          </a:xfrm>
          <a:prstGeom prst="rect">
            <a:avLst/>
          </a:prstGeom>
        </p:spPr>
      </p:pic>
      <p:sp>
        <p:nvSpPr>
          <p:cNvPr id="11" name="文本框 10"/>
          <p:cNvSpPr txBox="1"/>
          <p:nvPr/>
        </p:nvSpPr>
        <p:spPr>
          <a:xfrm>
            <a:off x="6803390" y="2041525"/>
            <a:ext cx="3851910" cy="2553335"/>
          </a:xfrm>
          <a:prstGeom prst="rect">
            <a:avLst/>
          </a:prstGeom>
          <a:noFill/>
        </p:spPr>
        <p:txBody>
          <a:bodyPr wrap="square" rtlCol="0">
            <a:spAutoFit/>
          </a:bodyPr>
          <a:p>
            <a:r>
              <a:rPr lang="en-US" altLang="zh-CN" sz="2000">
                <a:latin typeface="SonyReader Ming" panose="02020603060505020304" charset="-122"/>
                <a:ea typeface="SonyReader Ming" panose="02020603060505020304" charset="-122"/>
              </a:rPr>
              <a:t>         </a:t>
            </a:r>
            <a:r>
              <a:rPr lang="zh-CN" altLang="en-US" sz="2000">
                <a:latin typeface="SonyReader Ming" panose="02020603060505020304" charset="-122"/>
                <a:ea typeface="SonyReader Ming" panose="02020603060505020304" charset="-122"/>
              </a:rPr>
              <a:t>通过</a:t>
            </a:r>
            <a:r>
              <a:rPr lang="en-US" altLang="zh-CN" sz="2000">
                <a:latin typeface="SonyReader Ming" panose="02020603060505020304" charset="-122"/>
                <a:ea typeface="SonyReader Ming" panose="02020603060505020304" charset="-122"/>
              </a:rPr>
              <a:t>attention</a:t>
            </a:r>
            <a:r>
              <a:rPr lang="zh-CN" altLang="en-US" sz="2000">
                <a:latin typeface="SonyReader Ming" panose="02020603060505020304" charset="-122"/>
                <a:ea typeface="SonyReader Ming" panose="02020603060505020304" charset="-122"/>
              </a:rPr>
              <a:t>为篇章的不同段落匹配问题相关性，以此划分重点。</a:t>
            </a:r>
            <a:endParaRPr lang="zh-CN" altLang="en-US" sz="2000">
              <a:latin typeface="SonyReader Ming" panose="02020603060505020304" charset="-122"/>
              <a:ea typeface="SonyReader Ming" panose="02020603060505020304" charset="-122"/>
            </a:endParaRPr>
          </a:p>
          <a:p>
            <a:r>
              <a:rPr lang="en-US" altLang="zh-CN" sz="2000">
                <a:latin typeface="SonyReader Ming" panose="02020603060505020304" charset="-122"/>
                <a:ea typeface="SonyReader Ming" panose="02020603060505020304" charset="-122"/>
              </a:rPr>
              <a:t>         </a:t>
            </a:r>
            <a:endParaRPr lang="en-US" altLang="zh-CN" sz="2000">
              <a:latin typeface="SonyReader Ming" panose="02020603060505020304" charset="-122"/>
              <a:ea typeface="SonyReader Ming" panose="02020603060505020304" charset="-122"/>
            </a:endParaRPr>
          </a:p>
          <a:p>
            <a:r>
              <a:rPr lang="en-US" altLang="zh-CN" sz="2000">
                <a:latin typeface="SonyReader Ming" panose="02020603060505020304" charset="-122"/>
                <a:ea typeface="SonyReader Ming" panose="02020603060505020304" charset="-122"/>
              </a:rPr>
              <a:t>         </a:t>
            </a:r>
            <a:r>
              <a:rPr lang="zh-CN" altLang="en-US" sz="2000">
                <a:latin typeface="SonyReader Ming" panose="02020603060505020304" charset="-122"/>
                <a:ea typeface="SonyReader Ming" panose="02020603060505020304" charset="-122"/>
              </a:rPr>
              <a:t>将篇章的</a:t>
            </a:r>
            <a:r>
              <a:rPr lang="en-US" altLang="zh-CN" sz="2000">
                <a:latin typeface="SonyReader Ming" panose="02020603060505020304" charset="-122"/>
                <a:ea typeface="SonyReader Ming" panose="02020603060505020304" charset="-122"/>
              </a:rPr>
              <a:t>attention</a:t>
            </a:r>
            <a:r>
              <a:rPr lang="zh-CN" altLang="en-US" sz="2000">
                <a:latin typeface="SonyReader Ming" panose="02020603060505020304" charset="-122"/>
                <a:ea typeface="SonyReader Ming" panose="02020603060505020304" charset="-122"/>
              </a:rPr>
              <a:t>池化作为</a:t>
            </a:r>
            <a:r>
              <a:rPr lang="en-US" altLang="zh-CN" sz="2000">
                <a:latin typeface="SonyReader Ming" panose="02020603060505020304" charset="-122"/>
                <a:ea typeface="SonyReader Ming" panose="02020603060505020304" charset="-122"/>
              </a:rPr>
              <a:t>RNN</a:t>
            </a:r>
            <a:r>
              <a:rPr lang="zh-CN" altLang="en-US" sz="2000">
                <a:latin typeface="SonyReader Ming" panose="02020603060505020304" charset="-122"/>
                <a:ea typeface="SonyReader Ming" panose="02020603060505020304" charset="-122"/>
              </a:rPr>
              <a:t>输入，并新增条件门加以控制。</a:t>
            </a:r>
            <a:endParaRPr lang="zh-CN" altLang="en-US" sz="2000">
              <a:latin typeface="SonyReader Ming" panose="02020603060505020304" charset="-122"/>
              <a:ea typeface="SonyReader Ming" panose="02020603060505020304" charset="-122"/>
            </a:endParaRPr>
          </a:p>
          <a:p>
            <a:r>
              <a:rPr lang="en-US" altLang="zh-CN" sz="2000">
                <a:latin typeface="SonyReader Ming" panose="02020603060505020304" charset="-122"/>
                <a:ea typeface="SonyReader Ming" panose="02020603060505020304" charset="-122"/>
              </a:rPr>
              <a:t>         </a:t>
            </a:r>
            <a:endParaRPr lang="en-US" altLang="zh-CN" sz="2000">
              <a:latin typeface="SonyReader Ming" panose="02020603060505020304" charset="-122"/>
              <a:ea typeface="SonyReader Ming" panose="02020603060505020304" charset="-122"/>
            </a:endParaRPr>
          </a:p>
        </p:txBody>
      </p:sp>
      <p:sp>
        <p:nvSpPr>
          <p:cNvPr id="12" name="文本框 11"/>
          <p:cNvSpPr txBox="1"/>
          <p:nvPr/>
        </p:nvSpPr>
        <p:spPr>
          <a:xfrm>
            <a:off x="2336165" y="4699000"/>
            <a:ext cx="6706235" cy="1004570"/>
          </a:xfrm>
          <a:prstGeom prst="rect">
            <a:avLst/>
          </a:prstGeom>
          <a:noFill/>
          <a:ln>
            <a:solidFill>
              <a:schemeClr val="accent1">
                <a:lumMod val="75000"/>
              </a:schemeClr>
            </a:solidFill>
          </a:ln>
        </p:spPr>
        <p:txBody>
          <a:bodyPr wrap="square" rtlCol="0">
            <a:spAutoFit/>
          </a:bodyPr>
          <a:p>
            <a:pPr algn="l">
              <a:lnSpc>
                <a:spcPct val="110000"/>
              </a:lnSpc>
            </a:pPr>
            <a:r>
              <a:rPr lang="en-US" altLang="zh-CN">
                <a:latin typeface="SonyReader Ming" panose="02020603060505020304" charset="-122"/>
                <a:ea typeface="SonyReader Ming" panose="02020603060505020304" charset="-122"/>
              </a:rPr>
              <a:t>        </a:t>
            </a:r>
            <a:r>
              <a:rPr lang="zh-CN" altLang="en-US">
                <a:latin typeface="SonyReader Ming" panose="02020603060505020304" charset="-122"/>
                <a:ea typeface="SonyReader Ming" panose="02020603060505020304" charset="-122"/>
              </a:rPr>
              <a:t> 条件门是基于篇章当前处理的词和与问题相关的</a:t>
            </a:r>
            <a:r>
              <a:rPr lang="en-US" altLang="zh-CN">
                <a:latin typeface="SonyReader Ming" panose="02020603060505020304" charset="-122"/>
                <a:ea typeface="SonyReader Ming" panose="02020603060505020304" charset="-122"/>
              </a:rPr>
              <a:t>attention</a:t>
            </a:r>
            <a:r>
              <a:rPr lang="zh-CN" altLang="en-US">
                <a:latin typeface="SonyReader Ming" panose="02020603060505020304" charset="-122"/>
                <a:ea typeface="SonyReader Ming" panose="02020603060505020304" charset="-122"/>
              </a:rPr>
              <a:t>池化向量，这样就可以将问题与当前词联系起来。实验表明文章的某部分与问题相关时条件门才会对输出结果产生影响。</a:t>
            </a:r>
            <a:endParaRPr lang="zh-CN" altLang="en-US">
              <a:latin typeface="SonyReader Ming" panose="02020603060505020304" charset="-122"/>
              <a:ea typeface="SonyReader Ming" panose="020206030605050203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79705"/>
            <a:ext cx="10515600" cy="1325563"/>
          </a:xfrm>
        </p:spPr>
        <p:txBody>
          <a:bodyPr>
            <a:normAutofit/>
          </a:bodyPr>
          <a:p>
            <a:r>
              <a:t>Self-Matching Attention</a:t>
            </a:r>
          </a:p>
        </p:txBody>
      </p:sp>
      <p:sp>
        <p:nvSpPr>
          <p:cNvPr id="11" name="文本框 10"/>
          <p:cNvSpPr txBox="1"/>
          <p:nvPr/>
        </p:nvSpPr>
        <p:spPr>
          <a:xfrm>
            <a:off x="6524625" y="2684145"/>
            <a:ext cx="3851910" cy="1014730"/>
          </a:xfrm>
          <a:prstGeom prst="rect">
            <a:avLst/>
          </a:prstGeom>
          <a:noFill/>
        </p:spPr>
        <p:txBody>
          <a:bodyPr wrap="square" rtlCol="0">
            <a:spAutoFit/>
          </a:bodyPr>
          <a:p>
            <a:r>
              <a:rPr lang="en-US" altLang="zh-CN" sz="2000">
                <a:latin typeface="SonyReader Ming" panose="02020603060505020304" charset="-122"/>
                <a:ea typeface="SonyReader Ming" panose="02020603060505020304" charset="-122"/>
              </a:rPr>
              <a:t>      </a:t>
            </a:r>
            <a:r>
              <a:rPr lang="zh-CN" sz="2000">
                <a:latin typeface="SonyReader Ming" panose="02020603060505020304" charset="-122"/>
                <a:ea typeface="SonyReader Ming" panose="02020603060505020304" charset="-122"/>
              </a:rPr>
              <a:t>根据当前单词和问题从全文提取信息判断当前词与问题的匹配程度</a:t>
            </a:r>
            <a:r>
              <a:rPr lang="en-US" altLang="zh-CN" sz="2000">
                <a:latin typeface="SonyReader Ming" panose="02020603060505020304" charset="-122"/>
                <a:ea typeface="SonyReader Ming" panose="02020603060505020304" charset="-122"/>
              </a:rPr>
              <a:t>     </a:t>
            </a:r>
            <a:endParaRPr lang="en-US" altLang="zh-CN" sz="2000">
              <a:latin typeface="SonyReader Ming" panose="02020603060505020304" charset="-122"/>
              <a:ea typeface="SonyReader Ming" panose="02020603060505020304" charset="-122"/>
            </a:endParaRPr>
          </a:p>
        </p:txBody>
      </p:sp>
      <p:pic>
        <p:nvPicPr>
          <p:cNvPr id="3" name="图片 2"/>
          <p:cNvPicPr>
            <a:picLocks noChangeAspect="1"/>
          </p:cNvPicPr>
          <p:nvPr/>
        </p:nvPicPr>
        <p:blipFill>
          <a:blip r:embed="rId1"/>
          <a:stretch>
            <a:fillRect/>
          </a:stretch>
        </p:blipFill>
        <p:spPr>
          <a:xfrm>
            <a:off x="907415" y="2238375"/>
            <a:ext cx="4838065" cy="23812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1492</Words>
  <Application>WPS 演示</Application>
  <PresentationFormat>宽屏</PresentationFormat>
  <Paragraphs>55</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宋体</vt:lpstr>
      <vt:lpstr>Wingdings</vt:lpstr>
      <vt:lpstr>SonyReader Ming</vt:lpstr>
      <vt:lpstr>Calibri Light</vt:lpstr>
      <vt:lpstr>Calibri</vt:lpstr>
      <vt:lpstr>微软雅黑</vt:lpstr>
      <vt:lpstr>Arial Unicode MS</vt:lpstr>
      <vt:lpstr>Malgun Gothic Semilight</vt:lpstr>
      <vt:lpstr>Office 主题</vt:lpstr>
      <vt:lpstr>Gated Self-Matching Networks for Reading Comprehension and Question Answering</vt:lpstr>
      <vt:lpstr>Stanford Question Answering Dataset (SQuAD) </vt:lpstr>
      <vt:lpstr>PowerPoint 演示文稿</vt:lpstr>
      <vt:lpstr>PowerPoint 演示文稿</vt:lpstr>
      <vt:lpstr>PowerPoint 演示文稿</vt:lpstr>
      <vt:lpstr>行为划分(Action Classification)</vt:lpstr>
      <vt:lpstr> Gated attention-based RNN</vt:lpstr>
      <vt:lpstr> Gated attention-based RNN</vt:lpstr>
      <vt:lpstr> Gated attention-based RNN</vt:lpstr>
      <vt:lpstr>Self-Matching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cp:revision>
  <dcterms:created xsi:type="dcterms:W3CDTF">2017-08-21T07:47:00Z</dcterms:created>
  <dcterms:modified xsi:type="dcterms:W3CDTF">2017-08-25T09:26:52Z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