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9" r:id="rId2"/>
    <p:sldId id="264" r:id="rId3"/>
    <p:sldId id="309" r:id="rId4"/>
    <p:sldId id="287" r:id="rId5"/>
    <p:sldId id="324" r:id="rId6"/>
    <p:sldId id="325" r:id="rId7"/>
    <p:sldId id="322" r:id="rId8"/>
    <p:sldId id="326" r:id="rId9"/>
    <p:sldId id="323" r:id="rId10"/>
    <p:sldId id="310" r:id="rId11"/>
    <p:sldId id="327" r:id="rId12"/>
    <p:sldId id="328" r:id="rId13"/>
    <p:sldId id="329" r:id="rId14"/>
    <p:sldId id="320" r:id="rId15"/>
    <p:sldId id="321" r:id="rId16"/>
    <p:sldId id="330" r:id="rId17"/>
    <p:sldId id="331" r:id="rId18"/>
    <p:sldId id="332" r:id="rId19"/>
    <p:sldId id="333" r:id="rId20"/>
    <p:sldId id="318" r:id="rId21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5" autoAdjust="0"/>
    <p:restoredTop sz="94849" autoAdjust="0"/>
  </p:normalViewPr>
  <p:slideViewPr>
    <p:cSldViewPr>
      <p:cViewPr varScale="1">
        <p:scale>
          <a:sx n="164" d="100"/>
          <a:sy n="164" d="100"/>
        </p:scale>
        <p:origin x="300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073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62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771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49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34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60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46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44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03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24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921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78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88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356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393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800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87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6372200" y="3147814"/>
            <a:ext cx="1700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SY1806214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陈鸿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ZY1806802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崔博涵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1880" y="2067694"/>
            <a:ext cx="1960153" cy="421270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</a:bodyPr>
          <a:lstStyle/>
          <a:p>
            <a:pPr algn="ctr"/>
            <a:r>
              <a:rPr lang="zh-CN" altLang="en-US" sz="24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数据降维方法</a:t>
            </a:r>
            <a:endParaRPr lang="en-US" altLang="zh-CN" sz="24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903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17010" y="2237094"/>
            <a:ext cx="2098080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随机投影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1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14818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随机投影简介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3648" y="4155926"/>
            <a:ext cx="675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随机投影如何</a:t>
            </a:r>
            <a:r>
              <a:rPr lang="zh-CN" altLang="en-US" dirty="0"/>
              <a:t>保证降维效果呢</a:t>
            </a:r>
            <a:r>
              <a:rPr lang="zh-CN" altLang="en-US" dirty="0" smtClean="0"/>
              <a:t>？</a:t>
            </a:r>
            <a:r>
              <a:rPr lang="en-US" altLang="zh-CN" dirty="0"/>
              <a:t>——Johnson–</a:t>
            </a:r>
            <a:r>
              <a:rPr lang="en-US" altLang="zh-CN" dirty="0" err="1"/>
              <a:t>Lindenstrauss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71600" y="1059582"/>
            <a:ext cx="756084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随机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投影是一种数据降维方法，该方法会在原始数据的高维空间中随机选择一组单位向量，这组向量不必相互正交，然后将高维空间的数据映射到以这组单位向量为基的低维空间中。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867845"/>
            <a:ext cx="3383356" cy="216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34958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32820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Johnson–</a:t>
            </a:r>
            <a:r>
              <a:rPr lang="en-US" altLang="zh-CN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Lindenstrauss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3147814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这条定理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说明以下几点：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当投影维度确定之后，投影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前后任意两点之间的距离差都是有上下限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的，即投影效果是有上下限的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上下限取决于数据和投影维度，和投影方法无关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不同的投影方法只能让投影效果在这个界限内浮动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只要选择合适的维度，任意的投影方法都是有效的，可以接受的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032192" y="987574"/>
                <a:ext cx="7386528" cy="2071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286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sz="1400" kern="100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sz="1400" i="1" kern="10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1400" kern="100" dirty="0"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400" kern="10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zh-CN" sz="1400" kern="100">
                        <a:latin typeface="Cambria Math" panose="02040503050406030204" pitchFamily="18" charset="0"/>
                      </a:rPr>
                      <m:t>高维空间中点的集合</m:t>
                    </m:r>
                  </m:oMath>
                </a14:m>
                <a:r>
                  <a:rPr lang="zh-CN" altLang="zh-CN" sz="1400" kern="100" dirty="0"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400" kern="100">
                        <a:latin typeface="Cambria Math" panose="02040503050406030204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altLang="zh-CN" sz="1400" kern="10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zh-CN" sz="1400" kern="100" dirty="0"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1400" kern="10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</a:rPr>
                          <m:t>8</m:t>
                        </m:r>
                        <m:func>
                          <m:func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sz="1400" kern="100" dirty="0">
                  <a:latin typeface="Times New Roman" panose="02020603050405020304" pitchFamily="18" charset="0"/>
                </a:endParaRPr>
              </a:p>
              <a:p>
                <a:pPr indent="2286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1400" kern="100" dirty="0">
                    <a:latin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1400" kern="10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sz="1400" kern="1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1400" kern="1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zh-CN" altLang="zh-CN" sz="1400" kern="100" dirty="0">
                  <a:latin typeface="Times New Roman" panose="02020603050405020304" pitchFamily="18" charset="0"/>
                </a:endParaRPr>
              </a:p>
              <a:p>
                <a:pPr indent="2286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1400" kern="100" dirty="0">
                    <a:latin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sz="14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zh-CN" sz="1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i="1" kern="10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i="1" kern="10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sz="14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zh-CN" sz="1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sz="1400" kern="100" dirty="0">
                  <a:latin typeface="Times New Roman" panose="02020603050405020304" pitchFamily="18" charset="0"/>
                </a:endParaRPr>
              </a:p>
              <a:p>
                <a:pPr indent="2286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1400" kern="100" dirty="0">
                    <a:latin typeface="Times New Roman" panose="02020603050405020304" pitchFamily="18" charset="0"/>
                  </a:rPr>
                  <a:t>转换一下：</a:t>
                </a:r>
              </a:p>
              <a:p>
                <a:pPr indent="2286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1400" kern="100" dirty="0">
                    <a:latin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400" i="1" kern="100">
                        <a:latin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altLang="zh-CN" sz="1400" i="1" kern="100">
                        <a:latin typeface="Cambria Math" panose="02040503050406030204" pitchFamily="18" charset="0"/>
                      </a:rPr>
                      <m:t>)≤</m:t>
                    </m:r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sz="1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sz="14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 kern="1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sz="1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400" i="1" kern="100">
                        <a:latin typeface="Cambria Math" panose="02040503050406030204" pitchFamily="18" charset="0"/>
                      </a:rPr>
                      <m:t>≤(1+</m:t>
                    </m:r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altLang="zh-CN" sz="1400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1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92" y="987574"/>
                <a:ext cx="7386528" cy="20714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581146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随机投影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4856" y="2067694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步骤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91680" y="2467804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度，即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的大小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随机数填充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矩阵，常用的有高斯随机矩阵和稀疏随机矩阵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归一化矩阵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数据进行降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Y=X*R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5576" y="105958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因此，只要确定合适的投影维度，随机投影和其他投影方法并不会有太大差别，投影效果都是可以接受的。同时随机投影最容易实现，是常用的降维方法。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008429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203848" y="2237094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维方法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1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203848" y="2237094"/>
            <a:ext cx="439248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实验设计与结果分析</a:t>
            </a:r>
          </a:p>
        </p:txBody>
      </p:sp>
    </p:spTree>
    <p:extLst>
      <p:ext uri="{BB962C8B-B14F-4D97-AF65-F5344CB8AC3E}">
        <p14:creationId xmlns:p14="http://schemas.microsoft.com/office/powerpoint/2010/main" val="93866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实验数据与实验设计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41962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实验数据共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张人脸图片，来自于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个不同个体，每个个体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张图片。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915566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实验数据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955567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实验设计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51670"/>
            <a:ext cx="3132904" cy="32424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843558"/>
            <a:ext cx="1382925" cy="41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00161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6851"/>
              </p:ext>
            </p:extLst>
          </p:nvPr>
        </p:nvGraphicFramePr>
        <p:xfrm>
          <a:off x="2267744" y="1563638"/>
          <a:ext cx="4032448" cy="2133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80177184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160943213"/>
                    </a:ext>
                  </a:extLst>
                </a:gridCol>
              </a:tblGrid>
              <a:tr h="277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降维方法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正确率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857972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不降维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92.87%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955482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SVD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0.5%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935290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SVD+</a:t>
                      </a:r>
                      <a:r>
                        <a:rPr lang="zh-CN" altLang="en-US" sz="1400" dirty="0" smtClean="0"/>
                        <a:t>正则化</a:t>
                      </a:r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人为处理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最高</a:t>
                      </a:r>
                      <a:r>
                        <a:rPr lang="en-US" altLang="zh-CN" sz="1400" dirty="0" smtClean="0"/>
                        <a:t>10%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78724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TSVD_152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94.15%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080354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TSVD_128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94.32%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57350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TSVD_1024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92.76%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740936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86104" y="915566"/>
            <a:ext cx="11174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SVD</a:t>
            </a:r>
            <a:r>
              <a:rPr lang="zh-CN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降维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6458509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381133"/>
              </p:ext>
            </p:extLst>
          </p:nvPr>
        </p:nvGraphicFramePr>
        <p:xfrm>
          <a:off x="2411760" y="1995686"/>
          <a:ext cx="3312368" cy="1219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84770">
                  <a:extLst>
                    <a:ext uri="{9D8B030D-6E8A-4147-A177-3AD203B41FA5}">
                      <a16:colId xmlns:a16="http://schemas.microsoft.com/office/drawing/2014/main" val="801771849"/>
                    </a:ext>
                  </a:extLst>
                </a:gridCol>
                <a:gridCol w="1527598">
                  <a:extLst>
                    <a:ext uri="{9D8B030D-6E8A-4147-A177-3AD203B41FA5}">
                      <a16:colId xmlns:a16="http://schemas.microsoft.com/office/drawing/2014/main" val="316094321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降维方法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正确率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85797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不降维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92.87%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9554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gauss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93.07%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93529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sparse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93.04%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7872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12264" y="915566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随机投影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9637562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46478"/>
              </p:ext>
            </p:extLst>
          </p:nvPr>
        </p:nvGraphicFramePr>
        <p:xfrm>
          <a:off x="2339752" y="1203598"/>
          <a:ext cx="3888432" cy="1828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60834">
                  <a:extLst>
                    <a:ext uri="{9D8B030D-6E8A-4147-A177-3AD203B41FA5}">
                      <a16:colId xmlns:a16="http://schemas.microsoft.com/office/drawing/2014/main" val="801771849"/>
                    </a:ext>
                  </a:extLst>
                </a:gridCol>
                <a:gridCol w="1527598">
                  <a:extLst>
                    <a:ext uri="{9D8B030D-6E8A-4147-A177-3AD203B41FA5}">
                      <a16:colId xmlns:a16="http://schemas.microsoft.com/office/drawing/2014/main" val="3160943213"/>
                    </a:ext>
                  </a:extLst>
                </a:gridCol>
              </a:tblGrid>
              <a:tr h="2033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降维方法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正确率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857972"/>
                  </a:ext>
                </a:extLst>
              </a:tr>
              <a:tr h="2473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不降维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92.87%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955482"/>
                  </a:ext>
                </a:extLst>
              </a:tr>
              <a:tr h="247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SVD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≈</a:t>
                      </a:r>
                      <a:r>
                        <a:rPr lang="en-US" altLang="zh-CN" sz="1400" dirty="0" smtClean="0"/>
                        <a:t>10%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935290"/>
                  </a:ext>
                </a:extLst>
              </a:tr>
              <a:tr h="247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TSVD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≈94%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080354"/>
                  </a:ext>
                </a:extLst>
              </a:tr>
              <a:tr h="2473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随机投影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≈</a:t>
                      </a:r>
                      <a:r>
                        <a:rPr lang="en-US" altLang="zh-CN" sz="1400" dirty="0" smtClean="0"/>
                        <a:t>93%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57350"/>
                  </a:ext>
                </a:extLst>
              </a:tr>
              <a:tr h="2473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PCA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74093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55576" y="365632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通过实验结果可知，数据降维方法在减少数据维度的同时，也起到了一定的特征提取的作用，可以提高分类的效果。不过这种特征提取与神经网络相比，计算量较小，而且无法学习。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736145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555776" y="1851670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555776" y="2531284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555776" y="3233132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555776" y="3915622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235029" y="1864981"/>
            <a:ext cx="3065163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5257792" y="1039600"/>
              <a:ext cx="1971964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SVD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降维方法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35029" y="2559134"/>
            <a:ext cx="3065163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5572462" y="1715187"/>
              <a:ext cx="1342622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随机投影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235029" y="3253286"/>
            <a:ext cx="3065163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5257793" y="2401634"/>
              <a:ext cx="1971963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PCA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降维方法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235029" y="3947439"/>
            <a:ext cx="3065163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30200" y="310252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实验设计与结果分析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30533" y="2312064"/>
            <a:ext cx="882935" cy="519439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</a:bodyPr>
          <a:lstStyle/>
          <a:p>
            <a:pPr algn="ctr"/>
            <a:r>
              <a:rPr lang="zh-CN" altLang="en-US" sz="3038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65586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203848" y="2237094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降维方法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19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9778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1907704" y="987574"/>
                <a:ext cx="5112568" cy="24853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286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12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SVD</a:t>
                </a:r>
                <a:r>
                  <a:rPr lang="zh-CN" altLang="en-US" sz="12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是一种矩阵分解，可以将一个矩阵分解成</a:t>
                </a:r>
                <a:r>
                  <a:rPr lang="en-US" altLang="zh-CN" sz="12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2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个更小矩阵的乘积。</a:t>
                </a:r>
                <a:endParaRPr lang="en-US" altLang="zh-CN" sz="12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228600" algn="just">
                  <a:lnSpc>
                    <a:spcPct val="150000"/>
                  </a:lnSpc>
                  <a:spcAft>
                    <a:spcPts val="0"/>
                  </a:spcAft>
                </a:pPr>
                <a:endParaRPr lang="en-US" altLang="zh-CN" sz="12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2286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12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</a:t>
                </a:r>
                <a:r>
                  <a:rPr lang="zh-CN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200" kern="1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r(A)=r</a:t>
                </a:r>
                <a:r>
                  <a:rPr lang="zh-CN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 sz="1200" kern="10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zh-CN" altLang="zh-CN" sz="1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altLang="zh-CN" sz="1200" kern="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200" kern="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kern="10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1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1200" kern="100">
                            <a:latin typeface="Cambria Math" panose="02040503050406030204" pitchFamily="18" charset="0"/>
                          </a:rPr>
                          <m:t>,0,⋯,0</m:t>
                        </m:r>
                      </m:e>
                    </m:d>
                  </m:oMath>
                </a14:m>
                <a:endParaRPr lang="zh-CN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2286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的正奇异值为：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1200" kern="10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1200" kern="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zh-CN" sz="1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200" kern="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1200" kern="100">
                            <a:latin typeface="Cambria Math" panose="02040503050406030204" pitchFamily="18" charset="0"/>
                          </a:rPr>
                          <m:t>,⋯,</m:t>
                        </m:r>
                        <m:rad>
                          <m:radPr>
                            <m:degHide m:val="on"/>
                            <m:ctrlPr>
                              <a:rPr lang="zh-CN" altLang="zh-CN" sz="1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endParaRPr lang="en-US" altLang="zh-CN" sz="9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228600" algn="just">
                  <a:lnSpc>
                    <a:spcPct val="150000"/>
                  </a:lnSpc>
                  <a:spcAft>
                    <a:spcPts val="0"/>
                  </a:spcAft>
                </a:pPr>
                <a:endParaRPr lang="zh-CN" altLang="zh-CN" sz="900" kern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2286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奇异值分解：</a:t>
                </a:r>
                <a:endParaRPr lang="zh-CN" altLang="zh-CN" sz="900" kern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66700"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存在酉阵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z="1200" kern="1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和酉阵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1200" kern="1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，使得</a:t>
                </a:r>
                <a:endParaRPr lang="en-US" altLang="zh-CN" sz="12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66700"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12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200" kern="1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pitchFamily="18" charset="0"/>
                      </a:rPr>
                      <m:t>W</m:t>
                    </m:r>
                    <m:sSub>
                      <m:sSub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zh-CN" sz="1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sz="12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zh-CN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987574"/>
                <a:ext cx="5112568" cy="24853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19822"/>
            <a:ext cx="6336704" cy="171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81859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9778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2051720" y="987574"/>
                <a:ext cx="511256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286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12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</a:t>
                </a:r>
                <a:r>
                  <a:rPr lang="zh-CN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奇异值分解：</a:t>
                </a:r>
              </a:p>
              <a:p>
                <a:pPr indent="22860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12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zh-CN" altLang="zh-CN" sz="12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存在</a:t>
                </a:r>
                <a:r>
                  <a:rPr lang="zh-CN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半酉阵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1200" kern="1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和半酉阵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1200" kern="1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pitchFamily="18" charset="0"/>
                      </a:rPr>
                      <m:t>P</m:t>
                    </m:r>
                    <m:sSup>
                      <m:sSup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sz="1200" i="1" kern="1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i="1" kern="10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200" i="1" kern="1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i="1" kern="10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sz="1200" i="1" kern="1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i="1" kern="10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，使得</a:t>
                </a:r>
                <a:endParaRPr lang="en-US" altLang="zh-CN" sz="12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22860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12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12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200" kern="1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pitchFamily="18" charset="0"/>
                      </a:rPr>
                      <m:t>P</m:t>
                    </m:r>
                    <m:sSub>
                      <m:sSub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zh-CN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987574"/>
                <a:ext cx="5112568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55726"/>
            <a:ext cx="5688632" cy="12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5023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降维方法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771550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文本分类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16" y="1275606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是一个文本矩阵，每一列代表一个文本中各个词出现的频率，共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个文本，每个文本有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个词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86064"/>
            <a:ext cx="4912868" cy="13472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43608" y="2931790"/>
                <a:ext cx="7344816" cy="791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X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近义词分类结果，比如一个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4*2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的矩阵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，代表着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个词，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个语义类，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  <m:r>
                          <a:rPr lang="en-US" altLang="zh-CN" i="1"/>
                          <m:t>,</m:t>
                        </m:r>
                        <m:r>
                          <a:rPr lang="en-US" altLang="zh-CN" i="1"/>
                          <m:t>𝑗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代表第</a:t>
                </a:r>
                <a:r>
                  <a:rPr lang="en-US" altLang="zh-CN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个词与第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个语义类的相关性。</a:t>
                </a:r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931790"/>
                <a:ext cx="7344816" cy="791563"/>
              </a:xfrm>
              <a:prstGeom prst="rect">
                <a:avLst/>
              </a:prstGeom>
              <a:blipFill>
                <a:blip r:embed="rId4"/>
                <a:stretch>
                  <a:fillRect b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3203848" y="3579862"/>
            <a:ext cx="2088232" cy="13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02551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降维方法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71600" y="892161"/>
                <a:ext cx="7344816" cy="791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Y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是文本分类结果，比如一个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2*4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的矩阵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，代表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个主题，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个文本，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𝑦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  <m:r>
                          <a:rPr lang="en-US" altLang="zh-CN" i="1"/>
                          <m:t>,</m:t>
                        </m:r>
                        <m:r>
                          <a:rPr lang="en-US" altLang="zh-CN" i="1"/>
                          <m:t>𝑗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代表第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个文本与第</a:t>
                </a:r>
                <a:r>
                  <a:rPr lang="en-US" altLang="zh-CN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个主题的相关性。</a:t>
                </a:r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892161"/>
                <a:ext cx="7344816" cy="791563"/>
              </a:xfrm>
              <a:prstGeom prst="rect">
                <a:avLst/>
              </a:prstGeom>
              <a:blipFill>
                <a:blip r:embed="rId3"/>
                <a:stretch>
                  <a:fillRect b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2771800" y="1635646"/>
            <a:ext cx="3167380" cy="7918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43608" y="2787774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一般都是使用右矩阵，也就是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作为降维后的数据。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30173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降维方法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3608" y="1346732"/>
            <a:ext cx="7344816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维后的维度不确定，也无法控制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即使是同一批数据，均分为两组，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分解后矩阵的维度都可能是不同的，相互之间的降维结果无法比较。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维效果不稳定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同一个问题，不同的数据、不同的特征、不同的特征表示，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降维的效果差别都可能很大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8562" y="771550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局限性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3134" y="3158369"/>
            <a:ext cx="22190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改进方法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TSVD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43608" y="3795886"/>
            <a:ext cx="734481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可以指定降维后的维度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降维效果比较稳定，对数据具有普适性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486746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截断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降维方法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843558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步骤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5616" y="1275606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对数据进行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分解，不同的是每一行是一组数据，共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组数据，每个数据有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个特征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07654"/>
            <a:ext cx="2751563" cy="151216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15616" y="3097872"/>
            <a:ext cx="734481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的前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的前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列相乘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449377"/>
            <a:ext cx="1310167" cy="14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66719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786</Words>
  <Application>Microsoft Office PowerPoint</Application>
  <PresentationFormat>全屏显示(16:9)</PresentationFormat>
  <Paragraphs>138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Open Sans</vt:lpstr>
      <vt:lpstr>Open Sans Light</vt:lpstr>
      <vt:lpstr>宋体</vt:lpstr>
      <vt:lpstr>微软雅黑</vt:lpstr>
      <vt:lpstr>微软雅黑 Light</vt:lpstr>
      <vt:lpstr>Arial</vt:lpstr>
      <vt:lpstr>Calibri</vt:lpstr>
      <vt:lpstr>Cambria Math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chen hongchao</cp:lastModifiedBy>
  <cp:revision>36</cp:revision>
  <dcterms:created xsi:type="dcterms:W3CDTF">2015-12-11T17:46:17Z</dcterms:created>
  <dcterms:modified xsi:type="dcterms:W3CDTF">2019-06-03T10:14:37Z</dcterms:modified>
</cp:coreProperties>
</file>