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319" r:id="rId2"/>
    <p:sldId id="264" r:id="rId3"/>
    <p:sldId id="309" r:id="rId4"/>
    <p:sldId id="287" r:id="rId5"/>
    <p:sldId id="324" r:id="rId6"/>
    <p:sldId id="325" r:id="rId7"/>
    <p:sldId id="322" r:id="rId8"/>
    <p:sldId id="326" r:id="rId9"/>
    <p:sldId id="323" r:id="rId10"/>
    <p:sldId id="310" r:id="rId11"/>
    <p:sldId id="327" r:id="rId12"/>
    <p:sldId id="328" r:id="rId13"/>
    <p:sldId id="329" r:id="rId14"/>
    <p:sldId id="320" r:id="rId15"/>
    <p:sldId id="321" r:id="rId16"/>
    <p:sldId id="334" r:id="rId17"/>
    <p:sldId id="330" r:id="rId18"/>
    <p:sldId id="335" r:id="rId19"/>
    <p:sldId id="331" r:id="rId20"/>
    <p:sldId id="336" r:id="rId21"/>
    <p:sldId id="332" r:id="rId22"/>
    <p:sldId id="333" r:id="rId23"/>
    <p:sldId id="318" r:id="rId24"/>
  </p:sldIdLst>
  <p:sldSz cx="9144000" cy="5143500" type="screen16x9"/>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00"/>
    <a:srgbClr val="3992DB"/>
    <a:srgbClr val="005DA2"/>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35" autoAdjust="0"/>
    <p:restoredTop sz="94849" autoAdjust="0"/>
  </p:normalViewPr>
  <p:slideViewPr>
    <p:cSldViewPr>
      <p:cViewPr varScale="1">
        <p:scale>
          <a:sx n="164" d="100"/>
          <a:sy n="164" d="100"/>
        </p:scale>
        <p:origin x="300" y="13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2019/6/4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2019/6/4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24073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1019262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1817771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1193349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1798034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1495360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1299487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221146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3536868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772644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4096212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2381903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1445241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4196921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3725378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903588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3962356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2958393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2951800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1623873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323528" y="292895"/>
            <a:ext cx="390372" cy="205979"/>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extLst>
      <p:ext uri="{BB962C8B-B14F-4D97-AF65-F5344CB8AC3E}">
        <p14:creationId xmlns:p14="http://schemas.microsoft.com/office/powerpoint/2010/main" val="98311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extLst>
      <p:ext uri="{BB962C8B-B14F-4D97-AF65-F5344CB8AC3E}">
        <p14:creationId xmlns:p14="http://schemas.microsoft.com/office/powerpoint/2010/main" val="104512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2019/6/4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8.e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9.e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0.e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文本框 55"/>
          <p:cNvSpPr txBox="1"/>
          <p:nvPr/>
        </p:nvSpPr>
        <p:spPr>
          <a:xfrm>
            <a:off x="6372200" y="3147814"/>
            <a:ext cx="1700603" cy="461665"/>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SY1806214   </a:t>
            </a:r>
            <a:r>
              <a:rPr lang="zh-CN" altLang="en-US" sz="1200" dirty="0">
                <a:latin typeface="微软雅黑" panose="020B0503020204020204" pitchFamily="34" charset="-122"/>
                <a:ea typeface="微软雅黑" panose="020B0503020204020204" pitchFamily="34" charset="-122"/>
              </a:rPr>
              <a:t>陈鸿</a:t>
            </a:r>
            <a:r>
              <a:rPr lang="zh-CN" altLang="en-US" sz="1200" dirty="0" smtClean="0">
                <a:latin typeface="微软雅黑" panose="020B0503020204020204" pitchFamily="34" charset="-122"/>
                <a:ea typeface="微软雅黑" panose="020B0503020204020204" pitchFamily="34" charset="-122"/>
              </a:rPr>
              <a:t>超</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ZY1806802	</a:t>
            </a:r>
            <a:r>
              <a:rPr lang="zh-CN" altLang="en-US" sz="1200" dirty="0" smtClean="0">
                <a:latin typeface="微软雅黑" panose="020B0503020204020204" pitchFamily="34" charset="-122"/>
                <a:ea typeface="微软雅黑" panose="020B0503020204020204" pitchFamily="34" charset="-122"/>
              </a:rPr>
              <a:t>崔博涵</a:t>
            </a:r>
            <a:endParaRPr lang="en-US" altLang="zh-CN" sz="1200" dirty="0">
              <a:latin typeface="微软雅黑" panose="020B0503020204020204" pitchFamily="34" charset="-122"/>
              <a:ea typeface="微软雅黑" panose="020B0503020204020204" pitchFamily="34" charset="-122"/>
            </a:endParaRPr>
          </a:p>
        </p:txBody>
      </p:sp>
      <p:sp>
        <p:nvSpPr>
          <p:cNvPr id="10" name="矩形 9"/>
          <p:cNvSpPr/>
          <p:nvPr/>
        </p:nvSpPr>
        <p:spPr>
          <a:xfrm>
            <a:off x="3491880" y="2067694"/>
            <a:ext cx="1960153" cy="421270"/>
          </a:xfrm>
          <a:prstGeom prst="rect">
            <a:avLst/>
          </a:prstGeom>
          <a:noFill/>
        </p:spPr>
        <p:txBody>
          <a:bodyPr wrap="none" lIns="51435" tIns="25718" rIns="51435" bIns="25718">
            <a:spAutoFit/>
          </a:bodyPr>
          <a:lstStyle/>
          <a:p>
            <a:pPr algn="ctr"/>
            <a:r>
              <a:rPr lang="zh-CN" altLang="en-US" sz="2400" dirty="0" smtClean="0">
                <a:ln w="12700">
                  <a:solidFill>
                    <a:schemeClr val="accent3">
                      <a:lumMod val="50000"/>
                    </a:schemeClr>
                  </a:solidFill>
                  <a:prstDash val="solid"/>
                </a:ln>
                <a:effectLst>
                  <a:innerShdw blurRad="177800">
                    <a:schemeClr val="accent3">
                      <a:lumMod val="50000"/>
                    </a:schemeClr>
                  </a:innerShdw>
                </a:effectLst>
                <a:latin typeface="Open Sans"/>
              </a:rPr>
              <a:t>数据降维方法</a:t>
            </a:r>
            <a:endParaRPr lang="en-US" altLang="zh-CN" sz="2400" dirty="0">
              <a:ln w="12700">
                <a:solidFill>
                  <a:schemeClr val="accent3">
                    <a:lumMod val="50000"/>
                  </a:schemeClr>
                </a:solidFill>
                <a:prstDash val="solid"/>
              </a:ln>
              <a:effectLst>
                <a:innerShdw blurRad="177800">
                  <a:schemeClr val="accent3">
                    <a:lumMod val="50000"/>
                  </a:schemeClr>
                </a:innerShdw>
              </a:effectLst>
              <a:latin typeface="Open Sans"/>
            </a:endParaRPr>
          </a:p>
        </p:txBody>
      </p:sp>
    </p:spTree>
    <p:extLst>
      <p:ext uri="{BB962C8B-B14F-4D97-AF65-F5344CB8AC3E}">
        <p14:creationId xmlns:p14="http://schemas.microsoft.com/office/powerpoint/2010/main" val="409038369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 y="1651830"/>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02</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3917010" y="2237094"/>
            <a:ext cx="2098080"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随机投影</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671828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9"/>
                                        </p:tgtEl>
                                        <p:attrNameLst>
                                          <p:attrName>style.visibility</p:attrName>
                                        </p:attrNameLst>
                                      </p:cBhvr>
                                      <p:to>
                                        <p:strVal val="visible"/>
                                      </p:to>
                                    </p:set>
                                    <p:animEffect transition="in" filter="wipe(left)">
                                      <p:cBhvr>
                                        <p:cTn id="12" dur="200"/>
                                        <p:tgtEl>
                                          <p:spTgt spid="49"/>
                                        </p:tgtEl>
                                      </p:cBhvr>
                                    </p:animEffect>
                                  </p:childTnLst>
                                </p:cTn>
                              </p:par>
                              <p:par>
                                <p:cTn id="13" presetID="36" presetClass="emph" presetSubtype="0" fill="hold" grpId="1" nodeType="withEffect">
                                  <p:stCondLst>
                                    <p:cond delay="0"/>
                                  </p:stCondLst>
                                  <p:iterate type="lt">
                                    <p:tmPct val="30000"/>
                                  </p:iterate>
                                  <p:childTnLst>
                                    <p:animScale>
                                      <p:cBhvr>
                                        <p:cTn id="14" dur="50" autoRev="1" fill="hold">
                                          <p:stCondLst>
                                            <p:cond delay="0"/>
                                          </p:stCondLst>
                                        </p:cTn>
                                        <p:tgtEl>
                                          <p:spTgt spid="49"/>
                                        </p:tgtEl>
                                      </p:cBhvr>
                                      <p:to x="80000" y="100000"/>
                                    </p:animScale>
                                    <p:anim by="(#ppt_w*0.10)" calcmode="lin" valueType="num">
                                      <p:cBhvr>
                                        <p:cTn id="15" dur="50" autoRev="1" fill="hold">
                                          <p:stCondLst>
                                            <p:cond delay="0"/>
                                          </p:stCondLst>
                                        </p:cTn>
                                        <p:tgtEl>
                                          <p:spTgt spid="49"/>
                                        </p:tgtEl>
                                        <p:attrNameLst>
                                          <p:attrName>ppt_x</p:attrName>
                                        </p:attrNameLst>
                                      </p:cBhvr>
                                    </p:anim>
                                    <p:anim by="(-#ppt_w*0.10)" calcmode="lin" valueType="num">
                                      <p:cBhvr>
                                        <p:cTn id="16" dur="50" autoRev="1" fill="hold">
                                          <p:stCondLst>
                                            <p:cond delay="0"/>
                                          </p:stCondLst>
                                        </p:cTn>
                                        <p:tgtEl>
                                          <p:spTgt spid="49"/>
                                        </p:tgtEl>
                                        <p:attrNameLst>
                                          <p:attrName>ppt_y</p:attrName>
                                        </p:attrNameLst>
                                      </p:cBhvr>
                                    </p:anim>
                                    <p:animRot by="-480000">
                                      <p:cBhvr>
                                        <p:cTn id="17"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857880" y="200199"/>
            <a:ext cx="148187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随机投影简介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403648" y="4155926"/>
            <a:ext cx="6750496" cy="369332"/>
          </a:xfrm>
          <a:prstGeom prst="rect">
            <a:avLst/>
          </a:prstGeom>
        </p:spPr>
        <p:txBody>
          <a:bodyPr wrap="square">
            <a:spAutoFit/>
          </a:bodyPr>
          <a:lstStyle/>
          <a:p>
            <a:r>
              <a:rPr lang="zh-CN" altLang="en-US" dirty="0" smtClean="0"/>
              <a:t>随机投影如何</a:t>
            </a:r>
            <a:r>
              <a:rPr lang="zh-CN" altLang="en-US" dirty="0"/>
              <a:t>保证降维效果呢</a:t>
            </a:r>
            <a:r>
              <a:rPr lang="zh-CN" altLang="en-US" dirty="0" smtClean="0"/>
              <a:t>？</a:t>
            </a:r>
            <a:r>
              <a:rPr lang="en-US" altLang="zh-CN" dirty="0"/>
              <a:t>——Johnson–</a:t>
            </a:r>
            <a:r>
              <a:rPr lang="en-US" altLang="zh-CN" dirty="0" err="1"/>
              <a:t>Lindenstrauss</a:t>
            </a:r>
            <a:r>
              <a:rPr lang="zh-CN" altLang="en-US" dirty="0" smtClean="0"/>
              <a:t>定理</a:t>
            </a:r>
            <a:endParaRPr lang="zh-CN" altLang="en-US" dirty="0"/>
          </a:p>
        </p:txBody>
      </p:sp>
      <p:sp>
        <p:nvSpPr>
          <p:cNvPr id="3" name="文本框 2"/>
          <p:cNvSpPr txBox="1"/>
          <p:nvPr/>
        </p:nvSpPr>
        <p:spPr>
          <a:xfrm>
            <a:off x="971600" y="1059582"/>
            <a:ext cx="7560840" cy="613694"/>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随机</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投影是一种数据降维方法，该方法会在原始数据的高维空间中随机选择一组单位向量，这组向量不必相互正交，然后将高维空间的数据映射到以这组单位向量为基的低维空间中。</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1867845"/>
            <a:ext cx="3383356" cy="2165519"/>
          </a:xfrm>
          <a:prstGeom prst="rect">
            <a:avLst/>
          </a:prstGeom>
        </p:spPr>
      </p:pic>
    </p:spTree>
    <p:extLst>
      <p:ext uri="{BB962C8B-B14F-4D97-AF65-F5344CB8AC3E}">
        <p14:creationId xmlns:p14="http://schemas.microsoft.com/office/powerpoint/2010/main" val="100793495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857880" y="200199"/>
            <a:ext cx="328207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Johnson–</a:t>
            </a:r>
            <a:r>
              <a:rPr lang="en-US" altLang="zh-CN" sz="1800" b="1" dirty="0" err="1" smtClean="0">
                <a:solidFill>
                  <a:schemeClr val="tx1">
                    <a:lumMod val="75000"/>
                    <a:lumOff val="25000"/>
                  </a:schemeClr>
                </a:solidFill>
                <a:latin typeface="微软雅黑" panose="020B0503020204020204" pitchFamily="34" charset="-122"/>
                <a:ea typeface="微软雅黑" panose="020B0503020204020204" pitchFamily="34" charset="-122"/>
              </a:rPr>
              <a:t>Lindenstrauss</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定理</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83568" y="3147814"/>
            <a:ext cx="7560840" cy="1477328"/>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这条定理</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说明以下几点：</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171450">
              <a:lnSpc>
                <a:spcPct val="150000"/>
              </a:lnSpc>
              <a:buFont typeface="Arial" panose="020B0604020202020204" pitchFamily="34" charset="0"/>
              <a:buChar cha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当投影维度确定之后，投影</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前后任意两点之间的距离差都是有上下限</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的，即投影效果是有上下限的</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171450">
              <a:lnSpc>
                <a:spcPct val="150000"/>
              </a:lnSpc>
              <a:buFont typeface="Arial" panose="020B0604020202020204" pitchFamily="34" charset="0"/>
              <a:buChar cha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上下限取决于数据和投影维度，和投影方法无关</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171450">
              <a:lnSpc>
                <a:spcPct val="150000"/>
              </a:lnSpc>
              <a:buFont typeface="Arial" panose="020B0604020202020204" pitchFamily="34" charset="0"/>
              <a:buChar cha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不同的投影方法只能让投影效果在这个界限内浮动</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171450">
              <a:lnSpc>
                <a:spcPct val="150000"/>
              </a:lnSpc>
              <a:buFont typeface="Arial" panose="020B0604020202020204" pitchFamily="34" charset="0"/>
              <a:buChar cha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只要选择合适的维度，任意的投影方法都是有效的，可以接受的</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p:cNvSpPr/>
              <p:nvPr/>
            </p:nvSpPr>
            <p:spPr>
              <a:xfrm>
                <a:off x="1032192" y="987574"/>
                <a:ext cx="7386528" cy="2071465"/>
              </a:xfrm>
              <a:prstGeom prst="rect">
                <a:avLst/>
              </a:prstGeom>
            </p:spPr>
            <p:txBody>
              <a:bodyPr wrap="square">
                <a:spAutoFit/>
              </a:bodyPr>
              <a:lstStyle/>
              <a:p>
                <a:pPr indent="228600" algn="just">
                  <a:lnSpc>
                    <a:spcPct val="150000"/>
                  </a:lnSpc>
                  <a:spcAft>
                    <a:spcPts val="0"/>
                  </a:spcAft>
                </a:pPr>
                <a14:m>
                  <m:oMath xmlns:m="http://schemas.openxmlformats.org/officeDocument/2006/math">
                    <m:r>
                      <m:rPr>
                        <m:sty m:val="p"/>
                      </m:rPr>
                      <a:rPr lang="en-US" altLang="zh-CN" sz="1400" kern="100">
                        <a:latin typeface="Cambria Math" panose="02040503050406030204" pitchFamily="18" charset="0"/>
                      </a:rPr>
                      <m:t>f</m:t>
                    </m:r>
                    <m:r>
                      <a:rPr lang="en-US" altLang="zh-CN" sz="1400" kern="100">
                        <a:latin typeface="Cambria Math" panose="02040503050406030204" pitchFamily="18" charset="0"/>
                      </a:rPr>
                      <m:t> : </m:t>
                    </m:r>
                    <m:sSup>
                      <m:sSupPr>
                        <m:ctrlPr>
                          <a:rPr lang="zh-CN" altLang="zh-CN" sz="1400" i="1" kern="100">
                            <a:latin typeface="Cambria Math" panose="02040503050406030204" pitchFamily="18" charset="0"/>
                            <a:ea typeface="Cambria Math" panose="02040503050406030204" pitchFamily="18" charset="0"/>
                          </a:rPr>
                        </m:ctrlPr>
                      </m:sSupPr>
                      <m:e>
                        <m:r>
                          <a:rPr lang="en-US" altLang="zh-CN" sz="1400" i="1" kern="100">
                            <a:latin typeface="Cambria Math" panose="02040503050406030204" pitchFamily="18" charset="0"/>
                          </a:rPr>
                          <m:t>𝑅</m:t>
                        </m:r>
                      </m:e>
                      <m:sup>
                        <m:r>
                          <a:rPr lang="en-US" altLang="zh-CN" sz="1400" i="1" kern="100">
                            <a:latin typeface="Cambria Math" panose="02040503050406030204" pitchFamily="18" charset="0"/>
                          </a:rPr>
                          <m:t>𝑁</m:t>
                        </m:r>
                      </m:sup>
                    </m:sSup>
                    <m:r>
                      <a:rPr lang="en-US" altLang="zh-CN" sz="1400" i="1" kern="100">
                        <a:latin typeface="Cambria Math" panose="02040503050406030204" pitchFamily="18" charset="0"/>
                      </a:rPr>
                      <m:t>→</m:t>
                    </m:r>
                    <m:sSup>
                      <m:sSupPr>
                        <m:ctrlPr>
                          <a:rPr lang="zh-CN" altLang="zh-CN" sz="1400" i="1" kern="100">
                            <a:latin typeface="Cambria Math" panose="02040503050406030204" pitchFamily="18" charset="0"/>
                            <a:ea typeface="Cambria Math" panose="02040503050406030204" pitchFamily="18" charset="0"/>
                          </a:rPr>
                        </m:ctrlPr>
                      </m:sSupPr>
                      <m:e>
                        <m:r>
                          <a:rPr lang="en-US" altLang="zh-CN" sz="1400" i="1" kern="100">
                            <a:latin typeface="Cambria Math" panose="02040503050406030204" pitchFamily="18" charset="0"/>
                          </a:rPr>
                          <m:t>𝑅</m:t>
                        </m:r>
                      </m:e>
                      <m:sup>
                        <m:r>
                          <a:rPr lang="en-US" altLang="zh-CN" sz="1400" i="1" kern="100">
                            <a:latin typeface="Cambria Math" panose="02040503050406030204" pitchFamily="18" charset="0"/>
                          </a:rPr>
                          <m:t>𝑛</m:t>
                        </m:r>
                      </m:sup>
                    </m:sSup>
                  </m:oMath>
                </a14:m>
                <a:r>
                  <a:rPr lang="zh-CN" altLang="zh-CN" sz="1400" kern="100" dirty="0">
                    <a:latin typeface="Times New Roman" panose="02020603050405020304" pitchFamily="18" charset="0"/>
                  </a:rPr>
                  <a:t>，</a:t>
                </a:r>
                <a14:m>
                  <m:oMath xmlns:m="http://schemas.openxmlformats.org/officeDocument/2006/math">
                    <m:r>
                      <m:rPr>
                        <m:sty m:val="p"/>
                      </m:rPr>
                      <a:rPr lang="en-US" altLang="zh-CN" sz="1400" kern="100">
                        <a:latin typeface="Cambria Math" panose="02040503050406030204" pitchFamily="18" charset="0"/>
                      </a:rPr>
                      <m:t>X</m:t>
                    </m:r>
                    <m:r>
                      <a:rPr lang="en-US" altLang="zh-CN" sz="1400" kern="100">
                        <a:latin typeface="Cambria Math" panose="02040503050406030204" pitchFamily="18" charset="0"/>
                      </a:rPr>
                      <m:t> :</m:t>
                    </m:r>
                    <m:r>
                      <a:rPr lang="zh-CN" altLang="zh-CN" sz="1400" kern="100">
                        <a:latin typeface="Cambria Math" panose="02040503050406030204" pitchFamily="18" charset="0"/>
                      </a:rPr>
                      <m:t>高维空间中点的集合</m:t>
                    </m:r>
                  </m:oMath>
                </a14:m>
                <a:r>
                  <a:rPr lang="zh-CN" altLang="zh-CN" sz="1400" kern="100" dirty="0">
                    <a:latin typeface="Times New Roman" panose="02020603050405020304" pitchFamily="18" charset="0"/>
                  </a:rPr>
                  <a:t>，</a:t>
                </a:r>
                <a14:m>
                  <m:oMath xmlns:m="http://schemas.openxmlformats.org/officeDocument/2006/math">
                    <m:r>
                      <a:rPr lang="en-US" altLang="zh-CN" sz="1400" kern="100">
                        <a:latin typeface="Cambria Math" panose="02040503050406030204" pitchFamily="18" charset="0"/>
                      </a:rPr>
                      <m:t>0&lt;</m:t>
                    </m:r>
                    <m:r>
                      <m:rPr>
                        <m:sty m:val="p"/>
                      </m:rPr>
                      <a:rPr lang="en-US" altLang="zh-CN" sz="1400" kern="100">
                        <a:latin typeface="Cambria Math" panose="02040503050406030204" pitchFamily="18" charset="0"/>
                      </a:rPr>
                      <m:t>ε</m:t>
                    </m:r>
                    <m:r>
                      <a:rPr lang="en-US" altLang="zh-CN" sz="1400" kern="100">
                        <a:latin typeface="Cambria Math" panose="02040503050406030204" pitchFamily="18" charset="0"/>
                      </a:rPr>
                      <m:t>&lt;1</m:t>
                    </m:r>
                  </m:oMath>
                </a14:m>
                <a:r>
                  <a:rPr lang="zh-CN" altLang="zh-CN" sz="1400" kern="100" dirty="0">
                    <a:latin typeface="Times New Roman" panose="02020603050405020304" pitchFamily="18" charset="0"/>
                  </a:rPr>
                  <a:t>，</a:t>
                </a:r>
                <a14:m>
                  <m:oMath xmlns:m="http://schemas.openxmlformats.org/officeDocument/2006/math">
                    <m:r>
                      <m:rPr>
                        <m:sty m:val="p"/>
                      </m:rPr>
                      <a:rPr lang="en-US" altLang="zh-CN" sz="1400" kern="100">
                        <a:latin typeface="Cambria Math" panose="02040503050406030204" pitchFamily="18" charset="0"/>
                      </a:rPr>
                      <m:t>n</m:t>
                    </m:r>
                    <m:r>
                      <a:rPr lang="en-US" altLang="zh-CN" sz="1400" kern="100">
                        <a:latin typeface="Cambria Math" panose="02040503050406030204" pitchFamily="18" charset="0"/>
                      </a:rPr>
                      <m:t>&gt;</m:t>
                    </m:r>
                    <m:f>
                      <m:fPr>
                        <m:ctrlPr>
                          <a:rPr lang="zh-CN" altLang="zh-CN" sz="1400" i="1" kern="100">
                            <a:latin typeface="Cambria Math" panose="02040503050406030204" pitchFamily="18" charset="0"/>
                            <a:ea typeface="Cambria Math" panose="02040503050406030204" pitchFamily="18" charset="0"/>
                          </a:rPr>
                        </m:ctrlPr>
                      </m:fPr>
                      <m:num>
                        <m:r>
                          <a:rPr lang="en-US" altLang="zh-CN" sz="1400" i="1" kern="100">
                            <a:latin typeface="Cambria Math" panose="02040503050406030204" pitchFamily="18" charset="0"/>
                          </a:rPr>
                          <m:t>8</m:t>
                        </m:r>
                        <m:func>
                          <m:funcPr>
                            <m:ctrlPr>
                              <a:rPr lang="zh-CN" altLang="zh-CN" sz="1400" i="1" kern="100">
                                <a:latin typeface="Cambria Math" panose="02040503050406030204" pitchFamily="18" charset="0"/>
                                <a:ea typeface="Cambria Math" panose="02040503050406030204" pitchFamily="18" charset="0"/>
                              </a:rPr>
                            </m:ctrlPr>
                          </m:funcPr>
                          <m:fName>
                            <m:r>
                              <m:rPr>
                                <m:sty m:val="p"/>
                              </m:rPr>
                              <a:rPr lang="en-US" altLang="zh-CN" sz="1400" kern="100">
                                <a:latin typeface="Cambria Math" panose="02040503050406030204" pitchFamily="18" charset="0"/>
                              </a:rPr>
                              <m:t>ln</m:t>
                            </m:r>
                          </m:fName>
                          <m:e>
                            <m:r>
                              <a:rPr lang="en-US" altLang="zh-CN" sz="1400" i="1" kern="100">
                                <a:latin typeface="Cambria Math" panose="02040503050406030204" pitchFamily="18" charset="0"/>
                              </a:rPr>
                              <m:t>(</m:t>
                            </m:r>
                            <m:r>
                              <a:rPr lang="en-US" altLang="zh-CN" sz="1400" i="1" kern="100">
                                <a:latin typeface="Cambria Math" panose="02040503050406030204" pitchFamily="18" charset="0"/>
                              </a:rPr>
                              <m:t>𝑚</m:t>
                            </m:r>
                            <m:r>
                              <a:rPr lang="en-US" altLang="zh-CN" sz="1400" i="1" kern="100">
                                <a:latin typeface="Cambria Math" panose="02040503050406030204" pitchFamily="18" charset="0"/>
                              </a:rPr>
                              <m:t>)</m:t>
                            </m:r>
                          </m:e>
                        </m:func>
                      </m:num>
                      <m:den>
                        <m:sSup>
                          <m:sSupPr>
                            <m:ctrlPr>
                              <a:rPr lang="zh-CN" altLang="zh-CN" sz="1400" i="1" kern="100">
                                <a:latin typeface="Cambria Math" panose="02040503050406030204" pitchFamily="18" charset="0"/>
                                <a:ea typeface="Cambria Math" panose="02040503050406030204" pitchFamily="18" charset="0"/>
                              </a:rPr>
                            </m:ctrlPr>
                          </m:sSupPr>
                          <m:e>
                            <m:r>
                              <a:rPr lang="en-US" altLang="zh-CN" sz="1400" i="1" kern="100">
                                <a:latin typeface="Cambria Math" panose="02040503050406030204" pitchFamily="18" charset="0"/>
                              </a:rPr>
                              <m:t>𝜀</m:t>
                            </m:r>
                          </m:e>
                          <m:sup>
                            <m:r>
                              <a:rPr lang="en-US" altLang="zh-CN" sz="1400" i="1" kern="100">
                                <a:latin typeface="Cambria Math" panose="02040503050406030204" pitchFamily="18" charset="0"/>
                              </a:rPr>
                              <m:t>2</m:t>
                            </m:r>
                          </m:sup>
                        </m:sSup>
                      </m:den>
                    </m:f>
                  </m:oMath>
                </a14:m>
                <a:endParaRPr lang="zh-CN" altLang="zh-CN" sz="1400" kern="100" dirty="0">
                  <a:latin typeface="Times New Roman" panose="02020603050405020304" pitchFamily="18" charset="0"/>
                </a:endParaRPr>
              </a:p>
              <a:p>
                <a:pPr indent="228600" algn="just">
                  <a:lnSpc>
                    <a:spcPct val="150000"/>
                  </a:lnSpc>
                  <a:spcAft>
                    <a:spcPts val="0"/>
                  </a:spcAft>
                </a:pPr>
                <a:r>
                  <a:rPr lang="zh-CN" altLang="zh-CN" sz="1400" kern="100" dirty="0">
                    <a:latin typeface="Times New Roman" panose="02020603050405020304" pitchFamily="18" charset="0"/>
                  </a:rPr>
                  <a:t>对</a:t>
                </a:r>
                <a14:m>
                  <m:oMath xmlns:m="http://schemas.openxmlformats.org/officeDocument/2006/math">
                    <m:r>
                      <a:rPr lang="en-US" altLang="zh-CN" sz="1400" kern="100">
                        <a:latin typeface="Cambria Math" panose="02040503050406030204" pitchFamily="18" charset="0"/>
                      </a:rPr>
                      <m:t>∀</m:t>
                    </m:r>
                    <m:r>
                      <m:rPr>
                        <m:sty m:val="p"/>
                      </m:rPr>
                      <a:rPr lang="en-US" altLang="zh-CN" sz="1400" kern="100">
                        <a:latin typeface="Cambria Math" panose="02040503050406030204" pitchFamily="18" charset="0"/>
                      </a:rPr>
                      <m:t>u</m:t>
                    </m:r>
                    <m:r>
                      <a:rPr lang="en-US" altLang="zh-CN" sz="1400" kern="100">
                        <a:latin typeface="Cambria Math" panose="02040503050406030204" pitchFamily="18" charset="0"/>
                      </a:rPr>
                      <m:t>,</m:t>
                    </m:r>
                    <m:r>
                      <m:rPr>
                        <m:sty m:val="p"/>
                      </m:rPr>
                      <a:rPr lang="en-US" altLang="zh-CN" sz="1400" kern="100">
                        <a:latin typeface="Cambria Math" panose="02040503050406030204" pitchFamily="18" charset="0"/>
                      </a:rPr>
                      <m:t>v</m:t>
                    </m:r>
                    <m:r>
                      <a:rPr lang="en-US" altLang="zh-CN" sz="1400" kern="100">
                        <a:latin typeface="Cambria Math" panose="02040503050406030204" pitchFamily="18" charset="0"/>
                      </a:rPr>
                      <m:t>∈</m:t>
                    </m:r>
                    <m:r>
                      <m:rPr>
                        <m:sty m:val="p"/>
                      </m:rPr>
                      <a:rPr lang="en-US" altLang="zh-CN" sz="1400" kern="100">
                        <a:latin typeface="Cambria Math" panose="02040503050406030204" pitchFamily="18" charset="0"/>
                      </a:rPr>
                      <m:t>X</m:t>
                    </m:r>
                  </m:oMath>
                </a14:m>
                <a:endParaRPr lang="zh-CN" altLang="zh-CN" sz="1400" kern="100" dirty="0">
                  <a:latin typeface="Times New Roman" panose="02020603050405020304" pitchFamily="18" charset="0"/>
                </a:endParaRPr>
              </a:p>
              <a:p>
                <a:pPr indent="228600" algn="just">
                  <a:lnSpc>
                    <a:spcPct val="150000"/>
                  </a:lnSpc>
                  <a:spcAft>
                    <a:spcPts val="0"/>
                  </a:spcAft>
                </a:pPr>
                <a:r>
                  <a:rPr lang="en-US" altLang="zh-CN" sz="1400" kern="100" dirty="0">
                    <a:latin typeface="Times New Roman" panose="02020603050405020304" pitchFamily="18" charset="0"/>
                  </a:rPr>
                  <a:t>	</a:t>
                </a:r>
                <a14:m>
                  <m:oMath xmlns:m="http://schemas.openxmlformats.org/officeDocument/2006/math">
                    <m:sSup>
                      <m:sSupPr>
                        <m:ctrlPr>
                          <a:rPr lang="zh-CN" altLang="zh-CN" sz="1400" i="1" kern="100">
                            <a:latin typeface="Cambria Math" panose="02040503050406030204" pitchFamily="18" charset="0"/>
                            <a:ea typeface="Cambria Math" panose="02040503050406030204" pitchFamily="18" charset="0"/>
                          </a:rPr>
                        </m:ctrlPr>
                      </m:sSupPr>
                      <m:e>
                        <m:r>
                          <a:rPr lang="en-US" altLang="zh-CN" sz="1400" i="1" kern="100">
                            <a:latin typeface="Cambria Math" panose="02040503050406030204" pitchFamily="18" charset="0"/>
                          </a:rPr>
                          <m:t>(1+</m:t>
                        </m:r>
                        <m:r>
                          <m:rPr>
                            <m:sty m:val="p"/>
                          </m:rPr>
                          <a:rPr lang="en-US" altLang="zh-CN" sz="1400" kern="100">
                            <a:latin typeface="Cambria Math" panose="02040503050406030204" pitchFamily="18" charset="0"/>
                          </a:rPr>
                          <m:t>ε</m:t>
                        </m:r>
                        <m:r>
                          <a:rPr lang="en-US" altLang="zh-CN" sz="1400" i="1" kern="100">
                            <a:latin typeface="Cambria Math" panose="02040503050406030204" pitchFamily="18" charset="0"/>
                          </a:rPr>
                          <m:t>)</m:t>
                        </m:r>
                      </m:e>
                      <m:sup>
                        <m:r>
                          <a:rPr lang="zh-CN" altLang="en-US" sz="1400" i="1" kern="100">
                            <a:latin typeface="Cambria Math" panose="02040503050406030204" pitchFamily="18" charset="0"/>
                            <a:ea typeface="微软雅黑" panose="020B0503020204020204" pitchFamily="34" charset="-122"/>
                            <a:cs typeface="微软雅黑" panose="020B0503020204020204" pitchFamily="34" charset="-122"/>
                          </a:rPr>
                          <m:t>−</m:t>
                        </m:r>
                        <m:r>
                          <a:rPr lang="en-US" altLang="zh-CN" sz="1400" i="1" kern="100">
                            <a:latin typeface="Cambria Math" panose="02040503050406030204" pitchFamily="18" charset="0"/>
                          </a:rPr>
                          <m:t>1</m:t>
                        </m:r>
                      </m:sup>
                    </m:sSup>
                    <m:sSup>
                      <m:sSupPr>
                        <m:ctrlPr>
                          <a:rPr lang="zh-CN" altLang="zh-CN" sz="1400" i="1" kern="100">
                            <a:latin typeface="Cambria Math" panose="02040503050406030204" pitchFamily="18" charset="0"/>
                            <a:ea typeface="Cambria Math" panose="02040503050406030204" pitchFamily="18" charset="0"/>
                          </a:rPr>
                        </m:ctrlPr>
                      </m:sSupPr>
                      <m:e>
                        <m:d>
                          <m:dPr>
                            <m:begChr m:val="‖"/>
                            <m:endChr m:val="‖"/>
                            <m:ctrlPr>
                              <a:rPr lang="zh-CN" altLang="zh-CN" sz="1400" i="1" kern="100">
                                <a:latin typeface="Cambria Math" panose="02040503050406030204" pitchFamily="18" charset="0"/>
                                <a:ea typeface="Cambria Math" panose="02040503050406030204" pitchFamily="18" charset="0"/>
                              </a:rPr>
                            </m:ctrlPr>
                          </m:dPr>
                          <m:e>
                            <m:r>
                              <a:rPr lang="en-US" altLang="zh-CN" sz="1400" i="1" kern="100">
                                <a:latin typeface="Cambria Math" panose="02040503050406030204" pitchFamily="18" charset="0"/>
                              </a:rPr>
                              <m:t>𝑓</m:t>
                            </m:r>
                            <m:d>
                              <m:dPr>
                                <m:ctrlPr>
                                  <a:rPr lang="zh-CN" altLang="zh-CN" sz="1400" i="1" kern="100">
                                    <a:latin typeface="Cambria Math" panose="02040503050406030204" pitchFamily="18" charset="0"/>
                                    <a:ea typeface="Cambria Math" panose="02040503050406030204" pitchFamily="18" charset="0"/>
                                  </a:rPr>
                                </m:ctrlPr>
                              </m:dPr>
                              <m:e>
                                <m:r>
                                  <a:rPr lang="en-US" altLang="zh-CN" sz="1400" i="1" kern="100">
                                    <a:latin typeface="Cambria Math" panose="02040503050406030204" pitchFamily="18" charset="0"/>
                                  </a:rPr>
                                  <m:t>𝑢</m:t>
                                </m:r>
                              </m:e>
                            </m:d>
                            <m:r>
                              <a:rPr lang="en-US" altLang="zh-CN" sz="1400" i="1" kern="100">
                                <a:latin typeface="Cambria Math" panose="02040503050406030204" pitchFamily="18" charset="0"/>
                              </a:rPr>
                              <m:t>−</m:t>
                            </m:r>
                            <m:r>
                              <a:rPr lang="en-US" altLang="zh-CN" sz="1400" i="1" kern="100">
                                <a:latin typeface="Cambria Math" panose="02040503050406030204" pitchFamily="18" charset="0"/>
                              </a:rPr>
                              <m:t>𝑓</m:t>
                            </m:r>
                            <m:r>
                              <a:rPr lang="en-US" altLang="zh-CN" sz="1400" i="1" kern="100">
                                <a:latin typeface="Cambria Math" panose="02040503050406030204" pitchFamily="18" charset="0"/>
                              </a:rPr>
                              <m:t>(</m:t>
                            </m:r>
                            <m:r>
                              <a:rPr lang="en-US" altLang="zh-CN" sz="1400" i="1" kern="100">
                                <a:latin typeface="Cambria Math" panose="02040503050406030204" pitchFamily="18" charset="0"/>
                              </a:rPr>
                              <m:t>𝑣</m:t>
                            </m:r>
                            <m:r>
                              <a:rPr lang="en-US" altLang="zh-CN" sz="1400" i="1" kern="100">
                                <a:latin typeface="Cambria Math" panose="02040503050406030204" pitchFamily="18" charset="0"/>
                              </a:rPr>
                              <m:t>)</m:t>
                            </m:r>
                          </m:e>
                        </m:d>
                      </m:e>
                      <m:sup>
                        <m:r>
                          <a:rPr lang="en-US" altLang="zh-CN" sz="1400" i="1" kern="100">
                            <a:latin typeface="Cambria Math" panose="02040503050406030204" pitchFamily="18" charset="0"/>
                          </a:rPr>
                          <m:t>2</m:t>
                        </m:r>
                      </m:sup>
                    </m:sSup>
                    <m:r>
                      <a:rPr lang="en-US" altLang="zh-CN" sz="1400" i="1" kern="100">
                        <a:latin typeface="Cambria Math" panose="02040503050406030204" pitchFamily="18" charset="0"/>
                      </a:rPr>
                      <m:t>≤</m:t>
                    </m:r>
                    <m:sSup>
                      <m:sSupPr>
                        <m:ctrlPr>
                          <a:rPr lang="zh-CN" altLang="zh-CN" sz="1400" i="1" kern="100">
                            <a:latin typeface="Cambria Math" panose="02040503050406030204" pitchFamily="18" charset="0"/>
                            <a:ea typeface="Cambria Math" panose="02040503050406030204" pitchFamily="18" charset="0"/>
                          </a:rPr>
                        </m:ctrlPr>
                      </m:sSupPr>
                      <m:e>
                        <m:d>
                          <m:dPr>
                            <m:begChr m:val="‖"/>
                            <m:endChr m:val="‖"/>
                            <m:ctrlPr>
                              <a:rPr lang="zh-CN" altLang="zh-CN" sz="1400" i="1" kern="100">
                                <a:latin typeface="Cambria Math" panose="02040503050406030204" pitchFamily="18" charset="0"/>
                                <a:ea typeface="Cambria Math" panose="02040503050406030204" pitchFamily="18" charset="0"/>
                              </a:rPr>
                            </m:ctrlPr>
                          </m:dPr>
                          <m:e>
                            <m:r>
                              <a:rPr lang="en-US" altLang="zh-CN" sz="1400" i="1" kern="100">
                                <a:latin typeface="Cambria Math" panose="02040503050406030204" pitchFamily="18" charset="0"/>
                              </a:rPr>
                              <m:t>𝑢</m:t>
                            </m:r>
                            <m:r>
                              <a:rPr lang="en-US" altLang="zh-CN" sz="1400" i="1" kern="100">
                                <a:latin typeface="Cambria Math" panose="02040503050406030204" pitchFamily="18" charset="0"/>
                              </a:rPr>
                              <m:t>−</m:t>
                            </m:r>
                            <m:r>
                              <a:rPr lang="en-US" altLang="zh-CN" sz="1400" i="1" kern="100">
                                <a:latin typeface="Cambria Math" panose="02040503050406030204" pitchFamily="18" charset="0"/>
                              </a:rPr>
                              <m:t>𝑣</m:t>
                            </m:r>
                          </m:e>
                        </m:d>
                      </m:e>
                      <m:sup>
                        <m:r>
                          <a:rPr lang="en-US" altLang="zh-CN" sz="1400" i="1" kern="100">
                            <a:latin typeface="Cambria Math" panose="02040503050406030204" pitchFamily="18" charset="0"/>
                          </a:rPr>
                          <m:t>2</m:t>
                        </m:r>
                      </m:sup>
                    </m:sSup>
                    <m:r>
                      <a:rPr lang="en-US" altLang="zh-CN" sz="1400" i="1" kern="100">
                        <a:latin typeface="Cambria Math" panose="02040503050406030204" pitchFamily="18" charset="0"/>
                      </a:rPr>
                      <m:t>≤</m:t>
                    </m:r>
                    <m:sSup>
                      <m:sSupPr>
                        <m:ctrlPr>
                          <a:rPr lang="zh-CN" altLang="zh-CN" sz="1400" i="1" kern="100">
                            <a:latin typeface="Cambria Math" panose="02040503050406030204" pitchFamily="18" charset="0"/>
                            <a:ea typeface="Cambria Math" panose="02040503050406030204" pitchFamily="18" charset="0"/>
                          </a:rPr>
                        </m:ctrlPr>
                      </m:sSupPr>
                      <m:e>
                        <m:r>
                          <a:rPr lang="en-US" altLang="zh-CN" sz="1400" i="1" kern="100">
                            <a:latin typeface="Cambria Math" panose="02040503050406030204" pitchFamily="18" charset="0"/>
                          </a:rPr>
                          <m:t>(1−</m:t>
                        </m:r>
                        <m:r>
                          <m:rPr>
                            <m:sty m:val="p"/>
                          </m:rPr>
                          <a:rPr lang="en-US" altLang="zh-CN" sz="1400" kern="100">
                            <a:latin typeface="Cambria Math" panose="02040503050406030204" pitchFamily="18" charset="0"/>
                          </a:rPr>
                          <m:t>ε</m:t>
                        </m:r>
                        <m:r>
                          <a:rPr lang="en-US" altLang="zh-CN" sz="1400" i="1" kern="100">
                            <a:latin typeface="Cambria Math" panose="02040503050406030204" pitchFamily="18" charset="0"/>
                          </a:rPr>
                          <m:t>)</m:t>
                        </m:r>
                      </m:e>
                      <m:sup>
                        <m:r>
                          <a:rPr lang="zh-CN" altLang="en-US" sz="1400" i="1" kern="100">
                            <a:latin typeface="Cambria Math" panose="02040503050406030204" pitchFamily="18" charset="0"/>
                            <a:ea typeface="微软雅黑" panose="020B0503020204020204" pitchFamily="34" charset="-122"/>
                            <a:cs typeface="微软雅黑" panose="020B0503020204020204" pitchFamily="34" charset="-122"/>
                          </a:rPr>
                          <m:t>−</m:t>
                        </m:r>
                        <m:r>
                          <a:rPr lang="en-US" altLang="zh-CN" sz="1400" i="1" kern="100">
                            <a:latin typeface="Cambria Math" panose="02040503050406030204" pitchFamily="18" charset="0"/>
                          </a:rPr>
                          <m:t>1</m:t>
                        </m:r>
                      </m:sup>
                    </m:sSup>
                    <m:sSup>
                      <m:sSupPr>
                        <m:ctrlPr>
                          <a:rPr lang="zh-CN" altLang="zh-CN" sz="1400" i="1" kern="100">
                            <a:latin typeface="Cambria Math" panose="02040503050406030204" pitchFamily="18" charset="0"/>
                            <a:ea typeface="Cambria Math" panose="02040503050406030204" pitchFamily="18" charset="0"/>
                          </a:rPr>
                        </m:ctrlPr>
                      </m:sSupPr>
                      <m:e>
                        <m:d>
                          <m:dPr>
                            <m:begChr m:val="‖"/>
                            <m:endChr m:val="‖"/>
                            <m:ctrlPr>
                              <a:rPr lang="zh-CN" altLang="zh-CN" sz="1400" i="1" kern="100">
                                <a:latin typeface="Cambria Math" panose="02040503050406030204" pitchFamily="18" charset="0"/>
                                <a:ea typeface="Cambria Math" panose="02040503050406030204" pitchFamily="18" charset="0"/>
                              </a:rPr>
                            </m:ctrlPr>
                          </m:dPr>
                          <m:e>
                            <m:r>
                              <a:rPr lang="en-US" altLang="zh-CN" sz="1400" i="1" kern="100">
                                <a:latin typeface="Cambria Math" panose="02040503050406030204" pitchFamily="18" charset="0"/>
                              </a:rPr>
                              <m:t>𝑓</m:t>
                            </m:r>
                            <m:d>
                              <m:dPr>
                                <m:ctrlPr>
                                  <a:rPr lang="zh-CN" altLang="zh-CN" sz="1400" i="1" kern="100">
                                    <a:latin typeface="Cambria Math" panose="02040503050406030204" pitchFamily="18" charset="0"/>
                                    <a:ea typeface="Cambria Math" panose="02040503050406030204" pitchFamily="18" charset="0"/>
                                  </a:rPr>
                                </m:ctrlPr>
                              </m:dPr>
                              <m:e>
                                <m:r>
                                  <a:rPr lang="en-US" altLang="zh-CN" sz="1400" i="1" kern="100">
                                    <a:latin typeface="Cambria Math" panose="02040503050406030204" pitchFamily="18" charset="0"/>
                                  </a:rPr>
                                  <m:t>𝑢</m:t>
                                </m:r>
                              </m:e>
                            </m:d>
                            <m:r>
                              <a:rPr lang="en-US" altLang="zh-CN" sz="1400" i="1" kern="100">
                                <a:latin typeface="Cambria Math" panose="02040503050406030204" pitchFamily="18" charset="0"/>
                              </a:rPr>
                              <m:t>−</m:t>
                            </m:r>
                            <m:r>
                              <a:rPr lang="en-US" altLang="zh-CN" sz="1400" i="1" kern="100">
                                <a:latin typeface="Cambria Math" panose="02040503050406030204" pitchFamily="18" charset="0"/>
                              </a:rPr>
                              <m:t>𝑓</m:t>
                            </m:r>
                            <m:r>
                              <a:rPr lang="en-US" altLang="zh-CN" sz="1400" i="1" kern="100">
                                <a:latin typeface="Cambria Math" panose="02040503050406030204" pitchFamily="18" charset="0"/>
                              </a:rPr>
                              <m:t>(</m:t>
                            </m:r>
                            <m:r>
                              <a:rPr lang="en-US" altLang="zh-CN" sz="1400" i="1" kern="100">
                                <a:latin typeface="Cambria Math" panose="02040503050406030204" pitchFamily="18" charset="0"/>
                              </a:rPr>
                              <m:t>𝑣</m:t>
                            </m:r>
                            <m:r>
                              <a:rPr lang="en-US" altLang="zh-CN" sz="1400" i="1" kern="100">
                                <a:latin typeface="Cambria Math" panose="02040503050406030204" pitchFamily="18" charset="0"/>
                              </a:rPr>
                              <m:t>)</m:t>
                            </m:r>
                          </m:e>
                        </m:d>
                      </m:e>
                      <m:sup>
                        <m:r>
                          <a:rPr lang="en-US" altLang="zh-CN" sz="1400" i="1" kern="100">
                            <a:latin typeface="Cambria Math" panose="02040503050406030204" pitchFamily="18" charset="0"/>
                          </a:rPr>
                          <m:t>2</m:t>
                        </m:r>
                      </m:sup>
                    </m:sSup>
                  </m:oMath>
                </a14:m>
                <a:endParaRPr lang="zh-CN" altLang="zh-CN" sz="1400" kern="100" dirty="0">
                  <a:latin typeface="Times New Roman" panose="02020603050405020304" pitchFamily="18" charset="0"/>
                </a:endParaRPr>
              </a:p>
              <a:p>
                <a:pPr indent="228600" algn="just">
                  <a:lnSpc>
                    <a:spcPct val="150000"/>
                  </a:lnSpc>
                  <a:spcAft>
                    <a:spcPts val="0"/>
                  </a:spcAft>
                </a:pPr>
                <a:r>
                  <a:rPr lang="zh-CN" altLang="zh-CN" sz="1400" kern="100" dirty="0">
                    <a:latin typeface="Times New Roman" panose="02020603050405020304" pitchFamily="18" charset="0"/>
                  </a:rPr>
                  <a:t>转换一下：</a:t>
                </a:r>
              </a:p>
              <a:p>
                <a:pPr indent="228600" algn="just">
                  <a:lnSpc>
                    <a:spcPct val="150000"/>
                  </a:lnSpc>
                  <a:spcAft>
                    <a:spcPts val="0"/>
                  </a:spcAft>
                </a:pPr>
                <a:r>
                  <a:rPr lang="en-US" altLang="zh-CN" sz="1400" kern="100" dirty="0">
                    <a:latin typeface="Times New Roman" panose="02020603050405020304" pitchFamily="18" charset="0"/>
                  </a:rPr>
                  <a:t>	</a:t>
                </a:r>
                <a14:m>
                  <m:oMath xmlns:m="http://schemas.openxmlformats.org/officeDocument/2006/math">
                    <m:r>
                      <a:rPr lang="en-US" altLang="zh-CN" sz="1400" i="1" kern="100">
                        <a:latin typeface="Cambria Math" panose="02040503050406030204" pitchFamily="18" charset="0"/>
                      </a:rPr>
                      <m:t>(1−</m:t>
                    </m:r>
                    <m:r>
                      <m:rPr>
                        <m:sty m:val="p"/>
                      </m:rPr>
                      <a:rPr lang="en-US" altLang="zh-CN" sz="1400" kern="100">
                        <a:latin typeface="Cambria Math" panose="02040503050406030204" pitchFamily="18" charset="0"/>
                      </a:rPr>
                      <m:t>ε</m:t>
                    </m:r>
                    <m:r>
                      <a:rPr lang="en-US" altLang="zh-CN" sz="1400" i="1" kern="100">
                        <a:latin typeface="Cambria Math" panose="02040503050406030204" pitchFamily="18" charset="0"/>
                      </a:rPr>
                      <m:t>)≤</m:t>
                    </m:r>
                    <m:f>
                      <m:fPr>
                        <m:ctrlPr>
                          <a:rPr lang="zh-CN" altLang="zh-CN" sz="1400" i="1" kern="100">
                            <a:latin typeface="Cambria Math" panose="02040503050406030204" pitchFamily="18" charset="0"/>
                            <a:ea typeface="Cambria Math" panose="02040503050406030204" pitchFamily="18" charset="0"/>
                          </a:rPr>
                        </m:ctrlPr>
                      </m:fPr>
                      <m:num>
                        <m:sSup>
                          <m:sSupPr>
                            <m:ctrlPr>
                              <a:rPr lang="zh-CN" altLang="zh-CN" sz="1400" i="1" kern="100">
                                <a:latin typeface="Cambria Math" panose="02040503050406030204" pitchFamily="18" charset="0"/>
                                <a:ea typeface="Cambria Math" panose="02040503050406030204" pitchFamily="18" charset="0"/>
                              </a:rPr>
                            </m:ctrlPr>
                          </m:sSupPr>
                          <m:e>
                            <m:d>
                              <m:dPr>
                                <m:begChr m:val="‖"/>
                                <m:endChr m:val="‖"/>
                                <m:ctrlPr>
                                  <a:rPr lang="zh-CN" altLang="zh-CN" sz="1400" i="1" kern="100">
                                    <a:latin typeface="Cambria Math" panose="02040503050406030204" pitchFamily="18" charset="0"/>
                                    <a:ea typeface="Cambria Math" panose="02040503050406030204" pitchFamily="18" charset="0"/>
                                  </a:rPr>
                                </m:ctrlPr>
                              </m:dPr>
                              <m:e>
                                <m:r>
                                  <a:rPr lang="en-US" altLang="zh-CN" sz="1400" i="1" kern="100">
                                    <a:latin typeface="Cambria Math" panose="02040503050406030204" pitchFamily="18" charset="0"/>
                                  </a:rPr>
                                  <m:t>𝑓</m:t>
                                </m:r>
                                <m:d>
                                  <m:dPr>
                                    <m:ctrlPr>
                                      <a:rPr lang="zh-CN" altLang="zh-CN" sz="1400" i="1" kern="100">
                                        <a:latin typeface="Cambria Math" panose="02040503050406030204" pitchFamily="18" charset="0"/>
                                        <a:ea typeface="Cambria Math" panose="02040503050406030204" pitchFamily="18" charset="0"/>
                                      </a:rPr>
                                    </m:ctrlPr>
                                  </m:dPr>
                                  <m:e>
                                    <m:r>
                                      <a:rPr lang="en-US" altLang="zh-CN" sz="1400" i="1" kern="100">
                                        <a:latin typeface="Cambria Math" panose="02040503050406030204" pitchFamily="18" charset="0"/>
                                      </a:rPr>
                                      <m:t>𝑢</m:t>
                                    </m:r>
                                  </m:e>
                                </m:d>
                                <m:r>
                                  <a:rPr lang="en-US" altLang="zh-CN" sz="1400" i="1" kern="100">
                                    <a:latin typeface="Cambria Math" panose="02040503050406030204" pitchFamily="18" charset="0"/>
                                  </a:rPr>
                                  <m:t>−</m:t>
                                </m:r>
                                <m:r>
                                  <a:rPr lang="en-US" altLang="zh-CN" sz="1400" i="1" kern="100">
                                    <a:latin typeface="Cambria Math" panose="02040503050406030204" pitchFamily="18" charset="0"/>
                                  </a:rPr>
                                  <m:t>𝑓</m:t>
                                </m:r>
                                <m:r>
                                  <a:rPr lang="en-US" altLang="zh-CN" sz="1400" i="1" kern="100">
                                    <a:latin typeface="Cambria Math" panose="02040503050406030204" pitchFamily="18" charset="0"/>
                                  </a:rPr>
                                  <m:t>(</m:t>
                                </m:r>
                                <m:r>
                                  <a:rPr lang="en-US" altLang="zh-CN" sz="1400" i="1" kern="100">
                                    <a:latin typeface="Cambria Math" panose="02040503050406030204" pitchFamily="18" charset="0"/>
                                  </a:rPr>
                                  <m:t>𝑣</m:t>
                                </m:r>
                                <m:r>
                                  <a:rPr lang="en-US" altLang="zh-CN" sz="1400" i="1" kern="100">
                                    <a:latin typeface="Cambria Math" panose="02040503050406030204" pitchFamily="18" charset="0"/>
                                  </a:rPr>
                                  <m:t>)</m:t>
                                </m:r>
                              </m:e>
                            </m:d>
                          </m:e>
                          <m:sup>
                            <m:r>
                              <a:rPr lang="en-US" altLang="zh-CN" sz="1400" i="1" kern="100">
                                <a:latin typeface="Cambria Math" panose="02040503050406030204" pitchFamily="18" charset="0"/>
                              </a:rPr>
                              <m:t>2</m:t>
                            </m:r>
                          </m:sup>
                        </m:sSup>
                      </m:num>
                      <m:den>
                        <m:sSup>
                          <m:sSupPr>
                            <m:ctrlPr>
                              <a:rPr lang="zh-CN" altLang="zh-CN" sz="1400" i="1" kern="100">
                                <a:latin typeface="Cambria Math" panose="02040503050406030204" pitchFamily="18" charset="0"/>
                                <a:ea typeface="Cambria Math" panose="02040503050406030204" pitchFamily="18" charset="0"/>
                              </a:rPr>
                            </m:ctrlPr>
                          </m:sSupPr>
                          <m:e>
                            <m:d>
                              <m:dPr>
                                <m:begChr m:val="‖"/>
                                <m:endChr m:val="‖"/>
                                <m:ctrlPr>
                                  <a:rPr lang="zh-CN" altLang="zh-CN" sz="1400" i="1" kern="100">
                                    <a:latin typeface="Cambria Math" panose="02040503050406030204" pitchFamily="18" charset="0"/>
                                    <a:ea typeface="Cambria Math" panose="02040503050406030204" pitchFamily="18" charset="0"/>
                                  </a:rPr>
                                </m:ctrlPr>
                              </m:dPr>
                              <m:e>
                                <m:r>
                                  <a:rPr lang="en-US" altLang="zh-CN" sz="1400" i="1" kern="100">
                                    <a:latin typeface="Cambria Math" panose="02040503050406030204" pitchFamily="18" charset="0"/>
                                  </a:rPr>
                                  <m:t>𝑢</m:t>
                                </m:r>
                                <m:r>
                                  <a:rPr lang="en-US" altLang="zh-CN" sz="1400" i="1" kern="100">
                                    <a:latin typeface="Cambria Math" panose="02040503050406030204" pitchFamily="18" charset="0"/>
                                  </a:rPr>
                                  <m:t>−</m:t>
                                </m:r>
                                <m:r>
                                  <a:rPr lang="en-US" altLang="zh-CN" sz="1400" i="1" kern="100">
                                    <a:latin typeface="Cambria Math" panose="02040503050406030204" pitchFamily="18" charset="0"/>
                                  </a:rPr>
                                  <m:t>𝑣</m:t>
                                </m:r>
                              </m:e>
                            </m:d>
                          </m:e>
                          <m:sup>
                            <m:r>
                              <a:rPr lang="en-US" altLang="zh-CN" sz="1400" i="1" kern="100">
                                <a:latin typeface="Cambria Math" panose="02040503050406030204" pitchFamily="18" charset="0"/>
                              </a:rPr>
                              <m:t>2</m:t>
                            </m:r>
                          </m:sup>
                        </m:sSup>
                      </m:den>
                    </m:f>
                    <m:r>
                      <a:rPr lang="en-US" altLang="zh-CN" sz="1400" i="1" kern="100">
                        <a:latin typeface="Cambria Math" panose="02040503050406030204" pitchFamily="18" charset="0"/>
                      </a:rPr>
                      <m:t>≤(1+</m:t>
                    </m:r>
                    <m:r>
                      <m:rPr>
                        <m:sty m:val="p"/>
                      </m:rPr>
                      <a:rPr lang="en-US" altLang="zh-CN" sz="1400" kern="100">
                        <a:latin typeface="Cambria Math" panose="02040503050406030204" pitchFamily="18" charset="0"/>
                      </a:rPr>
                      <m:t>ε</m:t>
                    </m:r>
                    <m:r>
                      <a:rPr lang="en-US" altLang="zh-CN" sz="1400" i="1" kern="100">
                        <a:latin typeface="Cambria Math" panose="02040503050406030204" pitchFamily="18" charset="0"/>
                      </a:rPr>
                      <m:t>)</m:t>
                    </m:r>
                  </m:oMath>
                </a14:m>
                <a:endParaRPr lang="zh-CN" altLang="zh-CN" sz="1400" kern="100" dirty="0">
                  <a:latin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1032192" y="987574"/>
                <a:ext cx="7386528" cy="20714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8581146"/>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随机投影</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854856" y="2067694"/>
            <a:ext cx="697627" cy="400110"/>
          </a:xfrm>
          <a:prstGeom prst="rect">
            <a:avLst/>
          </a:prstGeom>
          <a:noFill/>
        </p:spPr>
        <p:txBody>
          <a:bodyPr wrap="none" lIns="91440" tIns="45720" rIns="91440" bIns="45720">
            <a:spAutoFit/>
          </a:bodyPr>
          <a:lstStyle/>
          <a:p>
            <a:pPr algn="ctr"/>
            <a:r>
              <a:rPr lang="zh-CN" altLang="en-US" sz="2000" b="0" cap="none" spc="0" dirty="0" smtClean="0">
                <a:ln w="0"/>
                <a:solidFill>
                  <a:schemeClr val="tx1"/>
                </a:solidFill>
                <a:effectLst>
                  <a:outerShdw blurRad="38100" dist="19050" dir="2700000" algn="tl" rotWithShape="0">
                    <a:schemeClr val="dk1">
                      <a:alpha val="40000"/>
                    </a:schemeClr>
                  </a:outerShdw>
                </a:effectLst>
              </a:rPr>
              <a:t>步骤</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1691680" y="2467804"/>
            <a:ext cx="5976664" cy="1200329"/>
          </a:xfrm>
          <a:prstGeom prst="rect">
            <a:avLst/>
          </a:prstGeom>
          <a:noFill/>
        </p:spPr>
        <p:txBody>
          <a:bodyPr wrap="square" rtlCol="0">
            <a:spAutoFit/>
          </a:bodyPr>
          <a:lstStyle/>
          <a:p>
            <a:pPr marL="228600" indent="-228600">
              <a:lnSpc>
                <a:spcPct val="150000"/>
              </a:lnSpc>
              <a:buFont typeface="+mj-lt"/>
              <a:buAutoNum type="arabicPeriod"/>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确认</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投影</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矩阵</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R</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维</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度，即</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m</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的大小</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使用</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随机数填充</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矩阵，常用的有高斯随机矩阵和稀疏随机矩阵</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归一化矩阵</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对</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数据进行降</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维，</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Y=X*R</a:t>
            </a:r>
          </a:p>
        </p:txBody>
      </p:sp>
      <p:sp>
        <p:nvSpPr>
          <p:cNvPr id="9" name="文本框 8"/>
          <p:cNvSpPr txBox="1"/>
          <p:nvPr/>
        </p:nvSpPr>
        <p:spPr>
          <a:xfrm>
            <a:off x="755576" y="1059582"/>
            <a:ext cx="7560840" cy="646331"/>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因此，只要确定合适的投影维度，随机投影和其他投影方法并不会有太大差别，投影效果都是可以接受的。同时随机投影最容易实现，是常用的降维方法。</a:t>
            </a:r>
          </a:p>
        </p:txBody>
      </p:sp>
    </p:spTree>
    <p:extLst>
      <p:ext uri="{BB962C8B-B14F-4D97-AF65-F5344CB8AC3E}">
        <p14:creationId xmlns:p14="http://schemas.microsoft.com/office/powerpoint/2010/main" val="80600842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03</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3203848" y="2237094"/>
            <a:ext cx="5050408" cy="623250"/>
          </a:xfrm>
          <a:prstGeom prst="rect">
            <a:avLst/>
          </a:prstGeom>
          <a:noFill/>
        </p:spPr>
        <p:txBody>
          <a:bodyPr wrap="square" lIns="68584" tIns="34291" rIns="68584" bIns="34291" rtlCol="0">
            <a:spAutoFit/>
          </a:bodyPr>
          <a:lstStyle/>
          <a:p>
            <a:r>
              <a:rPr lang="en-US" altLang="zh-CN" sz="3600" b="1" dirty="0" smtClean="0">
                <a:solidFill>
                  <a:schemeClr val="tx1">
                    <a:lumMod val="75000"/>
                    <a:lumOff val="25000"/>
                  </a:schemeClr>
                </a:solidFill>
                <a:latin typeface="微软雅黑" panose="020B0503020204020204" pitchFamily="34" charset="-122"/>
                <a:ea typeface="微软雅黑" panose="020B0503020204020204" pitchFamily="34" charset="-122"/>
              </a:rPr>
              <a:t>PCA</a:t>
            </a: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降</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维方法</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7165104"/>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9"/>
                                        </p:tgtEl>
                                        <p:attrNameLst>
                                          <p:attrName>style.visibility</p:attrName>
                                        </p:attrNameLst>
                                      </p:cBhvr>
                                      <p:to>
                                        <p:strVal val="visible"/>
                                      </p:to>
                                    </p:set>
                                    <p:animEffect transition="in" filter="wipe(left)">
                                      <p:cBhvr>
                                        <p:cTn id="12" dur="200"/>
                                        <p:tgtEl>
                                          <p:spTgt spid="49"/>
                                        </p:tgtEl>
                                      </p:cBhvr>
                                    </p:animEffect>
                                  </p:childTnLst>
                                </p:cTn>
                              </p:par>
                              <p:par>
                                <p:cTn id="13" presetID="36" presetClass="emph" presetSubtype="0" fill="hold" grpId="1" nodeType="withEffect">
                                  <p:stCondLst>
                                    <p:cond delay="0"/>
                                  </p:stCondLst>
                                  <p:iterate type="lt">
                                    <p:tmPct val="30000"/>
                                  </p:iterate>
                                  <p:childTnLst>
                                    <p:animScale>
                                      <p:cBhvr>
                                        <p:cTn id="14" dur="50" autoRev="1" fill="hold">
                                          <p:stCondLst>
                                            <p:cond delay="0"/>
                                          </p:stCondLst>
                                        </p:cTn>
                                        <p:tgtEl>
                                          <p:spTgt spid="49"/>
                                        </p:tgtEl>
                                      </p:cBhvr>
                                      <p:to x="80000" y="100000"/>
                                    </p:animScale>
                                    <p:anim by="(#ppt_w*0.10)" calcmode="lin" valueType="num">
                                      <p:cBhvr>
                                        <p:cTn id="15" dur="50" autoRev="1" fill="hold">
                                          <p:stCondLst>
                                            <p:cond delay="0"/>
                                          </p:stCondLst>
                                        </p:cTn>
                                        <p:tgtEl>
                                          <p:spTgt spid="49"/>
                                        </p:tgtEl>
                                        <p:attrNameLst>
                                          <p:attrName>ppt_x</p:attrName>
                                        </p:attrNameLst>
                                      </p:cBhvr>
                                    </p:anim>
                                    <p:anim by="(-#ppt_w*0.10)" calcmode="lin" valueType="num">
                                      <p:cBhvr>
                                        <p:cTn id="16" dur="50" autoRev="1" fill="hold">
                                          <p:stCondLst>
                                            <p:cond delay="0"/>
                                          </p:stCondLst>
                                        </p:cTn>
                                        <p:tgtEl>
                                          <p:spTgt spid="49"/>
                                        </p:tgtEl>
                                        <p:attrNameLst>
                                          <p:attrName>ppt_y</p:attrName>
                                        </p:attrNameLst>
                                      </p:cBhvr>
                                    </p:anim>
                                    <p:animRot by="-480000">
                                      <p:cBhvr>
                                        <p:cTn id="17"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04</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3203848" y="2237094"/>
            <a:ext cx="439248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实验设计与结果分析</a:t>
            </a:r>
          </a:p>
        </p:txBody>
      </p:sp>
    </p:spTree>
    <p:extLst>
      <p:ext uri="{BB962C8B-B14F-4D97-AF65-F5344CB8AC3E}">
        <p14:creationId xmlns:p14="http://schemas.microsoft.com/office/powerpoint/2010/main" val="93866001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9"/>
                                        </p:tgtEl>
                                        <p:attrNameLst>
                                          <p:attrName>style.visibility</p:attrName>
                                        </p:attrNameLst>
                                      </p:cBhvr>
                                      <p:to>
                                        <p:strVal val="visible"/>
                                      </p:to>
                                    </p:set>
                                    <p:animEffect transition="in" filter="wipe(left)">
                                      <p:cBhvr>
                                        <p:cTn id="12" dur="200"/>
                                        <p:tgtEl>
                                          <p:spTgt spid="49"/>
                                        </p:tgtEl>
                                      </p:cBhvr>
                                    </p:animEffect>
                                  </p:childTnLst>
                                </p:cTn>
                              </p:par>
                              <p:par>
                                <p:cTn id="13" presetID="36" presetClass="emph" presetSubtype="0" fill="hold" grpId="1" nodeType="withEffect">
                                  <p:stCondLst>
                                    <p:cond delay="0"/>
                                  </p:stCondLst>
                                  <p:iterate type="lt">
                                    <p:tmPct val="30000"/>
                                  </p:iterate>
                                  <p:childTnLst>
                                    <p:animScale>
                                      <p:cBhvr>
                                        <p:cTn id="14" dur="50" autoRev="1" fill="hold">
                                          <p:stCondLst>
                                            <p:cond delay="0"/>
                                          </p:stCondLst>
                                        </p:cTn>
                                        <p:tgtEl>
                                          <p:spTgt spid="49"/>
                                        </p:tgtEl>
                                      </p:cBhvr>
                                      <p:to x="80000" y="100000"/>
                                    </p:animScale>
                                    <p:anim by="(#ppt_w*0.10)" calcmode="lin" valueType="num">
                                      <p:cBhvr>
                                        <p:cTn id="15" dur="50" autoRev="1" fill="hold">
                                          <p:stCondLst>
                                            <p:cond delay="0"/>
                                          </p:stCondLst>
                                        </p:cTn>
                                        <p:tgtEl>
                                          <p:spTgt spid="49"/>
                                        </p:tgtEl>
                                        <p:attrNameLst>
                                          <p:attrName>ppt_x</p:attrName>
                                        </p:attrNameLst>
                                      </p:cBhvr>
                                    </p:anim>
                                    <p:anim by="(-#ppt_w*0.10)" calcmode="lin" valueType="num">
                                      <p:cBhvr>
                                        <p:cTn id="16" dur="50" autoRev="1" fill="hold">
                                          <p:stCondLst>
                                            <p:cond delay="0"/>
                                          </p:stCondLst>
                                        </p:cTn>
                                        <p:tgtEl>
                                          <p:spTgt spid="49"/>
                                        </p:tgtEl>
                                        <p:attrNameLst>
                                          <p:attrName>ppt_y</p:attrName>
                                        </p:attrNameLst>
                                      </p:cBhvr>
                                    </p:anim>
                                    <p:animRot by="-480000">
                                      <p:cBhvr>
                                        <p:cTn id="17"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实验数据与实验设计</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71600" y="1419622"/>
            <a:ext cx="7560840" cy="369332"/>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实验数据共</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3040</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张人脸图片，来自于</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152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个不同个体，每个个体</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张图片。</a:t>
            </a:r>
          </a:p>
        </p:txBody>
      </p:sp>
      <p:sp>
        <p:nvSpPr>
          <p:cNvPr id="6" name="矩形 5"/>
          <p:cNvSpPr/>
          <p:nvPr/>
        </p:nvSpPr>
        <p:spPr>
          <a:xfrm>
            <a:off x="539552" y="915566"/>
            <a:ext cx="1210588" cy="400110"/>
          </a:xfrm>
          <a:prstGeom prst="rect">
            <a:avLst/>
          </a:prstGeom>
          <a:noFill/>
        </p:spPr>
        <p:txBody>
          <a:bodyPr wrap="none" lIns="91440" tIns="45720" rIns="91440" bIns="45720">
            <a:spAutoFit/>
          </a:bodyPr>
          <a:lstStyle/>
          <a:p>
            <a:pPr algn="ctr"/>
            <a:r>
              <a:rPr lang="zh-CN" altLang="en-US" sz="2000" b="0" cap="none" spc="0" dirty="0" smtClean="0">
                <a:ln w="0"/>
                <a:solidFill>
                  <a:schemeClr val="tx1"/>
                </a:solidFill>
                <a:effectLst>
                  <a:outerShdw blurRad="38100" dist="19050" dir="2700000" algn="tl" rotWithShape="0">
                    <a:schemeClr val="dk1">
                      <a:alpha val="40000"/>
                    </a:schemeClr>
                  </a:outerShdw>
                </a:effectLst>
              </a:rPr>
              <a:t>实验数据</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539552" y="1955567"/>
            <a:ext cx="1210588" cy="400110"/>
          </a:xfrm>
          <a:prstGeom prst="rect">
            <a:avLst/>
          </a:prstGeom>
          <a:noFill/>
        </p:spPr>
        <p:txBody>
          <a:bodyPr wrap="none" lIns="91440" tIns="45720" rIns="91440" bIns="45720">
            <a:spAutoFit/>
          </a:bodyPr>
          <a:lstStyle/>
          <a:p>
            <a:pPr algn="ctr"/>
            <a:r>
              <a:rPr lang="zh-CN" altLang="en-US" sz="2000" b="0" cap="none" spc="0" dirty="0" smtClean="0">
                <a:ln w="0"/>
                <a:solidFill>
                  <a:schemeClr val="tx1"/>
                </a:solidFill>
                <a:effectLst>
                  <a:outerShdw blurRad="38100" dist="19050" dir="2700000" algn="tl" rotWithShape="0">
                    <a:schemeClr val="dk1">
                      <a:alpha val="40000"/>
                    </a:schemeClr>
                  </a:outerShdw>
                </a:effectLst>
              </a:rPr>
              <a:t>实验设计</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862126" y="2628900"/>
            <a:ext cx="7560840" cy="1167692"/>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因为</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本实验的目的只是为了验证不同降维方法的效果，因此对于后续的分类操作只是简单的通过计算图片数据间的欧式距离决定图片的类别，并不准备使用复杂的神经网络，因此这会影响实验结果的分析，无法分辨分类效果的优劣是由降维方法导致的还是由于神经网络模型及其参数选择决定的。同时，本实验的评价指标也相应简化，只计算多分类结果的正确率。</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5389601"/>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实验数据与实验设计</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539552" y="915566"/>
            <a:ext cx="1210588" cy="400110"/>
          </a:xfrm>
          <a:prstGeom prst="rect">
            <a:avLst/>
          </a:prstGeom>
          <a:noFill/>
        </p:spPr>
        <p:txBody>
          <a:bodyPr wrap="none" lIns="91440" tIns="45720" rIns="91440" bIns="45720">
            <a:spAutoFit/>
          </a:bodyPr>
          <a:lstStyle/>
          <a:p>
            <a:pPr algn="ctr"/>
            <a:r>
              <a:rPr lang="zh-CN" altLang="en-US" sz="2000" b="0" cap="none" spc="0" dirty="0" smtClean="0">
                <a:ln w="0"/>
                <a:solidFill>
                  <a:schemeClr val="tx1"/>
                </a:solidFill>
                <a:effectLst>
                  <a:outerShdw blurRad="38100" dist="19050" dir="2700000" algn="tl" rotWithShape="0">
                    <a:schemeClr val="dk1">
                      <a:alpha val="40000"/>
                    </a:schemeClr>
                  </a:outerShdw>
                </a:effectLst>
              </a:rPr>
              <a:t>操作流程</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296" y="699542"/>
            <a:ext cx="1298854" cy="4351412"/>
          </a:xfrm>
          <a:prstGeom prst="rect">
            <a:avLst/>
          </a:prstGeom>
        </p:spPr>
      </p:pic>
      <p:sp>
        <p:nvSpPr>
          <p:cNvPr id="9" name="文本框 8"/>
          <p:cNvSpPr txBox="1"/>
          <p:nvPr/>
        </p:nvSpPr>
        <p:spPr>
          <a:xfrm>
            <a:off x="1475656" y="1923678"/>
            <a:ext cx="5298296" cy="1754326"/>
          </a:xfrm>
          <a:prstGeom prst="rect">
            <a:avLst/>
          </a:prstGeom>
          <a:noFill/>
        </p:spPr>
        <p:txBody>
          <a:bodyPr wrap="square" rtlCol="0">
            <a:spAutoFit/>
          </a:bodyPr>
          <a:lstStyle/>
          <a:p>
            <a:pPr marL="228600" indent="-228600">
              <a:lnSpc>
                <a:spcPct val="150000"/>
              </a:lnSpc>
              <a:buFont typeface="+mj-lt"/>
              <a:buAutoNum type="arabicPeriod"/>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读取</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原始图片的</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数据</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将</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数据进行</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打乱</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使用</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降维方法对数据进行降</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维</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提取</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出每一类降维后的对照</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数据</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计算</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降维后的所有数据与每一类的对照数据之间的距离，对数据进行</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分类</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根据</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分类结果与原始标签计算正确率</a:t>
            </a:r>
          </a:p>
        </p:txBody>
      </p:sp>
    </p:spTree>
    <p:extLst>
      <p:ext uri="{BB962C8B-B14F-4D97-AF65-F5344CB8AC3E}">
        <p14:creationId xmlns:p14="http://schemas.microsoft.com/office/powerpoint/2010/main" val="2052600161"/>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实验数据与实验设计</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690571" y="1003543"/>
            <a:ext cx="1210588" cy="400110"/>
          </a:xfrm>
          <a:prstGeom prst="rect">
            <a:avLst/>
          </a:prstGeom>
          <a:noFill/>
        </p:spPr>
        <p:txBody>
          <a:bodyPr wrap="none" lIns="91440" tIns="45720" rIns="91440" bIns="45720">
            <a:spAutoFit/>
          </a:bodyPr>
          <a:lstStyle/>
          <a:p>
            <a:pPr algn="ctr"/>
            <a:r>
              <a:rPr lang="zh-CN" altLang="en-US" sz="2000" b="0" cap="none" spc="0" dirty="0" smtClean="0">
                <a:ln w="0"/>
                <a:solidFill>
                  <a:schemeClr val="tx1"/>
                </a:solidFill>
                <a:effectLst>
                  <a:outerShdw blurRad="38100" dist="19050" dir="2700000" algn="tl" rotWithShape="0">
                    <a:schemeClr val="dk1">
                      <a:alpha val="40000"/>
                    </a:schemeClr>
                  </a:outerShdw>
                </a:effectLst>
              </a:rPr>
              <a:t>数据转换</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1760" y="1224347"/>
            <a:ext cx="3132904" cy="3242491"/>
          </a:xfrm>
          <a:prstGeom prst="rect">
            <a:avLst/>
          </a:prstGeom>
        </p:spPr>
      </p:pic>
    </p:spTree>
    <p:extLst>
      <p:ext uri="{BB962C8B-B14F-4D97-AF65-F5344CB8AC3E}">
        <p14:creationId xmlns:p14="http://schemas.microsoft.com/office/powerpoint/2010/main" val="328428461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实验结果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586104" y="915566"/>
            <a:ext cx="1117486" cy="400110"/>
          </a:xfrm>
          <a:prstGeom prst="rect">
            <a:avLst/>
          </a:prstGeom>
          <a:noFill/>
        </p:spPr>
        <p:txBody>
          <a:bodyPr wrap="none" lIns="91440" tIns="45720" rIns="91440" bIns="45720">
            <a:spAutoFit/>
          </a:bodyPr>
          <a:lstStyle/>
          <a:p>
            <a:pPr algn="ctr"/>
            <a:r>
              <a:rPr lang="en-US" altLang="zh-CN" sz="2000" b="0" cap="none" spc="0" dirty="0" smtClean="0">
                <a:ln w="0"/>
                <a:solidFill>
                  <a:schemeClr val="tx1"/>
                </a:solidFill>
                <a:effectLst>
                  <a:outerShdw blurRad="38100" dist="19050" dir="2700000" algn="tl" rotWithShape="0">
                    <a:schemeClr val="dk1">
                      <a:alpha val="40000"/>
                    </a:schemeClr>
                  </a:outerShdw>
                </a:effectLst>
              </a:rPr>
              <a:t>SVD</a:t>
            </a:r>
            <a:r>
              <a:rPr lang="zh-CN" altLang="en-US" sz="2000" b="0" cap="none" spc="0" dirty="0" smtClean="0">
                <a:ln w="0"/>
                <a:solidFill>
                  <a:schemeClr val="tx1"/>
                </a:solidFill>
                <a:effectLst>
                  <a:outerShdw blurRad="38100" dist="19050" dir="2700000" algn="tl" rotWithShape="0">
                    <a:schemeClr val="dk1">
                      <a:alpha val="40000"/>
                    </a:schemeClr>
                  </a:outerShdw>
                </a:effectLst>
              </a:rPr>
              <a:t>降维</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71600" y="1376878"/>
            <a:ext cx="7560840" cy="613694"/>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本</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实验对传统的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SVD</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降维方法和截断</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SVD</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降维方法都进行了测试，不幸的是传统的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SVD</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降维方法对本实验的数据并没有产生效果，只有</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0.5%</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的正确率，即使加入了一些归一化和人为处理，效果也不太理想。</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699000208"/>
              </p:ext>
            </p:extLst>
          </p:nvPr>
        </p:nvGraphicFramePr>
        <p:xfrm>
          <a:off x="1547664" y="2571750"/>
          <a:ext cx="5746750" cy="1416050"/>
        </p:xfrm>
        <a:graphic>
          <a:graphicData uri="http://schemas.openxmlformats.org/presentationml/2006/ole">
            <mc:AlternateContent xmlns:mc="http://schemas.openxmlformats.org/markup-compatibility/2006">
              <mc:Choice xmlns:v="urn:schemas-microsoft-com:vml" Requires="v">
                <p:oleObj spid="_x0000_s1030" name="文档" r:id="rId4" imgW="5746716" imgH="1416370" progId="Word.Document.12">
                  <p:embed/>
                </p:oleObj>
              </mc:Choice>
              <mc:Fallback>
                <p:oleObj name="文档" r:id="rId4" imgW="5746716" imgH="1416370" progId="Word.Document.12">
                  <p:embed/>
                  <p:pic>
                    <p:nvPicPr>
                      <p:cNvPr id="0" name=""/>
                      <p:cNvPicPr/>
                      <p:nvPr/>
                    </p:nvPicPr>
                    <p:blipFill>
                      <a:blip r:embed="rId5"/>
                      <a:stretch>
                        <a:fillRect/>
                      </a:stretch>
                    </p:blipFill>
                    <p:spPr>
                      <a:xfrm>
                        <a:off x="1547664" y="2571750"/>
                        <a:ext cx="5746750" cy="1416050"/>
                      </a:xfrm>
                      <a:prstGeom prst="rect">
                        <a:avLst/>
                      </a:prstGeom>
                    </p:spPr>
                  </p:pic>
                </p:oleObj>
              </mc:Fallback>
            </mc:AlternateContent>
          </a:graphicData>
        </a:graphic>
      </p:graphicFrame>
    </p:spTree>
    <p:extLst>
      <p:ext uri="{BB962C8B-B14F-4D97-AF65-F5344CB8AC3E}">
        <p14:creationId xmlns:p14="http://schemas.microsoft.com/office/powerpoint/2010/main" val="118645850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555776" y="1851670"/>
            <a:ext cx="894259" cy="489631"/>
            <a:chOff x="2215144" y="927951"/>
            <a:chExt cx="1244730" cy="897673"/>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393075" y="927951"/>
              <a:ext cx="1066799" cy="81650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2555776" y="2531284"/>
            <a:ext cx="894259" cy="504163"/>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5" y="1952311"/>
              <a:ext cx="1066799" cy="816508"/>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2555776" y="3233132"/>
            <a:ext cx="894259" cy="496081"/>
            <a:chOff x="2215144" y="3018134"/>
            <a:chExt cx="1244730" cy="909499"/>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81650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2555776" y="3915622"/>
            <a:ext cx="894259" cy="508134"/>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2"/>
            <p:cNvSpPr txBox="1"/>
            <p:nvPr/>
          </p:nvSpPr>
          <p:spPr>
            <a:xfrm>
              <a:off x="2393075" y="4047039"/>
              <a:ext cx="1066799" cy="81650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3235029" y="1864981"/>
            <a:ext cx="3065163" cy="459690"/>
            <a:chOff x="4315150" y="953426"/>
            <a:chExt cx="3857250" cy="540057"/>
          </a:xfrm>
        </p:grpSpPr>
        <p:sp>
          <p:nvSpPr>
            <p:cNvPr id="61" name="矩形 60"/>
            <p:cNvSpPr/>
            <p:nvPr/>
          </p:nvSpPr>
          <p:spPr>
            <a:xfrm>
              <a:off x="5257792" y="1039600"/>
              <a:ext cx="1971964" cy="406783"/>
            </a:xfrm>
            <a:prstGeom prst="rect">
              <a:avLst/>
            </a:prstGeom>
            <a:ln w="15875">
              <a:noFill/>
            </a:ln>
          </p:spPr>
          <p:txBody>
            <a:bodyPr wrap="square" lIns="68580" tIns="34290" rIns="68580" bIns="34290">
              <a:spAutoFit/>
            </a:bodyPr>
            <a:lstStyle/>
            <a:p>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SVD</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降维方法</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3235029" y="2559134"/>
            <a:ext cx="3065163" cy="459690"/>
            <a:chOff x="4315150" y="1647579"/>
            <a:chExt cx="3857250" cy="540057"/>
          </a:xfrm>
        </p:grpSpPr>
        <p:sp>
          <p:nvSpPr>
            <p:cNvPr id="64" name="矩形 63"/>
            <p:cNvSpPr/>
            <p:nvPr/>
          </p:nvSpPr>
          <p:spPr>
            <a:xfrm>
              <a:off x="5572462" y="1715187"/>
              <a:ext cx="1342622" cy="40678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随机投影</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3235029" y="3253286"/>
            <a:ext cx="3065163" cy="459690"/>
            <a:chOff x="4315150" y="2341731"/>
            <a:chExt cx="3857250" cy="540057"/>
          </a:xfrm>
        </p:grpSpPr>
        <p:sp>
          <p:nvSpPr>
            <p:cNvPr id="67" name="矩形 66"/>
            <p:cNvSpPr/>
            <p:nvPr/>
          </p:nvSpPr>
          <p:spPr>
            <a:xfrm>
              <a:off x="5257793" y="2401634"/>
              <a:ext cx="1971963" cy="406783"/>
            </a:xfrm>
            <a:prstGeom prst="rect">
              <a:avLst/>
            </a:prstGeom>
            <a:ln w="15875">
              <a:noFill/>
            </a:ln>
          </p:spPr>
          <p:txBody>
            <a:bodyPr wrap="square" lIns="68580" tIns="34290" rIns="68580" bIns="34290">
              <a:spAutoFit/>
            </a:bodyPr>
            <a:lstStyle/>
            <a:p>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PCA</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降维方法</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3235029" y="3947439"/>
            <a:ext cx="3065163" cy="459690"/>
            <a:chOff x="4315150" y="3035884"/>
            <a:chExt cx="3857250" cy="540057"/>
          </a:xfrm>
        </p:grpSpPr>
        <p:sp>
          <p:nvSpPr>
            <p:cNvPr id="70" name="矩形 69"/>
            <p:cNvSpPr/>
            <p:nvPr/>
          </p:nvSpPr>
          <p:spPr>
            <a:xfrm>
              <a:off x="4830200" y="3102520"/>
              <a:ext cx="2827147" cy="40678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实验设计与结果分析</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extLst>
      <p:ext uri="{BB962C8B-B14F-4D97-AF65-F5344CB8AC3E}">
        <p14:creationId xmlns:p14="http://schemas.microsoft.com/office/powerpoint/2010/main" val="413933656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fill="hold"/>
                                        <p:tgtEl>
                                          <p:spTgt spid="45"/>
                                        </p:tgtEl>
                                        <p:attrNameLst>
                                          <p:attrName>ppt_x</p:attrName>
                                        </p:attrNameLst>
                                      </p:cBhvr>
                                      <p:tavLst>
                                        <p:tav tm="0">
                                          <p:val>
                                            <p:strVal val="0-#ppt_w/2"/>
                                          </p:val>
                                        </p:tav>
                                        <p:tav tm="100000">
                                          <p:val>
                                            <p:strVal val="#ppt_x"/>
                                          </p:val>
                                        </p:tav>
                                      </p:tavLst>
                                    </p:anim>
                                    <p:anim calcmode="lin" valueType="num">
                                      <p:cBhvr additive="base">
                                        <p:cTn id="16" dur="500" fill="hold"/>
                                        <p:tgtEl>
                                          <p:spTgt spid="4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1+#ppt_w/2"/>
                                          </p:val>
                                        </p:tav>
                                        <p:tav tm="100000">
                                          <p:val>
                                            <p:strVal val="#ppt_x"/>
                                          </p:val>
                                        </p:tav>
                                      </p:tavLst>
                                    </p:anim>
                                    <p:anim calcmode="lin" valueType="num">
                                      <p:cBhvr additive="base">
                                        <p:cTn id="20" dur="500" fill="hold"/>
                                        <p:tgtEl>
                                          <p:spTgt spid="60"/>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8"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63"/>
                                        </p:tgtEl>
                                        <p:attrNameLst>
                                          <p:attrName>style.visibility</p:attrName>
                                        </p:attrNameLst>
                                      </p:cBhvr>
                                      <p:to>
                                        <p:strVal val="visible"/>
                                      </p:to>
                                    </p:set>
                                    <p:anim calcmode="lin" valueType="num">
                                      <p:cBhvr additive="base">
                                        <p:cTn id="28" dur="500" fill="hold"/>
                                        <p:tgtEl>
                                          <p:spTgt spid="63"/>
                                        </p:tgtEl>
                                        <p:attrNameLst>
                                          <p:attrName>ppt_x</p:attrName>
                                        </p:attrNameLst>
                                      </p:cBhvr>
                                      <p:tavLst>
                                        <p:tav tm="0">
                                          <p:val>
                                            <p:strVal val="1+#ppt_w/2"/>
                                          </p:val>
                                        </p:tav>
                                        <p:tav tm="100000">
                                          <p:val>
                                            <p:strVal val="#ppt_x"/>
                                          </p:val>
                                        </p:tav>
                                      </p:tavLst>
                                    </p:anim>
                                    <p:anim calcmode="lin" valueType="num">
                                      <p:cBhvr additive="base">
                                        <p:cTn id="29" dur="500" fill="hold"/>
                                        <p:tgtEl>
                                          <p:spTgt spid="63"/>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nodeType="after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0-#ppt_w/2"/>
                                          </p:val>
                                        </p:tav>
                                        <p:tav tm="100000">
                                          <p:val>
                                            <p:strVal val="#ppt_x"/>
                                          </p:val>
                                        </p:tav>
                                      </p:tavLst>
                                    </p:anim>
                                    <p:anim calcmode="lin" valueType="num">
                                      <p:cBhvr additive="base">
                                        <p:cTn id="34" dur="50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1+#ppt_w/2"/>
                                          </p:val>
                                        </p:tav>
                                        <p:tav tm="100000">
                                          <p:val>
                                            <p:strVal val="#ppt_x"/>
                                          </p:val>
                                        </p:tav>
                                      </p:tavLst>
                                    </p:anim>
                                    <p:anim calcmode="lin" valueType="num">
                                      <p:cBhvr additive="base">
                                        <p:cTn id="38" dur="500" fill="hold"/>
                                        <p:tgtEl>
                                          <p:spTgt spid="66"/>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8"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0-#ppt_w/2"/>
                                          </p:val>
                                        </p:tav>
                                        <p:tav tm="100000">
                                          <p:val>
                                            <p:strVal val="#ppt_x"/>
                                          </p:val>
                                        </p:tav>
                                      </p:tavLst>
                                    </p:anim>
                                    <p:anim calcmode="lin" valueType="num">
                                      <p:cBhvr additive="base">
                                        <p:cTn id="43" dur="500" fill="hold"/>
                                        <p:tgtEl>
                                          <p:spTgt spid="54"/>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additive="base">
                                        <p:cTn id="46" dur="500" fill="hold"/>
                                        <p:tgtEl>
                                          <p:spTgt spid="69"/>
                                        </p:tgtEl>
                                        <p:attrNameLst>
                                          <p:attrName>ppt_x</p:attrName>
                                        </p:attrNameLst>
                                      </p:cBhvr>
                                      <p:tavLst>
                                        <p:tav tm="0">
                                          <p:val>
                                            <p:strVal val="1+#ppt_w/2"/>
                                          </p:val>
                                        </p:tav>
                                        <p:tav tm="100000">
                                          <p:val>
                                            <p:strVal val="#ppt_x"/>
                                          </p:val>
                                        </p:tav>
                                      </p:tavLst>
                                    </p:anim>
                                    <p:anim calcmode="lin" valueType="num">
                                      <p:cBhvr additive="base">
                                        <p:cTn id="47"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实验结果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81188" y="1131590"/>
            <a:ext cx="7560840" cy="613694"/>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相比之下</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，截断</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SVD</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方法的效果更加优异，并且经过多次实验，最优的正确率能够达到</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95%</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左右，最优的维度应该在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16~64</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之间。</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075915240"/>
              </p:ext>
            </p:extLst>
          </p:nvPr>
        </p:nvGraphicFramePr>
        <p:xfrm>
          <a:off x="1691680" y="2067694"/>
          <a:ext cx="5746750" cy="2325687"/>
        </p:xfrm>
        <a:graphic>
          <a:graphicData uri="http://schemas.openxmlformats.org/presentationml/2006/ole">
            <mc:AlternateContent xmlns:mc="http://schemas.openxmlformats.org/markup-compatibility/2006">
              <mc:Choice xmlns:v="urn:schemas-microsoft-com:vml" Requires="v">
                <p:oleObj spid="_x0000_s2054" name="文档" r:id="rId4" imgW="5746716" imgH="2325866" progId="Word.Document.12">
                  <p:embed/>
                </p:oleObj>
              </mc:Choice>
              <mc:Fallback>
                <p:oleObj name="文档" r:id="rId4" imgW="5746716" imgH="2325866" progId="Word.Document.12">
                  <p:embed/>
                  <p:pic>
                    <p:nvPicPr>
                      <p:cNvPr id="0" name=""/>
                      <p:cNvPicPr/>
                      <p:nvPr/>
                    </p:nvPicPr>
                    <p:blipFill>
                      <a:blip r:embed="rId5"/>
                      <a:stretch>
                        <a:fillRect/>
                      </a:stretch>
                    </p:blipFill>
                    <p:spPr>
                      <a:xfrm>
                        <a:off x="1691680" y="2067694"/>
                        <a:ext cx="5746750" cy="2325687"/>
                      </a:xfrm>
                      <a:prstGeom prst="rect">
                        <a:avLst/>
                      </a:prstGeom>
                    </p:spPr>
                  </p:pic>
                </p:oleObj>
              </mc:Fallback>
            </mc:AlternateContent>
          </a:graphicData>
        </a:graphic>
      </p:graphicFrame>
    </p:spTree>
    <p:extLst>
      <p:ext uri="{BB962C8B-B14F-4D97-AF65-F5344CB8AC3E}">
        <p14:creationId xmlns:p14="http://schemas.microsoft.com/office/powerpoint/2010/main" val="2580237866"/>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实验结果</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712264" y="915566"/>
            <a:ext cx="1210588" cy="400110"/>
          </a:xfrm>
          <a:prstGeom prst="rect">
            <a:avLst/>
          </a:prstGeom>
          <a:noFill/>
        </p:spPr>
        <p:txBody>
          <a:bodyPr wrap="none" lIns="91440" tIns="45720" rIns="91440" bIns="45720">
            <a:spAutoFit/>
          </a:bodyPr>
          <a:lstStyle/>
          <a:p>
            <a:pPr algn="ctr"/>
            <a:r>
              <a:rPr lang="zh-CN" altLang="en-US" sz="2000" dirty="0" smtClean="0">
                <a:ln w="0"/>
                <a:effectLst>
                  <a:outerShdw blurRad="38100" dist="19050" dir="2700000" algn="tl" rotWithShape="0">
                    <a:schemeClr val="dk1">
                      <a:alpha val="40000"/>
                    </a:schemeClr>
                  </a:outerShdw>
                </a:effectLst>
              </a:rPr>
              <a:t>随机投影</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71600" y="1491630"/>
            <a:ext cx="7560840" cy="613694"/>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针对</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随机投影，本实验使用了高斯随机矩阵和稀疏随机矩阵两种构造随机矩阵的方法，而降维后的维度为</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6873</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维，该维度由</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Johnson–</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Lindenstrauss</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定理计算得到。</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98194528"/>
              </p:ext>
            </p:extLst>
          </p:nvPr>
        </p:nvGraphicFramePr>
        <p:xfrm>
          <a:off x="1691680" y="2571750"/>
          <a:ext cx="5746750" cy="1416050"/>
        </p:xfrm>
        <a:graphic>
          <a:graphicData uri="http://schemas.openxmlformats.org/presentationml/2006/ole">
            <mc:AlternateContent xmlns:mc="http://schemas.openxmlformats.org/markup-compatibility/2006">
              <mc:Choice xmlns:v="urn:schemas-microsoft-com:vml" Requires="v">
                <p:oleObj spid="_x0000_s3075" name="文档" r:id="rId4" imgW="5746716" imgH="1416370" progId="Word.Document.12">
                  <p:embed/>
                </p:oleObj>
              </mc:Choice>
              <mc:Fallback>
                <p:oleObj name="文档" r:id="rId4" imgW="5746716" imgH="1416370" progId="Word.Document.12">
                  <p:embed/>
                  <p:pic>
                    <p:nvPicPr>
                      <p:cNvPr id="0" name=""/>
                      <p:cNvPicPr/>
                      <p:nvPr/>
                    </p:nvPicPr>
                    <p:blipFill>
                      <a:blip r:embed="rId5"/>
                      <a:stretch>
                        <a:fillRect/>
                      </a:stretch>
                    </p:blipFill>
                    <p:spPr>
                      <a:xfrm>
                        <a:off x="1691680" y="2571750"/>
                        <a:ext cx="5746750" cy="1416050"/>
                      </a:xfrm>
                      <a:prstGeom prst="rect">
                        <a:avLst/>
                      </a:prstGeom>
                    </p:spPr>
                  </p:pic>
                </p:oleObj>
              </mc:Fallback>
            </mc:AlternateContent>
          </a:graphicData>
        </a:graphic>
      </p:graphicFrame>
    </p:spTree>
    <p:extLst>
      <p:ext uri="{BB962C8B-B14F-4D97-AF65-F5344CB8AC3E}">
        <p14:creationId xmlns:p14="http://schemas.microsoft.com/office/powerpoint/2010/main" val="161963756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实验分析</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76417" y="987574"/>
            <a:ext cx="7560840" cy="336695"/>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本</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实验采用的多种降维方法的效果如下表所示</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57880" y="3867894"/>
            <a:ext cx="7560840" cy="890693"/>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除了</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SVD</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降维方法对本实验的数据无效以外，所有的数据降维方法在减少数据维度的同时，也起到了一定的特征提取的作用，提高了分类的效果。不过与神经网络相比，这种特征提取计算量较小，提取出的特征与用于计算的数据密切相关，并且没有固定的参数，无法学习。</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508696196"/>
              </p:ext>
            </p:extLst>
          </p:nvPr>
        </p:nvGraphicFramePr>
        <p:xfrm>
          <a:off x="1331640" y="1630482"/>
          <a:ext cx="5746750" cy="2022475"/>
        </p:xfrm>
        <a:graphic>
          <a:graphicData uri="http://schemas.openxmlformats.org/presentationml/2006/ole">
            <mc:AlternateContent xmlns:mc="http://schemas.openxmlformats.org/markup-compatibility/2006">
              <mc:Choice xmlns:v="urn:schemas-microsoft-com:vml" Requires="v">
                <p:oleObj spid="_x0000_s4099" name="文档" r:id="rId4" imgW="5746716" imgH="2022820" progId="Word.Document.12">
                  <p:embed/>
                </p:oleObj>
              </mc:Choice>
              <mc:Fallback>
                <p:oleObj name="文档" r:id="rId4" imgW="5746716" imgH="2022820" progId="Word.Document.12">
                  <p:embed/>
                  <p:pic>
                    <p:nvPicPr>
                      <p:cNvPr id="0" name=""/>
                      <p:cNvPicPr/>
                      <p:nvPr/>
                    </p:nvPicPr>
                    <p:blipFill>
                      <a:blip r:embed="rId5"/>
                      <a:stretch>
                        <a:fillRect/>
                      </a:stretch>
                    </p:blipFill>
                    <p:spPr>
                      <a:xfrm>
                        <a:off x="1331640" y="1630482"/>
                        <a:ext cx="5746750" cy="2022475"/>
                      </a:xfrm>
                      <a:prstGeom prst="rect">
                        <a:avLst/>
                      </a:prstGeom>
                    </p:spPr>
                  </p:pic>
                </p:oleObj>
              </mc:Fallback>
            </mc:AlternateContent>
          </a:graphicData>
        </a:graphic>
      </p:graphicFrame>
    </p:spTree>
    <p:extLst>
      <p:ext uri="{BB962C8B-B14F-4D97-AF65-F5344CB8AC3E}">
        <p14:creationId xmlns:p14="http://schemas.microsoft.com/office/powerpoint/2010/main" val="71873614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30533" y="2312064"/>
            <a:ext cx="882935" cy="519439"/>
          </a:xfrm>
          <a:prstGeom prst="rect">
            <a:avLst/>
          </a:prstGeom>
          <a:noFill/>
        </p:spPr>
        <p:txBody>
          <a:bodyPr wrap="none" lIns="51435" tIns="25718" rIns="51435" bIns="25718">
            <a:spAutoFit/>
          </a:bodyPr>
          <a:lstStyle/>
          <a:p>
            <a:pPr algn="ctr"/>
            <a:r>
              <a:rPr lang="zh-CN" altLang="en-US" sz="3038" dirty="0">
                <a:ln w="0"/>
                <a:effectLst>
                  <a:outerShdw blurRad="38100" dist="19050" dir="2700000" algn="tl" rotWithShape="0">
                    <a:schemeClr val="dk1">
                      <a:alpha val="40000"/>
                    </a:schemeClr>
                  </a:outerShdw>
                </a:effectLst>
              </a:rPr>
              <a:t>谢谢</a:t>
            </a:r>
          </a:p>
        </p:txBody>
      </p:sp>
    </p:spTree>
    <p:extLst>
      <p:ext uri="{BB962C8B-B14F-4D97-AF65-F5344CB8AC3E}">
        <p14:creationId xmlns:p14="http://schemas.microsoft.com/office/powerpoint/2010/main" val="65586049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3203848" y="2237094"/>
            <a:ext cx="5050408" cy="623250"/>
          </a:xfrm>
          <a:prstGeom prst="rect">
            <a:avLst/>
          </a:prstGeom>
          <a:noFill/>
        </p:spPr>
        <p:txBody>
          <a:bodyPr wrap="square" lIns="68584" tIns="34291" rIns="68584" bIns="34291" rtlCol="0">
            <a:spAutoFit/>
          </a:bodyPr>
          <a:lstStyle/>
          <a:p>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rPr>
              <a:t>SVD</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降维方法</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19099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9"/>
                                        </p:tgtEl>
                                        <p:attrNameLst>
                                          <p:attrName>style.visibility</p:attrName>
                                        </p:attrNameLst>
                                      </p:cBhvr>
                                      <p:to>
                                        <p:strVal val="visible"/>
                                      </p:to>
                                    </p:set>
                                    <p:animEffect transition="in" filter="wipe(left)">
                                      <p:cBhvr>
                                        <p:cTn id="12" dur="200"/>
                                        <p:tgtEl>
                                          <p:spTgt spid="49"/>
                                        </p:tgtEl>
                                      </p:cBhvr>
                                    </p:animEffect>
                                  </p:childTnLst>
                                </p:cTn>
                              </p:par>
                              <p:par>
                                <p:cTn id="13" presetID="36" presetClass="emph" presetSubtype="0" fill="hold" grpId="1" nodeType="withEffect">
                                  <p:stCondLst>
                                    <p:cond delay="0"/>
                                  </p:stCondLst>
                                  <p:iterate type="lt">
                                    <p:tmPct val="30000"/>
                                  </p:iterate>
                                  <p:childTnLst>
                                    <p:animScale>
                                      <p:cBhvr>
                                        <p:cTn id="14" dur="50" autoRev="1" fill="hold">
                                          <p:stCondLst>
                                            <p:cond delay="0"/>
                                          </p:stCondLst>
                                        </p:cTn>
                                        <p:tgtEl>
                                          <p:spTgt spid="49"/>
                                        </p:tgtEl>
                                      </p:cBhvr>
                                      <p:to x="80000" y="100000"/>
                                    </p:animScale>
                                    <p:anim by="(#ppt_w*0.10)" calcmode="lin" valueType="num">
                                      <p:cBhvr>
                                        <p:cTn id="15" dur="50" autoRev="1" fill="hold">
                                          <p:stCondLst>
                                            <p:cond delay="0"/>
                                          </p:stCondLst>
                                        </p:cTn>
                                        <p:tgtEl>
                                          <p:spTgt spid="49"/>
                                        </p:tgtEl>
                                        <p:attrNameLst>
                                          <p:attrName>ppt_x</p:attrName>
                                        </p:attrNameLst>
                                      </p:cBhvr>
                                    </p:anim>
                                    <p:anim by="(-#ppt_w*0.10)" calcmode="lin" valueType="num">
                                      <p:cBhvr>
                                        <p:cTn id="16" dur="50" autoRev="1" fill="hold">
                                          <p:stCondLst>
                                            <p:cond delay="0"/>
                                          </p:stCondLst>
                                        </p:cTn>
                                        <p:tgtEl>
                                          <p:spTgt spid="49"/>
                                        </p:tgtEl>
                                        <p:attrNameLst>
                                          <p:attrName>ppt_y</p:attrName>
                                        </p:attrNameLst>
                                      </p:cBhvr>
                                    </p:anim>
                                    <p:animRot by="-480000">
                                      <p:cBhvr>
                                        <p:cTn id="17"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857880" y="200199"/>
            <a:ext cx="97781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SVD</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简介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5" name="矩形 14"/>
              <p:cNvSpPr/>
              <p:nvPr/>
            </p:nvSpPr>
            <p:spPr>
              <a:xfrm>
                <a:off x="1907704" y="987574"/>
                <a:ext cx="5112568" cy="2485360"/>
              </a:xfrm>
              <a:prstGeom prst="rect">
                <a:avLst/>
              </a:prstGeom>
            </p:spPr>
            <p:txBody>
              <a:bodyPr wrap="square">
                <a:spAutoFit/>
              </a:bodyPr>
              <a:lstStyle/>
              <a:p>
                <a:pPr indent="228600" algn="just">
                  <a:lnSpc>
                    <a:spcPct val="150000"/>
                  </a:lnSpc>
                  <a:spcAft>
                    <a:spcPts val="0"/>
                  </a:spcAft>
                </a:pPr>
                <a:r>
                  <a:rPr lang="en-US" altLang="zh-CN" sz="1200" kern="100" dirty="0" smtClean="0">
                    <a:latin typeface="微软雅黑" panose="020B0503020204020204" pitchFamily="34" charset="-122"/>
                    <a:ea typeface="微软雅黑" panose="020B0503020204020204" pitchFamily="34" charset="-122"/>
                  </a:rPr>
                  <a:t>SVD</a:t>
                </a:r>
                <a:r>
                  <a:rPr lang="zh-CN" altLang="en-US" sz="1200" kern="100" dirty="0" smtClean="0">
                    <a:latin typeface="微软雅黑" panose="020B0503020204020204" pitchFamily="34" charset="-122"/>
                    <a:ea typeface="微软雅黑" panose="020B0503020204020204" pitchFamily="34" charset="-122"/>
                  </a:rPr>
                  <a:t>是一种矩阵分解，可以将一个矩阵分解成</a:t>
                </a:r>
                <a:r>
                  <a:rPr lang="en-US" altLang="zh-CN" sz="1200" kern="100" dirty="0" smtClean="0">
                    <a:latin typeface="微软雅黑" panose="020B0503020204020204" pitchFamily="34" charset="-122"/>
                    <a:ea typeface="微软雅黑" panose="020B0503020204020204" pitchFamily="34" charset="-122"/>
                  </a:rPr>
                  <a:t>3</a:t>
                </a:r>
                <a:r>
                  <a:rPr lang="zh-CN" altLang="en-US" sz="1200" kern="100" dirty="0" smtClean="0">
                    <a:latin typeface="微软雅黑" panose="020B0503020204020204" pitchFamily="34" charset="-122"/>
                    <a:ea typeface="微软雅黑" panose="020B0503020204020204" pitchFamily="34" charset="-122"/>
                  </a:rPr>
                  <a:t>个更小矩阵的乘积。</a:t>
                </a:r>
                <a:endParaRPr lang="en-US" altLang="zh-CN" sz="1200" kern="100" dirty="0" smtClean="0">
                  <a:latin typeface="微软雅黑" panose="020B0503020204020204" pitchFamily="34" charset="-122"/>
                  <a:ea typeface="微软雅黑" panose="020B0503020204020204" pitchFamily="34" charset="-122"/>
                </a:endParaRPr>
              </a:p>
              <a:p>
                <a:pPr indent="228600" algn="just">
                  <a:lnSpc>
                    <a:spcPct val="150000"/>
                  </a:lnSpc>
                  <a:spcAft>
                    <a:spcPts val="0"/>
                  </a:spcAft>
                </a:pPr>
                <a:endParaRPr lang="en-US" altLang="zh-CN" sz="1200" kern="100" dirty="0" smtClean="0">
                  <a:latin typeface="微软雅黑" panose="020B0503020204020204" pitchFamily="34" charset="-122"/>
                  <a:ea typeface="微软雅黑" panose="020B0503020204020204" pitchFamily="34" charset="-122"/>
                </a:endParaRPr>
              </a:p>
              <a:p>
                <a:pPr indent="228600" algn="just">
                  <a:lnSpc>
                    <a:spcPct val="150000"/>
                  </a:lnSpc>
                  <a:spcAft>
                    <a:spcPts val="0"/>
                  </a:spcAft>
                </a:pPr>
                <a:r>
                  <a:rPr lang="zh-CN" altLang="zh-CN" sz="1200" kern="100" dirty="0" smtClean="0">
                    <a:latin typeface="微软雅黑" panose="020B0503020204020204" pitchFamily="34" charset="-122"/>
                    <a:ea typeface="微软雅黑" panose="020B0503020204020204" pitchFamily="34" charset="-122"/>
                  </a:rPr>
                  <a:t>对于</a:t>
                </a:r>
                <a:r>
                  <a:rPr lang="zh-CN" altLang="zh-CN" sz="1200" kern="100" dirty="0">
                    <a:latin typeface="微软雅黑" panose="020B0503020204020204" pitchFamily="34" charset="-122"/>
                    <a:ea typeface="微软雅黑" panose="020B0503020204020204" pitchFamily="34" charset="-122"/>
                  </a:rPr>
                  <a:t>矩阵</a:t>
                </a:r>
                <a14:m>
                  <m:oMath xmlns:m="http://schemas.openxmlformats.org/officeDocument/2006/math">
                    <m:r>
                      <m:rPr>
                        <m:sty m:val="p"/>
                      </m:rPr>
                      <a:rPr lang="en-US" altLang="zh-CN" sz="1200" kern="100">
                        <a:latin typeface="Cambria Math" panose="02040503050406030204" pitchFamily="18" charset="0"/>
                      </a:rPr>
                      <m:t>A</m:t>
                    </m:r>
                    <m:r>
                      <a:rPr lang="en-US" altLang="zh-CN" sz="1200" kern="100">
                        <a:latin typeface="Cambria Math" panose="02040503050406030204" pitchFamily="18" charset="0"/>
                      </a:rPr>
                      <m:t>∈</m:t>
                    </m:r>
                    <m:sSup>
                      <m:sSupPr>
                        <m:ctrlPr>
                          <a:rPr lang="zh-CN" altLang="zh-CN" sz="1200" i="1" kern="100">
                            <a:effectLst/>
                            <a:latin typeface="Cambria Math" panose="02040503050406030204" pitchFamily="18" charset="0"/>
                            <a:ea typeface="Cambria Math" panose="02040503050406030204" pitchFamily="18" charset="0"/>
                          </a:rPr>
                        </m:ctrlPr>
                      </m:sSupPr>
                      <m:e>
                        <m:r>
                          <a:rPr lang="en-US" altLang="zh-CN" sz="1200" i="1" kern="100">
                            <a:latin typeface="Cambria Math" panose="02040503050406030204" pitchFamily="18" charset="0"/>
                          </a:rPr>
                          <m:t>𝐶</m:t>
                        </m:r>
                      </m:e>
                      <m:sup>
                        <m:r>
                          <a:rPr lang="en-US" altLang="zh-CN" sz="1200" i="1" kern="100">
                            <a:latin typeface="Cambria Math" panose="02040503050406030204" pitchFamily="18" charset="0"/>
                          </a:rPr>
                          <m:t>𝑚</m:t>
                        </m:r>
                        <m:r>
                          <a:rPr lang="en-US" altLang="zh-CN" sz="1200" i="1" kern="100">
                            <a:latin typeface="Cambria Math" panose="02040503050406030204" pitchFamily="18" charset="0"/>
                          </a:rPr>
                          <m:t>∗</m:t>
                        </m:r>
                        <m:r>
                          <a:rPr lang="en-US" altLang="zh-CN" sz="1200" i="1" kern="100">
                            <a:latin typeface="Cambria Math" panose="02040503050406030204" pitchFamily="18" charset="0"/>
                          </a:rPr>
                          <m:t>𝑛</m:t>
                        </m:r>
                      </m:sup>
                    </m:sSup>
                  </m:oMath>
                </a14:m>
                <a:r>
                  <a:rPr lang="zh-CN" altLang="zh-CN" sz="1200" kern="100" dirty="0">
                    <a:latin typeface="微软雅黑" panose="020B0503020204020204" pitchFamily="34" charset="-122"/>
                    <a:ea typeface="微软雅黑" panose="020B0503020204020204" pitchFamily="34" charset="-122"/>
                  </a:rPr>
                  <a:t>，</a:t>
                </a:r>
                <a:r>
                  <a:rPr lang="en-US" altLang="zh-CN" sz="1200" kern="100" dirty="0">
                    <a:latin typeface="微软雅黑" panose="020B0503020204020204" pitchFamily="34" charset="-122"/>
                    <a:ea typeface="微软雅黑" panose="020B0503020204020204" pitchFamily="34" charset="-122"/>
                  </a:rPr>
                  <a:t>r(A)=r</a:t>
                </a:r>
                <a:r>
                  <a:rPr lang="zh-CN" altLang="zh-CN" sz="1200" kern="100" dirty="0">
                    <a:latin typeface="微软雅黑" panose="020B0503020204020204" pitchFamily="34" charset="-122"/>
                    <a:ea typeface="微软雅黑" panose="020B0503020204020204" pitchFamily="34" charset="-122"/>
                  </a:rPr>
                  <a:t>，</a:t>
                </a:r>
                <a14:m>
                  <m:oMath xmlns:m="http://schemas.openxmlformats.org/officeDocument/2006/math">
                    <m:r>
                      <m:rPr>
                        <m:sty m:val="p"/>
                      </m:rPr>
                      <a:rPr lang="zh-CN" altLang="zh-CN" sz="1200" kern="100">
                        <a:latin typeface="Cambria Math" panose="02040503050406030204" pitchFamily="18" charset="0"/>
                      </a:rPr>
                      <m:t>λ</m:t>
                    </m:r>
                    <m:d>
                      <m:dPr>
                        <m:ctrlPr>
                          <a:rPr lang="zh-CN" altLang="zh-CN" sz="1200" i="1" kern="100">
                            <a:effectLst/>
                            <a:latin typeface="Cambria Math" panose="02040503050406030204" pitchFamily="18" charset="0"/>
                            <a:ea typeface="Cambria Math" panose="02040503050406030204" pitchFamily="18" charset="0"/>
                          </a:rPr>
                        </m:ctrlPr>
                      </m:dPr>
                      <m:e>
                        <m:r>
                          <a:rPr lang="en-US" altLang="zh-CN" sz="1200" i="1" kern="100">
                            <a:latin typeface="Cambria Math" panose="02040503050406030204" pitchFamily="18" charset="0"/>
                          </a:rPr>
                          <m:t>𝐴</m:t>
                        </m:r>
                        <m:sSup>
                          <m:sSupPr>
                            <m:ctrlPr>
                              <a:rPr lang="zh-CN" altLang="zh-CN" sz="1200" i="1" kern="100">
                                <a:effectLst/>
                                <a:latin typeface="Cambria Math" panose="02040503050406030204" pitchFamily="18" charset="0"/>
                                <a:ea typeface="Cambria Math" panose="02040503050406030204" pitchFamily="18" charset="0"/>
                              </a:rPr>
                            </m:ctrlPr>
                          </m:sSupPr>
                          <m:e>
                            <m:r>
                              <a:rPr lang="en-US" altLang="zh-CN" sz="1200" i="1" kern="100">
                                <a:latin typeface="Cambria Math" panose="02040503050406030204" pitchFamily="18" charset="0"/>
                              </a:rPr>
                              <m:t>𝐴</m:t>
                            </m:r>
                          </m:e>
                          <m:sup>
                            <m:r>
                              <a:rPr lang="en-US" altLang="zh-CN" sz="1200" i="1" kern="100">
                                <a:latin typeface="Cambria Math" panose="02040503050406030204" pitchFamily="18" charset="0"/>
                              </a:rPr>
                              <m:t>𝐻</m:t>
                            </m:r>
                          </m:sup>
                        </m:sSup>
                      </m:e>
                    </m:d>
                    <m:r>
                      <a:rPr lang="en-US" altLang="zh-CN" sz="1200" kern="100">
                        <a:latin typeface="Cambria Math" panose="02040503050406030204" pitchFamily="18" charset="0"/>
                      </a:rPr>
                      <m:t>=</m:t>
                    </m:r>
                    <m:d>
                      <m:dPr>
                        <m:begChr m:val="{"/>
                        <m:endChr m:val="}"/>
                        <m:ctrlPr>
                          <a:rPr lang="zh-CN" altLang="zh-CN" sz="1200" i="1" kern="100">
                            <a:effectLst/>
                            <a:latin typeface="Cambria Math" panose="02040503050406030204" pitchFamily="18" charset="0"/>
                            <a:ea typeface="Cambria Math" panose="02040503050406030204" pitchFamily="18" charset="0"/>
                          </a:rPr>
                        </m:ctrlPr>
                      </m:dPr>
                      <m:e>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i="1" kern="100">
                                <a:latin typeface="Cambria Math" panose="02040503050406030204" pitchFamily="18" charset="0"/>
                              </a:rPr>
                              <m:t>𝜆</m:t>
                            </m:r>
                          </m:e>
                          <m:sub>
                            <m:r>
                              <a:rPr lang="en-US" altLang="zh-CN" sz="1200" kern="100">
                                <a:latin typeface="Cambria Math" panose="02040503050406030204" pitchFamily="18" charset="0"/>
                              </a:rPr>
                              <m:t>1</m:t>
                            </m:r>
                          </m:sub>
                        </m:sSub>
                        <m:r>
                          <a:rPr lang="en-US" altLang="zh-CN" sz="1200" kern="100">
                            <a:latin typeface="Cambria Math" panose="02040503050406030204" pitchFamily="18" charset="0"/>
                          </a:rPr>
                          <m:t>,⋯,</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i="1" kern="100">
                                <a:latin typeface="Cambria Math" panose="02040503050406030204" pitchFamily="18" charset="0"/>
                              </a:rPr>
                              <m:t>𝜆</m:t>
                            </m:r>
                          </m:e>
                          <m:sub>
                            <m:r>
                              <a:rPr lang="en-US" altLang="zh-CN" sz="1200" i="1" kern="100">
                                <a:latin typeface="Cambria Math" panose="02040503050406030204" pitchFamily="18" charset="0"/>
                              </a:rPr>
                              <m:t>𝑟</m:t>
                            </m:r>
                          </m:sub>
                        </m:sSub>
                        <m:r>
                          <a:rPr lang="en-US" altLang="zh-CN" sz="1200" kern="100">
                            <a:latin typeface="Cambria Math" panose="02040503050406030204" pitchFamily="18" charset="0"/>
                          </a:rPr>
                          <m:t>,0,⋯,0</m:t>
                        </m:r>
                      </m:e>
                    </m:d>
                  </m:oMath>
                </a14:m>
                <a:endParaRPr lang="zh-CN" altLang="zh-CN" sz="1200" kern="100" dirty="0">
                  <a:latin typeface="微软雅黑" panose="020B0503020204020204" pitchFamily="34" charset="-122"/>
                  <a:ea typeface="微软雅黑" panose="020B0503020204020204" pitchFamily="34" charset="-122"/>
                </a:endParaRPr>
              </a:p>
              <a:p>
                <a:pPr indent="228600" algn="just">
                  <a:lnSpc>
                    <a:spcPct val="150000"/>
                  </a:lnSpc>
                  <a:spcAft>
                    <a:spcPts val="0"/>
                  </a:spcAft>
                </a:pPr>
                <a:r>
                  <a:rPr lang="en-US" altLang="zh-CN" sz="1200" kern="100" dirty="0">
                    <a:latin typeface="微软雅黑" panose="020B0503020204020204" pitchFamily="34" charset="-122"/>
                    <a:ea typeface="微软雅黑" panose="020B0503020204020204" pitchFamily="34" charset="-122"/>
                  </a:rPr>
                  <a:t>A</a:t>
                </a:r>
                <a:r>
                  <a:rPr lang="zh-CN" altLang="zh-CN" sz="1200" kern="100" dirty="0">
                    <a:latin typeface="微软雅黑" panose="020B0503020204020204" pitchFamily="34" charset="-122"/>
                    <a:ea typeface="微软雅黑" panose="020B0503020204020204" pitchFamily="34" charset="-122"/>
                  </a:rPr>
                  <a:t>的正奇异值为：</a:t>
                </a:r>
                <a14:m>
                  <m:oMath xmlns:m="http://schemas.openxmlformats.org/officeDocument/2006/math">
                    <m:sSup>
                      <m:sSupPr>
                        <m:ctrlPr>
                          <a:rPr lang="zh-CN" altLang="zh-CN" sz="1200" i="1" kern="100">
                            <a:effectLst/>
                            <a:latin typeface="Cambria Math" panose="02040503050406030204" pitchFamily="18" charset="0"/>
                            <a:ea typeface="Cambria Math" panose="02040503050406030204" pitchFamily="18" charset="0"/>
                          </a:rPr>
                        </m:ctrlPr>
                      </m:sSupPr>
                      <m:e>
                        <m:r>
                          <a:rPr lang="en-US" altLang="zh-CN" sz="1200" i="1" kern="100">
                            <a:latin typeface="Cambria Math" panose="02040503050406030204" pitchFamily="18" charset="0"/>
                          </a:rPr>
                          <m:t>𝑆</m:t>
                        </m:r>
                      </m:e>
                      <m:sup>
                        <m:r>
                          <a:rPr lang="en-US" altLang="zh-CN" sz="1200" kern="100">
                            <a:latin typeface="Cambria Math" panose="02040503050406030204" pitchFamily="18" charset="0"/>
                          </a:rPr>
                          <m:t>+</m:t>
                        </m:r>
                      </m:sup>
                    </m:sSup>
                    <m:d>
                      <m:dPr>
                        <m:ctrlPr>
                          <a:rPr lang="zh-CN" altLang="zh-CN" sz="1200" i="1" kern="100">
                            <a:effectLst/>
                            <a:latin typeface="Cambria Math" panose="02040503050406030204" pitchFamily="18" charset="0"/>
                            <a:ea typeface="Cambria Math" panose="02040503050406030204" pitchFamily="18" charset="0"/>
                          </a:rPr>
                        </m:ctrlPr>
                      </m:dPr>
                      <m:e>
                        <m:r>
                          <a:rPr lang="en-US" altLang="zh-CN" sz="1200" i="1" kern="100">
                            <a:latin typeface="Cambria Math" panose="02040503050406030204" pitchFamily="18" charset="0"/>
                          </a:rPr>
                          <m:t>𝐴</m:t>
                        </m:r>
                      </m:e>
                    </m:d>
                    <m:r>
                      <a:rPr lang="en-US" altLang="zh-CN" sz="1200" kern="100">
                        <a:latin typeface="Cambria Math" panose="02040503050406030204" pitchFamily="18" charset="0"/>
                      </a:rPr>
                      <m:t>=</m:t>
                    </m:r>
                    <m:d>
                      <m:dPr>
                        <m:begChr m:val="{"/>
                        <m:endChr m:val="}"/>
                        <m:ctrlPr>
                          <a:rPr lang="zh-CN" altLang="zh-CN" sz="1200" i="1" kern="100">
                            <a:effectLst/>
                            <a:latin typeface="Cambria Math" panose="02040503050406030204" pitchFamily="18" charset="0"/>
                            <a:ea typeface="Cambria Math" panose="02040503050406030204" pitchFamily="18" charset="0"/>
                          </a:rPr>
                        </m:ctrlPr>
                      </m:dPr>
                      <m:e>
                        <m:rad>
                          <m:radPr>
                            <m:degHide m:val="on"/>
                            <m:ctrlPr>
                              <a:rPr lang="zh-CN" altLang="zh-CN" sz="1200" i="1" kern="100">
                                <a:effectLst/>
                                <a:latin typeface="Cambria Math" panose="02040503050406030204" pitchFamily="18" charset="0"/>
                                <a:ea typeface="Cambria Math" panose="02040503050406030204" pitchFamily="18" charset="0"/>
                              </a:rPr>
                            </m:ctrlPr>
                          </m:radPr>
                          <m:deg/>
                          <m:e>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i="1" kern="100">
                                    <a:latin typeface="Cambria Math" panose="02040503050406030204" pitchFamily="18" charset="0"/>
                                  </a:rPr>
                                  <m:t>𝜆</m:t>
                                </m:r>
                              </m:e>
                              <m:sub>
                                <m:r>
                                  <a:rPr lang="en-US" altLang="zh-CN" sz="1200" kern="100">
                                    <a:latin typeface="Cambria Math" panose="02040503050406030204" pitchFamily="18" charset="0"/>
                                  </a:rPr>
                                  <m:t>1</m:t>
                                </m:r>
                              </m:sub>
                            </m:sSub>
                          </m:e>
                        </m:rad>
                        <m:r>
                          <a:rPr lang="en-US" altLang="zh-CN" sz="1200" kern="100">
                            <a:latin typeface="Cambria Math" panose="02040503050406030204" pitchFamily="18" charset="0"/>
                          </a:rPr>
                          <m:t>,⋯,</m:t>
                        </m:r>
                        <m:rad>
                          <m:radPr>
                            <m:degHide m:val="on"/>
                            <m:ctrlPr>
                              <a:rPr lang="zh-CN" altLang="zh-CN" sz="1200" i="1" kern="100">
                                <a:effectLst/>
                                <a:latin typeface="Cambria Math" panose="02040503050406030204" pitchFamily="18" charset="0"/>
                                <a:ea typeface="Cambria Math" panose="02040503050406030204" pitchFamily="18" charset="0"/>
                              </a:rPr>
                            </m:ctrlPr>
                          </m:radPr>
                          <m:deg/>
                          <m:e>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i="1" kern="100">
                                    <a:latin typeface="Cambria Math" panose="02040503050406030204" pitchFamily="18" charset="0"/>
                                  </a:rPr>
                                  <m:t>𝜆</m:t>
                                </m:r>
                              </m:e>
                              <m:sub>
                                <m:r>
                                  <a:rPr lang="en-US" altLang="zh-CN" sz="1200" i="1" kern="100">
                                    <a:latin typeface="Cambria Math" panose="02040503050406030204" pitchFamily="18" charset="0"/>
                                  </a:rPr>
                                  <m:t>𝑟</m:t>
                                </m:r>
                              </m:sub>
                            </m:sSub>
                          </m:e>
                        </m:rad>
                      </m:e>
                    </m:d>
                  </m:oMath>
                </a14:m>
                <a:endParaRPr lang="en-US" altLang="zh-CN" sz="900" kern="100" dirty="0" smtClean="0">
                  <a:latin typeface="微软雅黑" panose="020B0503020204020204" pitchFamily="34" charset="-122"/>
                  <a:ea typeface="微软雅黑" panose="020B0503020204020204" pitchFamily="34" charset="-122"/>
                </a:endParaRPr>
              </a:p>
              <a:p>
                <a:pPr indent="228600" algn="just">
                  <a:lnSpc>
                    <a:spcPct val="150000"/>
                  </a:lnSpc>
                  <a:spcAft>
                    <a:spcPts val="0"/>
                  </a:spcAft>
                </a:pPr>
                <a:endParaRPr lang="zh-CN" altLang="zh-CN" sz="900" kern="100" dirty="0">
                  <a:latin typeface="微软雅黑" panose="020B0503020204020204" pitchFamily="34" charset="-122"/>
                  <a:ea typeface="微软雅黑" panose="020B0503020204020204" pitchFamily="34" charset="-122"/>
                </a:endParaRPr>
              </a:p>
              <a:p>
                <a:pPr indent="228600" algn="just">
                  <a:lnSpc>
                    <a:spcPct val="150000"/>
                  </a:lnSpc>
                  <a:spcAft>
                    <a:spcPts val="0"/>
                  </a:spcAft>
                </a:pPr>
                <a:r>
                  <a:rPr lang="zh-CN" altLang="zh-CN" sz="1200" kern="100" dirty="0">
                    <a:latin typeface="微软雅黑" panose="020B0503020204020204" pitchFamily="34" charset="-122"/>
                    <a:ea typeface="微软雅黑" panose="020B0503020204020204" pitchFamily="34" charset="-122"/>
                  </a:rPr>
                  <a:t>奇异值分解：</a:t>
                </a:r>
                <a:endParaRPr lang="zh-CN" altLang="zh-CN" sz="900" kern="100" dirty="0">
                  <a:latin typeface="微软雅黑" panose="020B0503020204020204" pitchFamily="34" charset="-122"/>
                  <a:ea typeface="微软雅黑" panose="020B0503020204020204" pitchFamily="34" charset="-122"/>
                </a:endParaRPr>
              </a:p>
              <a:p>
                <a:pPr marL="266700" indent="266700" algn="just">
                  <a:lnSpc>
                    <a:spcPct val="150000"/>
                  </a:lnSpc>
                  <a:spcAft>
                    <a:spcPts val="0"/>
                  </a:spcAft>
                </a:pPr>
                <a:r>
                  <a:rPr lang="zh-CN" altLang="zh-CN" sz="1200" kern="100" dirty="0">
                    <a:latin typeface="微软雅黑" panose="020B0503020204020204" pitchFamily="34" charset="-122"/>
                    <a:ea typeface="微软雅黑" panose="020B0503020204020204" pitchFamily="34" charset="-122"/>
                  </a:rPr>
                  <a:t>存在酉阵</a:t>
                </a:r>
                <a14:m>
                  <m:oMath xmlns:m="http://schemas.openxmlformats.org/officeDocument/2006/math">
                    <m:r>
                      <m:rPr>
                        <m:sty m:val="p"/>
                      </m:rPr>
                      <a:rPr lang="en-US" altLang="zh-CN" sz="1200" kern="100">
                        <a:latin typeface="Cambria Math" panose="02040503050406030204" pitchFamily="18" charset="0"/>
                      </a:rPr>
                      <m:t>W</m:t>
                    </m:r>
                    <m:r>
                      <a:rPr lang="en-US" altLang="zh-CN" sz="1200" kern="100">
                        <a:latin typeface="Cambria Math" panose="02040503050406030204" pitchFamily="18" charset="0"/>
                      </a:rPr>
                      <m:t>∈</m:t>
                    </m:r>
                    <m:sSup>
                      <m:sSupPr>
                        <m:ctrlPr>
                          <a:rPr lang="zh-CN" altLang="zh-CN" sz="1200" i="1" kern="100">
                            <a:effectLst/>
                            <a:latin typeface="Cambria Math" panose="02040503050406030204" pitchFamily="18" charset="0"/>
                            <a:ea typeface="Cambria Math" panose="02040503050406030204" pitchFamily="18" charset="0"/>
                          </a:rPr>
                        </m:ctrlPr>
                      </m:sSupPr>
                      <m:e>
                        <m:r>
                          <a:rPr lang="en-US" altLang="zh-CN" sz="1200" i="1" kern="100">
                            <a:latin typeface="Cambria Math" panose="02040503050406030204" pitchFamily="18" charset="0"/>
                          </a:rPr>
                          <m:t>𝐶</m:t>
                        </m:r>
                      </m:e>
                      <m:sup>
                        <m:r>
                          <a:rPr lang="en-US" altLang="zh-CN" sz="1200" i="1" kern="100">
                            <a:latin typeface="Cambria Math" panose="02040503050406030204" pitchFamily="18" charset="0"/>
                          </a:rPr>
                          <m:t>𝑚</m:t>
                        </m:r>
                        <m:r>
                          <a:rPr lang="en-US" altLang="zh-CN" sz="1200" i="1" kern="100">
                            <a:latin typeface="Cambria Math" panose="02040503050406030204" pitchFamily="18" charset="0"/>
                          </a:rPr>
                          <m:t>∗</m:t>
                        </m:r>
                        <m:r>
                          <a:rPr lang="en-US" altLang="zh-CN" sz="1200" i="1" kern="100">
                            <a:latin typeface="Cambria Math" panose="02040503050406030204" pitchFamily="18" charset="0"/>
                          </a:rPr>
                          <m:t>𝑚</m:t>
                        </m:r>
                      </m:sup>
                    </m:sSup>
                  </m:oMath>
                </a14:m>
                <a:r>
                  <a:rPr lang="zh-CN" altLang="zh-CN" sz="1200" kern="100" dirty="0">
                    <a:latin typeface="微软雅黑" panose="020B0503020204020204" pitchFamily="34" charset="-122"/>
                    <a:ea typeface="微软雅黑" panose="020B0503020204020204" pitchFamily="34" charset="-122"/>
                  </a:rPr>
                  <a:t>和酉阵</a:t>
                </a:r>
                <a14:m>
                  <m:oMath xmlns:m="http://schemas.openxmlformats.org/officeDocument/2006/math">
                    <m:r>
                      <m:rPr>
                        <m:sty m:val="p"/>
                      </m:rPr>
                      <a:rPr lang="en-US" altLang="zh-CN" sz="1200" kern="100">
                        <a:latin typeface="Cambria Math" panose="02040503050406030204" pitchFamily="18" charset="0"/>
                      </a:rPr>
                      <m:t>V</m:t>
                    </m:r>
                    <m:r>
                      <a:rPr lang="en-US" altLang="zh-CN" sz="1200" kern="100">
                        <a:latin typeface="Cambria Math" panose="02040503050406030204" pitchFamily="18" charset="0"/>
                      </a:rPr>
                      <m:t>∈</m:t>
                    </m:r>
                    <m:sSup>
                      <m:sSupPr>
                        <m:ctrlPr>
                          <a:rPr lang="zh-CN" altLang="zh-CN" sz="1200" i="1" kern="100">
                            <a:effectLst/>
                            <a:latin typeface="Cambria Math" panose="02040503050406030204" pitchFamily="18" charset="0"/>
                            <a:ea typeface="Cambria Math" panose="02040503050406030204" pitchFamily="18" charset="0"/>
                          </a:rPr>
                        </m:ctrlPr>
                      </m:sSupPr>
                      <m:e>
                        <m:r>
                          <a:rPr lang="en-US" altLang="zh-CN" sz="1200" i="1" kern="100">
                            <a:latin typeface="Cambria Math" panose="02040503050406030204" pitchFamily="18" charset="0"/>
                          </a:rPr>
                          <m:t>𝐶</m:t>
                        </m:r>
                      </m:e>
                      <m:sup>
                        <m:r>
                          <a:rPr lang="en-US" altLang="zh-CN" sz="1200" i="1" kern="100">
                            <a:latin typeface="Cambria Math" panose="02040503050406030204" pitchFamily="18" charset="0"/>
                          </a:rPr>
                          <m:t>𝑛</m:t>
                        </m:r>
                        <m:r>
                          <a:rPr lang="en-US" altLang="zh-CN" sz="1200" i="1" kern="100">
                            <a:latin typeface="Cambria Math" panose="02040503050406030204" pitchFamily="18" charset="0"/>
                          </a:rPr>
                          <m:t>∗</m:t>
                        </m:r>
                        <m:r>
                          <a:rPr lang="en-US" altLang="zh-CN" sz="1200" i="1" kern="100">
                            <a:latin typeface="Cambria Math" panose="02040503050406030204" pitchFamily="18" charset="0"/>
                          </a:rPr>
                          <m:t>𝑛</m:t>
                        </m:r>
                      </m:sup>
                    </m:sSup>
                  </m:oMath>
                </a14:m>
                <a:r>
                  <a:rPr lang="zh-CN" altLang="zh-CN" sz="1200" kern="100" dirty="0">
                    <a:latin typeface="微软雅黑" panose="020B0503020204020204" pitchFamily="34" charset="-122"/>
                    <a:ea typeface="微软雅黑" panose="020B0503020204020204" pitchFamily="34" charset="-122"/>
                  </a:rPr>
                  <a:t>，使得</a:t>
                </a:r>
                <a:endParaRPr lang="en-US" altLang="zh-CN" sz="1200" kern="100" dirty="0" smtClean="0">
                  <a:latin typeface="微软雅黑" panose="020B0503020204020204" pitchFamily="34" charset="-122"/>
                  <a:ea typeface="微软雅黑" panose="020B0503020204020204" pitchFamily="34" charset="-122"/>
                </a:endParaRPr>
              </a:p>
              <a:p>
                <a:pPr marL="266700" indent="266700" algn="just">
                  <a:lnSpc>
                    <a:spcPct val="150000"/>
                  </a:lnSpc>
                  <a:spcAft>
                    <a:spcPts val="0"/>
                  </a:spcAft>
                </a:pPr>
                <a:r>
                  <a:rPr lang="en-US" altLang="zh-CN" sz="1200" kern="100" dirty="0">
                    <a:latin typeface="微软雅黑" panose="020B0503020204020204" pitchFamily="34" charset="-122"/>
                    <a:ea typeface="微软雅黑" panose="020B0503020204020204" pitchFamily="34" charset="-122"/>
                  </a:rPr>
                  <a:t>	</a:t>
                </a:r>
                <a:r>
                  <a:rPr lang="en-US" altLang="zh-CN" sz="1200" kern="100" dirty="0" smtClean="0">
                    <a:latin typeface="微软雅黑" panose="020B0503020204020204" pitchFamily="34" charset="-122"/>
                    <a:ea typeface="微软雅黑" panose="020B0503020204020204" pitchFamily="34" charset="-122"/>
                  </a:rPr>
                  <a:t>	</a:t>
                </a:r>
                <a14:m>
                  <m:oMath xmlns:m="http://schemas.openxmlformats.org/officeDocument/2006/math">
                    <m:r>
                      <m:rPr>
                        <m:sty m:val="p"/>
                      </m:rPr>
                      <a:rPr lang="en-US" altLang="zh-CN" sz="1200" kern="100">
                        <a:latin typeface="Cambria Math" panose="02040503050406030204" pitchFamily="18" charset="0"/>
                      </a:rPr>
                      <m:t>A</m:t>
                    </m:r>
                    <m:r>
                      <a:rPr lang="en-US" altLang="zh-CN" sz="1200" kern="100">
                        <a:latin typeface="Cambria Math" panose="02040503050406030204" pitchFamily="18" charset="0"/>
                      </a:rPr>
                      <m:t>=</m:t>
                    </m:r>
                    <m:r>
                      <m:rPr>
                        <m:sty m:val="p"/>
                      </m:rPr>
                      <a:rPr lang="en-US" altLang="zh-CN" sz="1200" kern="100">
                        <a:latin typeface="Cambria Math" panose="02040503050406030204" pitchFamily="18" charset="0"/>
                      </a:rPr>
                      <m:t>W</m:t>
                    </m:r>
                    <m:sSub>
                      <m:sSubPr>
                        <m:ctrlPr>
                          <a:rPr lang="zh-CN" altLang="zh-CN" sz="1200" i="1" kern="100">
                            <a:effectLst/>
                            <a:latin typeface="Cambria Math" panose="02040503050406030204" pitchFamily="18" charset="0"/>
                            <a:ea typeface="Cambria Math" panose="02040503050406030204" pitchFamily="18" charset="0"/>
                          </a:rPr>
                        </m:ctrlPr>
                      </m:sSubPr>
                      <m:e>
                        <m:d>
                          <m:dPr>
                            <m:ctrlPr>
                              <a:rPr lang="zh-CN" altLang="zh-CN" sz="1200" i="1" kern="100">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200" i="1" kern="100">
                                    <a:effectLst/>
                                    <a:latin typeface="Cambria Math" panose="02040503050406030204" pitchFamily="18" charset="0"/>
                                    <a:ea typeface="Cambria Math" panose="02040503050406030204" pitchFamily="18" charset="0"/>
                                  </a:rPr>
                                </m:ctrlPr>
                              </m:mPr>
                              <m:mr>
                                <m:e>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i="1" kern="100">
                                          <a:latin typeface="Cambria Math" panose="02040503050406030204" pitchFamily="18" charset="0"/>
                                        </a:rPr>
                                        <m:t>𝑆</m:t>
                                      </m:r>
                                    </m:e>
                                    <m:sub>
                                      <m:r>
                                        <a:rPr lang="en-US" altLang="zh-CN" sz="1200" i="1" kern="100">
                                          <a:latin typeface="Cambria Math" panose="02040503050406030204" pitchFamily="18" charset="0"/>
                                        </a:rPr>
                                        <m:t>𝑟</m:t>
                                      </m:r>
                                    </m:sub>
                                  </m:sSub>
                                </m:e>
                                <m:e>
                                  <m:r>
                                    <a:rPr lang="en-US" altLang="zh-CN" sz="1200" i="1" kern="100">
                                      <a:latin typeface="Cambria Math" panose="02040503050406030204" pitchFamily="18" charset="0"/>
                                    </a:rPr>
                                    <m:t>0</m:t>
                                  </m:r>
                                </m:e>
                              </m:mr>
                              <m:mr>
                                <m:e>
                                  <m:r>
                                    <a:rPr lang="en-US" altLang="zh-CN" sz="1200" i="1" kern="100">
                                      <a:latin typeface="Cambria Math" panose="02040503050406030204" pitchFamily="18" charset="0"/>
                                    </a:rPr>
                                    <m:t>0</m:t>
                                  </m:r>
                                </m:e>
                                <m:e>
                                  <m:r>
                                    <a:rPr lang="en-US" altLang="zh-CN" sz="1200" i="1" kern="100">
                                      <a:latin typeface="Cambria Math" panose="02040503050406030204" pitchFamily="18" charset="0"/>
                                    </a:rPr>
                                    <m:t>0</m:t>
                                  </m:r>
                                </m:e>
                              </m:mr>
                            </m:m>
                          </m:e>
                        </m:d>
                      </m:e>
                      <m:sub>
                        <m:r>
                          <a:rPr lang="en-US" altLang="zh-CN" sz="1200" i="1" kern="100">
                            <a:latin typeface="Cambria Math" panose="02040503050406030204" pitchFamily="18" charset="0"/>
                          </a:rPr>
                          <m:t>𝑚</m:t>
                        </m:r>
                        <m:r>
                          <a:rPr lang="en-US" altLang="zh-CN" sz="1200" i="1" kern="100">
                            <a:latin typeface="Cambria Math" panose="02040503050406030204" pitchFamily="18" charset="0"/>
                          </a:rPr>
                          <m:t>∗</m:t>
                        </m:r>
                        <m:r>
                          <a:rPr lang="en-US" altLang="zh-CN" sz="1200" i="1" kern="100">
                            <a:latin typeface="Cambria Math" panose="02040503050406030204" pitchFamily="18" charset="0"/>
                          </a:rPr>
                          <m:t>𝑛</m:t>
                        </m:r>
                      </m:sub>
                    </m:sSub>
                    <m:sSup>
                      <m:sSupPr>
                        <m:ctrlPr>
                          <a:rPr lang="zh-CN" altLang="zh-CN" sz="1200" i="1" kern="100">
                            <a:effectLst/>
                            <a:latin typeface="Cambria Math" panose="02040503050406030204" pitchFamily="18" charset="0"/>
                            <a:ea typeface="Cambria Math" panose="02040503050406030204" pitchFamily="18" charset="0"/>
                          </a:rPr>
                        </m:ctrlPr>
                      </m:sSupPr>
                      <m:e>
                        <m:r>
                          <a:rPr lang="en-US" altLang="zh-CN" sz="1200" i="1" kern="100">
                            <a:latin typeface="Cambria Math" panose="02040503050406030204" pitchFamily="18" charset="0"/>
                          </a:rPr>
                          <m:t>𝑉</m:t>
                        </m:r>
                      </m:e>
                      <m:sup>
                        <m:r>
                          <a:rPr lang="en-US" altLang="zh-CN" sz="1200" i="1" kern="100">
                            <a:latin typeface="Cambria Math" panose="02040503050406030204" pitchFamily="18" charset="0"/>
                          </a:rPr>
                          <m:t>𝐻</m:t>
                        </m:r>
                      </m:sup>
                    </m:sSup>
                  </m:oMath>
                </a14:m>
                <a:endParaRPr lang="zh-CN" altLang="zh-CN" sz="1200" kern="100" dirty="0">
                  <a:latin typeface="微软雅黑" panose="020B0503020204020204" pitchFamily="34" charset="-122"/>
                  <a:ea typeface="微软雅黑" panose="020B0503020204020204" pitchFamily="34" charset="-122"/>
                </a:endParaRPr>
              </a:p>
            </p:txBody>
          </p:sp>
        </mc:Choice>
        <mc:Fallback xmlns="">
          <p:sp>
            <p:nvSpPr>
              <p:cNvPr id="15" name="矩形 14"/>
              <p:cNvSpPr>
                <a:spLocks noRot="1" noChangeAspect="1" noMove="1" noResize="1" noEditPoints="1" noAdjustHandles="1" noChangeArrowheads="1" noChangeShapeType="1" noTextEdit="1"/>
              </p:cNvSpPr>
              <p:nvPr/>
            </p:nvSpPr>
            <p:spPr>
              <a:xfrm>
                <a:off x="1907704" y="987574"/>
                <a:ext cx="5112568" cy="2485360"/>
              </a:xfrm>
              <a:prstGeom prst="rect">
                <a:avLst/>
              </a:prstGeom>
              <a:blipFill>
                <a:blip r:embed="rId3"/>
                <a:stretch>
                  <a:fillRect/>
                </a:stretch>
              </a:blipFill>
            </p:spPr>
            <p:txBody>
              <a:bodyPr/>
              <a:lstStyle/>
              <a:p>
                <a:r>
                  <a:rPr lang="zh-CN" altLang="en-US">
                    <a:noFill/>
                  </a:rPr>
                  <a:t> </a:t>
                </a:r>
              </a:p>
            </p:txBody>
          </p:sp>
        </mc:Fallback>
      </mc:AlternateContent>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1680" y="3219822"/>
            <a:ext cx="6336704" cy="1716191"/>
          </a:xfrm>
          <a:prstGeom prst="rect">
            <a:avLst/>
          </a:prstGeom>
        </p:spPr>
      </p:pic>
    </p:spTree>
    <p:extLst>
      <p:ext uri="{BB962C8B-B14F-4D97-AF65-F5344CB8AC3E}">
        <p14:creationId xmlns:p14="http://schemas.microsoft.com/office/powerpoint/2010/main" val="275388185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857880" y="200199"/>
            <a:ext cx="97781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SVD</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简介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5" name="矩形 14"/>
              <p:cNvSpPr/>
              <p:nvPr/>
            </p:nvSpPr>
            <p:spPr>
              <a:xfrm>
                <a:off x="2051720" y="987574"/>
                <a:ext cx="5112568" cy="923330"/>
              </a:xfrm>
              <a:prstGeom prst="rect">
                <a:avLst/>
              </a:prstGeom>
            </p:spPr>
            <p:txBody>
              <a:bodyPr wrap="square">
                <a:spAutoFit/>
              </a:bodyPr>
              <a:lstStyle/>
              <a:p>
                <a:pPr indent="228600" algn="just">
                  <a:lnSpc>
                    <a:spcPct val="150000"/>
                  </a:lnSpc>
                  <a:spcAft>
                    <a:spcPts val="0"/>
                  </a:spcAft>
                </a:pPr>
                <a:r>
                  <a:rPr lang="zh-CN" altLang="zh-CN" sz="1200" kern="100" dirty="0" smtClean="0">
                    <a:latin typeface="微软雅黑" panose="020B0503020204020204" pitchFamily="34" charset="-122"/>
                    <a:ea typeface="微软雅黑" panose="020B0503020204020204" pitchFamily="34" charset="-122"/>
                  </a:rPr>
                  <a:t>简</a:t>
                </a:r>
                <a:r>
                  <a:rPr lang="zh-CN" altLang="zh-CN" sz="1200" kern="100" dirty="0">
                    <a:latin typeface="微软雅黑" panose="020B0503020204020204" pitchFamily="34" charset="-122"/>
                    <a:ea typeface="微软雅黑" panose="020B0503020204020204" pitchFamily="34" charset="-122"/>
                  </a:rPr>
                  <a:t>奇异值分解：</a:t>
                </a:r>
              </a:p>
              <a:p>
                <a:pPr indent="228600">
                  <a:lnSpc>
                    <a:spcPct val="150000"/>
                  </a:lnSpc>
                  <a:spcAft>
                    <a:spcPts val="0"/>
                  </a:spcAft>
                </a:pPr>
                <a:r>
                  <a:rPr lang="en-US" altLang="zh-CN" sz="1200" kern="100" dirty="0" smtClean="0">
                    <a:latin typeface="微软雅黑" panose="020B0503020204020204" pitchFamily="34" charset="-122"/>
                    <a:ea typeface="微软雅黑" panose="020B0503020204020204" pitchFamily="34" charset="-122"/>
                  </a:rPr>
                  <a:t>        </a:t>
                </a:r>
                <a:r>
                  <a:rPr lang="zh-CN" altLang="zh-CN" sz="1200" kern="100" dirty="0" smtClean="0">
                    <a:latin typeface="微软雅黑" panose="020B0503020204020204" pitchFamily="34" charset="-122"/>
                    <a:ea typeface="微软雅黑" panose="020B0503020204020204" pitchFamily="34" charset="-122"/>
                  </a:rPr>
                  <a:t>存在</a:t>
                </a:r>
                <a:r>
                  <a:rPr lang="zh-CN" altLang="zh-CN" sz="1200" kern="100" dirty="0">
                    <a:latin typeface="微软雅黑" panose="020B0503020204020204" pitchFamily="34" charset="-122"/>
                    <a:ea typeface="微软雅黑" panose="020B0503020204020204" pitchFamily="34" charset="-122"/>
                  </a:rPr>
                  <a:t>半酉阵</a:t>
                </a:r>
                <a14:m>
                  <m:oMath xmlns:m="http://schemas.openxmlformats.org/officeDocument/2006/math">
                    <m:r>
                      <m:rPr>
                        <m:sty m:val="p"/>
                      </m:rPr>
                      <a:rPr lang="en-US" altLang="zh-CN" sz="1200" kern="100">
                        <a:latin typeface="Cambria Math" panose="02040503050406030204" pitchFamily="18" charset="0"/>
                      </a:rPr>
                      <m:t>P</m:t>
                    </m:r>
                    <m:r>
                      <a:rPr lang="en-US" altLang="zh-CN" sz="1200" kern="100">
                        <a:latin typeface="Cambria Math" panose="02040503050406030204" pitchFamily="18" charset="0"/>
                      </a:rPr>
                      <m:t>∈</m:t>
                    </m:r>
                    <m:sSup>
                      <m:sSupPr>
                        <m:ctrlPr>
                          <a:rPr lang="zh-CN" altLang="zh-CN" sz="1200" i="1" kern="100">
                            <a:effectLst/>
                            <a:latin typeface="Cambria Math" panose="02040503050406030204" pitchFamily="18" charset="0"/>
                            <a:ea typeface="Cambria Math" panose="02040503050406030204" pitchFamily="18" charset="0"/>
                          </a:rPr>
                        </m:ctrlPr>
                      </m:sSupPr>
                      <m:e>
                        <m:r>
                          <a:rPr lang="en-US" altLang="zh-CN" sz="1200" i="1" kern="100">
                            <a:latin typeface="Cambria Math" panose="02040503050406030204" pitchFamily="18" charset="0"/>
                          </a:rPr>
                          <m:t>𝐶</m:t>
                        </m:r>
                      </m:e>
                      <m:sup>
                        <m:r>
                          <a:rPr lang="en-US" altLang="zh-CN" sz="1200" i="1" kern="100">
                            <a:latin typeface="Cambria Math" panose="02040503050406030204" pitchFamily="18" charset="0"/>
                          </a:rPr>
                          <m:t>𝑚</m:t>
                        </m:r>
                        <m:r>
                          <a:rPr lang="en-US" altLang="zh-CN" sz="1200" i="1" kern="100">
                            <a:latin typeface="Cambria Math" panose="02040503050406030204" pitchFamily="18" charset="0"/>
                          </a:rPr>
                          <m:t>∗</m:t>
                        </m:r>
                        <m:r>
                          <a:rPr lang="en-US" altLang="zh-CN" sz="1200" i="1" kern="100">
                            <a:latin typeface="Cambria Math" panose="02040503050406030204" pitchFamily="18" charset="0"/>
                          </a:rPr>
                          <m:t>𝑟</m:t>
                        </m:r>
                      </m:sup>
                    </m:sSup>
                  </m:oMath>
                </a14:m>
                <a:r>
                  <a:rPr lang="zh-CN" altLang="zh-CN" sz="1200" kern="100" dirty="0">
                    <a:latin typeface="微软雅黑" panose="020B0503020204020204" pitchFamily="34" charset="-122"/>
                    <a:ea typeface="微软雅黑" panose="020B0503020204020204" pitchFamily="34" charset="-122"/>
                  </a:rPr>
                  <a:t>和半酉阵</a:t>
                </a:r>
                <a14:m>
                  <m:oMath xmlns:m="http://schemas.openxmlformats.org/officeDocument/2006/math">
                    <m:r>
                      <m:rPr>
                        <m:sty m:val="p"/>
                      </m:rPr>
                      <a:rPr lang="en-US" altLang="zh-CN" sz="1200" kern="100">
                        <a:latin typeface="Cambria Math" panose="02040503050406030204" pitchFamily="18" charset="0"/>
                      </a:rPr>
                      <m:t>Q</m:t>
                    </m:r>
                    <m:r>
                      <a:rPr lang="en-US" altLang="zh-CN" sz="1200" kern="100">
                        <a:latin typeface="Cambria Math" panose="02040503050406030204" pitchFamily="18" charset="0"/>
                      </a:rPr>
                      <m:t>∈</m:t>
                    </m:r>
                    <m:sSup>
                      <m:sSupPr>
                        <m:ctrlPr>
                          <a:rPr lang="zh-CN" altLang="zh-CN" sz="1200" i="1" kern="100">
                            <a:effectLst/>
                            <a:latin typeface="Cambria Math" panose="02040503050406030204" pitchFamily="18" charset="0"/>
                            <a:ea typeface="Cambria Math" panose="02040503050406030204" pitchFamily="18" charset="0"/>
                          </a:rPr>
                        </m:ctrlPr>
                      </m:sSupPr>
                      <m:e>
                        <m:r>
                          <a:rPr lang="en-US" altLang="zh-CN" sz="1200" i="1" kern="100">
                            <a:latin typeface="Cambria Math" panose="02040503050406030204" pitchFamily="18" charset="0"/>
                          </a:rPr>
                          <m:t>𝐶</m:t>
                        </m:r>
                      </m:e>
                      <m:sup>
                        <m:r>
                          <a:rPr lang="en-US" altLang="zh-CN" sz="1200" i="1" kern="100">
                            <a:latin typeface="Cambria Math" panose="02040503050406030204" pitchFamily="18" charset="0"/>
                          </a:rPr>
                          <m:t>𝑛</m:t>
                        </m:r>
                        <m:r>
                          <a:rPr lang="en-US" altLang="zh-CN" sz="1200" i="1" kern="100">
                            <a:latin typeface="Cambria Math" panose="02040503050406030204" pitchFamily="18" charset="0"/>
                          </a:rPr>
                          <m:t>∗</m:t>
                        </m:r>
                        <m:r>
                          <a:rPr lang="en-US" altLang="zh-CN" sz="1200" i="1" kern="100">
                            <a:latin typeface="Cambria Math" panose="02040503050406030204" pitchFamily="18" charset="0"/>
                          </a:rPr>
                          <m:t>𝑟</m:t>
                        </m:r>
                      </m:sup>
                    </m:sSup>
                  </m:oMath>
                </a14:m>
                <a:r>
                  <a:rPr lang="en-US" altLang="zh-CN" sz="1200" kern="100" dirty="0">
                    <a:latin typeface="微软雅黑" panose="020B0503020204020204" pitchFamily="34" charset="-122"/>
                    <a:ea typeface="微软雅黑" panose="020B0503020204020204" pitchFamily="34" charset="-122"/>
                  </a:rPr>
                  <a:t>(</a:t>
                </a:r>
                <a14:m>
                  <m:oMath xmlns:m="http://schemas.openxmlformats.org/officeDocument/2006/math">
                    <m:r>
                      <m:rPr>
                        <m:sty m:val="p"/>
                      </m:rPr>
                      <a:rPr lang="en-US" altLang="zh-CN" sz="1200" kern="100">
                        <a:latin typeface="Cambria Math" panose="02040503050406030204" pitchFamily="18" charset="0"/>
                      </a:rPr>
                      <m:t>P</m:t>
                    </m:r>
                    <m:sSup>
                      <m:sSupPr>
                        <m:ctrlPr>
                          <a:rPr lang="zh-CN" altLang="zh-CN" sz="1200" i="1" kern="100">
                            <a:effectLst/>
                            <a:latin typeface="Cambria Math" panose="02040503050406030204" pitchFamily="18" charset="0"/>
                            <a:ea typeface="Cambria Math" panose="02040503050406030204" pitchFamily="18" charset="0"/>
                          </a:rPr>
                        </m:ctrlPr>
                      </m:sSupPr>
                      <m:e>
                        <m:r>
                          <m:rPr>
                            <m:sty m:val="p"/>
                          </m:rPr>
                          <a:rPr lang="en-US" altLang="zh-CN" sz="1200" kern="100">
                            <a:latin typeface="Cambria Math" panose="02040503050406030204" pitchFamily="18" charset="0"/>
                          </a:rPr>
                          <m:t>P</m:t>
                        </m:r>
                      </m:e>
                      <m:sup>
                        <m:r>
                          <a:rPr lang="en-US" altLang="zh-CN" sz="1200" i="1" kern="100">
                            <a:latin typeface="Cambria Math" panose="02040503050406030204" pitchFamily="18" charset="0"/>
                          </a:rPr>
                          <m:t>𝐻</m:t>
                        </m:r>
                      </m:sup>
                    </m:sSup>
                    <m:r>
                      <a:rPr lang="en-US" altLang="zh-CN" sz="1200" i="1" kern="100">
                        <a:latin typeface="Cambria Math" panose="02040503050406030204" pitchFamily="18" charset="0"/>
                      </a:rPr>
                      <m:t>=</m:t>
                    </m:r>
                    <m:r>
                      <a:rPr lang="en-US" altLang="zh-CN" sz="1200" i="1" kern="100">
                        <a:latin typeface="Cambria Math" panose="02040503050406030204" pitchFamily="18" charset="0"/>
                      </a:rPr>
                      <m:t>𝐼</m:t>
                    </m:r>
                    <m:r>
                      <a:rPr lang="en-US" altLang="zh-CN" sz="1200" i="1" kern="100">
                        <a:latin typeface="Cambria Math" panose="02040503050406030204" pitchFamily="18" charset="0"/>
                      </a:rPr>
                      <m:t>,</m:t>
                    </m:r>
                    <m:r>
                      <a:rPr lang="en-US" altLang="zh-CN" sz="1200" i="1" kern="100">
                        <a:latin typeface="Cambria Math" panose="02040503050406030204" pitchFamily="18" charset="0"/>
                      </a:rPr>
                      <m:t>𝑄</m:t>
                    </m:r>
                    <m:sSup>
                      <m:sSupPr>
                        <m:ctrlPr>
                          <a:rPr lang="zh-CN" altLang="zh-CN" sz="1200" i="1" kern="100">
                            <a:effectLst/>
                            <a:latin typeface="Cambria Math" panose="02040503050406030204" pitchFamily="18" charset="0"/>
                            <a:ea typeface="Cambria Math" panose="02040503050406030204" pitchFamily="18" charset="0"/>
                          </a:rPr>
                        </m:ctrlPr>
                      </m:sSupPr>
                      <m:e>
                        <m:r>
                          <a:rPr lang="en-US" altLang="zh-CN" sz="1200" i="1" kern="100">
                            <a:latin typeface="Cambria Math" panose="02040503050406030204" pitchFamily="18" charset="0"/>
                          </a:rPr>
                          <m:t>𝑄</m:t>
                        </m:r>
                      </m:e>
                      <m:sup>
                        <m:r>
                          <a:rPr lang="en-US" altLang="zh-CN" sz="1200" i="1" kern="100">
                            <a:latin typeface="Cambria Math" panose="02040503050406030204" pitchFamily="18" charset="0"/>
                          </a:rPr>
                          <m:t>𝐻</m:t>
                        </m:r>
                      </m:sup>
                    </m:sSup>
                    <m:r>
                      <a:rPr lang="en-US" altLang="zh-CN" sz="1200" i="1" kern="100">
                        <a:latin typeface="Cambria Math" panose="02040503050406030204" pitchFamily="18" charset="0"/>
                      </a:rPr>
                      <m:t>=</m:t>
                    </m:r>
                    <m:r>
                      <a:rPr lang="en-US" altLang="zh-CN" sz="1200" i="1" kern="100">
                        <a:latin typeface="Cambria Math" panose="02040503050406030204" pitchFamily="18" charset="0"/>
                      </a:rPr>
                      <m:t>𝐼</m:t>
                    </m:r>
                  </m:oMath>
                </a14:m>
                <a:r>
                  <a:rPr lang="en-US" altLang="zh-CN" sz="1200" kern="100" dirty="0">
                    <a:latin typeface="微软雅黑" panose="020B0503020204020204" pitchFamily="34" charset="-122"/>
                    <a:ea typeface="微软雅黑" panose="020B0503020204020204" pitchFamily="34" charset="-122"/>
                  </a:rPr>
                  <a:t>)</a:t>
                </a:r>
                <a:r>
                  <a:rPr lang="zh-CN" altLang="zh-CN" sz="1200" kern="100" dirty="0">
                    <a:latin typeface="微软雅黑" panose="020B0503020204020204" pitchFamily="34" charset="-122"/>
                    <a:ea typeface="微软雅黑" panose="020B0503020204020204" pitchFamily="34" charset="-122"/>
                  </a:rPr>
                  <a:t>，使得</a:t>
                </a:r>
                <a:endParaRPr lang="en-US" altLang="zh-CN" sz="1200" kern="100" dirty="0" smtClean="0">
                  <a:latin typeface="微软雅黑" panose="020B0503020204020204" pitchFamily="34" charset="-122"/>
                  <a:ea typeface="微软雅黑" panose="020B0503020204020204" pitchFamily="34" charset="-122"/>
                </a:endParaRPr>
              </a:p>
              <a:p>
                <a:pPr indent="228600">
                  <a:lnSpc>
                    <a:spcPct val="150000"/>
                  </a:lnSpc>
                  <a:spcAft>
                    <a:spcPts val="0"/>
                  </a:spcAft>
                </a:pPr>
                <a:r>
                  <a:rPr lang="en-US" altLang="zh-CN" sz="1200" kern="100" dirty="0">
                    <a:latin typeface="微软雅黑" panose="020B0503020204020204" pitchFamily="34" charset="-122"/>
                    <a:ea typeface="微软雅黑" panose="020B0503020204020204" pitchFamily="34" charset="-122"/>
                  </a:rPr>
                  <a:t>	</a:t>
                </a:r>
                <a:r>
                  <a:rPr lang="en-US" altLang="zh-CN" sz="1200" kern="100" dirty="0" smtClean="0">
                    <a:latin typeface="微软雅黑" panose="020B0503020204020204" pitchFamily="34" charset="-122"/>
                    <a:ea typeface="微软雅黑" panose="020B0503020204020204" pitchFamily="34" charset="-122"/>
                  </a:rPr>
                  <a:t>	</a:t>
                </a:r>
                <a14:m>
                  <m:oMath xmlns:m="http://schemas.openxmlformats.org/officeDocument/2006/math">
                    <m:r>
                      <m:rPr>
                        <m:sty m:val="p"/>
                      </m:rPr>
                      <a:rPr lang="en-US" altLang="zh-CN" sz="1200" kern="100">
                        <a:latin typeface="Cambria Math" panose="02040503050406030204" pitchFamily="18" charset="0"/>
                      </a:rPr>
                      <m:t>A</m:t>
                    </m:r>
                    <m:r>
                      <a:rPr lang="en-US" altLang="zh-CN" sz="1200" kern="100">
                        <a:latin typeface="Cambria Math" panose="02040503050406030204" pitchFamily="18" charset="0"/>
                      </a:rPr>
                      <m:t>=</m:t>
                    </m:r>
                    <m:r>
                      <m:rPr>
                        <m:sty m:val="p"/>
                      </m:rPr>
                      <a:rPr lang="en-US" altLang="zh-CN" sz="1200" kern="100">
                        <a:latin typeface="Cambria Math" panose="02040503050406030204" pitchFamily="18" charset="0"/>
                      </a:rPr>
                      <m:t>P</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i="1" kern="100">
                            <a:latin typeface="Cambria Math" panose="02040503050406030204" pitchFamily="18" charset="0"/>
                          </a:rPr>
                          <m:t>𝑆</m:t>
                        </m:r>
                      </m:e>
                      <m:sub>
                        <m:r>
                          <a:rPr lang="en-US" altLang="zh-CN" sz="1200" i="1" kern="100">
                            <a:latin typeface="Cambria Math" panose="02040503050406030204" pitchFamily="18" charset="0"/>
                          </a:rPr>
                          <m:t>𝑟</m:t>
                        </m:r>
                      </m:sub>
                    </m:sSub>
                    <m:sSup>
                      <m:sSupPr>
                        <m:ctrlPr>
                          <a:rPr lang="zh-CN" altLang="zh-CN" sz="1200" i="1" kern="100">
                            <a:effectLst/>
                            <a:latin typeface="Cambria Math" panose="02040503050406030204" pitchFamily="18" charset="0"/>
                            <a:ea typeface="Cambria Math" panose="02040503050406030204" pitchFamily="18" charset="0"/>
                          </a:rPr>
                        </m:ctrlPr>
                      </m:sSupPr>
                      <m:e>
                        <m:r>
                          <a:rPr lang="en-US" altLang="zh-CN" sz="1200" i="1" kern="100">
                            <a:latin typeface="Cambria Math" panose="02040503050406030204" pitchFamily="18" charset="0"/>
                          </a:rPr>
                          <m:t>𝑄</m:t>
                        </m:r>
                      </m:e>
                      <m:sup>
                        <m:r>
                          <a:rPr lang="en-US" altLang="zh-CN" sz="1200" i="1" kern="100">
                            <a:latin typeface="Cambria Math" panose="02040503050406030204" pitchFamily="18" charset="0"/>
                          </a:rPr>
                          <m:t>𝐻</m:t>
                        </m:r>
                      </m:sup>
                    </m:sSup>
                  </m:oMath>
                </a14:m>
                <a:endParaRPr lang="zh-CN" altLang="zh-CN" sz="1200" kern="100" dirty="0">
                  <a:latin typeface="微软雅黑" panose="020B0503020204020204" pitchFamily="34" charset="-122"/>
                  <a:ea typeface="微软雅黑" panose="020B0503020204020204" pitchFamily="34" charset="-122"/>
                </a:endParaRPr>
              </a:p>
            </p:txBody>
          </p:sp>
        </mc:Choice>
        <mc:Fallback xmlns="">
          <p:sp>
            <p:nvSpPr>
              <p:cNvPr id="15" name="矩形 14"/>
              <p:cNvSpPr>
                <a:spLocks noRot="1" noChangeAspect="1" noMove="1" noResize="1" noEditPoints="1" noAdjustHandles="1" noChangeArrowheads="1" noChangeShapeType="1" noTextEdit="1"/>
              </p:cNvSpPr>
              <p:nvPr/>
            </p:nvSpPr>
            <p:spPr>
              <a:xfrm>
                <a:off x="2051720" y="987574"/>
                <a:ext cx="5112568" cy="923330"/>
              </a:xfrm>
              <a:prstGeom prst="rect">
                <a:avLst/>
              </a:prstGeom>
              <a:blipFill>
                <a:blip r:embed="rId3"/>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7704" y="2355726"/>
            <a:ext cx="5688632" cy="1200616"/>
          </a:xfrm>
          <a:prstGeom prst="rect">
            <a:avLst/>
          </a:prstGeom>
        </p:spPr>
      </p:pic>
    </p:spTree>
    <p:extLst>
      <p:ext uri="{BB962C8B-B14F-4D97-AF65-F5344CB8AC3E}">
        <p14:creationId xmlns:p14="http://schemas.microsoft.com/office/powerpoint/2010/main" val="141009502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传统的</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SVD</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降维方法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1560" y="771550"/>
            <a:ext cx="1210588" cy="400110"/>
          </a:xfrm>
          <a:prstGeom prst="rect">
            <a:avLst/>
          </a:prstGeom>
          <a:noFill/>
        </p:spPr>
        <p:txBody>
          <a:bodyPr wrap="none" lIns="91440" tIns="45720" rIns="91440" bIns="45720">
            <a:spAutoFit/>
          </a:bodyPr>
          <a:lstStyle/>
          <a:p>
            <a:pPr algn="ctr"/>
            <a:r>
              <a:rPr lang="zh-CN" altLang="en-US" sz="2000" b="0" cap="none" spc="0" dirty="0" smtClean="0">
                <a:ln w="0"/>
                <a:solidFill>
                  <a:schemeClr val="tx1"/>
                </a:solidFill>
                <a:effectLst>
                  <a:outerShdw blurRad="38100" dist="19050" dir="2700000" algn="tl" rotWithShape="0">
                    <a:schemeClr val="dk1">
                      <a:alpha val="40000"/>
                    </a:schemeClr>
                  </a:outerShdw>
                </a:effectLst>
              </a:rPr>
              <a:t>文本分类</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115616" y="1275606"/>
            <a:ext cx="7344816" cy="276999"/>
          </a:xfrm>
          <a:prstGeom prst="rect">
            <a:avLst/>
          </a:prstGeom>
          <a:noFill/>
        </p:spPr>
        <p:txBody>
          <a:bodyPr wrap="square"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矩阵</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是一个文本矩阵，每一列代表一个文本中各个词出现的频率，共</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个文本，每个文本有</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m</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个词</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1686064"/>
            <a:ext cx="4912868" cy="1347247"/>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a:off x="1043608" y="2931790"/>
                <a:ext cx="7344816" cy="791563"/>
              </a:xfrm>
              <a:prstGeom prst="rect">
                <a:avLst/>
              </a:prstGeom>
              <a:noFill/>
            </p:spPr>
            <p:txBody>
              <a:bodyPr wrap="square" rtlCol="0">
                <a:spAutoFit/>
              </a:bodyPr>
              <a:lstStyle/>
              <a:p>
                <a:pPr>
                  <a:lnSpc>
                    <a:spcPct val="150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X</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是</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近义词分类结果，比如一个</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4*2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的矩阵</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X</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，代表着</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个词，</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个语义类，</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oMath>
                </a14:m>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代表第</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i</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个词与第</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j</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个语义类的相关性。</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1043608" y="2931790"/>
                <a:ext cx="7344816" cy="791563"/>
              </a:xfrm>
              <a:prstGeom prst="rect">
                <a:avLst/>
              </a:prstGeom>
              <a:blipFill>
                <a:blip r:embed="rId4"/>
                <a:stretch>
                  <a:fillRect b="-5385"/>
                </a:stretch>
              </a:blipFill>
            </p:spPr>
            <p:txBody>
              <a:bodyPr/>
              <a:lstStyle/>
              <a:p>
                <a:r>
                  <a:rPr lang="zh-CN" altLang="en-US">
                    <a:noFill/>
                  </a:rPr>
                  <a:t> </a:t>
                </a:r>
              </a:p>
            </p:txBody>
          </p:sp>
        </mc:Fallback>
      </mc:AlternateContent>
      <p:pic>
        <p:nvPicPr>
          <p:cNvPr id="8" name="图片 7"/>
          <p:cNvPicPr/>
          <p:nvPr/>
        </p:nvPicPr>
        <p:blipFill>
          <a:blip r:embed="rId5"/>
          <a:stretch>
            <a:fillRect/>
          </a:stretch>
        </p:blipFill>
        <p:spPr>
          <a:xfrm>
            <a:off x="3203848" y="3579862"/>
            <a:ext cx="2088232" cy="1351350"/>
          </a:xfrm>
          <a:prstGeom prst="rect">
            <a:avLst/>
          </a:prstGeom>
        </p:spPr>
      </p:pic>
    </p:spTree>
    <p:extLst>
      <p:ext uri="{BB962C8B-B14F-4D97-AF65-F5344CB8AC3E}">
        <p14:creationId xmlns:p14="http://schemas.microsoft.com/office/powerpoint/2010/main" val="760102551"/>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传统的</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SVD</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降维方法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文本框 6"/>
              <p:cNvSpPr txBox="1"/>
              <p:nvPr/>
            </p:nvSpPr>
            <p:spPr>
              <a:xfrm>
                <a:off x="971600" y="892161"/>
                <a:ext cx="7344816" cy="791563"/>
              </a:xfrm>
              <a:prstGeom prst="rect">
                <a:avLst/>
              </a:prstGeom>
              <a:noFill/>
            </p:spPr>
            <p:txBody>
              <a:bodyPr wrap="square" rtlCol="0">
                <a:spAutoFit/>
              </a:bodyPr>
              <a:lstStyle/>
              <a:p>
                <a:pPr>
                  <a:lnSpc>
                    <a:spcPct val="150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Y</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是文本分类结果，比如一个</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2*4</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的矩阵</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Y</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，代表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个主题，</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个文本，</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oMath>
                </a14:m>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代表第</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j</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个文本与第</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i</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个主题的相关性。</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971600" y="892161"/>
                <a:ext cx="7344816" cy="791563"/>
              </a:xfrm>
              <a:prstGeom prst="rect">
                <a:avLst/>
              </a:prstGeom>
              <a:blipFill>
                <a:blip r:embed="rId3"/>
                <a:stretch>
                  <a:fillRect b="-5385"/>
                </a:stretch>
              </a:blipFill>
            </p:spPr>
            <p:txBody>
              <a:bodyPr/>
              <a:lstStyle/>
              <a:p>
                <a:r>
                  <a:rPr lang="zh-CN" altLang="en-US">
                    <a:noFill/>
                  </a:rPr>
                  <a:t> </a:t>
                </a:r>
              </a:p>
            </p:txBody>
          </p:sp>
        </mc:Fallback>
      </mc:AlternateContent>
      <p:pic>
        <p:nvPicPr>
          <p:cNvPr id="9" name="图片 8"/>
          <p:cNvPicPr/>
          <p:nvPr/>
        </p:nvPicPr>
        <p:blipFill>
          <a:blip r:embed="rId4"/>
          <a:stretch>
            <a:fillRect/>
          </a:stretch>
        </p:blipFill>
        <p:spPr>
          <a:xfrm>
            <a:off x="2771800" y="1635646"/>
            <a:ext cx="3167380" cy="791845"/>
          </a:xfrm>
          <a:prstGeom prst="rect">
            <a:avLst/>
          </a:prstGeom>
        </p:spPr>
      </p:pic>
      <p:sp>
        <p:nvSpPr>
          <p:cNvPr id="11" name="文本框 10"/>
          <p:cNvSpPr txBox="1"/>
          <p:nvPr/>
        </p:nvSpPr>
        <p:spPr>
          <a:xfrm>
            <a:off x="1043608" y="2787774"/>
            <a:ext cx="7344816" cy="613694"/>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传统</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SVD</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降维方法一般是将简奇异值分解的右矩阵作为降维后的数据，因为右矩阵的维度和原始矩阵数据中的数据个数相匹配</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6301730"/>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传统的</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SVD</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降维方法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43608" y="1346732"/>
            <a:ext cx="7344816" cy="1444691"/>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降</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维后的维度不确定，也无法控制</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即使是同一批数据，均分为两组，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SVD</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分解后矩阵的维度都可能是不同的，相互之间的降维结果无法比较。</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降</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维效果不稳定</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同一个问题，不同的数据、不同的特征、不同的特征表示，</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SVD</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降维的效果差别都可能很大</a:t>
            </a:r>
          </a:p>
        </p:txBody>
      </p:sp>
      <p:sp>
        <p:nvSpPr>
          <p:cNvPr id="6" name="矩形 5"/>
          <p:cNvSpPr/>
          <p:nvPr/>
        </p:nvSpPr>
        <p:spPr>
          <a:xfrm>
            <a:off x="638562" y="771550"/>
            <a:ext cx="954107" cy="400110"/>
          </a:xfrm>
          <a:prstGeom prst="rect">
            <a:avLst/>
          </a:prstGeom>
          <a:noFill/>
        </p:spPr>
        <p:txBody>
          <a:bodyPr wrap="none" lIns="91440" tIns="45720" rIns="91440" bIns="45720">
            <a:spAutoFit/>
          </a:bodyPr>
          <a:lstStyle/>
          <a:p>
            <a:pPr algn="ctr"/>
            <a:r>
              <a:rPr lang="zh-CN" altLang="en-US" sz="2000" b="0" cap="none" spc="0" dirty="0" smtClean="0">
                <a:ln w="0"/>
                <a:solidFill>
                  <a:schemeClr val="tx1"/>
                </a:solidFill>
                <a:effectLst>
                  <a:outerShdw blurRad="38100" dist="19050" dir="2700000" algn="tl" rotWithShape="0">
                    <a:schemeClr val="dk1">
                      <a:alpha val="40000"/>
                    </a:schemeClr>
                  </a:outerShdw>
                </a:effectLst>
              </a:rPr>
              <a:t>局限性</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483134" y="3158369"/>
            <a:ext cx="2219070" cy="400110"/>
          </a:xfrm>
          <a:prstGeom prst="rect">
            <a:avLst/>
          </a:prstGeom>
          <a:noFill/>
        </p:spPr>
        <p:txBody>
          <a:bodyPr wrap="none" lIns="91440" tIns="45720" rIns="91440" bIns="45720">
            <a:spAutoFit/>
          </a:bodyPr>
          <a:lstStyle/>
          <a:p>
            <a:pPr algn="ctr"/>
            <a:r>
              <a:rPr lang="zh-CN" altLang="en-US" sz="2000" b="0" cap="none" spc="0" dirty="0" smtClean="0">
                <a:ln w="0"/>
                <a:solidFill>
                  <a:schemeClr val="tx1"/>
                </a:solidFill>
                <a:effectLst>
                  <a:outerShdw blurRad="38100" dist="19050" dir="2700000" algn="tl" rotWithShape="0">
                    <a:schemeClr val="dk1">
                      <a:alpha val="40000"/>
                    </a:schemeClr>
                  </a:outerShdw>
                </a:effectLst>
              </a:rPr>
              <a:t>改进方法</a:t>
            </a:r>
            <a:r>
              <a:rPr lang="en-US" altLang="zh-CN" sz="2000" dirty="0">
                <a:ln w="0"/>
                <a:effectLst>
                  <a:outerShdw blurRad="38100" dist="19050" dir="2700000" algn="tl" rotWithShape="0">
                    <a:schemeClr val="dk1">
                      <a:alpha val="40000"/>
                    </a:schemeClr>
                  </a:outerShdw>
                </a:effectLst>
              </a:rPr>
              <a:t>——</a:t>
            </a:r>
            <a:r>
              <a:rPr lang="en-US" altLang="zh-CN" sz="2000" dirty="0" smtClean="0">
                <a:ln w="0"/>
                <a:effectLst>
                  <a:outerShdw blurRad="38100" dist="19050" dir="2700000" algn="tl" rotWithShape="0">
                    <a:schemeClr val="dk1">
                      <a:alpha val="40000"/>
                    </a:schemeClr>
                  </a:outerShdw>
                </a:effectLst>
              </a:rPr>
              <a:t>TSVD</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12" name="文本框 11"/>
          <p:cNvSpPr txBox="1"/>
          <p:nvPr/>
        </p:nvSpPr>
        <p:spPr>
          <a:xfrm>
            <a:off x="1043608" y="3795886"/>
            <a:ext cx="7344816" cy="613694"/>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可以指定降维后的维度</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降维效果比较稳定，对数据具有普适性</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6486746"/>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截断</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SVD</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降维方法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83568" y="987574"/>
            <a:ext cx="7344816" cy="890693"/>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截断</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SVD</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降维方法认为，矩阵进行</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SVD</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分解之后得到的奇异值矩阵中，奇异值越大，代表着相关特征的重要性或者说有效性也就越大。因此，截断</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SVD</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的目的就是将原始矩阵中较大的若干奇异值与其对应的特征提取出来，组成降维后的数据。</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683568" y="2139702"/>
            <a:ext cx="697627" cy="400110"/>
          </a:xfrm>
          <a:prstGeom prst="rect">
            <a:avLst/>
          </a:prstGeom>
          <a:noFill/>
        </p:spPr>
        <p:txBody>
          <a:bodyPr wrap="none" lIns="91440" tIns="45720" rIns="91440" bIns="45720">
            <a:spAutoFit/>
          </a:bodyPr>
          <a:lstStyle/>
          <a:p>
            <a:pPr algn="ctr"/>
            <a:r>
              <a:rPr lang="zh-CN" altLang="en-US" sz="2000" b="0" cap="none" spc="0" dirty="0" smtClean="0">
                <a:ln w="0"/>
                <a:solidFill>
                  <a:schemeClr val="tx1"/>
                </a:solidFill>
                <a:effectLst>
                  <a:outerShdw blurRad="38100" dist="19050" dir="2700000" algn="tl" rotWithShape="0">
                    <a:schemeClr val="dk1">
                      <a:alpha val="40000"/>
                    </a:schemeClr>
                  </a:outerShdw>
                </a:effectLst>
              </a:rPr>
              <a:t>步骤</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10" name="文本框 9"/>
          <p:cNvSpPr txBox="1"/>
          <p:nvPr/>
        </p:nvSpPr>
        <p:spPr>
          <a:xfrm>
            <a:off x="1187624" y="2539812"/>
            <a:ext cx="7344816" cy="369332"/>
          </a:xfrm>
          <a:prstGeom prst="rect">
            <a:avLst/>
          </a:prstGeom>
          <a:noFill/>
        </p:spPr>
        <p:txBody>
          <a:bodyPr wrap="square" rtlCol="0">
            <a:spAutoFit/>
          </a:bodyPr>
          <a:lstStyle/>
          <a:p>
            <a:pPr>
              <a:lnSpc>
                <a:spcPct val="150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对数据进行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SVD</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分解，不同的是每一行是一组数据，共</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组数据，每个数据有</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m</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个</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特征。</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3688" y="3476507"/>
            <a:ext cx="2751563" cy="1512168"/>
          </a:xfrm>
          <a:prstGeom prst="rect">
            <a:avLst/>
          </a:prstGeom>
        </p:spPr>
      </p:pic>
      <p:sp>
        <p:nvSpPr>
          <p:cNvPr id="12" name="文本框 11"/>
          <p:cNvSpPr txBox="1"/>
          <p:nvPr/>
        </p:nvSpPr>
        <p:spPr>
          <a:xfrm>
            <a:off x="1187624" y="2875705"/>
            <a:ext cx="6480720" cy="646331"/>
          </a:xfrm>
          <a:prstGeom prst="rect">
            <a:avLst/>
          </a:prstGeom>
          <a:noFill/>
        </p:spPr>
        <p:txBody>
          <a:bodyPr wrap="square" rtlCol="0">
            <a:spAutoFit/>
          </a:bodyPr>
          <a:lstStyle/>
          <a:p>
            <a:pPr>
              <a:lnSpc>
                <a:spcPct val="150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因为</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奇异值矩阵</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中的奇异值已经按照大小排序，所以直接取</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X</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的前</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列与</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的前</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行</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列相乘即可得到降维后的数据。</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24128" y="3473951"/>
            <a:ext cx="1310167" cy="1452513"/>
          </a:xfrm>
          <a:prstGeom prst="rect">
            <a:avLst/>
          </a:prstGeom>
        </p:spPr>
      </p:pic>
    </p:spTree>
    <p:extLst>
      <p:ext uri="{BB962C8B-B14F-4D97-AF65-F5344CB8AC3E}">
        <p14:creationId xmlns:p14="http://schemas.microsoft.com/office/powerpoint/2010/main" val="208416671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rite Your Title Here"/>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2080</TotalTime>
  <Words>1176</Words>
  <Application>Microsoft Office PowerPoint</Application>
  <PresentationFormat>全屏显示(16:9)</PresentationFormat>
  <Paragraphs>125</Paragraphs>
  <Slides>23</Slides>
  <Notes>23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5" baseType="lpstr">
      <vt:lpstr>Open Sans</vt:lpstr>
      <vt:lpstr>Open Sans Light</vt:lpstr>
      <vt:lpstr>宋体</vt:lpstr>
      <vt:lpstr>微软雅黑</vt:lpstr>
      <vt:lpstr>微软雅黑 Light</vt:lpstr>
      <vt:lpstr>Arial</vt:lpstr>
      <vt:lpstr>Calibri</vt:lpstr>
      <vt:lpstr>Cambria Math</vt:lpstr>
      <vt:lpstr>Impact</vt:lpstr>
      <vt:lpstr>Times New Roman</vt:lpstr>
      <vt:lpstr>Office 主题</vt:lpstr>
      <vt:lpstr>Microsoft Word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chen hongchao</cp:lastModifiedBy>
  <cp:revision>49</cp:revision>
  <dcterms:created xsi:type="dcterms:W3CDTF">2015-12-11T17:46:17Z</dcterms:created>
  <dcterms:modified xsi:type="dcterms:W3CDTF">2019-06-04T10:28:01Z</dcterms:modified>
</cp:coreProperties>
</file>