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82" r:id="rId5"/>
    <p:sldId id="283" r:id="rId6"/>
    <p:sldId id="286" r:id="rId7"/>
    <p:sldId id="287" r:id="rId8"/>
    <p:sldId id="288" r:id="rId9"/>
    <p:sldId id="289" r:id="rId10"/>
    <p:sldId id="290" r:id="rId11"/>
    <p:sldId id="291" r:id="rId12"/>
    <p:sldId id="292" r:id="rId13"/>
    <p:sldId id="293" r:id="rId14"/>
    <p:sldId id="294" r:id="rId15"/>
    <p:sldId id="279" r:id="rId16"/>
    <p:sldId id="295" r:id="rId17"/>
    <p:sldId id="296" r:id="rId18"/>
    <p:sldId id="259" r:id="rId19"/>
    <p:sldId id="298" r:id="rId20"/>
    <p:sldId id="297" r:id="rId21"/>
    <p:sldId id="299" r:id="rId22"/>
    <p:sldId id="280" r:id="rId23"/>
    <p:sldId id="3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an Liu (FA Talent)" initials="QL(T" lastIdx="6" clrIdx="0">
    <p:extLst>
      <p:ext uri="{19B8F6BF-5375-455C-9EA6-DF929625EA0E}">
        <p15:presenceInfo xmlns:p15="http://schemas.microsoft.com/office/powerpoint/2012/main" userId="S::v-qianl@microsoft.com::38bc1e4c-ce5e-447e-98a9-79f3c9c306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5BBDA"/>
    <a:srgbClr val="356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685" autoAdjust="0"/>
  </p:normalViewPr>
  <p:slideViewPr>
    <p:cSldViewPr snapToGrid="0" snapToObjects="1">
      <p:cViewPr varScale="1">
        <p:scale>
          <a:sx n="112" d="100"/>
          <a:sy n="112"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E8D0B-B7B3-4B08-AB04-D9881776CD63}" type="datetimeFigureOut">
              <a:rPr lang="zh-CN" altLang="en-US" smtClean="0"/>
              <a:t>2019/5/20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ECEB6-BB9D-4DEF-856B-30DAFC955264}" type="slidenum">
              <a:rPr lang="zh-CN" altLang="en-US" smtClean="0"/>
              <a:t>‹#›</a:t>
            </a:fld>
            <a:endParaRPr lang="zh-CN" altLang="en-US"/>
          </a:p>
        </p:txBody>
      </p:sp>
    </p:spTree>
    <p:extLst>
      <p:ext uri="{BB962C8B-B14F-4D97-AF65-F5344CB8AC3E}">
        <p14:creationId xmlns:p14="http://schemas.microsoft.com/office/powerpoint/2010/main" val="1499100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体系结构描述语言具有多样性，各研究团体之间也没有融合的共识，这阻碍了软件行业的发展，因此作者希望借助</a:t>
            </a:r>
            <a:r>
              <a:rPr lang="en-US" altLang="zh-CN" dirty="0" smtClean="0"/>
              <a:t>OWL</a:t>
            </a:r>
            <a:r>
              <a:rPr lang="zh-CN" altLang="en-US" dirty="0" smtClean="0"/>
              <a:t>实现一个体系结构表示与交互的框架。</a:t>
            </a:r>
            <a:r>
              <a:rPr lang="en-US" altLang="zh-CN" dirty="0" smtClean="0"/>
              <a:t>OWL</a:t>
            </a:r>
            <a:r>
              <a:rPr lang="zh-CN" altLang="en-US" dirty="0" smtClean="0"/>
              <a:t>语言定义了很多不同类型的对象，对象拥有各种属性，对象间也有各种关系，非常契合</a:t>
            </a:r>
            <a:r>
              <a:rPr lang="en-US" altLang="zh-CN" dirty="0" smtClean="0"/>
              <a:t>ADL</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36EECEB6-BB9D-4DEF-856B-30DAFC955264}" type="slidenum">
              <a:rPr lang="zh-CN" altLang="en-US" smtClean="0"/>
              <a:t>4</a:t>
            </a:fld>
            <a:endParaRPr lang="zh-CN" altLang="en-US"/>
          </a:p>
        </p:txBody>
      </p:sp>
    </p:spTree>
    <p:extLst>
      <p:ext uri="{BB962C8B-B14F-4D97-AF65-F5344CB8AC3E}">
        <p14:creationId xmlns:p14="http://schemas.microsoft.com/office/powerpoint/2010/main" val="404628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Video Wall</a:t>
            </a:r>
            <a:r>
              <a:rPr lang="zh-CN" altLang="en-US" dirty="0" smtClean="0"/>
              <a:t>类似于一个画板，能够记录下整个设计过程中的各种决策和方案，最后整合后供设计人员参考。</a:t>
            </a:r>
            <a:endParaRPr lang="en-US" altLang="zh-CN" dirty="0" smtClean="0"/>
          </a:p>
          <a:p>
            <a:endParaRPr lang="en-US" altLang="zh-CN" dirty="0" smtClean="0"/>
          </a:p>
          <a:p>
            <a:r>
              <a:rPr lang="zh-CN" altLang="en-US" dirty="0" smtClean="0"/>
              <a:t>智能决策支持系统类似于一个知识库，数据可以从网络中获取或者由设计师进行提交，使用者只需要输入一些应用场景，就能够获得相应的决策建议。</a:t>
            </a:r>
            <a:endParaRPr lang="zh-CN" altLang="en-US" dirty="0"/>
          </a:p>
        </p:txBody>
      </p:sp>
      <p:sp>
        <p:nvSpPr>
          <p:cNvPr id="4" name="灯片编号占位符 3"/>
          <p:cNvSpPr>
            <a:spLocks noGrp="1"/>
          </p:cNvSpPr>
          <p:nvPr>
            <p:ph type="sldNum" sz="quarter" idx="10"/>
          </p:nvPr>
        </p:nvSpPr>
        <p:spPr/>
        <p:txBody>
          <a:bodyPr/>
          <a:lstStyle/>
          <a:p>
            <a:fld id="{36EECEB6-BB9D-4DEF-856B-30DAFC955264}" type="slidenum">
              <a:rPr lang="zh-CN" altLang="en-US" smtClean="0"/>
              <a:t>6</a:t>
            </a:fld>
            <a:endParaRPr lang="zh-CN" altLang="en-US"/>
          </a:p>
        </p:txBody>
      </p:sp>
    </p:spTree>
    <p:extLst>
      <p:ext uri="{BB962C8B-B14F-4D97-AF65-F5344CB8AC3E}">
        <p14:creationId xmlns:p14="http://schemas.microsoft.com/office/powerpoint/2010/main" val="264528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提出了使用自然语言处理技术的设想，以及可能会遇到的一些问题，但是并没有实现。</a:t>
            </a:r>
            <a:endParaRPr lang="en-US" altLang="zh-CN" dirty="0" smtClean="0"/>
          </a:p>
          <a:p>
            <a:endParaRPr lang="en-US" altLang="zh-CN" dirty="0" smtClean="0"/>
          </a:p>
          <a:p>
            <a:r>
              <a:rPr lang="zh-CN" altLang="en-US" dirty="0" smtClean="0"/>
              <a:t>以前的分析可能都是对某一方面的单独分析，缺乏集成度，因此这篇论文将各种分析结果又进行了一次集成分析。</a:t>
            </a:r>
            <a:endParaRPr lang="zh-CN" altLang="en-US" dirty="0"/>
          </a:p>
        </p:txBody>
      </p:sp>
      <p:sp>
        <p:nvSpPr>
          <p:cNvPr id="4" name="灯片编号占位符 3"/>
          <p:cNvSpPr>
            <a:spLocks noGrp="1"/>
          </p:cNvSpPr>
          <p:nvPr>
            <p:ph type="sldNum" sz="quarter" idx="10"/>
          </p:nvPr>
        </p:nvSpPr>
        <p:spPr/>
        <p:txBody>
          <a:bodyPr/>
          <a:lstStyle/>
          <a:p>
            <a:fld id="{36EECEB6-BB9D-4DEF-856B-30DAFC955264}" type="slidenum">
              <a:rPr lang="zh-CN" altLang="en-US" smtClean="0"/>
              <a:t>10</a:t>
            </a:fld>
            <a:endParaRPr lang="zh-CN" altLang="en-US"/>
          </a:p>
        </p:txBody>
      </p:sp>
    </p:spTree>
    <p:extLst>
      <p:ext uri="{BB962C8B-B14F-4D97-AF65-F5344CB8AC3E}">
        <p14:creationId xmlns:p14="http://schemas.microsoft.com/office/powerpoint/2010/main" val="3942455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EECEB6-BB9D-4DEF-856B-30DAFC955264}" type="slidenum">
              <a:rPr lang="zh-CN" altLang="en-US" smtClean="0"/>
              <a:t>11</a:t>
            </a:fld>
            <a:endParaRPr lang="zh-CN" altLang="en-US"/>
          </a:p>
        </p:txBody>
      </p:sp>
    </p:spTree>
    <p:extLst>
      <p:ext uri="{BB962C8B-B14F-4D97-AF65-F5344CB8AC3E}">
        <p14:creationId xmlns:p14="http://schemas.microsoft.com/office/powerpoint/2010/main" val="1695746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以前使用文件依赖性时，文件</a:t>
            </a:r>
            <a:r>
              <a:rPr lang="en-US" altLang="zh-CN" dirty="0" smtClean="0"/>
              <a:t>A</a:t>
            </a:r>
            <a:r>
              <a:rPr lang="zh-CN" altLang="en-US" dirty="0" smtClean="0"/>
              <a:t>引用了文件</a:t>
            </a:r>
            <a:r>
              <a:rPr lang="en-US" altLang="zh-CN" dirty="0" smtClean="0"/>
              <a:t>B</a:t>
            </a:r>
            <a:r>
              <a:rPr lang="zh-CN" altLang="en-US" dirty="0" smtClean="0"/>
              <a:t>，但</a:t>
            </a:r>
            <a:r>
              <a:rPr lang="en-US" altLang="zh-CN" dirty="0" smtClean="0"/>
              <a:t>A</a:t>
            </a:r>
            <a:r>
              <a:rPr lang="zh-CN" altLang="en-US" dirty="0" smtClean="0"/>
              <a:t>中不一定使用了</a:t>
            </a:r>
            <a:r>
              <a:rPr lang="en-US" altLang="zh-CN" dirty="0" smtClean="0"/>
              <a:t>B</a:t>
            </a:r>
            <a:r>
              <a:rPr lang="zh-CN" altLang="en-US" dirty="0" smtClean="0"/>
              <a:t>中的方法</a:t>
            </a:r>
            <a:r>
              <a:rPr lang="en-US" altLang="zh-CN" dirty="0" smtClean="0"/>
              <a:t>/</a:t>
            </a:r>
            <a:r>
              <a:rPr lang="zh-CN" altLang="en-US" dirty="0" smtClean="0"/>
              <a:t>函数</a:t>
            </a:r>
            <a:endParaRPr lang="zh-CN" altLang="en-US" dirty="0"/>
          </a:p>
        </p:txBody>
      </p:sp>
      <p:sp>
        <p:nvSpPr>
          <p:cNvPr id="4" name="灯片编号占位符 3"/>
          <p:cNvSpPr>
            <a:spLocks noGrp="1"/>
          </p:cNvSpPr>
          <p:nvPr>
            <p:ph type="sldNum" sz="quarter" idx="10"/>
          </p:nvPr>
        </p:nvSpPr>
        <p:spPr/>
        <p:txBody>
          <a:bodyPr/>
          <a:lstStyle/>
          <a:p>
            <a:fld id="{36EECEB6-BB9D-4DEF-856B-30DAFC955264}" type="slidenum">
              <a:rPr lang="zh-CN" altLang="en-US" smtClean="0"/>
              <a:t>13</a:t>
            </a:fld>
            <a:endParaRPr lang="zh-CN" altLang="en-US"/>
          </a:p>
        </p:txBody>
      </p:sp>
    </p:spTree>
    <p:extLst>
      <p:ext uri="{BB962C8B-B14F-4D97-AF65-F5344CB8AC3E}">
        <p14:creationId xmlns:p14="http://schemas.microsoft.com/office/powerpoint/2010/main" val="3134575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有一个方案池，有一个性能计算模块，当需求变化时就会计算各方案的性能，从中选择最优的</a:t>
            </a:r>
            <a:endParaRPr lang="en-US" altLang="zh-CN" dirty="0" smtClean="0"/>
          </a:p>
          <a:p>
            <a:endParaRPr lang="en-US" altLang="zh-CN" dirty="0" smtClean="0"/>
          </a:p>
          <a:p>
            <a:r>
              <a:rPr lang="zh-CN" altLang="en-US" dirty="0" smtClean="0"/>
              <a:t>不仅仅考虑到性能上的优化，还考虑到了重构后的结构与原有结构之间的距离</a:t>
            </a:r>
            <a:r>
              <a:rPr lang="en-US" altLang="zh-CN" dirty="0" smtClean="0"/>
              <a:t>(</a:t>
            </a:r>
            <a:r>
              <a:rPr lang="zh-CN" altLang="en-US" dirty="0" smtClean="0"/>
              <a:t>相似度</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6EECEB6-BB9D-4DEF-856B-30DAFC955264}" type="slidenum">
              <a:rPr lang="zh-CN" altLang="en-US" smtClean="0"/>
              <a:t>14</a:t>
            </a:fld>
            <a:endParaRPr lang="zh-CN" altLang="en-US"/>
          </a:p>
        </p:txBody>
      </p:sp>
    </p:spTree>
    <p:extLst>
      <p:ext uri="{BB962C8B-B14F-4D97-AF65-F5344CB8AC3E}">
        <p14:creationId xmlns:p14="http://schemas.microsoft.com/office/powerpoint/2010/main" val="1669991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B231-C686-7644-88DA-1B0CA95B9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6A629-BC48-0E4A-B10D-F9B33BBA9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C60B3A-7D27-C64A-98FB-7EB2218C21A0}"/>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5" name="Footer Placeholder 4">
            <a:extLst>
              <a:ext uri="{FF2B5EF4-FFF2-40B4-BE49-F238E27FC236}">
                <a16:creationId xmlns:a16="http://schemas.microsoft.com/office/drawing/2014/main" id="{6BA91C03-94DB-B545-81C5-BCFA9CD72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D802D-640B-EE47-8AE6-AF5667E03AEC}"/>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381799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4A82-6A8E-E647-A8AB-DAF8B87F07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294543-DF24-A746-A553-CA3917CBF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3F2B-081F-EF4B-86A7-10F7676ED8E1}"/>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5" name="Footer Placeholder 4">
            <a:extLst>
              <a:ext uri="{FF2B5EF4-FFF2-40B4-BE49-F238E27FC236}">
                <a16:creationId xmlns:a16="http://schemas.microsoft.com/office/drawing/2014/main" id="{65C6CD94-D40F-0E48-8FD6-C86A5CA34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75659-7BB3-4A4A-80BF-C602ED487792}"/>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261269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124F88-7F19-8240-8BB8-185C2255BC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83FD32-A1A4-954C-9285-FC983797E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1EDFF-8409-E845-8EB3-DEDC79EC0B99}"/>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5" name="Footer Placeholder 4">
            <a:extLst>
              <a:ext uri="{FF2B5EF4-FFF2-40B4-BE49-F238E27FC236}">
                <a16:creationId xmlns:a16="http://schemas.microsoft.com/office/drawing/2014/main" id="{A27F1F6A-621E-444D-AB87-21B4992FA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AC537-E698-8D45-A569-7735802A2F78}"/>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121256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1CB3-0383-D149-A719-ADBCCFE8D9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4A6EA-EC65-0041-A728-E4C4EAC4F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384F9-2D5E-0649-B262-60128CF81E71}"/>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5" name="Footer Placeholder 4">
            <a:extLst>
              <a:ext uri="{FF2B5EF4-FFF2-40B4-BE49-F238E27FC236}">
                <a16:creationId xmlns:a16="http://schemas.microsoft.com/office/drawing/2014/main" id="{C8859F6B-6C12-7941-A4C2-7907856FF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C6D63-F7ED-F04B-9157-FC2724446BFC}"/>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37596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8EF5-A6A0-8645-91A3-F5904C217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EF7876-809B-C54E-9D7B-4CF1C5324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DA7BA-F17B-3C44-9D26-858918D63164}"/>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5" name="Footer Placeholder 4">
            <a:extLst>
              <a:ext uri="{FF2B5EF4-FFF2-40B4-BE49-F238E27FC236}">
                <a16:creationId xmlns:a16="http://schemas.microsoft.com/office/drawing/2014/main" id="{637F9216-5C2A-6A48-AD40-5E5981870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1CFD3-9A3B-8E4E-8DFE-9C51A90E5094}"/>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278333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467D-A3FE-FF44-93C6-0F07462F58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C8AD0-A18A-5240-BD39-F83B1F0EB4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BD9F18-44E2-2A49-B6B3-A97AA3F17A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48EF24-E986-0144-8347-7CD11024F505}"/>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6" name="Footer Placeholder 5">
            <a:extLst>
              <a:ext uri="{FF2B5EF4-FFF2-40B4-BE49-F238E27FC236}">
                <a16:creationId xmlns:a16="http://schemas.microsoft.com/office/drawing/2014/main" id="{CE439606-E75F-8F4D-B436-9D9B60ABC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638CD-2919-E24E-B010-E164E7762BAB}"/>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151562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4A11-7777-EF40-A655-270D884AA4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7D1CB7-D89D-7B45-9279-547AB0C38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3F626-5449-C648-9F7E-F21B98207A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4752CE-2CCE-024F-8619-045D4F8E4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6CB2E-D803-744A-B866-EF3B10265C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A77F3E-AAF3-B348-B4BF-1151D6EB810E}"/>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8" name="Footer Placeholder 7">
            <a:extLst>
              <a:ext uri="{FF2B5EF4-FFF2-40B4-BE49-F238E27FC236}">
                <a16:creationId xmlns:a16="http://schemas.microsoft.com/office/drawing/2014/main" id="{68260CC2-1E47-6149-BE64-79EE0D5D6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0ACEE-4991-654F-A51E-35EE4B32F754}"/>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420975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048-D500-5C46-9E0C-4FB6522A32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6B9375-E672-4F49-9DF7-4139E2762276}"/>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4" name="Footer Placeholder 3">
            <a:extLst>
              <a:ext uri="{FF2B5EF4-FFF2-40B4-BE49-F238E27FC236}">
                <a16:creationId xmlns:a16="http://schemas.microsoft.com/office/drawing/2014/main" id="{DEADC8E0-6430-B849-A63E-765578474B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A51370-83BA-044F-862E-53E911704302}"/>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1559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A9472-2424-BF4A-976B-91B83B0769F8}"/>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3" name="Footer Placeholder 2">
            <a:extLst>
              <a:ext uri="{FF2B5EF4-FFF2-40B4-BE49-F238E27FC236}">
                <a16:creationId xmlns:a16="http://schemas.microsoft.com/office/drawing/2014/main" id="{DE186F2A-DA9A-1F4B-931F-1F8C053F35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868765-4A98-FE46-8BF9-2BE18CFFDDAA}"/>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51494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927-836F-084A-BE2A-B636C747B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97D335-8875-354E-AC22-0EE5AF406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4B5335-FEE5-FC44-94F9-17A493CF3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2F066-185A-094A-9C17-961B47038A9B}"/>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6" name="Footer Placeholder 5">
            <a:extLst>
              <a:ext uri="{FF2B5EF4-FFF2-40B4-BE49-F238E27FC236}">
                <a16:creationId xmlns:a16="http://schemas.microsoft.com/office/drawing/2014/main" id="{18D8C871-3E85-6546-B52B-6B5D9D11B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540E4-0EE9-6640-BBD4-2685D3A1261A}"/>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409047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35AE-C630-464E-8192-3ADA3B22B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515B24-A30E-CF4B-9F16-D1D75884E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923DF2-0F8C-AD49-8FC2-60D3805C7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72C91-BAD7-A44B-B602-4D6C60171A56}"/>
              </a:ext>
            </a:extLst>
          </p:cNvPr>
          <p:cNvSpPr>
            <a:spLocks noGrp="1"/>
          </p:cNvSpPr>
          <p:nvPr>
            <p:ph type="dt" sz="half" idx="10"/>
          </p:nvPr>
        </p:nvSpPr>
        <p:spPr/>
        <p:txBody>
          <a:bodyPr/>
          <a:lstStyle/>
          <a:p>
            <a:fld id="{C8E49402-FCED-BB4A-864D-ECD284400334}" type="datetimeFigureOut">
              <a:rPr lang="en-US" smtClean="0"/>
              <a:t>5/20/2019</a:t>
            </a:fld>
            <a:endParaRPr lang="en-US"/>
          </a:p>
        </p:txBody>
      </p:sp>
      <p:sp>
        <p:nvSpPr>
          <p:cNvPr id="6" name="Footer Placeholder 5">
            <a:extLst>
              <a:ext uri="{FF2B5EF4-FFF2-40B4-BE49-F238E27FC236}">
                <a16:creationId xmlns:a16="http://schemas.microsoft.com/office/drawing/2014/main" id="{53DDC408-E17D-1942-BFBC-9C68D92D1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9F95C-54A2-F745-A589-A0F357AC4577}"/>
              </a:ext>
            </a:extLst>
          </p:cNvPr>
          <p:cNvSpPr>
            <a:spLocks noGrp="1"/>
          </p:cNvSpPr>
          <p:nvPr>
            <p:ph type="sldNum" sz="quarter" idx="12"/>
          </p:nvPr>
        </p:nvSpPr>
        <p:spPr/>
        <p:txBody>
          <a:bodyPr/>
          <a:lstStyle/>
          <a:p>
            <a:fld id="{A6384007-E176-8E4B-A522-83F0B6FD364A}" type="slidenum">
              <a:rPr lang="en-US" smtClean="0"/>
              <a:t>‹#›</a:t>
            </a:fld>
            <a:endParaRPr lang="en-US"/>
          </a:p>
        </p:txBody>
      </p:sp>
    </p:spTree>
    <p:extLst>
      <p:ext uri="{BB962C8B-B14F-4D97-AF65-F5344CB8AC3E}">
        <p14:creationId xmlns:p14="http://schemas.microsoft.com/office/powerpoint/2010/main" val="284909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3AAF83-E27A-1441-AD73-9E3F18156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C71E4A-80E3-B142-87BB-E5AF1323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97269-3EEF-D745-BC06-7E9EAB8A86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9402-FCED-BB4A-864D-ECD284400334}" type="datetimeFigureOut">
              <a:rPr lang="en-US" smtClean="0"/>
              <a:t>5/20/2019</a:t>
            </a:fld>
            <a:endParaRPr lang="en-US"/>
          </a:p>
        </p:txBody>
      </p:sp>
      <p:sp>
        <p:nvSpPr>
          <p:cNvPr id="5" name="Footer Placeholder 4">
            <a:extLst>
              <a:ext uri="{FF2B5EF4-FFF2-40B4-BE49-F238E27FC236}">
                <a16:creationId xmlns:a16="http://schemas.microsoft.com/office/drawing/2014/main" id="{ED673106-8E84-C64B-B09F-FB2EA2EE4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0C762D-3456-6943-9BAC-5F470865C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84007-E176-8E4B-A522-83F0B6FD364A}" type="slidenum">
              <a:rPr lang="en-US" smtClean="0"/>
              <a:t>‹#›</a:t>
            </a:fld>
            <a:endParaRPr lang="en-US"/>
          </a:p>
        </p:txBody>
      </p:sp>
    </p:spTree>
    <p:extLst>
      <p:ext uri="{BB962C8B-B14F-4D97-AF65-F5344CB8AC3E}">
        <p14:creationId xmlns:p14="http://schemas.microsoft.com/office/powerpoint/2010/main" val="2050774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DECCC23-4202-4D09-9766-39CFDFC4268E}"/>
              </a:ext>
            </a:extLst>
          </p:cNvPr>
          <p:cNvSpPr txBox="1"/>
          <p:nvPr/>
        </p:nvSpPr>
        <p:spPr>
          <a:xfrm>
            <a:off x="2452130" y="2241160"/>
            <a:ext cx="7301529" cy="707886"/>
          </a:xfrm>
          <a:prstGeom prst="rect">
            <a:avLst/>
          </a:prstGeom>
          <a:noFill/>
        </p:spPr>
        <p:txBody>
          <a:bodyPr wrap="square" rtlCol="0">
            <a:spAutoFit/>
          </a:bodyPr>
          <a:lstStyle/>
          <a:p>
            <a:pPr algn="ctr"/>
            <a:r>
              <a:rPr lang="zh-CN" altLang="en-US" sz="4000" dirty="0">
                <a:solidFill>
                  <a:srgbClr val="3563A8"/>
                </a:solidFill>
                <a:latin typeface="+mn-ea"/>
              </a:rPr>
              <a:t>经验软件工程</a:t>
            </a:r>
            <a:r>
              <a:rPr lang="en-US" altLang="zh-CN" sz="4000" dirty="0">
                <a:solidFill>
                  <a:srgbClr val="3563A8"/>
                </a:solidFill>
                <a:latin typeface="+mn-ea"/>
              </a:rPr>
              <a:t>-</a:t>
            </a:r>
            <a:r>
              <a:rPr lang="zh-CN" altLang="en-US" sz="4000" dirty="0">
                <a:solidFill>
                  <a:srgbClr val="3563A8"/>
                </a:solidFill>
                <a:latin typeface="+mn-ea"/>
              </a:rPr>
              <a:t>文献调研</a:t>
            </a:r>
          </a:p>
        </p:txBody>
      </p:sp>
      <p:cxnSp>
        <p:nvCxnSpPr>
          <p:cNvPr id="6" name="直接连接符 5">
            <a:extLst>
              <a:ext uri="{FF2B5EF4-FFF2-40B4-BE49-F238E27FC236}">
                <a16:creationId xmlns:a16="http://schemas.microsoft.com/office/drawing/2014/main" id="{C38B5A2B-7ED2-43EA-9763-6C2478225A7F}"/>
              </a:ext>
            </a:extLst>
          </p:cNvPr>
          <p:cNvCxnSpPr/>
          <p:nvPr/>
        </p:nvCxnSpPr>
        <p:spPr>
          <a:xfrm>
            <a:off x="2869838" y="3175125"/>
            <a:ext cx="6466114" cy="0"/>
          </a:xfrm>
          <a:prstGeom prst="line">
            <a:avLst/>
          </a:prstGeom>
          <a:ln w="38100">
            <a:solidFill>
              <a:srgbClr val="3563A8"/>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8BD9F8C-1B36-4C50-87B9-E5786C99CDE5}"/>
              </a:ext>
            </a:extLst>
          </p:cNvPr>
          <p:cNvSpPr txBox="1"/>
          <p:nvPr/>
        </p:nvSpPr>
        <p:spPr>
          <a:xfrm>
            <a:off x="5032270" y="4768329"/>
            <a:ext cx="5817870" cy="1015663"/>
          </a:xfrm>
          <a:prstGeom prst="rect">
            <a:avLst/>
          </a:prstGeom>
          <a:noFill/>
        </p:spPr>
        <p:txBody>
          <a:bodyPr wrap="square" rtlCol="0">
            <a:spAutoFit/>
          </a:bodyPr>
          <a:lstStyle/>
          <a:p>
            <a:pPr lvl="5">
              <a:lnSpc>
                <a:spcPct val="150000"/>
              </a:lnSpc>
            </a:pPr>
            <a:r>
              <a:rPr lang="zh-CN" altLang="en-US" sz="2000" dirty="0">
                <a:solidFill>
                  <a:srgbClr val="3563A8"/>
                </a:solidFill>
                <a:latin typeface="+mn-ea"/>
              </a:rPr>
              <a:t>           </a:t>
            </a:r>
            <a:r>
              <a:rPr lang="en-US" altLang="zh-CN" sz="2000" dirty="0" smtClean="0">
                <a:solidFill>
                  <a:srgbClr val="3563A8"/>
                </a:solidFill>
                <a:latin typeface="+mn-ea"/>
              </a:rPr>
              <a:t>SY1806214</a:t>
            </a:r>
            <a:r>
              <a:rPr lang="zh-CN" altLang="en-US" sz="2000" dirty="0" smtClean="0">
                <a:solidFill>
                  <a:srgbClr val="3563A8"/>
                </a:solidFill>
                <a:latin typeface="+mn-ea"/>
              </a:rPr>
              <a:t>     </a:t>
            </a:r>
            <a:r>
              <a:rPr lang="zh-CN" altLang="en-US" sz="2000" dirty="0">
                <a:solidFill>
                  <a:srgbClr val="3563A8"/>
                </a:solidFill>
                <a:latin typeface="+mn-ea"/>
              </a:rPr>
              <a:t>陈鸿超</a:t>
            </a:r>
            <a:endParaRPr lang="en-US" altLang="zh-CN" sz="2000" dirty="0">
              <a:solidFill>
                <a:srgbClr val="3563A8"/>
              </a:solidFill>
              <a:latin typeface="+mn-ea"/>
            </a:endParaRPr>
          </a:p>
          <a:p>
            <a:pPr lvl="5">
              <a:lnSpc>
                <a:spcPct val="150000"/>
              </a:lnSpc>
            </a:pPr>
            <a:r>
              <a:rPr lang="zh-CN" altLang="en-US" sz="2000" dirty="0">
                <a:solidFill>
                  <a:srgbClr val="3563A8"/>
                </a:solidFill>
                <a:latin typeface="+mn-ea"/>
              </a:rPr>
              <a:t>           </a:t>
            </a:r>
            <a:r>
              <a:rPr lang="en-US" altLang="zh-CN" sz="2000" dirty="0">
                <a:solidFill>
                  <a:srgbClr val="3563A8"/>
                </a:solidFill>
                <a:latin typeface="+mn-ea"/>
              </a:rPr>
              <a:t>SY1806418</a:t>
            </a:r>
            <a:r>
              <a:rPr lang="zh-CN" altLang="en-US" sz="2000" dirty="0">
                <a:solidFill>
                  <a:srgbClr val="3563A8"/>
                </a:solidFill>
                <a:latin typeface="+mn-ea"/>
              </a:rPr>
              <a:t>      刘颖</a:t>
            </a:r>
          </a:p>
        </p:txBody>
      </p:sp>
      <p:grpSp>
        <p:nvGrpSpPr>
          <p:cNvPr id="8" name="组合 7">
            <a:extLst>
              <a:ext uri="{FF2B5EF4-FFF2-40B4-BE49-F238E27FC236}">
                <a16:creationId xmlns:a16="http://schemas.microsoft.com/office/drawing/2014/main" id="{A4CF9C47-9670-410A-9F45-D19D890F845D}"/>
              </a:ext>
            </a:extLst>
          </p:cNvPr>
          <p:cNvGrpSpPr/>
          <p:nvPr/>
        </p:nvGrpSpPr>
        <p:grpSpPr>
          <a:xfrm>
            <a:off x="9734904" y="-1047846"/>
            <a:ext cx="3559556" cy="3542489"/>
            <a:chOff x="5588764" y="391169"/>
            <a:chExt cx="2614564" cy="2602028"/>
          </a:xfrm>
        </p:grpSpPr>
        <p:sp>
          <p:nvSpPr>
            <p:cNvPr id="9" name="Freeform 5">
              <a:extLst>
                <a:ext uri="{FF2B5EF4-FFF2-40B4-BE49-F238E27FC236}">
                  <a16:creationId xmlns:a16="http://schemas.microsoft.com/office/drawing/2014/main" id="{39010570-231B-4893-A950-195F5E7CD536}"/>
                </a:ext>
              </a:extLst>
            </p:cNvPr>
            <p:cNvSpPr>
              <a:spLocks/>
            </p:cNvSpPr>
            <p:nvPr/>
          </p:nvSpPr>
          <p:spPr bwMode="auto">
            <a:xfrm rot="619297">
              <a:off x="5641282" y="391169"/>
              <a:ext cx="2499217" cy="2601749"/>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
              <a:extLst>
                <a:ext uri="{FF2B5EF4-FFF2-40B4-BE49-F238E27FC236}">
                  <a16:creationId xmlns:a16="http://schemas.microsoft.com/office/drawing/2014/main" id="{6B0FCF79-0FA3-4F32-A6CD-DE976BBF1F76}"/>
                </a:ext>
              </a:extLst>
            </p:cNvPr>
            <p:cNvSpPr>
              <a:spLocks/>
            </p:cNvSpPr>
            <p:nvPr/>
          </p:nvSpPr>
          <p:spPr bwMode="auto">
            <a:xfrm rot="619297">
              <a:off x="5631554" y="404266"/>
              <a:ext cx="2520576" cy="2588931"/>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
              <a:extLst>
                <a:ext uri="{FF2B5EF4-FFF2-40B4-BE49-F238E27FC236}">
                  <a16:creationId xmlns:a16="http://schemas.microsoft.com/office/drawing/2014/main" id="{F1768EC9-E6BF-40AC-AF2A-06536E842D35}"/>
                </a:ext>
              </a:extLst>
            </p:cNvPr>
            <p:cNvSpPr>
              <a:spLocks/>
            </p:cNvSpPr>
            <p:nvPr/>
          </p:nvSpPr>
          <p:spPr bwMode="auto">
            <a:xfrm rot="619297">
              <a:off x="5631554" y="412810"/>
              <a:ext cx="2520576" cy="2571843"/>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8">
              <a:extLst>
                <a:ext uri="{FF2B5EF4-FFF2-40B4-BE49-F238E27FC236}">
                  <a16:creationId xmlns:a16="http://schemas.microsoft.com/office/drawing/2014/main" id="{2FD1FFCC-45CF-464D-870F-2366F5B43DAB}"/>
                </a:ext>
              </a:extLst>
            </p:cNvPr>
            <p:cNvSpPr>
              <a:spLocks/>
            </p:cNvSpPr>
            <p:nvPr/>
          </p:nvSpPr>
          <p:spPr bwMode="auto">
            <a:xfrm rot="619297">
              <a:off x="5619922" y="412531"/>
              <a:ext cx="2541939" cy="2559027"/>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9">
              <a:extLst>
                <a:ext uri="{FF2B5EF4-FFF2-40B4-BE49-F238E27FC236}">
                  <a16:creationId xmlns:a16="http://schemas.microsoft.com/office/drawing/2014/main" id="{DC5EF76F-A6A1-46D9-9E85-3F7C03140710}"/>
                </a:ext>
              </a:extLst>
            </p:cNvPr>
            <p:cNvSpPr>
              <a:spLocks/>
            </p:cNvSpPr>
            <p:nvPr/>
          </p:nvSpPr>
          <p:spPr bwMode="auto">
            <a:xfrm rot="619297">
              <a:off x="5610612" y="421007"/>
              <a:ext cx="2559027" cy="2550483"/>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a:extLst>
                <a:ext uri="{FF2B5EF4-FFF2-40B4-BE49-F238E27FC236}">
                  <a16:creationId xmlns:a16="http://schemas.microsoft.com/office/drawing/2014/main" id="{EAA096B0-F00D-4569-9AAD-2D3E50D8461C}"/>
                </a:ext>
              </a:extLst>
            </p:cNvPr>
            <p:cNvSpPr>
              <a:spLocks/>
            </p:cNvSpPr>
            <p:nvPr/>
          </p:nvSpPr>
          <p:spPr bwMode="auto">
            <a:xfrm rot="619297">
              <a:off x="5611378" y="421076"/>
              <a:ext cx="2559027" cy="2541939"/>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1">
              <a:extLst>
                <a:ext uri="{FF2B5EF4-FFF2-40B4-BE49-F238E27FC236}">
                  <a16:creationId xmlns:a16="http://schemas.microsoft.com/office/drawing/2014/main" id="{DA3FF0E9-0214-4BAB-AADC-ACA44F217B89}"/>
                </a:ext>
              </a:extLst>
            </p:cNvPr>
            <p:cNvSpPr>
              <a:spLocks/>
            </p:cNvSpPr>
            <p:nvPr/>
          </p:nvSpPr>
          <p:spPr bwMode="auto">
            <a:xfrm rot="619297">
              <a:off x="5602416" y="434239"/>
              <a:ext cx="2580387" cy="2520577"/>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a:extLst>
                <a:ext uri="{FF2B5EF4-FFF2-40B4-BE49-F238E27FC236}">
                  <a16:creationId xmlns:a16="http://schemas.microsoft.com/office/drawing/2014/main" id="{C2206CF1-7A81-4113-882E-7DDB1997C2AF}"/>
                </a:ext>
              </a:extLst>
            </p:cNvPr>
            <p:cNvSpPr>
              <a:spLocks/>
            </p:cNvSpPr>
            <p:nvPr/>
          </p:nvSpPr>
          <p:spPr bwMode="auto">
            <a:xfrm rot="619297">
              <a:off x="5602799" y="442818"/>
              <a:ext cx="2580387" cy="2499217"/>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a:extLst>
                <a:ext uri="{FF2B5EF4-FFF2-40B4-BE49-F238E27FC236}">
                  <a16:creationId xmlns:a16="http://schemas.microsoft.com/office/drawing/2014/main" id="{833B546D-4BD9-4FA5-95F9-E54DD71F2817}"/>
                </a:ext>
              </a:extLst>
            </p:cNvPr>
            <p:cNvSpPr>
              <a:spLocks/>
            </p:cNvSpPr>
            <p:nvPr/>
          </p:nvSpPr>
          <p:spPr bwMode="auto">
            <a:xfrm rot="619297">
              <a:off x="5590016" y="442435"/>
              <a:ext cx="2601749" cy="2499217"/>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4">
              <a:extLst>
                <a:ext uri="{FF2B5EF4-FFF2-40B4-BE49-F238E27FC236}">
                  <a16:creationId xmlns:a16="http://schemas.microsoft.com/office/drawing/2014/main" id="{A75A9B15-98BC-44D7-B79E-00DF72062810}"/>
                </a:ext>
              </a:extLst>
            </p:cNvPr>
            <p:cNvSpPr>
              <a:spLocks/>
            </p:cNvSpPr>
            <p:nvPr/>
          </p:nvSpPr>
          <p:spPr bwMode="auto">
            <a:xfrm rot="619297">
              <a:off x="5588764" y="443479"/>
              <a:ext cx="2614564" cy="2512032"/>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19" name="组合 18">
            <a:extLst>
              <a:ext uri="{FF2B5EF4-FFF2-40B4-BE49-F238E27FC236}">
                <a16:creationId xmlns:a16="http://schemas.microsoft.com/office/drawing/2014/main" id="{FA0514CB-50A5-4D52-BCA0-405F42427EFA}"/>
              </a:ext>
            </a:extLst>
          </p:cNvPr>
          <p:cNvGrpSpPr/>
          <p:nvPr/>
        </p:nvGrpSpPr>
        <p:grpSpPr>
          <a:xfrm>
            <a:off x="-1611354" y="5618882"/>
            <a:ext cx="2490176" cy="2478236"/>
            <a:chOff x="5588764" y="391169"/>
            <a:chExt cx="2614564" cy="2602028"/>
          </a:xfrm>
        </p:grpSpPr>
        <p:sp>
          <p:nvSpPr>
            <p:cNvPr id="20" name="Freeform 5">
              <a:extLst>
                <a:ext uri="{FF2B5EF4-FFF2-40B4-BE49-F238E27FC236}">
                  <a16:creationId xmlns:a16="http://schemas.microsoft.com/office/drawing/2014/main" id="{2D57BC52-6568-4388-8CD2-3641FDBEA063}"/>
                </a:ext>
              </a:extLst>
            </p:cNvPr>
            <p:cNvSpPr>
              <a:spLocks/>
            </p:cNvSpPr>
            <p:nvPr/>
          </p:nvSpPr>
          <p:spPr bwMode="auto">
            <a:xfrm rot="619297">
              <a:off x="5641282" y="391169"/>
              <a:ext cx="2499217" cy="2601749"/>
            </a:xfrm>
            <a:custGeom>
              <a:avLst/>
              <a:gdLst>
                <a:gd name="T0" fmla="*/ 121 w 245"/>
                <a:gd name="T1" fmla="*/ 0 h 255"/>
                <a:gd name="T2" fmla="*/ 158 w 245"/>
                <a:gd name="T3" fmla="*/ 61 h 255"/>
                <a:gd name="T4" fmla="*/ 234 w 245"/>
                <a:gd name="T5" fmla="*/ 65 h 255"/>
                <a:gd name="T6" fmla="*/ 198 w 245"/>
                <a:gd name="T7" fmla="*/ 128 h 255"/>
                <a:gd name="T8" fmla="*/ 233 w 245"/>
                <a:gd name="T9" fmla="*/ 191 h 255"/>
                <a:gd name="T10" fmla="*/ 160 w 245"/>
                <a:gd name="T11" fmla="*/ 193 h 255"/>
                <a:gd name="T12" fmla="*/ 122 w 245"/>
                <a:gd name="T13" fmla="*/ 255 h 255"/>
                <a:gd name="T14" fmla="*/ 87 w 245"/>
                <a:gd name="T15" fmla="*/ 193 h 255"/>
                <a:gd name="T16" fmla="*/ 11 w 245"/>
                <a:gd name="T17" fmla="*/ 190 h 255"/>
                <a:gd name="T18" fmla="*/ 47 w 245"/>
                <a:gd name="T19" fmla="*/ 125 h 255"/>
                <a:gd name="T20" fmla="*/ 11 w 245"/>
                <a:gd name="T21" fmla="*/ 65 h 255"/>
                <a:gd name="T22" fmla="*/ 86 w 245"/>
                <a:gd name="T23" fmla="*/ 62 h 255"/>
                <a:gd name="T24" fmla="*/ 121 w 245"/>
                <a:gd name="T2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5" h="255">
                  <a:moveTo>
                    <a:pt x="121" y="0"/>
                  </a:moveTo>
                  <a:cubicBezTo>
                    <a:pt x="142" y="0"/>
                    <a:pt x="147" y="55"/>
                    <a:pt x="158" y="61"/>
                  </a:cubicBezTo>
                  <a:cubicBezTo>
                    <a:pt x="170" y="67"/>
                    <a:pt x="222" y="43"/>
                    <a:pt x="234" y="65"/>
                  </a:cubicBezTo>
                  <a:cubicBezTo>
                    <a:pt x="245" y="85"/>
                    <a:pt x="198" y="115"/>
                    <a:pt x="198" y="128"/>
                  </a:cubicBezTo>
                  <a:cubicBezTo>
                    <a:pt x="198" y="141"/>
                    <a:pt x="244" y="172"/>
                    <a:pt x="233" y="191"/>
                  </a:cubicBezTo>
                  <a:cubicBezTo>
                    <a:pt x="222" y="211"/>
                    <a:pt x="172" y="186"/>
                    <a:pt x="160" y="193"/>
                  </a:cubicBezTo>
                  <a:cubicBezTo>
                    <a:pt x="148" y="200"/>
                    <a:pt x="143" y="255"/>
                    <a:pt x="122" y="255"/>
                  </a:cubicBezTo>
                  <a:cubicBezTo>
                    <a:pt x="101" y="255"/>
                    <a:pt x="98" y="199"/>
                    <a:pt x="87" y="193"/>
                  </a:cubicBezTo>
                  <a:cubicBezTo>
                    <a:pt x="75" y="187"/>
                    <a:pt x="24" y="212"/>
                    <a:pt x="11" y="190"/>
                  </a:cubicBezTo>
                  <a:cubicBezTo>
                    <a:pt x="0" y="169"/>
                    <a:pt x="47" y="138"/>
                    <a:pt x="47" y="125"/>
                  </a:cubicBezTo>
                  <a:cubicBezTo>
                    <a:pt x="48" y="113"/>
                    <a:pt x="1" y="83"/>
                    <a:pt x="11" y="65"/>
                  </a:cubicBezTo>
                  <a:cubicBezTo>
                    <a:pt x="23" y="45"/>
                    <a:pt x="73" y="69"/>
                    <a:pt x="86" y="62"/>
                  </a:cubicBezTo>
                  <a:cubicBezTo>
                    <a:pt x="97" y="55"/>
                    <a:pt x="100" y="0"/>
                    <a:pt x="121" y="0"/>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
              <a:extLst>
                <a:ext uri="{FF2B5EF4-FFF2-40B4-BE49-F238E27FC236}">
                  <a16:creationId xmlns:a16="http://schemas.microsoft.com/office/drawing/2014/main" id="{C170E35C-E1B3-4818-9341-0B68065B62E7}"/>
                </a:ext>
              </a:extLst>
            </p:cNvPr>
            <p:cNvSpPr>
              <a:spLocks/>
            </p:cNvSpPr>
            <p:nvPr/>
          </p:nvSpPr>
          <p:spPr bwMode="auto">
            <a:xfrm rot="619297">
              <a:off x="5631554" y="404266"/>
              <a:ext cx="2520576" cy="2588931"/>
            </a:xfrm>
            <a:custGeom>
              <a:avLst/>
              <a:gdLst>
                <a:gd name="T0" fmla="*/ 129 w 247"/>
                <a:gd name="T1" fmla="*/ 1 h 254"/>
                <a:gd name="T2" fmla="*/ 162 w 247"/>
                <a:gd name="T3" fmla="*/ 63 h 254"/>
                <a:gd name="T4" fmla="*/ 237 w 247"/>
                <a:gd name="T5" fmla="*/ 71 h 254"/>
                <a:gd name="T6" fmla="*/ 198 w 247"/>
                <a:gd name="T7" fmla="*/ 131 h 254"/>
                <a:gd name="T8" fmla="*/ 229 w 247"/>
                <a:gd name="T9" fmla="*/ 196 h 254"/>
                <a:gd name="T10" fmla="*/ 156 w 247"/>
                <a:gd name="T11" fmla="*/ 193 h 254"/>
                <a:gd name="T12" fmla="*/ 116 w 247"/>
                <a:gd name="T13" fmla="*/ 252 h 254"/>
                <a:gd name="T14" fmla="*/ 84 w 247"/>
                <a:gd name="T15" fmla="*/ 189 h 254"/>
                <a:gd name="T16" fmla="*/ 11 w 247"/>
                <a:gd name="T17" fmla="*/ 182 h 254"/>
                <a:gd name="T18" fmla="*/ 49 w 247"/>
                <a:gd name="T19" fmla="*/ 121 h 254"/>
                <a:gd name="T20" fmla="*/ 18 w 247"/>
                <a:gd name="T21" fmla="*/ 59 h 254"/>
                <a:gd name="T22" fmla="*/ 91 w 247"/>
                <a:gd name="T23" fmla="*/ 60 h 254"/>
                <a:gd name="T24" fmla="*/ 129 w 247"/>
                <a:gd name="T25" fmla="*/ 1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4">
                  <a:moveTo>
                    <a:pt x="129" y="1"/>
                  </a:moveTo>
                  <a:cubicBezTo>
                    <a:pt x="150" y="2"/>
                    <a:pt x="151" y="57"/>
                    <a:pt x="162" y="63"/>
                  </a:cubicBezTo>
                  <a:cubicBezTo>
                    <a:pt x="174" y="70"/>
                    <a:pt x="226" y="49"/>
                    <a:pt x="237" y="71"/>
                  </a:cubicBezTo>
                  <a:cubicBezTo>
                    <a:pt x="247" y="91"/>
                    <a:pt x="199" y="118"/>
                    <a:pt x="198" y="131"/>
                  </a:cubicBezTo>
                  <a:cubicBezTo>
                    <a:pt x="197" y="144"/>
                    <a:pt x="241" y="177"/>
                    <a:pt x="229" y="196"/>
                  </a:cubicBezTo>
                  <a:cubicBezTo>
                    <a:pt x="217" y="214"/>
                    <a:pt x="169" y="187"/>
                    <a:pt x="156" y="193"/>
                  </a:cubicBezTo>
                  <a:cubicBezTo>
                    <a:pt x="144" y="199"/>
                    <a:pt x="137" y="254"/>
                    <a:pt x="116" y="252"/>
                  </a:cubicBezTo>
                  <a:cubicBezTo>
                    <a:pt x="95" y="251"/>
                    <a:pt x="95" y="196"/>
                    <a:pt x="84" y="189"/>
                  </a:cubicBezTo>
                  <a:cubicBezTo>
                    <a:pt x="73" y="182"/>
                    <a:pt x="21" y="204"/>
                    <a:pt x="11" y="182"/>
                  </a:cubicBezTo>
                  <a:cubicBezTo>
                    <a:pt x="0" y="161"/>
                    <a:pt x="48" y="134"/>
                    <a:pt x="49" y="121"/>
                  </a:cubicBezTo>
                  <a:cubicBezTo>
                    <a:pt x="50" y="108"/>
                    <a:pt x="7" y="76"/>
                    <a:pt x="18" y="59"/>
                  </a:cubicBezTo>
                  <a:cubicBezTo>
                    <a:pt x="30" y="40"/>
                    <a:pt x="78" y="66"/>
                    <a:pt x="91" y="60"/>
                  </a:cubicBezTo>
                  <a:cubicBezTo>
                    <a:pt x="103" y="54"/>
                    <a:pt x="109" y="0"/>
                    <a:pt x="129" y="1"/>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
              <a:extLst>
                <a:ext uri="{FF2B5EF4-FFF2-40B4-BE49-F238E27FC236}">
                  <a16:creationId xmlns:a16="http://schemas.microsoft.com/office/drawing/2014/main" id="{4343EA70-AAD0-47E1-A8C1-B9D8C49288C3}"/>
                </a:ext>
              </a:extLst>
            </p:cNvPr>
            <p:cNvSpPr>
              <a:spLocks/>
            </p:cNvSpPr>
            <p:nvPr/>
          </p:nvSpPr>
          <p:spPr bwMode="auto">
            <a:xfrm rot="619297">
              <a:off x="5631554" y="412810"/>
              <a:ext cx="2520576" cy="2571843"/>
            </a:xfrm>
            <a:custGeom>
              <a:avLst/>
              <a:gdLst>
                <a:gd name="T0" fmla="*/ 137 w 247"/>
                <a:gd name="T1" fmla="*/ 2 h 252"/>
                <a:gd name="T2" fmla="*/ 165 w 247"/>
                <a:gd name="T3" fmla="*/ 65 h 252"/>
                <a:gd name="T4" fmla="*/ 239 w 247"/>
                <a:gd name="T5" fmla="*/ 77 h 252"/>
                <a:gd name="T6" fmla="*/ 197 w 247"/>
                <a:gd name="T7" fmla="*/ 134 h 252"/>
                <a:gd name="T8" fmla="*/ 224 w 247"/>
                <a:gd name="T9" fmla="*/ 200 h 252"/>
                <a:gd name="T10" fmla="*/ 152 w 247"/>
                <a:gd name="T11" fmla="*/ 193 h 252"/>
                <a:gd name="T12" fmla="*/ 109 w 247"/>
                <a:gd name="T13" fmla="*/ 250 h 252"/>
                <a:gd name="T14" fmla="*/ 81 w 247"/>
                <a:gd name="T15" fmla="*/ 185 h 252"/>
                <a:gd name="T16" fmla="*/ 9 w 247"/>
                <a:gd name="T17" fmla="*/ 174 h 252"/>
                <a:gd name="T18" fmla="*/ 50 w 247"/>
                <a:gd name="T19" fmla="*/ 116 h 252"/>
                <a:gd name="T20" fmla="*/ 23 w 247"/>
                <a:gd name="T21" fmla="*/ 52 h 252"/>
                <a:gd name="T22" fmla="*/ 95 w 247"/>
                <a:gd name="T23" fmla="*/ 58 h 252"/>
                <a:gd name="T24" fmla="*/ 137 w 247"/>
                <a:gd name="T25"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7" h="252">
                  <a:moveTo>
                    <a:pt x="137" y="2"/>
                  </a:moveTo>
                  <a:cubicBezTo>
                    <a:pt x="157" y="4"/>
                    <a:pt x="155" y="58"/>
                    <a:pt x="165" y="65"/>
                  </a:cubicBezTo>
                  <a:cubicBezTo>
                    <a:pt x="177" y="73"/>
                    <a:pt x="229" y="55"/>
                    <a:pt x="239" y="77"/>
                  </a:cubicBezTo>
                  <a:cubicBezTo>
                    <a:pt x="247" y="98"/>
                    <a:pt x="198" y="121"/>
                    <a:pt x="197" y="134"/>
                  </a:cubicBezTo>
                  <a:cubicBezTo>
                    <a:pt x="196" y="147"/>
                    <a:pt x="237" y="182"/>
                    <a:pt x="224" y="200"/>
                  </a:cubicBezTo>
                  <a:cubicBezTo>
                    <a:pt x="210" y="217"/>
                    <a:pt x="164" y="188"/>
                    <a:pt x="152" y="193"/>
                  </a:cubicBezTo>
                  <a:cubicBezTo>
                    <a:pt x="140" y="198"/>
                    <a:pt x="130" y="252"/>
                    <a:pt x="109" y="250"/>
                  </a:cubicBezTo>
                  <a:cubicBezTo>
                    <a:pt x="88" y="247"/>
                    <a:pt x="91" y="192"/>
                    <a:pt x="81" y="185"/>
                  </a:cubicBezTo>
                  <a:cubicBezTo>
                    <a:pt x="70" y="177"/>
                    <a:pt x="18" y="196"/>
                    <a:pt x="9" y="174"/>
                  </a:cubicBezTo>
                  <a:cubicBezTo>
                    <a:pt x="0" y="153"/>
                    <a:pt x="49" y="129"/>
                    <a:pt x="50" y="116"/>
                  </a:cubicBezTo>
                  <a:cubicBezTo>
                    <a:pt x="52" y="104"/>
                    <a:pt x="11" y="69"/>
                    <a:pt x="23" y="52"/>
                  </a:cubicBezTo>
                  <a:cubicBezTo>
                    <a:pt x="37" y="35"/>
                    <a:pt x="83" y="63"/>
                    <a:pt x="95" y="58"/>
                  </a:cubicBezTo>
                  <a:cubicBezTo>
                    <a:pt x="107" y="53"/>
                    <a:pt x="116" y="0"/>
                    <a:pt x="137" y="2"/>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
              <a:extLst>
                <a:ext uri="{FF2B5EF4-FFF2-40B4-BE49-F238E27FC236}">
                  <a16:creationId xmlns:a16="http://schemas.microsoft.com/office/drawing/2014/main" id="{B44306F5-6E5C-4C15-AD53-6370E5690E68}"/>
                </a:ext>
              </a:extLst>
            </p:cNvPr>
            <p:cNvSpPr>
              <a:spLocks/>
            </p:cNvSpPr>
            <p:nvPr/>
          </p:nvSpPr>
          <p:spPr bwMode="auto">
            <a:xfrm rot="619297">
              <a:off x="5619922" y="412531"/>
              <a:ext cx="2541939" cy="2559027"/>
            </a:xfrm>
            <a:custGeom>
              <a:avLst/>
              <a:gdLst>
                <a:gd name="T0" fmla="*/ 145 w 249"/>
                <a:gd name="T1" fmla="*/ 4 h 251"/>
                <a:gd name="T2" fmla="*/ 170 w 249"/>
                <a:gd name="T3" fmla="*/ 69 h 251"/>
                <a:gd name="T4" fmla="*/ 242 w 249"/>
                <a:gd name="T5" fmla="*/ 84 h 251"/>
                <a:gd name="T6" fmla="*/ 197 w 249"/>
                <a:gd name="T7" fmla="*/ 138 h 251"/>
                <a:gd name="T8" fmla="*/ 219 w 249"/>
                <a:gd name="T9" fmla="*/ 205 h 251"/>
                <a:gd name="T10" fmla="*/ 148 w 249"/>
                <a:gd name="T11" fmla="*/ 194 h 251"/>
                <a:gd name="T12" fmla="*/ 103 w 249"/>
                <a:gd name="T13" fmla="*/ 248 h 251"/>
                <a:gd name="T14" fmla="*/ 79 w 249"/>
                <a:gd name="T15" fmla="*/ 182 h 251"/>
                <a:gd name="T16" fmla="*/ 8 w 249"/>
                <a:gd name="T17" fmla="*/ 168 h 251"/>
                <a:gd name="T18" fmla="*/ 52 w 249"/>
                <a:gd name="T19" fmla="*/ 112 h 251"/>
                <a:gd name="T20" fmla="*/ 30 w 249"/>
                <a:gd name="T21" fmla="*/ 47 h 251"/>
                <a:gd name="T22" fmla="*/ 100 w 249"/>
                <a:gd name="T23" fmla="*/ 56 h 251"/>
                <a:gd name="T24" fmla="*/ 145 w 249"/>
                <a:gd name="T25" fmla="*/ 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9" h="251">
                  <a:moveTo>
                    <a:pt x="145" y="4"/>
                  </a:moveTo>
                  <a:cubicBezTo>
                    <a:pt x="165" y="7"/>
                    <a:pt x="160" y="61"/>
                    <a:pt x="170" y="69"/>
                  </a:cubicBezTo>
                  <a:cubicBezTo>
                    <a:pt x="180" y="77"/>
                    <a:pt x="233" y="62"/>
                    <a:pt x="242" y="84"/>
                  </a:cubicBezTo>
                  <a:cubicBezTo>
                    <a:pt x="249" y="105"/>
                    <a:pt x="199" y="126"/>
                    <a:pt x="197" y="138"/>
                  </a:cubicBezTo>
                  <a:cubicBezTo>
                    <a:pt x="195" y="150"/>
                    <a:pt x="234" y="188"/>
                    <a:pt x="219" y="205"/>
                  </a:cubicBezTo>
                  <a:cubicBezTo>
                    <a:pt x="205" y="222"/>
                    <a:pt x="161" y="190"/>
                    <a:pt x="148" y="194"/>
                  </a:cubicBezTo>
                  <a:cubicBezTo>
                    <a:pt x="137" y="199"/>
                    <a:pt x="124" y="251"/>
                    <a:pt x="103" y="248"/>
                  </a:cubicBezTo>
                  <a:cubicBezTo>
                    <a:pt x="83" y="244"/>
                    <a:pt x="88" y="190"/>
                    <a:pt x="79" y="182"/>
                  </a:cubicBezTo>
                  <a:cubicBezTo>
                    <a:pt x="69" y="173"/>
                    <a:pt x="16" y="189"/>
                    <a:pt x="8" y="168"/>
                  </a:cubicBezTo>
                  <a:cubicBezTo>
                    <a:pt x="0" y="147"/>
                    <a:pt x="50" y="125"/>
                    <a:pt x="52" y="112"/>
                  </a:cubicBezTo>
                  <a:cubicBezTo>
                    <a:pt x="55" y="100"/>
                    <a:pt x="16" y="63"/>
                    <a:pt x="30" y="47"/>
                  </a:cubicBezTo>
                  <a:cubicBezTo>
                    <a:pt x="44" y="30"/>
                    <a:pt x="88" y="61"/>
                    <a:pt x="100" y="56"/>
                  </a:cubicBezTo>
                  <a:cubicBezTo>
                    <a:pt x="112" y="52"/>
                    <a:pt x="125" y="0"/>
                    <a:pt x="145" y="4"/>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
              <a:extLst>
                <a:ext uri="{FF2B5EF4-FFF2-40B4-BE49-F238E27FC236}">
                  <a16:creationId xmlns:a16="http://schemas.microsoft.com/office/drawing/2014/main" id="{83F93DE5-B623-4D01-8BDF-038E7A72342E}"/>
                </a:ext>
              </a:extLst>
            </p:cNvPr>
            <p:cNvSpPr>
              <a:spLocks/>
            </p:cNvSpPr>
            <p:nvPr/>
          </p:nvSpPr>
          <p:spPr bwMode="auto">
            <a:xfrm rot="619297">
              <a:off x="5610612" y="421007"/>
              <a:ext cx="2559027" cy="2550483"/>
            </a:xfrm>
            <a:custGeom>
              <a:avLst/>
              <a:gdLst>
                <a:gd name="T0" fmla="*/ 153 w 251"/>
                <a:gd name="T1" fmla="*/ 5 h 250"/>
                <a:gd name="T2" fmla="*/ 174 w 251"/>
                <a:gd name="T3" fmla="*/ 71 h 250"/>
                <a:gd name="T4" fmla="*/ 244 w 251"/>
                <a:gd name="T5" fmla="*/ 90 h 250"/>
                <a:gd name="T6" fmla="*/ 197 w 251"/>
                <a:gd name="T7" fmla="*/ 141 h 250"/>
                <a:gd name="T8" fmla="*/ 215 w 251"/>
                <a:gd name="T9" fmla="*/ 209 h 250"/>
                <a:gd name="T10" fmla="*/ 145 w 251"/>
                <a:gd name="T11" fmla="*/ 194 h 250"/>
                <a:gd name="T12" fmla="*/ 97 w 251"/>
                <a:gd name="T13" fmla="*/ 245 h 250"/>
                <a:gd name="T14" fmla="*/ 76 w 251"/>
                <a:gd name="T15" fmla="*/ 177 h 250"/>
                <a:gd name="T16" fmla="*/ 7 w 251"/>
                <a:gd name="T17" fmla="*/ 160 h 250"/>
                <a:gd name="T18" fmla="*/ 54 w 251"/>
                <a:gd name="T19" fmla="*/ 108 h 250"/>
                <a:gd name="T20" fmla="*/ 36 w 251"/>
                <a:gd name="T21" fmla="*/ 40 h 250"/>
                <a:gd name="T22" fmla="*/ 105 w 251"/>
                <a:gd name="T23" fmla="*/ 54 h 250"/>
                <a:gd name="T24" fmla="*/ 153 w 251"/>
                <a:gd name="T25" fmla="*/ 5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50">
                  <a:moveTo>
                    <a:pt x="153" y="5"/>
                  </a:moveTo>
                  <a:cubicBezTo>
                    <a:pt x="173" y="9"/>
                    <a:pt x="165" y="62"/>
                    <a:pt x="174" y="71"/>
                  </a:cubicBezTo>
                  <a:cubicBezTo>
                    <a:pt x="184" y="80"/>
                    <a:pt x="238" y="68"/>
                    <a:pt x="244" y="90"/>
                  </a:cubicBezTo>
                  <a:cubicBezTo>
                    <a:pt x="251" y="111"/>
                    <a:pt x="200" y="129"/>
                    <a:pt x="197" y="141"/>
                  </a:cubicBezTo>
                  <a:cubicBezTo>
                    <a:pt x="194" y="153"/>
                    <a:pt x="231" y="193"/>
                    <a:pt x="215" y="209"/>
                  </a:cubicBezTo>
                  <a:cubicBezTo>
                    <a:pt x="199" y="225"/>
                    <a:pt x="158" y="191"/>
                    <a:pt x="145" y="194"/>
                  </a:cubicBezTo>
                  <a:cubicBezTo>
                    <a:pt x="133" y="198"/>
                    <a:pt x="117" y="250"/>
                    <a:pt x="97" y="245"/>
                  </a:cubicBezTo>
                  <a:cubicBezTo>
                    <a:pt x="77" y="240"/>
                    <a:pt x="86" y="186"/>
                    <a:pt x="76" y="177"/>
                  </a:cubicBezTo>
                  <a:cubicBezTo>
                    <a:pt x="67" y="169"/>
                    <a:pt x="14" y="181"/>
                    <a:pt x="7" y="160"/>
                  </a:cubicBezTo>
                  <a:cubicBezTo>
                    <a:pt x="0" y="139"/>
                    <a:pt x="51" y="120"/>
                    <a:pt x="54" y="108"/>
                  </a:cubicBezTo>
                  <a:cubicBezTo>
                    <a:pt x="57" y="95"/>
                    <a:pt x="21" y="56"/>
                    <a:pt x="36" y="40"/>
                  </a:cubicBezTo>
                  <a:cubicBezTo>
                    <a:pt x="51" y="25"/>
                    <a:pt x="93" y="58"/>
                    <a:pt x="105" y="54"/>
                  </a:cubicBezTo>
                  <a:cubicBezTo>
                    <a:pt x="117" y="51"/>
                    <a:pt x="133" y="0"/>
                    <a:pt x="153" y="5"/>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0">
              <a:extLst>
                <a:ext uri="{FF2B5EF4-FFF2-40B4-BE49-F238E27FC236}">
                  <a16:creationId xmlns:a16="http://schemas.microsoft.com/office/drawing/2014/main" id="{76115899-16FB-4F8B-917D-1D6F1AEC2CF3}"/>
                </a:ext>
              </a:extLst>
            </p:cNvPr>
            <p:cNvSpPr>
              <a:spLocks/>
            </p:cNvSpPr>
            <p:nvPr/>
          </p:nvSpPr>
          <p:spPr bwMode="auto">
            <a:xfrm rot="619297">
              <a:off x="5611378" y="421076"/>
              <a:ext cx="2559027" cy="2541939"/>
            </a:xfrm>
            <a:custGeom>
              <a:avLst/>
              <a:gdLst>
                <a:gd name="T0" fmla="*/ 160 w 251"/>
                <a:gd name="T1" fmla="*/ 6 h 249"/>
                <a:gd name="T2" fmla="*/ 178 w 251"/>
                <a:gd name="T3" fmla="*/ 74 h 249"/>
                <a:gd name="T4" fmla="*/ 246 w 251"/>
                <a:gd name="T5" fmla="*/ 97 h 249"/>
                <a:gd name="T6" fmla="*/ 196 w 251"/>
                <a:gd name="T7" fmla="*/ 145 h 249"/>
                <a:gd name="T8" fmla="*/ 209 w 251"/>
                <a:gd name="T9" fmla="*/ 215 h 249"/>
                <a:gd name="T10" fmla="*/ 141 w 251"/>
                <a:gd name="T11" fmla="*/ 195 h 249"/>
                <a:gd name="T12" fmla="*/ 91 w 251"/>
                <a:gd name="T13" fmla="*/ 243 h 249"/>
                <a:gd name="T14" fmla="*/ 73 w 251"/>
                <a:gd name="T15" fmla="*/ 174 h 249"/>
                <a:gd name="T16" fmla="*/ 5 w 251"/>
                <a:gd name="T17" fmla="*/ 153 h 249"/>
                <a:gd name="T18" fmla="*/ 55 w 251"/>
                <a:gd name="T19" fmla="*/ 104 h 249"/>
                <a:gd name="T20" fmla="*/ 42 w 251"/>
                <a:gd name="T21" fmla="*/ 35 h 249"/>
                <a:gd name="T22" fmla="*/ 109 w 251"/>
                <a:gd name="T23" fmla="*/ 53 h 249"/>
                <a:gd name="T24" fmla="*/ 160 w 251"/>
                <a:gd name="T25" fmla="*/ 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49">
                  <a:moveTo>
                    <a:pt x="160" y="6"/>
                  </a:moveTo>
                  <a:cubicBezTo>
                    <a:pt x="181" y="12"/>
                    <a:pt x="169" y="65"/>
                    <a:pt x="178" y="74"/>
                  </a:cubicBezTo>
                  <a:cubicBezTo>
                    <a:pt x="187" y="84"/>
                    <a:pt x="241" y="76"/>
                    <a:pt x="246" y="97"/>
                  </a:cubicBezTo>
                  <a:cubicBezTo>
                    <a:pt x="251" y="118"/>
                    <a:pt x="199" y="133"/>
                    <a:pt x="196" y="145"/>
                  </a:cubicBezTo>
                  <a:cubicBezTo>
                    <a:pt x="192" y="157"/>
                    <a:pt x="226" y="199"/>
                    <a:pt x="209" y="215"/>
                  </a:cubicBezTo>
                  <a:cubicBezTo>
                    <a:pt x="193" y="230"/>
                    <a:pt x="154" y="193"/>
                    <a:pt x="141" y="195"/>
                  </a:cubicBezTo>
                  <a:cubicBezTo>
                    <a:pt x="129" y="198"/>
                    <a:pt x="110" y="249"/>
                    <a:pt x="91" y="243"/>
                  </a:cubicBezTo>
                  <a:cubicBezTo>
                    <a:pt x="70" y="237"/>
                    <a:pt x="82" y="184"/>
                    <a:pt x="73" y="174"/>
                  </a:cubicBezTo>
                  <a:cubicBezTo>
                    <a:pt x="64" y="165"/>
                    <a:pt x="11" y="174"/>
                    <a:pt x="5" y="153"/>
                  </a:cubicBezTo>
                  <a:cubicBezTo>
                    <a:pt x="0" y="132"/>
                    <a:pt x="52" y="116"/>
                    <a:pt x="55" y="104"/>
                  </a:cubicBezTo>
                  <a:cubicBezTo>
                    <a:pt x="59" y="92"/>
                    <a:pt x="25" y="50"/>
                    <a:pt x="42" y="35"/>
                  </a:cubicBezTo>
                  <a:cubicBezTo>
                    <a:pt x="58" y="20"/>
                    <a:pt x="97" y="56"/>
                    <a:pt x="109" y="53"/>
                  </a:cubicBezTo>
                  <a:cubicBezTo>
                    <a:pt x="122" y="50"/>
                    <a:pt x="141" y="0"/>
                    <a:pt x="160" y="6"/>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1">
              <a:extLst>
                <a:ext uri="{FF2B5EF4-FFF2-40B4-BE49-F238E27FC236}">
                  <a16:creationId xmlns:a16="http://schemas.microsoft.com/office/drawing/2014/main" id="{9A2F62D7-5DDF-475D-8E5F-C4B5B0127806}"/>
                </a:ext>
              </a:extLst>
            </p:cNvPr>
            <p:cNvSpPr>
              <a:spLocks/>
            </p:cNvSpPr>
            <p:nvPr/>
          </p:nvSpPr>
          <p:spPr bwMode="auto">
            <a:xfrm rot="619297">
              <a:off x="5602416" y="434239"/>
              <a:ext cx="2580387" cy="2520577"/>
            </a:xfrm>
            <a:custGeom>
              <a:avLst/>
              <a:gdLst>
                <a:gd name="T0" fmla="*/ 169 w 253"/>
                <a:gd name="T1" fmla="*/ 7 h 247"/>
                <a:gd name="T2" fmla="*/ 182 w 253"/>
                <a:gd name="T3" fmla="*/ 77 h 247"/>
                <a:gd name="T4" fmla="*/ 249 w 253"/>
                <a:gd name="T5" fmla="*/ 104 h 247"/>
                <a:gd name="T6" fmla="*/ 196 w 253"/>
                <a:gd name="T7" fmla="*/ 148 h 247"/>
                <a:gd name="T8" fmla="*/ 205 w 253"/>
                <a:gd name="T9" fmla="*/ 219 h 247"/>
                <a:gd name="T10" fmla="*/ 137 w 253"/>
                <a:gd name="T11" fmla="*/ 196 h 247"/>
                <a:gd name="T12" fmla="*/ 85 w 253"/>
                <a:gd name="T13" fmla="*/ 240 h 247"/>
                <a:gd name="T14" fmla="*/ 71 w 253"/>
                <a:gd name="T15" fmla="*/ 170 h 247"/>
                <a:gd name="T16" fmla="*/ 5 w 253"/>
                <a:gd name="T17" fmla="*/ 145 h 247"/>
                <a:gd name="T18" fmla="*/ 57 w 253"/>
                <a:gd name="T19" fmla="*/ 100 h 247"/>
                <a:gd name="T20" fmla="*/ 48 w 253"/>
                <a:gd name="T21" fmla="*/ 29 h 247"/>
                <a:gd name="T22" fmla="*/ 115 w 253"/>
                <a:gd name="T23" fmla="*/ 51 h 247"/>
                <a:gd name="T24" fmla="*/ 169 w 253"/>
                <a:gd name="T25" fmla="*/ 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7">
                  <a:moveTo>
                    <a:pt x="169" y="7"/>
                  </a:moveTo>
                  <a:cubicBezTo>
                    <a:pt x="189" y="15"/>
                    <a:pt x="174" y="67"/>
                    <a:pt x="182" y="77"/>
                  </a:cubicBezTo>
                  <a:cubicBezTo>
                    <a:pt x="191" y="87"/>
                    <a:pt x="245" y="82"/>
                    <a:pt x="249" y="104"/>
                  </a:cubicBezTo>
                  <a:cubicBezTo>
                    <a:pt x="253" y="124"/>
                    <a:pt x="200" y="136"/>
                    <a:pt x="196" y="148"/>
                  </a:cubicBezTo>
                  <a:cubicBezTo>
                    <a:pt x="191" y="160"/>
                    <a:pt x="223" y="204"/>
                    <a:pt x="205" y="219"/>
                  </a:cubicBezTo>
                  <a:cubicBezTo>
                    <a:pt x="187" y="233"/>
                    <a:pt x="150" y="193"/>
                    <a:pt x="137" y="196"/>
                  </a:cubicBezTo>
                  <a:cubicBezTo>
                    <a:pt x="125" y="198"/>
                    <a:pt x="104" y="247"/>
                    <a:pt x="85" y="240"/>
                  </a:cubicBezTo>
                  <a:cubicBezTo>
                    <a:pt x="65" y="233"/>
                    <a:pt x="79" y="180"/>
                    <a:pt x="71" y="170"/>
                  </a:cubicBezTo>
                  <a:cubicBezTo>
                    <a:pt x="63" y="160"/>
                    <a:pt x="9" y="166"/>
                    <a:pt x="5" y="145"/>
                  </a:cubicBezTo>
                  <a:cubicBezTo>
                    <a:pt x="0" y="124"/>
                    <a:pt x="53" y="111"/>
                    <a:pt x="57" y="100"/>
                  </a:cubicBezTo>
                  <a:cubicBezTo>
                    <a:pt x="61" y="87"/>
                    <a:pt x="30" y="43"/>
                    <a:pt x="48" y="29"/>
                  </a:cubicBezTo>
                  <a:cubicBezTo>
                    <a:pt x="65" y="15"/>
                    <a:pt x="102" y="54"/>
                    <a:pt x="115" y="51"/>
                  </a:cubicBezTo>
                  <a:cubicBezTo>
                    <a:pt x="127" y="49"/>
                    <a:pt x="149" y="0"/>
                    <a:pt x="169" y="7"/>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2">
              <a:extLst>
                <a:ext uri="{FF2B5EF4-FFF2-40B4-BE49-F238E27FC236}">
                  <a16:creationId xmlns:a16="http://schemas.microsoft.com/office/drawing/2014/main" id="{7280DB74-9E2D-4F7F-B921-4C5C5D874BC3}"/>
                </a:ext>
              </a:extLst>
            </p:cNvPr>
            <p:cNvSpPr>
              <a:spLocks/>
            </p:cNvSpPr>
            <p:nvPr/>
          </p:nvSpPr>
          <p:spPr bwMode="auto">
            <a:xfrm rot="619297">
              <a:off x="5602799" y="442818"/>
              <a:ext cx="2580387" cy="2499217"/>
            </a:xfrm>
            <a:custGeom>
              <a:avLst/>
              <a:gdLst>
                <a:gd name="T0" fmla="*/ 176 w 253"/>
                <a:gd name="T1" fmla="*/ 8 h 245"/>
                <a:gd name="T2" fmla="*/ 185 w 253"/>
                <a:gd name="T3" fmla="*/ 79 h 245"/>
                <a:gd name="T4" fmla="*/ 251 w 253"/>
                <a:gd name="T5" fmla="*/ 110 h 245"/>
                <a:gd name="T6" fmla="*/ 195 w 253"/>
                <a:gd name="T7" fmla="*/ 151 h 245"/>
                <a:gd name="T8" fmla="*/ 200 w 253"/>
                <a:gd name="T9" fmla="*/ 223 h 245"/>
                <a:gd name="T10" fmla="*/ 133 w 253"/>
                <a:gd name="T11" fmla="*/ 196 h 245"/>
                <a:gd name="T12" fmla="*/ 78 w 253"/>
                <a:gd name="T13" fmla="*/ 238 h 245"/>
                <a:gd name="T14" fmla="*/ 67 w 253"/>
                <a:gd name="T15" fmla="*/ 166 h 245"/>
                <a:gd name="T16" fmla="*/ 3 w 253"/>
                <a:gd name="T17" fmla="*/ 138 h 245"/>
                <a:gd name="T18" fmla="*/ 58 w 253"/>
                <a:gd name="T19" fmla="*/ 95 h 245"/>
                <a:gd name="T20" fmla="*/ 54 w 253"/>
                <a:gd name="T21" fmla="*/ 22 h 245"/>
                <a:gd name="T22" fmla="*/ 119 w 253"/>
                <a:gd name="T23" fmla="*/ 49 h 245"/>
                <a:gd name="T24" fmla="*/ 176 w 253"/>
                <a:gd name="T25" fmla="*/ 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 h="245">
                  <a:moveTo>
                    <a:pt x="176" y="8"/>
                  </a:moveTo>
                  <a:cubicBezTo>
                    <a:pt x="196" y="17"/>
                    <a:pt x="178" y="68"/>
                    <a:pt x="185" y="79"/>
                  </a:cubicBezTo>
                  <a:cubicBezTo>
                    <a:pt x="193" y="90"/>
                    <a:pt x="248" y="88"/>
                    <a:pt x="251" y="110"/>
                  </a:cubicBezTo>
                  <a:cubicBezTo>
                    <a:pt x="253" y="130"/>
                    <a:pt x="199" y="139"/>
                    <a:pt x="195" y="151"/>
                  </a:cubicBezTo>
                  <a:cubicBezTo>
                    <a:pt x="190" y="163"/>
                    <a:pt x="219" y="210"/>
                    <a:pt x="200" y="223"/>
                  </a:cubicBezTo>
                  <a:cubicBezTo>
                    <a:pt x="181" y="237"/>
                    <a:pt x="146" y="194"/>
                    <a:pt x="133" y="196"/>
                  </a:cubicBezTo>
                  <a:cubicBezTo>
                    <a:pt x="121" y="197"/>
                    <a:pt x="97" y="245"/>
                    <a:pt x="78" y="238"/>
                  </a:cubicBezTo>
                  <a:cubicBezTo>
                    <a:pt x="58" y="229"/>
                    <a:pt x="75" y="177"/>
                    <a:pt x="67" y="166"/>
                  </a:cubicBezTo>
                  <a:cubicBezTo>
                    <a:pt x="60" y="155"/>
                    <a:pt x="6" y="159"/>
                    <a:pt x="3" y="138"/>
                  </a:cubicBezTo>
                  <a:cubicBezTo>
                    <a:pt x="0" y="117"/>
                    <a:pt x="53" y="106"/>
                    <a:pt x="58" y="95"/>
                  </a:cubicBezTo>
                  <a:cubicBezTo>
                    <a:pt x="63" y="82"/>
                    <a:pt x="34" y="36"/>
                    <a:pt x="54" y="22"/>
                  </a:cubicBezTo>
                  <a:cubicBezTo>
                    <a:pt x="72" y="9"/>
                    <a:pt x="106" y="51"/>
                    <a:pt x="119" y="49"/>
                  </a:cubicBezTo>
                  <a:cubicBezTo>
                    <a:pt x="131" y="48"/>
                    <a:pt x="156" y="0"/>
                    <a:pt x="176" y="8"/>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
              <a:extLst>
                <a:ext uri="{FF2B5EF4-FFF2-40B4-BE49-F238E27FC236}">
                  <a16:creationId xmlns:a16="http://schemas.microsoft.com/office/drawing/2014/main" id="{5883A276-137A-43D8-ABE9-C44C77F274A3}"/>
                </a:ext>
              </a:extLst>
            </p:cNvPr>
            <p:cNvSpPr>
              <a:spLocks/>
            </p:cNvSpPr>
            <p:nvPr/>
          </p:nvSpPr>
          <p:spPr bwMode="auto">
            <a:xfrm rot="619297">
              <a:off x="5590016" y="442435"/>
              <a:ext cx="2601749" cy="2499217"/>
            </a:xfrm>
            <a:custGeom>
              <a:avLst/>
              <a:gdLst>
                <a:gd name="T0" fmla="*/ 184 w 255"/>
                <a:gd name="T1" fmla="*/ 10 h 245"/>
                <a:gd name="T2" fmla="*/ 190 w 255"/>
                <a:gd name="T3" fmla="*/ 82 h 245"/>
                <a:gd name="T4" fmla="*/ 254 w 255"/>
                <a:gd name="T5" fmla="*/ 117 h 245"/>
                <a:gd name="T6" fmla="*/ 195 w 255"/>
                <a:gd name="T7" fmla="*/ 155 h 245"/>
                <a:gd name="T8" fmla="*/ 195 w 255"/>
                <a:gd name="T9" fmla="*/ 229 h 245"/>
                <a:gd name="T10" fmla="*/ 130 w 255"/>
                <a:gd name="T11" fmla="*/ 197 h 245"/>
                <a:gd name="T12" fmla="*/ 72 w 255"/>
                <a:gd name="T13" fmla="*/ 236 h 245"/>
                <a:gd name="T14" fmla="*/ 65 w 255"/>
                <a:gd name="T15" fmla="*/ 162 h 245"/>
                <a:gd name="T16" fmla="*/ 2 w 255"/>
                <a:gd name="T17" fmla="*/ 131 h 245"/>
                <a:gd name="T18" fmla="*/ 60 w 255"/>
                <a:gd name="T19" fmla="*/ 91 h 245"/>
                <a:gd name="T20" fmla="*/ 60 w 255"/>
                <a:gd name="T21" fmla="*/ 17 h 245"/>
                <a:gd name="T22" fmla="*/ 124 w 255"/>
                <a:gd name="T23" fmla="*/ 48 h 245"/>
                <a:gd name="T24" fmla="*/ 184 w 255"/>
                <a:gd name="T25" fmla="*/ 1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45">
                  <a:moveTo>
                    <a:pt x="184" y="10"/>
                  </a:moveTo>
                  <a:cubicBezTo>
                    <a:pt x="204" y="20"/>
                    <a:pt x="182" y="71"/>
                    <a:pt x="190" y="82"/>
                  </a:cubicBezTo>
                  <a:cubicBezTo>
                    <a:pt x="197" y="94"/>
                    <a:pt x="252" y="95"/>
                    <a:pt x="254" y="117"/>
                  </a:cubicBezTo>
                  <a:cubicBezTo>
                    <a:pt x="255" y="137"/>
                    <a:pt x="200" y="144"/>
                    <a:pt x="195" y="155"/>
                  </a:cubicBezTo>
                  <a:cubicBezTo>
                    <a:pt x="189" y="167"/>
                    <a:pt x="216" y="216"/>
                    <a:pt x="195" y="229"/>
                  </a:cubicBezTo>
                  <a:cubicBezTo>
                    <a:pt x="176" y="241"/>
                    <a:pt x="143" y="196"/>
                    <a:pt x="130" y="197"/>
                  </a:cubicBezTo>
                  <a:cubicBezTo>
                    <a:pt x="118" y="197"/>
                    <a:pt x="91" y="245"/>
                    <a:pt x="72" y="236"/>
                  </a:cubicBezTo>
                  <a:cubicBezTo>
                    <a:pt x="52" y="226"/>
                    <a:pt x="73" y="174"/>
                    <a:pt x="65" y="162"/>
                  </a:cubicBezTo>
                  <a:cubicBezTo>
                    <a:pt x="58" y="152"/>
                    <a:pt x="3" y="152"/>
                    <a:pt x="2" y="131"/>
                  </a:cubicBezTo>
                  <a:cubicBezTo>
                    <a:pt x="0" y="110"/>
                    <a:pt x="55" y="103"/>
                    <a:pt x="60" y="91"/>
                  </a:cubicBezTo>
                  <a:cubicBezTo>
                    <a:pt x="66" y="79"/>
                    <a:pt x="39" y="30"/>
                    <a:pt x="60" y="17"/>
                  </a:cubicBezTo>
                  <a:cubicBezTo>
                    <a:pt x="79" y="5"/>
                    <a:pt x="111" y="49"/>
                    <a:pt x="124" y="48"/>
                  </a:cubicBezTo>
                  <a:cubicBezTo>
                    <a:pt x="137" y="48"/>
                    <a:pt x="165" y="0"/>
                    <a:pt x="184" y="10"/>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4">
              <a:extLst>
                <a:ext uri="{FF2B5EF4-FFF2-40B4-BE49-F238E27FC236}">
                  <a16:creationId xmlns:a16="http://schemas.microsoft.com/office/drawing/2014/main" id="{E5A7C80C-D7E1-471B-A5F3-559AD13042E8}"/>
                </a:ext>
              </a:extLst>
            </p:cNvPr>
            <p:cNvSpPr>
              <a:spLocks/>
            </p:cNvSpPr>
            <p:nvPr/>
          </p:nvSpPr>
          <p:spPr bwMode="auto">
            <a:xfrm rot="619297">
              <a:off x="5588764" y="443479"/>
              <a:ext cx="2614564" cy="2512032"/>
            </a:xfrm>
            <a:custGeom>
              <a:avLst/>
              <a:gdLst>
                <a:gd name="T0" fmla="*/ 0 w 256"/>
                <a:gd name="T1" fmla="*/ 124 h 246"/>
                <a:gd name="T2" fmla="*/ 61 w 256"/>
                <a:gd name="T3" fmla="*/ 88 h 246"/>
                <a:gd name="T4" fmla="*/ 65 w 256"/>
                <a:gd name="T5" fmla="*/ 11 h 246"/>
                <a:gd name="T6" fmla="*/ 128 w 256"/>
                <a:gd name="T7" fmla="*/ 47 h 246"/>
                <a:gd name="T8" fmla="*/ 191 w 256"/>
                <a:gd name="T9" fmla="*/ 12 h 246"/>
                <a:gd name="T10" fmla="*/ 193 w 256"/>
                <a:gd name="T11" fmla="*/ 86 h 246"/>
                <a:gd name="T12" fmla="*/ 255 w 256"/>
                <a:gd name="T13" fmla="*/ 124 h 246"/>
                <a:gd name="T14" fmla="*/ 194 w 256"/>
                <a:gd name="T15" fmla="*/ 159 h 246"/>
                <a:gd name="T16" fmla="*/ 190 w 256"/>
                <a:gd name="T17" fmla="*/ 234 h 246"/>
                <a:gd name="T18" fmla="*/ 125 w 256"/>
                <a:gd name="T19" fmla="*/ 198 h 246"/>
                <a:gd name="T20" fmla="*/ 65 w 256"/>
                <a:gd name="T21" fmla="*/ 234 h 246"/>
                <a:gd name="T22" fmla="*/ 62 w 256"/>
                <a:gd name="T23" fmla="*/ 159 h 246"/>
                <a:gd name="T24" fmla="*/ 0 w 256"/>
                <a:gd name="T25" fmla="*/ 12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46">
                  <a:moveTo>
                    <a:pt x="0" y="124"/>
                  </a:moveTo>
                  <a:cubicBezTo>
                    <a:pt x="0" y="103"/>
                    <a:pt x="55" y="99"/>
                    <a:pt x="61" y="88"/>
                  </a:cubicBezTo>
                  <a:cubicBezTo>
                    <a:pt x="67" y="75"/>
                    <a:pt x="43" y="24"/>
                    <a:pt x="65" y="11"/>
                  </a:cubicBezTo>
                  <a:cubicBezTo>
                    <a:pt x="85" y="0"/>
                    <a:pt x="115" y="47"/>
                    <a:pt x="128" y="47"/>
                  </a:cubicBezTo>
                  <a:cubicBezTo>
                    <a:pt x="141" y="47"/>
                    <a:pt x="172" y="1"/>
                    <a:pt x="191" y="12"/>
                  </a:cubicBezTo>
                  <a:cubicBezTo>
                    <a:pt x="211" y="23"/>
                    <a:pt x="186" y="73"/>
                    <a:pt x="193" y="86"/>
                  </a:cubicBezTo>
                  <a:cubicBezTo>
                    <a:pt x="200" y="98"/>
                    <a:pt x="256" y="102"/>
                    <a:pt x="255" y="124"/>
                  </a:cubicBezTo>
                  <a:cubicBezTo>
                    <a:pt x="255" y="145"/>
                    <a:pt x="200" y="148"/>
                    <a:pt x="194" y="159"/>
                  </a:cubicBezTo>
                  <a:cubicBezTo>
                    <a:pt x="187" y="171"/>
                    <a:pt x="212" y="222"/>
                    <a:pt x="190" y="234"/>
                  </a:cubicBezTo>
                  <a:cubicBezTo>
                    <a:pt x="169" y="246"/>
                    <a:pt x="139" y="198"/>
                    <a:pt x="125" y="198"/>
                  </a:cubicBezTo>
                  <a:cubicBezTo>
                    <a:pt x="113" y="197"/>
                    <a:pt x="83" y="244"/>
                    <a:pt x="65" y="234"/>
                  </a:cubicBezTo>
                  <a:cubicBezTo>
                    <a:pt x="46" y="223"/>
                    <a:pt x="69" y="172"/>
                    <a:pt x="62" y="159"/>
                  </a:cubicBezTo>
                  <a:cubicBezTo>
                    <a:pt x="55" y="148"/>
                    <a:pt x="0" y="145"/>
                    <a:pt x="0" y="124"/>
                  </a:cubicBezTo>
                  <a:close/>
                </a:path>
              </a:pathLst>
            </a:custGeom>
            <a:noFill/>
            <a:ln w="3175" cap="flat">
              <a:solidFill>
                <a:srgbClr val="3563A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grpSp>
    </p:spTree>
    <p:extLst>
      <p:ext uri="{BB962C8B-B14F-4D97-AF65-F5344CB8AC3E}">
        <p14:creationId xmlns:p14="http://schemas.microsoft.com/office/powerpoint/2010/main" val="335733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14869" y="556536"/>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体系结构分析与评估</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3798278" y="1276783"/>
            <a:ext cx="4509476" cy="4571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1460018" y="1786598"/>
            <a:ext cx="9614382" cy="4247317"/>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对</a:t>
            </a:r>
            <a:r>
              <a:rPr lang="zh-CN" altLang="en-US" sz="2000" dirty="0">
                <a:latin typeface="SimSun" panose="02010600030101010101" pitchFamily="2" charset="-122"/>
                <a:ea typeface="SimSun" panose="02010600030101010101" pitchFamily="2" charset="-122"/>
              </a:rPr>
              <a:t>软件体系结构进行分析和评估可以帮助相关人员理解软件的架构，确定软件的可行性和可靠性，是软件开发流程中重要的一环</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a:p>
            <a:pPr>
              <a:lnSpc>
                <a:spcPct val="150000"/>
              </a:lnSpc>
            </a:pPr>
            <a:r>
              <a:rPr lang="zh-CN" altLang="en-US" sz="2000" dirty="0" smtClean="0">
                <a:latin typeface="SimSun" panose="02010600030101010101" pitchFamily="2" charset="-122"/>
                <a:ea typeface="SimSun" panose="02010600030101010101" pitchFamily="2" charset="-122"/>
              </a:rPr>
              <a:t>    在</a:t>
            </a:r>
            <a:r>
              <a:rPr lang="zh-CN" altLang="en-US" sz="2000" dirty="0">
                <a:latin typeface="SimSun" panose="02010600030101010101" pitchFamily="2" charset="-122"/>
                <a:ea typeface="SimSun" panose="02010600030101010101" pitchFamily="2" charset="-122"/>
              </a:rPr>
              <a:t>分析方面，</a:t>
            </a:r>
            <a:r>
              <a:rPr lang="en-US" altLang="zh-CN" sz="2000" dirty="0" err="1">
                <a:latin typeface="SimSun" panose="02010600030101010101" pitchFamily="2" charset="-122"/>
                <a:ea typeface="SimSun" panose="02010600030101010101" pitchFamily="2" charset="-122"/>
              </a:rPr>
              <a:t>Altoyan</a:t>
            </a:r>
            <a:r>
              <a:rPr lang="en-US" altLang="zh-CN" sz="2000" dirty="0">
                <a:latin typeface="SimSun" panose="02010600030101010101" pitchFamily="2" charset="-122"/>
                <a:ea typeface="SimSun" panose="02010600030101010101" pitchFamily="2" charset="-122"/>
              </a:rPr>
              <a:t> N [11]</a:t>
            </a:r>
            <a:r>
              <a:rPr lang="zh-CN" altLang="en-US" sz="2000" dirty="0">
                <a:latin typeface="SimSun" panose="02010600030101010101" pitchFamily="2" charset="-122"/>
                <a:ea typeface="SimSun" panose="02010600030101010101" pitchFamily="2" charset="-122"/>
              </a:rPr>
              <a:t>提出了</a:t>
            </a:r>
            <a:r>
              <a:rPr lang="zh-CN" altLang="en-US" sz="2000" dirty="0" smtClean="0">
                <a:latin typeface="SimSun" panose="02010600030101010101" pitchFamily="2" charset="-122"/>
                <a:ea typeface="SimSun" panose="02010600030101010101" pitchFamily="2" charset="-122"/>
              </a:rPr>
              <a:t>一个</a:t>
            </a:r>
            <a:r>
              <a:rPr lang="zh-CN" altLang="en-US" sz="2000" b="1" dirty="0" smtClean="0">
                <a:latin typeface="SimSun" panose="02010600030101010101" pitchFamily="2" charset="-122"/>
                <a:ea typeface="SimSun" panose="02010600030101010101" pitchFamily="2" charset="-122"/>
              </a:rPr>
              <a:t>分析软件体系结构的框架</a:t>
            </a:r>
            <a:r>
              <a:rPr lang="zh-CN" altLang="en-US" sz="2000" dirty="0" smtClean="0">
                <a:latin typeface="SimSun" panose="02010600030101010101" pitchFamily="2" charset="-122"/>
                <a:ea typeface="SimSun" panose="02010600030101010101" pitchFamily="2" charset="-122"/>
              </a:rPr>
              <a:t>，该框架使用</a:t>
            </a:r>
            <a:r>
              <a:rPr lang="zh-CN" altLang="en-US" sz="2000" dirty="0">
                <a:latin typeface="SimSun" panose="02010600030101010101" pitchFamily="2" charset="-122"/>
                <a:ea typeface="SimSun" panose="02010600030101010101" pitchFamily="2" charset="-122"/>
              </a:rPr>
              <a:t>半形式化的软件体系结构描述</a:t>
            </a:r>
            <a:r>
              <a:rPr lang="zh-CN" altLang="en-US" sz="2000" dirty="0" smtClean="0">
                <a:latin typeface="SimSun" panose="02010600030101010101" pitchFamily="2" charset="-122"/>
                <a:ea typeface="SimSun" panose="02010600030101010101" pitchFamily="2" charset="-122"/>
              </a:rPr>
              <a:t>语言，</a:t>
            </a:r>
            <a:r>
              <a:rPr lang="zh-CN" altLang="en-US" sz="2000" dirty="0" smtClean="0">
                <a:latin typeface="SimSun" panose="02010600030101010101" pitchFamily="2" charset="-122"/>
                <a:ea typeface="SimSun" panose="02010600030101010101" pitchFamily="2" charset="-122"/>
              </a:rPr>
              <a:t>并且是基于约束的关系模型。</a:t>
            </a:r>
            <a:r>
              <a:rPr lang="zh-CN" altLang="en-US" sz="2000" dirty="0">
                <a:latin typeface="SimSun" panose="02010600030101010101" pitchFamily="2" charset="-122"/>
                <a:ea typeface="SimSun" panose="02010600030101010101" pitchFamily="2" charset="-122"/>
              </a:rPr>
              <a:t>针对软件项目中的文档，</a:t>
            </a:r>
            <a:r>
              <a:rPr lang="en-US" altLang="zh-CN" sz="2000" dirty="0" err="1">
                <a:latin typeface="SimSun" panose="02010600030101010101" pitchFamily="2" charset="-122"/>
                <a:ea typeface="SimSun" panose="02010600030101010101" pitchFamily="2" charset="-122"/>
              </a:rPr>
              <a:t>Shumaiev</a:t>
            </a:r>
            <a:r>
              <a:rPr lang="en-US" altLang="zh-CN" sz="2000" dirty="0">
                <a:latin typeface="SimSun" panose="02010600030101010101" pitchFamily="2" charset="-122"/>
                <a:ea typeface="SimSun" panose="02010600030101010101" pitchFamily="2" charset="-122"/>
              </a:rPr>
              <a:t> K</a:t>
            </a:r>
            <a:r>
              <a:rPr lang="zh-CN" altLang="en-US" sz="2000" dirty="0">
                <a:latin typeface="SimSun" panose="02010600030101010101" pitchFamily="2" charset="-122"/>
                <a:ea typeface="SimSun" panose="02010600030101010101" pitchFamily="2" charset="-122"/>
              </a:rPr>
              <a:t>等人</a:t>
            </a:r>
            <a:r>
              <a:rPr lang="en-US" altLang="zh-CN" sz="2000" dirty="0">
                <a:latin typeface="SimSun" panose="02010600030101010101" pitchFamily="2" charset="-122"/>
                <a:ea typeface="SimSun" panose="02010600030101010101" pitchFamily="2" charset="-122"/>
              </a:rPr>
              <a:t>[12</a:t>
            </a:r>
            <a:r>
              <a:rPr lang="en-US" altLang="zh-CN" sz="2000" dirty="0" smtClean="0">
                <a:latin typeface="SimSun" panose="02010600030101010101" pitchFamily="2" charset="-122"/>
                <a:ea typeface="SimSun" panose="02010600030101010101" pitchFamily="2" charset="-122"/>
              </a:rPr>
              <a:t>]</a:t>
            </a:r>
            <a:r>
              <a:rPr lang="zh-CN" altLang="en-US" sz="2000" dirty="0" smtClean="0">
                <a:latin typeface="SimSun" panose="02010600030101010101" pitchFamily="2" charset="-122"/>
                <a:ea typeface="SimSun" panose="02010600030101010101" pitchFamily="2" charset="-122"/>
              </a:rPr>
              <a:t>提出</a:t>
            </a:r>
            <a:r>
              <a:rPr lang="zh-CN" altLang="en-US" sz="2000" b="1" dirty="0" smtClean="0">
                <a:latin typeface="SimSun" panose="02010600030101010101" pitchFamily="2" charset="-122"/>
                <a:ea typeface="SimSun" panose="02010600030101010101" pitchFamily="2" charset="-122"/>
              </a:rPr>
              <a:t>使用</a:t>
            </a:r>
            <a:r>
              <a:rPr lang="zh-CN" altLang="en-US" sz="2000" b="1" dirty="0">
                <a:latin typeface="SimSun" panose="02010600030101010101" pitchFamily="2" charset="-122"/>
                <a:ea typeface="SimSun" panose="02010600030101010101" pitchFamily="2" charset="-122"/>
              </a:rPr>
              <a:t>自然语言处理技术对件体系结构文档中不确定性因素进行</a:t>
            </a:r>
            <a:r>
              <a:rPr lang="zh-CN" altLang="en-US" sz="2000" b="1" dirty="0" smtClean="0">
                <a:latin typeface="SimSun" panose="02010600030101010101" pitchFamily="2" charset="-122"/>
                <a:ea typeface="SimSun" panose="02010600030101010101" pitchFamily="2" charset="-122"/>
              </a:rPr>
              <a:t>自动检测</a:t>
            </a:r>
            <a:r>
              <a:rPr lang="zh-CN" altLang="en-US" sz="2000" dirty="0" smtClean="0">
                <a:latin typeface="SimSun" panose="02010600030101010101" pitchFamily="2" charset="-122"/>
                <a:ea typeface="SimSun" panose="02010600030101010101" pitchFamily="2" charset="-122"/>
              </a:rPr>
              <a:t>的设想，</a:t>
            </a:r>
            <a:r>
              <a:rPr lang="zh-CN" altLang="en-US" sz="2000" dirty="0">
                <a:latin typeface="SimSun" panose="02010600030101010101" pitchFamily="2" charset="-122"/>
                <a:ea typeface="SimSun" panose="02010600030101010101" pitchFamily="2" charset="-122"/>
              </a:rPr>
              <a:t>并通过对实例的人工分析，证明了该设想对于体系结构分析的价值，并说明了可能会遇到的困难。陈湘萍等人</a:t>
            </a:r>
            <a:r>
              <a:rPr lang="en-US" altLang="zh-CN" sz="2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对软件体系结构分析过程中得到的各种分析结果又进行了一次集成分析，提出了一种</a:t>
            </a:r>
            <a:r>
              <a:rPr lang="zh-CN" altLang="en-US" sz="2000" b="1" dirty="0">
                <a:latin typeface="SimSun" panose="02010600030101010101" pitchFamily="2" charset="-122"/>
                <a:ea typeface="SimSun" panose="02010600030101010101" pitchFamily="2" charset="-122"/>
              </a:rPr>
              <a:t>结果集成框架</a:t>
            </a:r>
            <a:r>
              <a:rPr lang="zh-CN" altLang="en-US" sz="2000" dirty="0">
                <a:latin typeface="SimSun" panose="02010600030101010101" pitchFamily="2" charset="-122"/>
                <a:ea typeface="SimSun" panose="02010600030101010101" pitchFamily="2" charset="-122"/>
              </a:rPr>
              <a:t>，弥补了之前软件分析结果对集成度关注不足的缺陷。</a:t>
            </a:r>
            <a:endParaRPr lang="en-US" altLang="zh-CN" sz="2000" dirty="0" smtClean="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8156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14869" y="556536"/>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体系结构分析与评估</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3798278" y="1276783"/>
            <a:ext cx="4509476" cy="4571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1245824" y="1692813"/>
            <a:ext cx="9961437" cy="4175182"/>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在</a:t>
            </a:r>
            <a:r>
              <a:rPr lang="zh-CN" altLang="en-US" sz="2000" dirty="0">
                <a:latin typeface="SimSun" panose="02010600030101010101" pitchFamily="2" charset="-122"/>
                <a:ea typeface="SimSun" panose="02010600030101010101" pitchFamily="2" charset="-122"/>
              </a:rPr>
              <a:t>体系结构的评估方面，仿真模拟是一个重要的手段。但是由于体系结构描述的不规范性与架构仿真正确执行的形式化要求，使得架构仿真对工程师而言仍然十分困难</a:t>
            </a:r>
            <a:r>
              <a:rPr lang="zh-CN" altLang="en-US" sz="2000" dirty="0" smtClean="0">
                <a:latin typeface="SimSun" panose="02010600030101010101" pitchFamily="2" charset="-122"/>
                <a:ea typeface="SimSun" panose="02010600030101010101" pitchFamily="2" charset="-122"/>
              </a:rPr>
              <a:t>。   </a:t>
            </a:r>
            <a:endParaRPr lang="en-US" altLang="zh-CN" sz="2000" dirty="0" smtClean="0">
              <a:latin typeface="SimSun" panose="02010600030101010101" pitchFamily="2" charset="-122"/>
              <a:ea typeface="SimSun" panose="02010600030101010101" pitchFamily="2" charset="-122"/>
            </a:endParaRPr>
          </a:p>
          <a:p>
            <a:pPr>
              <a:lnSpc>
                <a:spcPct val="150000"/>
              </a:lnSpc>
            </a:pPr>
            <a:r>
              <a:rPr lang="en-US" altLang="zh-CN" sz="2000" dirty="0">
                <a:latin typeface="SimSun" panose="02010600030101010101" pitchFamily="2" charset="-122"/>
                <a:ea typeface="SimSun" panose="02010600030101010101" pitchFamily="2" charset="-122"/>
              </a:rPr>
              <a:t> </a:t>
            </a:r>
            <a:r>
              <a:rPr lang="en-US" altLang="zh-CN" sz="2000" dirty="0" smtClean="0">
                <a:latin typeface="SimSun" panose="02010600030101010101" pitchFamily="2" charset="-122"/>
                <a:ea typeface="SimSun" panose="02010600030101010101" pitchFamily="2" charset="-122"/>
              </a:rPr>
              <a:t>   </a:t>
            </a:r>
            <a:r>
              <a:rPr lang="zh-CN" altLang="en-US" sz="2000" dirty="0" smtClean="0">
                <a:latin typeface="SimSun" panose="02010600030101010101" pitchFamily="2" charset="-122"/>
                <a:ea typeface="SimSun" panose="02010600030101010101" pitchFamily="2" charset="-122"/>
              </a:rPr>
              <a:t>因此</a:t>
            </a:r>
            <a:r>
              <a:rPr lang="zh-CN" altLang="en-US" sz="2000" dirty="0">
                <a:latin typeface="SimSun" panose="02010600030101010101" pitchFamily="2" charset="-122"/>
                <a:ea typeface="SimSun" panose="02010600030101010101" pitchFamily="2" charset="-122"/>
              </a:rPr>
              <a:t>，</a:t>
            </a:r>
            <a:r>
              <a:rPr lang="en-US" altLang="zh-CN" sz="2000" dirty="0" err="1">
                <a:latin typeface="SimSun" panose="02010600030101010101" pitchFamily="2" charset="-122"/>
                <a:ea typeface="SimSun" panose="02010600030101010101" pitchFamily="2" charset="-122"/>
              </a:rPr>
              <a:t>Bogado</a:t>
            </a:r>
            <a:r>
              <a:rPr lang="en-US" altLang="zh-CN" sz="2000" dirty="0">
                <a:latin typeface="SimSun" panose="02010600030101010101" pitchFamily="2" charset="-122"/>
                <a:ea typeface="SimSun" panose="02010600030101010101" pitchFamily="2" charset="-122"/>
              </a:rPr>
              <a:t> V[14]</a:t>
            </a:r>
            <a:r>
              <a:rPr lang="zh-CN" altLang="en-US" sz="2000" dirty="0">
                <a:latin typeface="SimSun" panose="02010600030101010101" pitchFamily="2" charset="-122"/>
                <a:ea typeface="SimSun" panose="02010600030101010101" pitchFamily="2" charset="-122"/>
              </a:rPr>
              <a:t>提出了一种</a:t>
            </a:r>
            <a:r>
              <a:rPr lang="zh-CN" altLang="en-US" sz="2000" b="1" dirty="0">
                <a:latin typeface="SimSun" panose="02010600030101010101" pitchFamily="2" charset="-122"/>
                <a:ea typeface="SimSun" panose="02010600030101010101" pitchFamily="2" charset="-122"/>
              </a:rPr>
              <a:t>自动化评估框架</a:t>
            </a:r>
            <a:r>
              <a:rPr lang="zh-CN" altLang="en-US" sz="2000" dirty="0">
                <a:latin typeface="SimSun" panose="02010600030101010101" pitchFamily="2" charset="-122"/>
                <a:ea typeface="SimSun" panose="02010600030101010101" pitchFamily="2" charset="-122"/>
              </a:rPr>
              <a:t>，工程师只需在</a:t>
            </a:r>
            <a:r>
              <a:rPr lang="zh-CN" altLang="en-US" sz="2000" b="1" dirty="0">
                <a:latin typeface="SimSun" panose="02010600030101010101" pitchFamily="2" charset="-122"/>
                <a:ea typeface="SimSun" panose="02010600030101010101" pitchFamily="2" charset="-122"/>
              </a:rPr>
              <a:t>前端提交软件架构的</a:t>
            </a:r>
            <a:r>
              <a:rPr lang="en-US" altLang="zh-CN" sz="2000" b="1" dirty="0">
                <a:latin typeface="SimSun" panose="02010600030101010101" pitchFamily="2" charset="-122"/>
                <a:ea typeface="SimSun" panose="02010600030101010101" pitchFamily="2" charset="-122"/>
              </a:rPr>
              <a:t>UCM</a:t>
            </a:r>
            <a:r>
              <a:rPr lang="en-US" altLang="zh-CN" sz="2000" dirty="0">
                <a:latin typeface="SimSun" panose="02010600030101010101" pitchFamily="2" charset="-122"/>
                <a:ea typeface="SimSun" panose="02010600030101010101" pitchFamily="2" charset="-122"/>
              </a:rPr>
              <a:t>(Use Case Map)</a:t>
            </a:r>
            <a:r>
              <a:rPr lang="zh-CN" altLang="en-US" sz="2000" dirty="0">
                <a:latin typeface="SimSun" panose="02010600030101010101" pitchFamily="2" charset="-122"/>
                <a:ea typeface="SimSun" panose="02010600030101010101" pitchFamily="2" charset="-122"/>
              </a:rPr>
              <a:t>，</a:t>
            </a:r>
            <a:r>
              <a:rPr lang="zh-CN" altLang="en-US" sz="2000" b="1" dirty="0">
                <a:latin typeface="SimSun" panose="02010600030101010101" pitchFamily="2" charset="-122"/>
                <a:ea typeface="SimSun" panose="02010600030101010101" pitchFamily="2" charset="-122"/>
              </a:rPr>
              <a:t>后端就会自动生成相应的仿真模型进行评估</a:t>
            </a:r>
            <a:r>
              <a:rPr lang="zh-CN" altLang="en-US" sz="2000" dirty="0">
                <a:latin typeface="SimSun" panose="02010600030101010101" pitchFamily="2" charset="-122"/>
                <a:ea typeface="SimSun" panose="02010600030101010101" pitchFamily="2" charset="-122"/>
              </a:rPr>
              <a:t>，同时也支持工程师自定义</a:t>
            </a:r>
            <a:r>
              <a:rPr lang="en-US" altLang="zh-CN" sz="2000" dirty="0">
                <a:latin typeface="SimSun" panose="02010600030101010101" pitchFamily="2" charset="-122"/>
                <a:ea typeface="SimSun" panose="02010600030101010101" pitchFamily="2" charset="-122"/>
              </a:rPr>
              <a:t>UCM</a:t>
            </a:r>
            <a:r>
              <a:rPr lang="zh-CN" altLang="en-US" sz="2000" dirty="0">
                <a:latin typeface="SimSun" panose="02010600030101010101" pitchFamily="2" charset="-122"/>
                <a:ea typeface="SimSun" panose="02010600030101010101" pitchFamily="2" charset="-122"/>
              </a:rPr>
              <a:t>与仿真模型的对应关系。同时，</a:t>
            </a:r>
            <a:r>
              <a:rPr lang="en-US" altLang="zh-CN" sz="2000" dirty="0">
                <a:latin typeface="SimSun" panose="02010600030101010101" pitchFamily="2" charset="-122"/>
                <a:ea typeface="SimSun" panose="02010600030101010101" pitchFamily="2" charset="-122"/>
              </a:rPr>
              <a:t>Antonino P O [15]</a:t>
            </a:r>
            <a:r>
              <a:rPr lang="zh-CN" altLang="en-US" sz="2000" dirty="0">
                <a:latin typeface="SimSun" panose="02010600030101010101" pitchFamily="2" charset="-122"/>
                <a:ea typeface="SimSun" panose="02010600030101010101" pitchFamily="2" charset="-122"/>
              </a:rPr>
              <a:t>也提出一种</a:t>
            </a:r>
            <a:r>
              <a:rPr lang="zh-CN" altLang="en-US" sz="2000" b="1" dirty="0">
                <a:latin typeface="SimSun" panose="02010600030101010101" pitchFamily="2" charset="-122"/>
                <a:ea typeface="SimSun" panose="02010600030101010101" pitchFamily="2" charset="-122"/>
              </a:rPr>
              <a:t>半自动化方法实现对体系结构的仿真模拟</a:t>
            </a:r>
            <a:r>
              <a:rPr lang="zh-CN" altLang="en-US" sz="2000" dirty="0">
                <a:latin typeface="SimSun" panose="02010600030101010101" pitchFamily="2" charset="-122"/>
                <a:ea typeface="SimSun" panose="02010600030101010101" pitchFamily="2" charset="-122"/>
              </a:rPr>
              <a:t>，该方法</a:t>
            </a:r>
            <a:r>
              <a:rPr lang="zh-CN" altLang="en-US" sz="2000" b="1" dirty="0">
                <a:latin typeface="SimSun" panose="02010600030101010101" pitchFamily="2" charset="-122"/>
                <a:ea typeface="SimSun" panose="02010600030101010101" pitchFamily="2" charset="-122"/>
              </a:rPr>
              <a:t>缩小了体系结构与仿真模型之间的差距</a:t>
            </a:r>
            <a:r>
              <a:rPr lang="zh-CN" altLang="en-US" sz="2000" dirty="0">
                <a:latin typeface="SimSun" panose="02010600030101010101" pitchFamily="2" charset="-122"/>
                <a:ea typeface="SimSun" panose="02010600030101010101" pitchFamily="2" charset="-122"/>
              </a:rPr>
              <a:t>。除了仿真方面的研究之外，</a:t>
            </a:r>
            <a:r>
              <a:rPr lang="en-US" altLang="zh-CN" sz="2000" dirty="0">
                <a:latin typeface="SimSun" panose="02010600030101010101" pitchFamily="2" charset="-122"/>
                <a:ea typeface="SimSun" panose="02010600030101010101" pitchFamily="2" charset="-122"/>
              </a:rPr>
              <a:t>Zhang C</a:t>
            </a:r>
            <a:r>
              <a:rPr lang="zh-CN" altLang="en-US" sz="2000" dirty="0">
                <a:latin typeface="SimSun" panose="02010600030101010101" pitchFamily="2" charset="-122"/>
                <a:ea typeface="SimSun" panose="02010600030101010101" pitchFamily="2" charset="-122"/>
              </a:rPr>
              <a:t>等人</a:t>
            </a:r>
            <a:r>
              <a:rPr lang="en-US" altLang="zh-CN" sz="2000" dirty="0">
                <a:latin typeface="SimSun" panose="02010600030101010101" pitchFamily="2" charset="-122"/>
                <a:ea typeface="SimSun" panose="02010600030101010101" pitchFamily="2" charset="-122"/>
              </a:rPr>
              <a:t>[16]</a:t>
            </a:r>
            <a:r>
              <a:rPr lang="zh-CN" altLang="en-US" sz="2000" dirty="0">
                <a:latin typeface="SimSun" panose="02010600030101010101" pitchFamily="2" charset="-122"/>
                <a:ea typeface="SimSun" panose="02010600030101010101" pitchFamily="2" charset="-122"/>
              </a:rPr>
              <a:t>在现有的可靠性评估模型的基础上</a:t>
            </a:r>
            <a:r>
              <a:rPr lang="zh-CN" altLang="en-US" sz="2000" dirty="0" smtClean="0">
                <a:latin typeface="SimSun" panose="02010600030101010101" pitchFamily="2" charset="-122"/>
                <a:ea typeface="SimSun" panose="02010600030101010101" pitchFamily="2" charset="-122"/>
              </a:rPr>
              <a:t>增加了</a:t>
            </a:r>
            <a:r>
              <a:rPr lang="zh-CN" altLang="en-US" sz="2000" b="1" dirty="0">
                <a:latin typeface="SimSun" panose="02010600030101010101" pitchFamily="2" charset="-122"/>
                <a:ea typeface="SimSun" panose="02010600030101010101" pitchFamily="2" charset="-122"/>
              </a:rPr>
              <a:t>与时间相关的可靠性分析</a:t>
            </a:r>
            <a:r>
              <a:rPr lang="zh-CN" altLang="en-US" sz="2000" dirty="0">
                <a:latin typeface="SimSun" panose="02010600030101010101" pitchFamily="2" charset="-122"/>
                <a:ea typeface="SimSun" panose="02010600030101010101" pitchFamily="2" charset="-122"/>
              </a:rPr>
              <a:t>，同时使用状态图方法，建立起部件状态与系统可达状态之间的状态转移矩阵，并通过具体实验证明了本方法的有效性和准确性。</a:t>
            </a:r>
            <a:endParaRPr lang="en-US" altLang="zh-CN" sz="2000" dirty="0" smtClean="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9727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体系结构验证</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4454769" y="1287684"/>
            <a:ext cx="3282461"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1624141" y="2005429"/>
            <a:ext cx="9450259" cy="3713517"/>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本次调研的论文中，软件</a:t>
            </a:r>
            <a:r>
              <a:rPr lang="zh-CN" altLang="en-US" sz="2000" dirty="0">
                <a:latin typeface="SimSun" panose="02010600030101010101" pitchFamily="2" charset="-122"/>
                <a:ea typeface="SimSun" panose="02010600030101010101" pitchFamily="2" charset="-122"/>
              </a:rPr>
              <a:t>体系结构验证方面的研究主要针对的是一致性验证，即软件具体的实现与设计的体系结构是否一致的问题。</a:t>
            </a:r>
          </a:p>
          <a:p>
            <a:pPr>
              <a:lnSpc>
                <a:spcPct val="150000"/>
              </a:lnSpc>
            </a:pPr>
            <a:r>
              <a:rPr lang="zh-CN" altLang="en-US" sz="2000" dirty="0" smtClean="0">
                <a:latin typeface="SimSun" panose="02010600030101010101" pitchFamily="2" charset="-122"/>
                <a:ea typeface="SimSun" panose="02010600030101010101" pitchFamily="2" charset="-122"/>
              </a:rPr>
              <a:t>    在</a:t>
            </a:r>
            <a:r>
              <a:rPr lang="zh-CN" altLang="en-US" sz="2000" dirty="0">
                <a:latin typeface="SimSun" panose="02010600030101010101" pitchFamily="2" charset="-122"/>
                <a:ea typeface="SimSun" panose="02010600030101010101" pitchFamily="2" charset="-122"/>
              </a:rPr>
              <a:t>软件体系结构的一致性进行验证领域，一般都是对软件源代码进行分析，很少有研究涉及到代码的注释信息。因此，</a:t>
            </a:r>
            <a:r>
              <a:rPr lang="en-US" altLang="zh-CN" sz="2000" dirty="0" err="1">
                <a:latin typeface="SimSun" panose="02010600030101010101" pitchFamily="2" charset="-122"/>
                <a:ea typeface="SimSun" panose="02010600030101010101" pitchFamily="2" charset="-122"/>
              </a:rPr>
              <a:t>Bandara</a:t>
            </a:r>
            <a:r>
              <a:rPr lang="en-US" altLang="zh-CN" sz="2000" dirty="0">
                <a:latin typeface="SimSun" panose="02010600030101010101" pitchFamily="2" charset="-122"/>
                <a:ea typeface="SimSun" panose="02010600030101010101" pitchFamily="2" charset="-122"/>
              </a:rPr>
              <a:t> V[17]</a:t>
            </a:r>
            <a:r>
              <a:rPr lang="zh-CN" altLang="en-US" sz="2000" dirty="0">
                <a:latin typeface="SimSun" panose="02010600030101010101" pitchFamily="2" charset="-122"/>
                <a:ea typeface="SimSun" panose="02010600030101010101" pitchFamily="2" charset="-122"/>
              </a:rPr>
              <a:t>等人开发了一种</a:t>
            </a:r>
            <a:r>
              <a:rPr lang="zh-CN" altLang="en-US" sz="2000" b="1" dirty="0">
                <a:latin typeface="SimSun" panose="02010600030101010101" pitchFamily="2" charset="-122"/>
                <a:ea typeface="SimSun" panose="02010600030101010101" pitchFamily="2" charset="-122"/>
              </a:rPr>
              <a:t>从代码注释中提取信息验证体系结构一致性的方法</a:t>
            </a:r>
            <a:r>
              <a:rPr lang="zh-CN" altLang="en-US" sz="2000" dirty="0">
                <a:latin typeface="SimSun" panose="02010600030101010101" pitchFamily="2" charset="-122"/>
                <a:ea typeface="SimSun" panose="02010600030101010101" pitchFamily="2" charset="-122"/>
              </a:rPr>
              <a:t>，并通过实验证明，该方法可以有效的减轻体系结构的侵蚀。而在自动化方面，</a:t>
            </a:r>
            <a:r>
              <a:rPr lang="en-US" altLang="zh-CN" sz="2000" dirty="0">
                <a:latin typeface="SimSun" panose="02010600030101010101" pitchFamily="2" charset="-122"/>
                <a:ea typeface="SimSun" panose="02010600030101010101" pitchFamily="2" charset="-122"/>
              </a:rPr>
              <a:t>Olsson T</a:t>
            </a:r>
            <a:r>
              <a:rPr lang="zh-CN" altLang="en-US" sz="2000" dirty="0">
                <a:latin typeface="SimSun" panose="02010600030101010101" pitchFamily="2" charset="-122"/>
                <a:ea typeface="SimSun" panose="02010600030101010101" pitchFamily="2" charset="-122"/>
              </a:rPr>
              <a:t>等人</a:t>
            </a:r>
            <a:r>
              <a:rPr lang="en-US" altLang="zh-CN" sz="2000" dirty="0">
                <a:latin typeface="SimSun" panose="02010600030101010101" pitchFamily="2" charset="-122"/>
                <a:ea typeface="SimSun" panose="02010600030101010101" pitchFamily="2" charset="-122"/>
              </a:rPr>
              <a:t>[18]</a:t>
            </a:r>
            <a:r>
              <a:rPr lang="zh-CN" altLang="en-US" sz="2000" dirty="0">
                <a:latin typeface="SimSun" panose="02010600030101010101" pitchFamily="2" charset="-122"/>
                <a:ea typeface="SimSun" panose="02010600030101010101" pitchFamily="2" charset="-122"/>
              </a:rPr>
              <a:t>实现了一种针对</a:t>
            </a:r>
            <a:r>
              <a:rPr lang="en-US" altLang="zh-CN" sz="2000" dirty="0">
                <a:latin typeface="SimSun" panose="02010600030101010101" pitchFamily="2" charset="-122"/>
                <a:ea typeface="SimSun" panose="02010600030101010101" pitchFamily="2" charset="-122"/>
              </a:rPr>
              <a:t>MVC</a:t>
            </a:r>
            <a:r>
              <a:rPr lang="zh-CN" altLang="en-US" sz="2000" dirty="0">
                <a:latin typeface="SimSun" panose="02010600030101010101" pitchFamily="2" charset="-122"/>
                <a:ea typeface="SimSun" panose="02010600030101010101" pitchFamily="2" charset="-122"/>
              </a:rPr>
              <a:t>模式软件的</a:t>
            </a:r>
            <a:r>
              <a:rPr lang="zh-CN" altLang="en-US" sz="2000" b="1" dirty="0">
                <a:latin typeface="SimSun" panose="02010600030101010101" pitchFamily="2" charset="-122"/>
                <a:ea typeface="SimSun" panose="02010600030101010101" pitchFamily="2" charset="-122"/>
              </a:rPr>
              <a:t>自动一致性检查工具</a:t>
            </a:r>
            <a:r>
              <a:rPr lang="zh-CN" altLang="en-US" sz="2000" dirty="0">
                <a:latin typeface="SimSun" panose="02010600030101010101" pitchFamily="2" charset="-122"/>
                <a:ea typeface="SimSun" panose="02010600030101010101" pitchFamily="2" charset="-122"/>
              </a:rPr>
              <a:t>，该工具基于启发式的方法实现，会</a:t>
            </a:r>
            <a:r>
              <a:rPr lang="zh-CN" altLang="en-US" sz="2000" b="1" dirty="0">
                <a:latin typeface="SimSun" panose="02010600030101010101" pitchFamily="2" charset="-122"/>
                <a:ea typeface="SimSun" panose="02010600030101010101" pitchFamily="2" charset="-122"/>
              </a:rPr>
              <a:t>在源码的每次更新时生成一个检查报告</a:t>
            </a:r>
            <a:r>
              <a:rPr lang="zh-CN" altLang="en-US" sz="2000" dirty="0">
                <a:latin typeface="SimSun" panose="02010600030101010101" pitchFamily="2" charset="-122"/>
                <a:ea typeface="SimSun" panose="02010600030101010101" pitchFamily="2" charset="-122"/>
              </a:rPr>
              <a:t>，帮助开发人员确保软件的一致性。</a:t>
            </a:r>
          </a:p>
        </p:txBody>
      </p:sp>
    </p:spTree>
    <p:extLst>
      <p:ext uri="{BB962C8B-B14F-4D97-AF65-F5344CB8AC3E}">
        <p14:creationId xmlns:p14="http://schemas.microsoft.com/office/powerpoint/2010/main" val="307754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体系结构恢复</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4454769" y="1287684"/>
            <a:ext cx="3282461"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1624141" y="2005429"/>
            <a:ext cx="9450259" cy="2790187"/>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对于</a:t>
            </a:r>
            <a:r>
              <a:rPr lang="zh-CN" altLang="en-US" sz="2000" dirty="0">
                <a:latin typeface="SimSun" panose="02010600030101010101" pitchFamily="2" charset="-122"/>
                <a:ea typeface="SimSun" panose="02010600030101010101" pitchFamily="2" charset="-122"/>
              </a:rPr>
              <a:t>很多的软件而言，保持其体系结构文档的实时更新是一件非常困难的事，因此很多的软件都没有相应的体系结构文档或者文档已经过时。这时，对软件的体系结构进行恢复就是一件非常有必要的工作。</a:t>
            </a:r>
            <a:r>
              <a:rPr lang="en-US" altLang="zh-CN" sz="2000" dirty="0" err="1">
                <a:latin typeface="SimSun" panose="02010600030101010101" pitchFamily="2" charset="-122"/>
                <a:ea typeface="SimSun" panose="02010600030101010101" pitchFamily="2" charset="-122"/>
              </a:rPr>
              <a:t>Lutellier</a:t>
            </a:r>
            <a:r>
              <a:rPr lang="en-US" altLang="zh-CN" sz="2000" dirty="0">
                <a:latin typeface="SimSun" panose="02010600030101010101" pitchFamily="2" charset="-122"/>
                <a:ea typeface="SimSun" panose="02010600030101010101" pitchFamily="2" charset="-122"/>
              </a:rPr>
              <a:t> T[19]</a:t>
            </a:r>
            <a:r>
              <a:rPr lang="zh-CN" altLang="en-US" sz="2000" dirty="0">
                <a:latin typeface="SimSun" panose="02010600030101010101" pitchFamily="2" charset="-122"/>
                <a:ea typeface="SimSun" panose="02010600030101010101" pitchFamily="2" charset="-122"/>
              </a:rPr>
              <a:t>等人在现有的恢复技术基础上，研究了</a:t>
            </a:r>
            <a:r>
              <a:rPr lang="zh-CN" altLang="en-US" sz="2000" b="1" dirty="0">
                <a:latin typeface="SimSun" panose="02010600030101010101" pitchFamily="2" charset="-122"/>
                <a:ea typeface="SimSun" panose="02010600030101010101" pitchFamily="2" charset="-122"/>
              </a:rPr>
              <a:t>使用准确的符号</a:t>
            </a:r>
            <a:r>
              <a:rPr lang="en-US" altLang="zh-CN" sz="2000" b="1" dirty="0">
                <a:latin typeface="SimSun" panose="02010600030101010101" pitchFamily="2" charset="-122"/>
                <a:ea typeface="SimSun" panose="02010600030101010101" pitchFamily="2" charset="-122"/>
              </a:rPr>
              <a:t>(</a:t>
            </a:r>
            <a:r>
              <a:rPr lang="zh-CN" altLang="en-US" sz="2000" b="1" dirty="0">
                <a:latin typeface="SimSun" panose="02010600030101010101" pitchFamily="2" charset="-122"/>
                <a:ea typeface="SimSun" panose="02010600030101010101" pitchFamily="2" charset="-122"/>
              </a:rPr>
              <a:t>函数名或变量名</a:t>
            </a:r>
            <a:r>
              <a:rPr lang="en-US" altLang="zh-CN" sz="2000" b="1" dirty="0">
                <a:latin typeface="SimSun" panose="02010600030101010101" pitchFamily="2" charset="-122"/>
                <a:ea typeface="SimSun" panose="02010600030101010101" pitchFamily="2" charset="-122"/>
              </a:rPr>
              <a:t>)</a:t>
            </a:r>
            <a:r>
              <a:rPr lang="zh-CN" altLang="en-US" sz="2000" b="1" dirty="0">
                <a:latin typeface="SimSun" panose="02010600030101010101" pitchFamily="2" charset="-122"/>
                <a:ea typeface="SimSun" panose="02010600030101010101" pitchFamily="2" charset="-122"/>
              </a:rPr>
              <a:t>依赖性进行软件体系结构恢复</a:t>
            </a:r>
            <a:r>
              <a:rPr lang="zh-CN" altLang="en-US" sz="2000" dirty="0">
                <a:latin typeface="SimSun" panose="02010600030101010101" pitchFamily="2" charset="-122"/>
                <a:ea typeface="SimSun" panose="02010600030101010101" pitchFamily="2" charset="-122"/>
              </a:rPr>
              <a:t>对恢复结果准确性的影响，并通过与现有的九种恢复技术进行比较，证明了该方法的有效性和普适性</a:t>
            </a:r>
            <a:r>
              <a:rPr lang="zh-CN" altLang="en-US" sz="2000" dirty="0" smtClean="0">
                <a:latin typeface="SimSun" panose="02010600030101010101" pitchFamily="2" charset="-122"/>
                <a:ea typeface="SimSun" panose="02010600030101010101" pitchFamily="2" charset="-122"/>
              </a:rPr>
              <a:t>。</a:t>
            </a:r>
            <a:endParaRPr lang="zh-CN" altLang="en-US" sz="20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03734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体系结构重构</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4454769" y="1287684"/>
            <a:ext cx="3282461"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1624141" y="2005429"/>
            <a:ext cx="9450259" cy="2862322"/>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由于</a:t>
            </a:r>
            <a:r>
              <a:rPr lang="zh-CN" altLang="en-US" sz="2000" dirty="0">
                <a:latin typeface="SimSun" panose="02010600030101010101" pitchFamily="2" charset="-122"/>
                <a:ea typeface="SimSun" panose="02010600030101010101" pitchFamily="2" charset="-122"/>
              </a:rPr>
              <a:t>软件需求的变更，原有的体系结构可能已经无法满足要求，这时就需要对软件的体系结构进行重新设计。</a:t>
            </a:r>
            <a:r>
              <a:rPr lang="en-US" altLang="zh-CN" sz="2000" dirty="0">
                <a:latin typeface="SimSun" panose="02010600030101010101" pitchFamily="2" charset="-122"/>
                <a:ea typeface="SimSun" panose="02010600030101010101" pitchFamily="2" charset="-122"/>
              </a:rPr>
              <a:t>Pretorius C </a:t>
            </a:r>
            <a:r>
              <a:rPr lang="zh-CN" altLang="en-US" sz="2000" dirty="0">
                <a:latin typeface="SimSun" panose="02010600030101010101" pitchFamily="2" charset="-122"/>
                <a:ea typeface="SimSun" panose="02010600030101010101" pitchFamily="2" charset="-122"/>
              </a:rPr>
              <a:t>等人</a:t>
            </a:r>
            <a:r>
              <a:rPr lang="en-US" altLang="zh-CN" sz="2000" dirty="0">
                <a:latin typeface="SimSun" panose="02010600030101010101" pitchFamily="2" charset="-122"/>
                <a:ea typeface="SimSun" panose="02010600030101010101" pitchFamily="2" charset="-122"/>
              </a:rPr>
              <a:t>[20]</a:t>
            </a:r>
            <a:r>
              <a:rPr lang="zh-CN" altLang="en-US" sz="2000" dirty="0">
                <a:latin typeface="SimSun" panose="02010600030101010101" pitchFamily="2" charset="-122"/>
                <a:ea typeface="SimSun" panose="02010600030101010101" pitchFamily="2" charset="-122"/>
              </a:rPr>
              <a:t>介绍了一种</a:t>
            </a:r>
            <a:r>
              <a:rPr lang="zh-CN" altLang="en-US" sz="2000" b="1" dirty="0">
                <a:latin typeface="SimSun" panose="02010600030101010101" pitchFamily="2" charset="-122"/>
                <a:ea typeface="SimSun" panose="02010600030101010101" pitchFamily="2" charset="-122"/>
              </a:rPr>
              <a:t>由性能驱动的软件体系结构自动化重构技术</a:t>
            </a:r>
            <a:r>
              <a:rPr lang="zh-CN" altLang="en-US" sz="2000" dirty="0">
                <a:latin typeface="SimSun" panose="02010600030101010101" pitchFamily="2" charset="-122"/>
                <a:ea typeface="SimSun" panose="02010600030101010101" pitchFamily="2" charset="-122"/>
              </a:rPr>
              <a:t>，该技术会通过性能分析模型计算当前体系结构与备选方案中体系结构的性能值，从中选择最优的体系结构。</a:t>
            </a:r>
            <a:r>
              <a:rPr lang="en-US" altLang="zh-CN" sz="2000" dirty="0" err="1">
                <a:latin typeface="SimSun" panose="02010600030101010101" pitchFamily="2" charset="-122"/>
                <a:ea typeface="SimSun" panose="02010600030101010101" pitchFamily="2" charset="-122"/>
              </a:rPr>
              <a:t>Arcelli</a:t>
            </a:r>
            <a:r>
              <a:rPr lang="en-US" altLang="zh-CN" sz="2000" dirty="0">
                <a:latin typeface="SimSun" panose="02010600030101010101" pitchFamily="2" charset="-122"/>
                <a:ea typeface="SimSun" panose="02010600030101010101" pitchFamily="2" charset="-122"/>
              </a:rPr>
              <a:t> D </a:t>
            </a:r>
            <a:r>
              <a:rPr lang="zh-CN" altLang="en-US" sz="2000" dirty="0">
                <a:latin typeface="SimSun" panose="02010600030101010101" pitchFamily="2" charset="-122"/>
                <a:ea typeface="SimSun" panose="02010600030101010101" pitchFamily="2" charset="-122"/>
              </a:rPr>
              <a:t>等人</a:t>
            </a:r>
            <a:r>
              <a:rPr lang="en-US" altLang="zh-CN" sz="2000" dirty="0">
                <a:latin typeface="SimSun" panose="02010600030101010101" pitchFamily="2" charset="-122"/>
                <a:ea typeface="SimSun" panose="02010600030101010101" pitchFamily="2" charset="-122"/>
              </a:rPr>
              <a:t>[21]</a:t>
            </a:r>
            <a:r>
              <a:rPr lang="zh-CN" altLang="en-US" sz="2000" dirty="0">
                <a:latin typeface="SimSun" panose="02010600030101010101" pitchFamily="2" charset="-122"/>
                <a:ea typeface="SimSun" panose="02010600030101010101" pitchFamily="2" charset="-122"/>
              </a:rPr>
              <a:t>提出了一种更简单的、</a:t>
            </a:r>
            <a:r>
              <a:rPr lang="zh-CN" altLang="en-US" sz="2000" b="1" dirty="0">
                <a:latin typeface="SimSun" panose="02010600030101010101" pitchFamily="2" charset="-122"/>
                <a:ea typeface="SimSun" panose="02010600030101010101" pitchFamily="2" charset="-122"/>
              </a:rPr>
              <a:t>基于性能的多目标软件体系结构重构的进化方法</a:t>
            </a:r>
            <a:r>
              <a:rPr lang="zh-CN" altLang="en-US" sz="2000" dirty="0">
                <a:latin typeface="SimSun" panose="02010600030101010101" pitchFamily="2" charset="-122"/>
                <a:ea typeface="SimSun" panose="02010600030101010101" pitchFamily="2" charset="-122"/>
              </a:rPr>
              <a:t>，该方法更关注架构优化的可操作方面，而不仅仅是搜索一组备选方案，具有更好的有效性和适用性。</a:t>
            </a:r>
          </a:p>
        </p:txBody>
      </p:sp>
    </p:spTree>
    <p:extLst>
      <p:ext uri="{BB962C8B-B14F-4D97-AF65-F5344CB8AC3E}">
        <p14:creationId xmlns:p14="http://schemas.microsoft.com/office/powerpoint/2010/main" val="261962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调研结果</a:t>
            </a:r>
          </a:p>
        </p:txBody>
      </p:sp>
      <p:sp>
        <p:nvSpPr>
          <p:cNvPr id="4" name="矩形 3">
            <a:extLst>
              <a:ext uri="{FF2B5EF4-FFF2-40B4-BE49-F238E27FC236}">
                <a16:creationId xmlns:a16="http://schemas.microsoft.com/office/drawing/2014/main" id="{5ADE6802-C99C-4A51-BB5E-2C34E8233A25}"/>
              </a:ext>
            </a:extLst>
          </p:cNvPr>
          <p:cNvSpPr/>
          <p:nvPr/>
        </p:nvSpPr>
        <p:spPr>
          <a:xfrm>
            <a:off x="4754088" y="1287684"/>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ounded Rectangle 5">
            <a:extLst>
              <a:ext uri="{FF2B5EF4-FFF2-40B4-BE49-F238E27FC236}">
                <a16:creationId xmlns:a16="http://schemas.microsoft.com/office/drawing/2014/main" id="{5BAEB924-A1D8-684D-A2FE-A66D7867525B}"/>
              </a:ext>
            </a:extLst>
          </p:cNvPr>
          <p:cNvSpPr/>
          <p:nvPr/>
        </p:nvSpPr>
        <p:spPr>
          <a:xfrm>
            <a:off x="1124462" y="3225113"/>
            <a:ext cx="2552930" cy="654908"/>
          </a:xfrm>
          <a:prstGeom prst="roundRect">
            <a:avLst/>
          </a:prstGeom>
          <a:solidFill>
            <a:srgbClr val="95BBDA"/>
          </a:solidFill>
          <a:ln>
            <a:solidFill>
              <a:srgbClr val="95BB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挑战</a:t>
            </a:r>
            <a:endParaRPr lang="en-US" sz="3200" dirty="0"/>
          </a:p>
        </p:txBody>
      </p:sp>
      <p:sp>
        <p:nvSpPr>
          <p:cNvPr id="8" name="Left Brace 7">
            <a:extLst>
              <a:ext uri="{FF2B5EF4-FFF2-40B4-BE49-F238E27FC236}">
                <a16:creationId xmlns:a16="http://schemas.microsoft.com/office/drawing/2014/main" id="{9B989158-6530-544F-8DB2-C92A98D42570}"/>
              </a:ext>
            </a:extLst>
          </p:cNvPr>
          <p:cNvSpPr/>
          <p:nvPr/>
        </p:nvSpPr>
        <p:spPr>
          <a:xfrm>
            <a:off x="3784082" y="1705232"/>
            <a:ext cx="1940011" cy="3694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A1104B0-DCEE-514F-8178-61A8ABD10054}"/>
              </a:ext>
            </a:extLst>
          </p:cNvPr>
          <p:cNvSpPr txBox="1"/>
          <p:nvPr/>
        </p:nvSpPr>
        <p:spPr>
          <a:xfrm>
            <a:off x="6009501" y="1528408"/>
            <a:ext cx="3122142" cy="461665"/>
          </a:xfrm>
          <a:prstGeom prst="rect">
            <a:avLst/>
          </a:prstGeom>
          <a:noFill/>
        </p:spPr>
        <p:txBody>
          <a:bodyPr wrap="square" rtlCol="0">
            <a:spAutoFit/>
          </a:bodyPr>
          <a:lstStyle/>
          <a:p>
            <a:r>
              <a:rPr lang="zh-CN" altLang="en-US" sz="2400" dirty="0"/>
              <a:t>软件体系结构描述</a:t>
            </a:r>
            <a:endParaRPr lang="en-US" sz="2400" dirty="0"/>
          </a:p>
        </p:txBody>
      </p:sp>
      <p:sp>
        <p:nvSpPr>
          <p:cNvPr id="10" name="TextBox 9">
            <a:extLst>
              <a:ext uri="{FF2B5EF4-FFF2-40B4-BE49-F238E27FC236}">
                <a16:creationId xmlns:a16="http://schemas.microsoft.com/office/drawing/2014/main" id="{72A86A36-BA85-8F46-B1A4-0D72330EED10}"/>
              </a:ext>
            </a:extLst>
          </p:cNvPr>
          <p:cNvSpPr txBox="1"/>
          <p:nvPr/>
        </p:nvSpPr>
        <p:spPr>
          <a:xfrm>
            <a:off x="6009501" y="2717193"/>
            <a:ext cx="3122142" cy="461665"/>
          </a:xfrm>
          <a:prstGeom prst="rect">
            <a:avLst/>
          </a:prstGeom>
          <a:noFill/>
        </p:spPr>
        <p:txBody>
          <a:bodyPr wrap="square" rtlCol="0">
            <a:spAutoFit/>
          </a:bodyPr>
          <a:lstStyle/>
          <a:p>
            <a:r>
              <a:rPr lang="zh-CN" altLang="en-US" sz="2400" dirty="0"/>
              <a:t>软件体系结构记录</a:t>
            </a:r>
            <a:endParaRPr lang="en-US" sz="2400" dirty="0"/>
          </a:p>
        </p:txBody>
      </p:sp>
      <p:sp>
        <p:nvSpPr>
          <p:cNvPr id="11" name="TextBox 10">
            <a:extLst>
              <a:ext uri="{FF2B5EF4-FFF2-40B4-BE49-F238E27FC236}">
                <a16:creationId xmlns:a16="http://schemas.microsoft.com/office/drawing/2014/main" id="{13572D56-157F-3245-A0FE-A942F3C5A8E0}"/>
              </a:ext>
            </a:extLst>
          </p:cNvPr>
          <p:cNvSpPr txBox="1"/>
          <p:nvPr/>
        </p:nvSpPr>
        <p:spPr>
          <a:xfrm>
            <a:off x="6009501" y="3941886"/>
            <a:ext cx="3122142" cy="461665"/>
          </a:xfrm>
          <a:prstGeom prst="rect">
            <a:avLst/>
          </a:prstGeom>
          <a:noFill/>
        </p:spPr>
        <p:txBody>
          <a:bodyPr wrap="square" rtlCol="0">
            <a:spAutoFit/>
          </a:bodyPr>
          <a:lstStyle/>
          <a:p>
            <a:r>
              <a:rPr lang="zh-CN" altLang="en-US" sz="2400" dirty="0"/>
              <a:t>软件体系结构侵蚀</a:t>
            </a:r>
            <a:endParaRPr lang="en-US" sz="2400" dirty="0"/>
          </a:p>
        </p:txBody>
      </p:sp>
      <p:sp>
        <p:nvSpPr>
          <p:cNvPr id="12" name="TextBox 11">
            <a:extLst>
              <a:ext uri="{FF2B5EF4-FFF2-40B4-BE49-F238E27FC236}">
                <a16:creationId xmlns:a16="http://schemas.microsoft.com/office/drawing/2014/main" id="{AA7D832E-4037-494C-8FED-E891B36A9566}"/>
              </a:ext>
            </a:extLst>
          </p:cNvPr>
          <p:cNvSpPr txBox="1"/>
          <p:nvPr/>
        </p:nvSpPr>
        <p:spPr>
          <a:xfrm>
            <a:off x="6009501" y="5200984"/>
            <a:ext cx="3122142" cy="461665"/>
          </a:xfrm>
          <a:prstGeom prst="rect">
            <a:avLst/>
          </a:prstGeom>
          <a:noFill/>
        </p:spPr>
        <p:txBody>
          <a:bodyPr wrap="square" rtlCol="0">
            <a:spAutoFit/>
          </a:bodyPr>
          <a:lstStyle/>
          <a:p>
            <a:r>
              <a:rPr lang="zh-CN" altLang="en-US" sz="2400" dirty="0"/>
              <a:t>软件体系结构恢复</a:t>
            </a:r>
            <a:endParaRPr lang="en-US" sz="2400" dirty="0"/>
          </a:p>
        </p:txBody>
      </p:sp>
    </p:spTree>
    <p:extLst>
      <p:ext uri="{BB962C8B-B14F-4D97-AF65-F5344CB8AC3E}">
        <p14:creationId xmlns:p14="http://schemas.microsoft.com/office/powerpoint/2010/main" val="243946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ACAF2F-2BFB-4E7F-9C59-310ADF3A3766}"/>
              </a:ext>
            </a:extLst>
          </p:cNvPr>
          <p:cNvSpPr txBox="1"/>
          <p:nvPr/>
        </p:nvSpPr>
        <p:spPr>
          <a:xfrm>
            <a:off x="1172735" y="1122494"/>
            <a:ext cx="10573788" cy="1938992"/>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软件</a:t>
            </a:r>
            <a:r>
              <a:rPr lang="zh-CN" altLang="en-US" sz="2000" dirty="0">
                <a:latin typeface="SimSun" panose="02010600030101010101" pitchFamily="2" charset="-122"/>
                <a:ea typeface="SimSun" panose="02010600030101010101" pitchFamily="2" charset="-122"/>
              </a:rPr>
              <a:t>体系结构是一个抽象的概念，对于相关人员来说很难表示、理解、沟通与评估。虽然软件行业在标准化体系结构描述和建模语言方面取得了巨大进展，但对于实际的开发者而言，描述体系结构仍然是一个复杂、困难并且成本高昂的工作。如何更好的描述软件体系结构，仍然是软件体系结构领域亟待解决的问题。</a:t>
            </a:r>
          </a:p>
        </p:txBody>
      </p:sp>
      <p:sp>
        <p:nvSpPr>
          <p:cNvPr id="5" name="矩形 4"/>
          <p:cNvSpPr/>
          <p:nvPr/>
        </p:nvSpPr>
        <p:spPr>
          <a:xfrm>
            <a:off x="721330" y="599274"/>
            <a:ext cx="902811" cy="523220"/>
          </a:xfrm>
          <a:prstGeom prst="rect">
            <a:avLst/>
          </a:prstGeom>
          <a:noFill/>
        </p:spPr>
        <p:txBody>
          <a:bodyPr wrap="none" lIns="91440" tIns="45720" rIns="91440" bIns="45720">
            <a:spAutoFit/>
          </a:bodyPr>
          <a:lstStyle/>
          <a:p>
            <a:pPr algn="ctr"/>
            <a:r>
              <a:rPr lang="zh-CN" altLang="en-US" sz="2800" b="0" cap="none" spc="0" dirty="0" smtClean="0">
                <a:ln w="0"/>
                <a:solidFill>
                  <a:schemeClr val="tx1"/>
                </a:solidFill>
                <a:effectLst>
                  <a:outerShdw blurRad="38100" dist="19050" dir="2700000" algn="tl" rotWithShape="0">
                    <a:schemeClr val="dk1">
                      <a:alpha val="40000"/>
                    </a:schemeClr>
                  </a:outerShdw>
                </a:effectLst>
              </a:rPr>
              <a:t>描述</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3BACAF2F-2BFB-4E7F-9C59-310ADF3A3766}"/>
              </a:ext>
            </a:extLst>
          </p:cNvPr>
          <p:cNvSpPr txBox="1"/>
          <p:nvPr/>
        </p:nvSpPr>
        <p:spPr>
          <a:xfrm>
            <a:off x="1172735" y="3853971"/>
            <a:ext cx="10573788" cy="2328523"/>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软件</a:t>
            </a:r>
            <a:r>
              <a:rPr lang="zh-CN" altLang="en-US" sz="2000" dirty="0">
                <a:latin typeface="SimSun" panose="02010600030101010101" pitchFamily="2" charset="-122"/>
                <a:ea typeface="SimSun" panose="02010600030101010101" pitchFamily="2" charset="-122"/>
              </a:rPr>
              <a:t>体系结构是软件相关人员之间进行沟通的主要工具，清晰和完整的描述软件的体系结构对于体系结构的分析、项目的管理、新成员的引入都有很大的促进作用。在现有的描述方式下，表达软件体系结构的主要方法是使用自然语言文本</a:t>
            </a:r>
            <a:r>
              <a:rPr lang="en-US" altLang="zh-CN" sz="2000" dirty="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软件体系结构文档</a:t>
            </a:r>
            <a:r>
              <a:rPr lang="en-US" altLang="zh-CN" sz="2000" dirty="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的形式对其进行记录。尽管已经提出了</a:t>
            </a:r>
            <a:r>
              <a:rPr lang="zh-CN" altLang="en-US" sz="2000" dirty="0" smtClean="0">
                <a:latin typeface="SimSun" panose="02010600030101010101" pitchFamily="2" charset="-122"/>
                <a:ea typeface="SimSun" panose="02010600030101010101" pitchFamily="2" charset="-122"/>
              </a:rPr>
              <a:t>许多辅助方法</a:t>
            </a:r>
            <a:r>
              <a:rPr lang="zh-CN" altLang="en-US" sz="2000" dirty="0">
                <a:latin typeface="SimSun" panose="02010600030101010101" pitchFamily="2" charset="-122"/>
                <a:ea typeface="SimSun" panose="02010600030101010101" pitchFamily="2" charset="-122"/>
              </a:rPr>
              <a:t>和形式化方法，但是维护软件体系结构文档的过程仍然很费时费力。</a:t>
            </a:r>
          </a:p>
        </p:txBody>
      </p:sp>
      <p:sp>
        <p:nvSpPr>
          <p:cNvPr id="7" name="矩形 6"/>
          <p:cNvSpPr/>
          <p:nvPr/>
        </p:nvSpPr>
        <p:spPr>
          <a:xfrm>
            <a:off x="721330" y="3330751"/>
            <a:ext cx="902811" cy="523220"/>
          </a:xfrm>
          <a:prstGeom prst="rect">
            <a:avLst/>
          </a:prstGeom>
          <a:noFill/>
        </p:spPr>
        <p:txBody>
          <a:bodyPr wrap="none" lIns="91440" tIns="45720" rIns="91440" bIns="45720">
            <a:spAutoFit/>
          </a:bodyPr>
          <a:lstStyle/>
          <a:p>
            <a:pPr algn="ctr"/>
            <a:r>
              <a:rPr lang="zh-CN" altLang="en-US" sz="2800" dirty="0">
                <a:ln w="0"/>
                <a:effectLst>
                  <a:outerShdw blurRad="38100" dist="19050" dir="2700000" algn="tl" rotWithShape="0">
                    <a:schemeClr val="dk1">
                      <a:alpha val="40000"/>
                    </a:schemeClr>
                  </a:outerShdw>
                </a:effectLst>
              </a:rPr>
              <a:t>记录</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5521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ACAF2F-2BFB-4E7F-9C59-310ADF3A3766}"/>
              </a:ext>
            </a:extLst>
          </p:cNvPr>
          <p:cNvSpPr txBox="1"/>
          <p:nvPr/>
        </p:nvSpPr>
        <p:spPr>
          <a:xfrm>
            <a:off x="1172735" y="1122494"/>
            <a:ext cx="10573788" cy="2328523"/>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软件</a:t>
            </a:r>
            <a:r>
              <a:rPr lang="zh-CN" altLang="en-US" sz="2000" dirty="0">
                <a:latin typeface="SimSun" panose="02010600030101010101" pitchFamily="2" charset="-122"/>
                <a:ea typeface="SimSun" panose="02010600030101010101" pitchFamily="2" charset="-122"/>
              </a:rPr>
              <a:t>体系结构侵蚀指的是实现的体系结构与预期设计的体系结构不符的情况，是当今软件开发行业面临的主要问题之一。在软件的开发过程中，导致软件体系结构侵蚀的原因有很多，比如开发人员没有按照设计实现、对体系结构了解不足、体系结构文档未实时更新等。而从源代码层次判断软件的实现是否满足预期的设计又十分困难，因此，至今仍未有一种合适的方法来避免这种问题。</a:t>
            </a:r>
          </a:p>
        </p:txBody>
      </p:sp>
      <p:sp>
        <p:nvSpPr>
          <p:cNvPr id="5" name="矩形 4"/>
          <p:cNvSpPr/>
          <p:nvPr/>
        </p:nvSpPr>
        <p:spPr>
          <a:xfrm>
            <a:off x="721330" y="599274"/>
            <a:ext cx="902811" cy="523220"/>
          </a:xfrm>
          <a:prstGeom prst="rect">
            <a:avLst/>
          </a:prstGeom>
          <a:noFill/>
        </p:spPr>
        <p:txBody>
          <a:bodyPr wrap="none" lIns="91440" tIns="45720" rIns="91440" bIns="45720">
            <a:spAutoFit/>
          </a:bodyPr>
          <a:lstStyle/>
          <a:p>
            <a:pPr algn="ctr"/>
            <a:r>
              <a:rPr lang="zh-CN" altLang="en-US" sz="2800" dirty="0">
                <a:ln w="0"/>
                <a:effectLst>
                  <a:outerShdw blurRad="38100" dist="19050" dir="2700000" algn="tl" rotWithShape="0">
                    <a:schemeClr val="dk1">
                      <a:alpha val="40000"/>
                    </a:schemeClr>
                  </a:outerShdw>
                </a:effectLst>
              </a:rPr>
              <a:t>侵蚀</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3BACAF2F-2BFB-4E7F-9C59-310ADF3A3766}"/>
              </a:ext>
            </a:extLst>
          </p:cNvPr>
          <p:cNvSpPr txBox="1"/>
          <p:nvPr/>
        </p:nvSpPr>
        <p:spPr>
          <a:xfrm>
            <a:off x="1172735" y="4174402"/>
            <a:ext cx="10573788" cy="1866858"/>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软件</a:t>
            </a:r>
            <a:r>
              <a:rPr lang="zh-CN" altLang="en-US" sz="2000" dirty="0">
                <a:latin typeface="SimSun" panose="02010600030101010101" pitchFamily="2" charset="-122"/>
                <a:ea typeface="SimSun" panose="02010600030101010101" pitchFamily="2" charset="-122"/>
              </a:rPr>
              <a:t>体系结构对于程序员理解和维护软件至关重要，但是由开发人员去记录并实时维护软件的体系结构，代价过于昂贵并且十分困难。因此，对于许多软件项目而言，文档化的软件体系结构要么不存在，要么已经过时。因此，如何有效的恢复和获取软件的体系结构是一个重要的挑战，现有的恢复技术还存在很大的提升空间。</a:t>
            </a:r>
          </a:p>
        </p:txBody>
      </p:sp>
      <p:sp>
        <p:nvSpPr>
          <p:cNvPr id="7" name="矩形 6"/>
          <p:cNvSpPr/>
          <p:nvPr/>
        </p:nvSpPr>
        <p:spPr>
          <a:xfrm>
            <a:off x="721330" y="3651182"/>
            <a:ext cx="902811" cy="523220"/>
          </a:xfrm>
          <a:prstGeom prst="rect">
            <a:avLst/>
          </a:prstGeom>
          <a:noFill/>
        </p:spPr>
        <p:txBody>
          <a:bodyPr wrap="none" lIns="91440" tIns="45720" rIns="91440" bIns="45720">
            <a:spAutoFit/>
          </a:bodyPr>
          <a:lstStyle/>
          <a:p>
            <a:pPr algn="ctr"/>
            <a:r>
              <a:rPr lang="zh-CN" altLang="en-US" sz="2800" dirty="0">
                <a:ln w="0"/>
                <a:effectLst>
                  <a:outerShdw blurRad="38100" dist="19050" dir="2700000" algn="tl" rotWithShape="0">
                    <a:schemeClr val="dk1">
                      <a:alpha val="40000"/>
                    </a:schemeClr>
                  </a:outerShdw>
                </a:effectLst>
              </a:rPr>
              <a:t>恢复</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81550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79DF80F-DAB1-4805-806A-EFD871A2309F}"/>
              </a:ext>
            </a:extLst>
          </p:cNvPr>
          <p:cNvSpPr txBox="1"/>
          <p:nvPr/>
        </p:nvSpPr>
        <p:spPr>
          <a:xfrm>
            <a:off x="3677392" y="631178"/>
            <a:ext cx="4837216" cy="584775"/>
          </a:xfrm>
          <a:prstGeom prst="rect">
            <a:avLst/>
          </a:prstGeom>
          <a:noFill/>
        </p:spPr>
        <p:txBody>
          <a:bodyPr wrap="square" rtlCol="0">
            <a:spAutoFit/>
          </a:bodyPr>
          <a:lstStyle/>
          <a:p>
            <a:pPr algn="ctr"/>
            <a:r>
              <a:rPr lang="zh-CN" altLang="en-US" sz="3200" b="1" dirty="0">
                <a:solidFill>
                  <a:srgbClr val="3563A8"/>
                </a:solidFill>
              </a:rPr>
              <a:t>结果分析</a:t>
            </a:r>
          </a:p>
        </p:txBody>
      </p:sp>
      <p:sp>
        <p:nvSpPr>
          <p:cNvPr id="11" name="矩形 10">
            <a:extLst>
              <a:ext uri="{FF2B5EF4-FFF2-40B4-BE49-F238E27FC236}">
                <a16:creationId xmlns:a16="http://schemas.microsoft.com/office/drawing/2014/main" id="{68652D34-84B6-4AC3-A9EC-A402AEBF745E}"/>
              </a:ext>
            </a:extLst>
          </p:cNvPr>
          <p:cNvSpPr/>
          <p:nvPr/>
        </p:nvSpPr>
        <p:spPr>
          <a:xfrm>
            <a:off x="4766135" y="1372813"/>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2549102099"/>
              </p:ext>
            </p:extLst>
          </p:nvPr>
        </p:nvGraphicFramePr>
        <p:xfrm>
          <a:off x="4017816" y="2052528"/>
          <a:ext cx="3867908" cy="2194560"/>
        </p:xfrm>
        <a:graphic>
          <a:graphicData uri="http://schemas.openxmlformats.org/drawingml/2006/table">
            <a:tbl>
              <a:tblPr firstRow="1" firstCol="1" bandRow="1"/>
              <a:tblGrid>
                <a:gridCol w="2876550">
                  <a:extLst>
                    <a:ext uri="{9D8B030D-6E8A-4147-A177-3AD203B41FA5}">
                      <a16:colId xmlns:a16="http://schemas.microsoft.com/office/drawing/2014/main" val="721785366"/>
                    </a:ext>
                  </a:extLst>
                </a:gridCol>
                <a:gridCol w="991358">
                  <a:extLst>
                    <a:ext uri="{9D8B030D-6E8A-4147-A177-3AD203B41FA5}">
                      <a16:colId xmlns:a16="http://schemas.microsoft.com/office/drawing/2014/main" val="4060949405"/>
                    </a:ext>
                  </a:extLst>
                </a:gridCol>
              </a:tblGrid>
              <a:tr h="0">
                <a:tc>
                  <a:txBody>
                    <a:bodyPr/>
                    <a:lstStyle/>
                    <a:p>
                      <a:pPr indent="95250" algn="ctr">
                        <a:lnSpc>
                          <a:spcPct val="150000"/>
                        </a:lnSpc>
                        <a:spcAft>
                          <a:spcPts val="0"/>
                        </a:spcAft>
                      </a:pPr>
                      <a:r>
                        <a:rPr lang="zh-CN" sz="1200" kern="100" dirty="0">
                          <a:effectLst/>
                          <a:latin typeface="Times New Roman" panose="02020603050405020304" pitchFamily="18" charset="0"/>
                          <a:ea typeface="宋体" panose="02010600030101010101" pitchFamily="2" charset="-122"/>
                        </a:rPr>
                        <a:t>研究领域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论文篇数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350872"/>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软件体系结构描述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15314"/>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软件体系结构设计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a:effectLst/>
                          <a:latin typeface="Times New Roman" panose="02020603050405020304" pitchFamily="18" charset="0"/>
                          <a:ea typeface="宋体" panose="02010600030101010101" pitchFamily="2" charset="-122"/>
                        </a:rPr>
                        <a:t>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28763"/>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软件体系结构模型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a:effectLst/>
                          <a:latin typeface="Times New Roman" panose="02020603050405020304" pitchFamily="18" charset="0"/>
                          <a:ea typeface="宋体" panose="02010600030101010101" pitchFamily="2" charset="-122"/>
                        </a:rPr>
                        <a:t>3</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474883"/>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软件体系结构分析与评估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a:effectLst/>
                          <a:latin typeface="Times New Roman" panose="02020603050405020304" pitchFamily="18" charset="0"/>
                          <a:ea typeface="宋体" panose="02010600030101010101" pitchFamily="2" charset="-122"/>
                        </a:rPr>
                        <a:t>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957380"/>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软件体系结构验证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a:effectLst/>
                          <a:latin typeface="Times New Roman" panose="02020603050405020304" pitchFamily="18" charset="0"/>
                          <a:ea typeface="宋体" panose="02010600030101010101" pitchFamily="2" charset="-122"/>
                        </a:rPr>
                        <a:t>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0793792"/>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软件体系结构恢复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060501"/>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软件体系结构重构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dirty="0">
                          <a:effectLst/>
                          <a:latin typeface="Times New Roman" panose="02020603050405020304" pitchFamily="18" charset="0"/>
                          <a:ea typeface="宋体" panose="02010600030101010101" pitchFamily="2" charset="-122"/>
                        </a:rPr>
                        <a:t>2</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282548"/>
                  </a:ext>
                </a:extLst>
              </a:tr>
            </a:tbl>
          </a:graphicData>
        </a:graphic>
      </p:graphicFrame>
      <p:sp>
        <p:nvSpPr>
          <p:cNvPr id="6" name="TextBox 3">
            <a:extLst>
              <a:ext uri="{FF2B5EF4-FFF2-40B4-BE49-F238E27FC236}">
                <a16:creationId xmlns:a16="http://schemas.microsoft.com/office/drawing/2014/main" id="{688C0F23-EE4F-C844-A1B0-A0FE7BE4FCED}"/>
              </a:ext>
            </a:extLst>
          </p:cNvPr>
          <p:cNvSpPr txBox="1"/>
          <p:nvPr/>
        </p:nvSpPr>
        <p:spPr>
          <a:xfrm>
            <a:off x="1232268" y="4865034"/>
            <a:ext cx="10146932" cy="1015663"/>
          </a:xfrm>
          <a:prstGeom prst="rect">
            <a:avLst/>
          </a:prstGeom>
          <a:noFill/>
        </p:spPr>
        <p:txBody>
          <a:bodyPr wrap="square" rtlCol="0">
            <a:spAutoFit/>
          </a:bodyPr>
          <a:lstStyle/>
          <a:p>
            <a:pPr indent="457200"/>
            <a:r>
              <a:rPr lang="zh-CN" altLang="en-US" sz="2000" dirty="0">
                <a:latin typeface="SimSun" panose="02010600030101010101" pitchFamily="2" charset="-122"/>
                <a:ea typeface="SimSun" panose="02010600030101010101" pitchFamily="2" charset="-122"/>
              </a:rPr>
              <a:t>从本文调研论文所涵盖的类别来看</a:t>
            </a:r>
            <a:r>
              <a:rPr lang="zh-CN" altLang="en-US" sz="2000" dirty="0" smtClean="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近些年</a:t>
            </a:r>
            <a:r>
              <a:rPr lang="zh-CN" altLang="en-US" sz="2000" dirty="0" smtClean="0">
                <a:latin typeface="SimSun" panose="02010600030101010101" pitchFamily="2" charset="-122"/>
                <a:ea typeface="SimSun" panose="02010600030101010101" pitchFamily="2" charset="-122"/>
              </a:rPr>
              <a:t>学术界</a:t>
            </a:r>
            <a:r>
              <a:rPr lang="zh-CN" altLang="en-US" sz="2000" dirty="0">
                <a:latin typeface="SimSun" panose="02010600030101010101" pitchFamily="2" charset="-122"/>
                <a:ea typeface="SimSun" panose="02010600030101010101" pitchFamily="2" charset="-122"/>
              </a:rPr>
              <a:t>在软件体系结构的设计、建模与分析评估的方向研究偏多，这几类涵盖的文章占到调研文章的半数之多；而软件体系结构的描述与恢复则比较冷门，分别只有一篇</a:t>
            </a:r>
            <a:r>
              <a:rPr lang="zh-CN" altLang="en-US" sz="2000" dirty="0" smtClean="0">
                <a:latin typeface="SimSun" panose="02010600030101010101" pitchFamily="2" charset="-122"/>
                <a:ea typeface="SimSun" panose="02010600030101010101" pitchFamily="2" charset="-122"/>
              </a:rPr>
              <a:t>论文。</a:t>
            </a:r>
            <a:endParaRPr lang="en-US" altLang="zh-CN" sz="20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219447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8C0F23-EE4F-C844-A1B0-A0FE7BE4FCED}"/>
              </a:ext>
            </a:extLst>
          </p:cNvPr>
          <p:cNvSpPr txBox="1"/>
          <p:nvPr/>
        </p:nvSpPr>
        <p:spPr>
          <a:xfrm>
            <a:off x="880575" y="1685287"/>
            <a:ext cx="11092594" cy="4247317"/>
          </a:xfrm>
          <a:prstGeom prst="rect">
            <a:avLst/>
          </a:prstGeom>
          <a:noFill/>
        </p:spPr>
        <p:txBody>
          <a:bodyPr wrap="square" rtlCol="0">
            <a:spAutoFit/>
          </a:bodyPr>
          <a:lstStyle/>
          <a:p>
            <a:pPr indent="457200">
              <a:lnSpc>
                <a:spcPct val="150000"/>
              </a:lnSpc>
              <a:spcBef>
                <a:spcPts val="600"/>
              </a:spcBef>
            </a:pPr>
            <a:r>
              <a:rPr lang="zh-CN" altLang="en-US" sz="2000" dirty="0" smtClean="0">
                <a:latin typeface="SimSun" panose="02010600030101010101" pitchFamily="2" charset="-122"/>
                <a:ea typeface="SimSun" panose="02010600030101010101" pitchFamily="2" charset="-122"/>
              </a:rPr>
              <a:t>从</a:t>
            </a:r>
            <a:r>
              <a:rPr lang="zh-CN" altLang="en-US" sz="2000" dirty="0">
                <a:latin typeface="SimSun" panose="02010600030101010101" pitchFamily="2" charset="-122"/>
                <a:ea typeface="SimSun" panose="02010600030101010101" pitchFamily="2" charset="-122"/>
              </a:rPr>
              <a:t>每个细分领域来看，目前软件体系结构在不同子领域的进展和侧重点各有不同：</a:t>
            </a:r>
            <a:endParaRPr lang="en-US" altLang="zh-CN" sz="2000" dirty="0">
              <a:latin typeface="SimSun" panose="02010600030101010101" pitchFamily="2" charset="-122"/>
              <a:ea typeface="SimSun"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在体系结构的描述领域，目前的研究仍然着眼于寻找一种简单完善的统一规范，促进整个软件行业的发展</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在体系结构的设计方面，研究者致力于平衡人的活动对软件体系结构设计造成的影响，包括过程管理工具，常见的认知偏差与人机合作智能决策等</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在软件结构</a:t>
            </a:r>
            <a:r>
              <a:rPr lang="zh-CN" altLang="en-US" sz="2000" dirty="0" smtClean="0">
                <a:latin typeface="SimSun" panose="02010600030101010101" pitchFamily="2" charset="-122"/>
                <a:ea typeface="SimSun" panose="02010600030101010101" pitchFamily="2" charset="-122"/>
              </a:rPr>
              <a:t>的模型领域</a:t>
            </a:r>
            <a:r>
              <a:rPr lang="zh-CN" altLang="en-US" sz="2000" dirty="0">
                <a:latin typeface="SimSun" panose="02010600030101010101" pitchFamily="2" charset="-122"/>
                <a:ea typeface="SimSun" panose="02010600030101010101" pitchFamily="2" charset="-122"/>
              </a:rPr>
              <a:t>，研究内容集中在不同问题情景下软件体系结构建模语言的创造与开发上</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在体系结构分析与评估领域，目前的研究方向主要集中在自动化分析与评估方法的设计以及分析与评估方法的改进</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p:txBody>
      </p:sp>
      <p:sp>
        <p:nvSpPr>
          <p:cNvPr id="10" name="文本框 9">
            <a:extLst>
              <a:ext uri="{FF2B5EF4-FFF2-40B4-BE49-F238E27FC236}">
                <a16:creationId xmlns:a16="http://schemas.microsoft.com/office/drawing/2014/main" id="{979DF80F-DAB1-4805-806A-EFD871A2309F}"/>
              </a:ext>
            </a:extLst>
          </p:cNvPr>
          <p:cNvSpPr txBox="1"/>
          <p:nvPr/>
        </p:nvSpPr>
        <p:spPr>
          <a:xfrm>
            <a:off x="3677392" y="731404"/>
            <a:ext cx="4837216" cy="584775"/>
          </a:xfrm>
          <a:prstGeom prst="rect">
            <a:avLst/>
          </a:prstGeom>
          <a:noFill/>
        </p:spPr>
        <p:txBody>
          <a:bodyPr wrap="square" rtlCol="0">
            <a:spAutoFit/>
          </a:bodyPr>
          <a:lstStyle/>
          <a:p>
            <a:pPr algn="ctr"/>
            <a:r>
              <a:rPr lang="zh-CN" altLang="en-US" sz="3200" b="1" dirty="0">
                <a:solidFill>
                  <a:srgbClr val="3563A8"/>
                </a:solidFill>
              </a:rPr>
              <a:t>结果分析</a:t>
            </a:r>
          </a:p>
        </p:txBody>
      </p:sp>
      <p:sp>
        <p:nvSpPr>
          <p:cNvPr id="11" name="矩形 10">
            <a:extLst>
              <a:ext uri="{FF2B5EF4-FFF2-40B4-BE49-F238E27FC236}">
                <a16:creationId xmlns:a16="http://schemas.microsoft.com/office/drawing/2014/main" id="{68652D34-84B6-4AC3-A9EC-A402AEBF745E}"/>
              </a:ext>
            </a:extLst>
          </p:cNvPr>
          <p:cNvSpPr/>
          <p:nvPr/>
        </p:nvSpPr>
        <p:spPr>
          <a:xfrm>
            <a:off x="4766135" y="1473039"/>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638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962B467-CDA5-44A8-927F-9FEFE1D0C3CB}"/>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调研方法</a:t>
            </a:r>
          </a:p>
        </p:txBody>
      </p:sp>
      <p:sp>
        <p:nvSpPr>
          <p:cNvPr id="4" name="矩形 3">
            <a:extLst>
              <a:ext uri="{FF2B5EF4-FFF2-40B4-BE49-F238E27FC236}">
                <a16:creationId xmlns:a16="http://schemas.microsoft.com/office/drawing/2014/main" id="{97EB9C06-7881-4870-8368-0010D9D36185}"/>
              </a:ext>
            </a:extLst>
          </p:cNvPr>
          <p:cNvSpPr/>
          <p:nvPr/>
        </p:nvSpPr>
        <p:spPr>
          <a:xfrm>
            <a:off x="4766135" y="1309072"/>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F9068650-C1E2-4F4D-8845-7BD172C2C6BC}"/>
              </a:ext>
            </a:extLst>
          </p:cNvPr>
          <p:cNvGrpSpPr/>
          <p:nvPr/>
        </p:nvGrpSpPr>
        <p:grpSpPr>
          <a:xfrm>
            <a:off x="2573700" y="1693167"/>
            <a:ext cx="769221" cy="769221"/>
            <a:chOff x="2902162" y="1803217"/>
            <a:chExt cx="769221" cy="769221"/>
          </a:xfrm>
        </p:grpSpPr>
        <p:sp>
          <p:nvSpPr>
            <p:cNvPr id="6" name="椭圆 5">
              <a:extLst>
                <a:ext uri="{FF2B5EF4-FFF2-40B4-BE49-F238E27FC236}">
                  <a16:creationId xmlns:a16="http://schemas.microsoft.com/office/drawing/2014/main" id="{E13AF2F2-1502-412C-89EA-E7739FBB272E}"/>
                </a:ext>
              </a:extLst>
            </p:cNvPr>
            <p:cNvSpPr/>
            <p:nvPr/>
          </p:nvSpPr>
          <p:spPr>
            <a:xfrm>
              <a:off x="2902162" y="1803217"/>
              <a:ext cx="769221" cy="769221"/>
            </a:xfrm>
            <a:prstGeom prst="ellipse">
              <a:avLst/>
            </a:prstGeom>
            <a:noFill/>
            <a:ln w="6350">
              <a:solidFill>
                <a:srgbClr val="356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2">
              <a:extLst>
                <a:ext uri="{FF2B5EF4-FFF2-40B4-BE49-F238E27FC236}">
                  <a16:creationId xmlns:a16="http://schemas.microsoft.com/office/drawing/2014/main" id="{617EB8FB-2471-44F4-B518-F439F2074127}"/>
                </a:ext>
              </a:extLst>
            </p:cNvPr>
            <p:cNvSpPr>
              <a:spLocks noEditPoints="1"/>
            </p:cNvSpPr>
            <p:nvPr/>
          </p:nvSpPr>
          <p:spPr bwMode="auto">
            <a:xfrm>
              <a:off x="3085360" y="1974134"/>
              <a:ext cx="450324" cy="451136"/>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lumMod val="50000"/>
              </a:schemeClr>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grpSp>
      <p:sp>
        <p:nvSpPr>
          <p:cNvPr id="14" name="矩形 13">
            <a:extLst>
              <a:ext uri="{FF2B5EF4-FFF2-40B4-BE49-F238E27FC236}">
                <a16:creationId xmlns:a16="http://schemas.microsoft.com/office/drawing/2014/main" id="{C92A9D1A-6A73-4171-A363-218C3F130B33}"/>
              </a:ext>
            </a:extLst>
          </p:cNvPr>
          <p:cNvSpPr/>
          <p:nvPr/>
        </p:nvSpPr>
        <p:spPr>
          <a:xfrm>
            <a:off x="3667882" y="1693167"/>
            <a:ext cx="5731557" cy="949743"/>
          </a:xfrm>
          <a:prstGeom prst="rect">
            <a:avLst/>
          </a:prstGeom>
        </p:spPr>
        <p:txBody>
          <a:bodyPr wrap="square" tIns="36000">
            <a:spAutoFit/>
          </a:bodyPr>
          <a:lstStyle/>
          <a:p>
            <a:pPr>
              <a:lnSpc>
                <a:spcPct val="150000"/>
              </a:lnSpc>
            </a:pP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mn-ea"/>
              </a:rPr>
              <a:t>论文出处：</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cs typeface="+mn-ea"/>
              </a:rPr>
              <a:t>IEEE</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mn-ea"/>
              </a:rPr>
              <a:t>和</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cs typeface="+mn-ea"/>
              </a:rPr>
              <a:t>ACM</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mn-ea"/>
              </a:rPr>
              <a:t>的会议</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cs typeface="+mn-ea"/>
              </a:rPr>
              <a:t>&amp;</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mn-ea"/>
              </a:rPr>
              <a:t>期刊杂志、软件</a:t>
            </a:r>
            <a:r>
              <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cs typeface="+mn-ea"/>
              </a:rPr>
              <a:t>		</a:t>
            </a:r>
            <a:r>
              <a:rPr lang="zh-CN" altLang="en-US" sz="2000" dirty="0">
                <a:solidFill>
                  <a:schemeClr val="tx1">
                    <a:lumMod val="75000"/>
                    <a:lumOff val="25000"/>
                  </a:schemeClr>
                </a:solidFill>
                <a:latin typeface="华文细黑" panose="02010600040101010101" pitchFamily="2" charset="-122"/>
                <a:ea typeface="华文细黑" panose="02010600040101010101" pitchFamily="2" charset="-122"/>
                <a:cs typeface="+mn-ea"/>
              </a:rPr>
              <a:t>      学报、中国科学 </a:t>
            </a:r>
            <a:endParaRPr lang="en-US" altLang="zh-CN" sz="2000" dirty="0">
              <a:solidFill>
                <a:schemeClr val="tx1">
                  <a:lumMod val="75000"/>
                  <a:lumOff val="25000"/>
                </a:schemeClr>
              </a:solidFill>
              <a:latin typeface="华文细黑" panose="02010600040101010101" pitchFamily="2" charset="-122"/>
              <a:ea typeface="华文细黑" panose="02010600040101010101" pitchFamily="2" charset="-122"/>
              <a:cs typeface="+mn-ea"/>
            </a:endParaRPr>
          </a:p>
        </p:txBody>
      </p:sp>
      <p:graphicFrame>
        <p:nvGraphicFramePr>
          <p:cNvPr id="12" name="表格 11"/>
          <p:cNvGraphicFramePr>
            <a:graphicFrameLocks noGrp="1"/>
          </p:cNvGraphicFramePr>
          <p:nvPr>
            <p:extLst>
              <p:ext uri="{D42A27DB-BD31-4B8C-83A1-F6EECF244321}">
                <p14:modId xmlns:p14="http://schemas.microsoft.com/office/powerpoint/2010/main" val="3365974711"/>
              </p:ext>
            </p:extLst>
          </p:nvPr>
        </p:nvGraphicFramePr>
        <p:xfrm>
          <a:off x="3870862" y="3211550"/>
          <a:ext cx="4950460" cy="3017520"/>
        </p:xfrm>
        <a:graphic>
          <a:graphicData uri="http://schemas.openxmlformats.org/drawingml/2006/table">
            <a:tbl>
              <a:tblPr firstRow="1" firstCol="1" bandRow="1"/>
              <a:tblGrid>
                <a:gridCol w="1259840">
                  <a:extLst>
                    <a:ext uri="{9D8B030D-6E8A-4147-A177-3AD203B41FA5}">
                      <a16:colId xmlns:a16="http://schemas.microsoft.com/office/drawing/2014/main" val="639970990"/>
                    </a:ext>
                  </a:extLst>
                </a:gridCol>
                <a:gridCol w="3690620">
                  <a:extLst>
                    <a:ext uri="{9D8B030D-6E8A-4147-A177-3AD203B41FA5}">
                      <a16:colId xmlns:a16="http://schemas.microsoft.com/office/drawing/2014/main" val="616024339"/>
                    </a:ext>
                  </a:extLst>
                </a:gridCol>
              </a:tblGrid>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论文检索网站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50000"/>
                        </a:lnSpc>
                        <a:spcAft>
                          <a:spcPts val="0"/>
                        </a:spcAft>
                      </a:pPr>
                      <a:r>
                        <a:rPr lang="en-US" sz="1200" kern="100">
                          <a:effectLst/>
                          <a:latin typeface="Times New Roman" panose="02020603050405020304" pitchFamily="18" charset="0"/>
                          <a:ea typeface="宋体" panose="02010600030101010101" pitchFamily="2" charset="-122"/>
                        </a:rPr>
                        <a:t>1. https://ieeexplore.ieee.org/Xplore/home.jsp</a:t>
                      </a:r>
                      <a:endParaRPr lang="zh-CN" sz="1200" kern="100">
                        <a:effectLst/>
                        <a:latin typeface="Times New Roman" panose="02020603050405020304" pitchFamily="18" charset="0"/>
                        <a:ea typeface="宋体" panose="02010600030101010101" pitchFamily="2" charset="-122"/>
                      </a:endParaRPr>
                    </a:p>
                    <a:p>
                      <a:pPr indent="95250" algn="l">
                        <a:lnSpc>
                          <a:spcPct val="150000"/>
                        </a:lnSpc>
                        <a:spcAft>
                          <a:spcPts val="0"/>
                        </a:spcAft>
                      </a:pPr>
                      <a:r>
                        <a:rPr lang="en-US" sz="1200" kern="100">
                          <a:effectLst/>
                          <a:latin typeface="Times New Roman" panose="02020603050405020304" pitchFamily="18" charset="0"/>
                          <a:ea typeface="宋体" panose="02010600030101010101" pitchFamily="2" charset="-122"/>
                        </a:rPr>
                        <a:t>2. https://dblp.uni-trier.de/</a:t>
                      </a:r>
                      <a:endParaRPr lang="zh-CN" sz="1200" kern="100">
                        <a:effectLst/>
                        <a:latin typeface="Times New Roman" panose="02020603050405020304" pitchFamily="18" charset="0"/>
                        <a:ea typeface="宋体" panose="02010600030101010101" pitchFamily="2" charset="-122"/>
                      </a:endParaRPr>
                    </a:p>
                    <a:p>
                      <a:pPr indent="95250" algn="l">
                        <a:lnSpc>
                          <a:spcPct val="150000"/>
                        </a:lnSpc>
                        <a:spcAft>
                          <a:spcPts val="0"/>
                        </a:spcAft>
                      </a:pPr>
                      <a:r>
                        <a:rPr lang="en-US" sz="1200" kern="100">
                          <a:effectLst/>
                          <a:latin typeface="Times New Roman" panose="02020603050405020304" pitchFamily="18" charset="0"/>
                          <a:ea typeface="宋体" panose="02010600030101010101" pitchFamily="2" charset="-122"/>
                        </a:rPr>
                        <a:t>3. http://www.jos.org.cn/jos/ch/reader/key_query.aspx</a:t>
                      </a:r>
                      <a:endParaRPr lang="zh-CN" sz="1200" kern="100">
                        <a:effectLst/>
                        <a:latin typeface="Times New Roman" panose="02020603050405020304" pitchFamily="18" charset="0"/>
                        <a:ea typeface="宋体" panose="02010600030101010101" pitchFamily="2" charset="-122"/>
                      </a:endParaRPr>
                    </a:p>
                    <a:p>
                      <a:pPr indent="95250" algn="l">
                        <a:lnSpc>
                          <a:spcPct val="150000"/>
                        </a:lnSpc>
                        <a:spcAft>
                          <a:spcPts val="0"/>
                        </a:spcAft>
                      </a:pPr>
                      <a:r>
                        <a:rPr lang="en-US" sz="1200" kern="100">
                          <a:effectLst/>
                          <a:latin typeface="Times New Roman" panose="02020603050405020304" pitchFamily="18" charset="0"/>
                          <a:ea typeface="宋体" panose="02010600030101010101" pitchFamily="2" charset="-122"/>
                        </a:rPr>
                        <a:t>4. http://www.cnki.net/</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1516923"/>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检索项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50000"/>
                        </a:lnSpc>
                        <a:spcAft>
                          <a:spcPts val="0"/>
                        </a:spcAft>
                      </a:pPr>
                      <a:r>
                        <a:rPr lang="zh-CN" sz="1200" kern="100">
                          <a:effectLst/>
                          <a:latin typeface="Times New Roman" panose="02020603050405020304" pitchFamily="18" charset="0"/>
                          <a:ea typeface="宋体" panose="02010600030101010101" pitchFamily="2" charset="-122"/>
                        </a:rPr>
                        <a:t>主题、名称、关键词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345487"/>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检索关键词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50000"/>
                        </a:lnSpc>
                        <a:spcAft>
                          <a:spcPts val="0"/>
                        </a:spcAft>
                      </a:pPr>
                      <a:r>
                        <a:rPr lang="zh-CN" sz="1200" kern="100">
                          <a:effectLst/>
                          <a:latin typeface="Times New Roman" panose="02020603050405020304" pitchFamily="18" charset="0"/>
                          <a:ea typeface="宋体" panose="02010600030101010101" pitchFamily="2" charset="-122"/>
                        </a:rPr>
                        <a:t>软件体系结构、</a:t>
                      </a:r>
                      <a:r>
                        <a:rPr lang="en-US" sz="1200" kern="100">
                          <a:effectLst/>
                          <a:latin typeface="Times New Roman" panose="02020603050405020304" pitchFamily="18" charset="0"/>
                          <a:ea typeface="宋体" panose="02010600030101010101" pitchFamily="2" charset="-122"/>
                        </a:rPr>
                        <a:t>Software Architecture</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092076"/>
                  </a:ext>
                </a:extLst>
              </a:tr>
              <a:tr h="0">
                <a:tc>
                  <a:txBody>
                    <a:bodyPr/>
                    <a:lstStyle/>
                    <a:p>
                      <a:pPr indent="95250" algn="ctr">
                        <a:lnSpc>
                          <a:spcPct val="150000"/>
                        </a:lnSpc>
                        <a:spcAft>
                          <a:spcPts val="0"/>
                        </a:spcAft>
                      </a:pPr>
                      <a:r>
                        <a:rPr lang="zh-CN" sz="1200" kern="100">
                          <a:effectLst/>
                          <a:latin typeface="Times New Roman" panose="02020603050405020304" pitchFamily="18" charset="0"/>
                          <a:ea typeface="宋体" panose="02010600030101010101" pitchFamily="2" charset="-122"/>
                        </a:rPr>
                        <a:t>筛选准则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1. </a:t>
                      </a:r>
                      <a:r>
                        <a:rPr lang="zh-CN" sz="1200" kern="100" dirty="0">
                          <a:effectLst/>
                          <a:latin typeface="Times New Roman" panose="02020603050405020304" pitchFamily="18" charset="0"/>
                          <a:ea typeface="宋体" panose="02010600030101010101" pitchFamily="2" charset="-122"/>
                        </a:rPr>
                        <a:t>与软件体系结构相关的研究</a:t>
                      </a:r>
                    </a:p>
                    <a:p>
                      <a:pPr indent="9525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2. </a:t>
                      </a:r>
                      <a:r>
                        <a:rPr lang="zh-CN" sz="1200" kern="100" dirty="0">
                          <a:effectLst/>
                          <a:latin typeface="Times New Roman" panose="02020603050405020304" pitchFamily="18" charset="0"/>
                          <a:ea typeface="宋体" panose="02010600030101010101" pitchFamily="2" charset="-122"/>
                        </a:rPr>
                        <a:t>非体系结构工具或设计教程</a:t>
                      </a:r>
                    </a:p>
                    <a:p>
                      <a:pPr indent="9525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3. </a:t>
                      </a:r>
                      <a:r>
                        <a:rPr lang="zh-CN" sz="1200" kern="100" dirty="0">
                          <a:effectLst/>
                          <a:latin typeface="Times New Roman" panose="02020603050405020304" pitchFamily="18" charset="0"/>
                          <a:ea typeface="宋体" panose="02010600030101010101" pitchFamily="2" charset="-122"/>
                        </a:rPr>
                        <a:t>非某领域或系统的体系结构设计和分析</a:t>
                      </a:r>
                    </a:p>
                    <a:p>
                      <a:pPr indent="9525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4. </a:t>
                      </a:r>
                      <a:r>
                        <a:rPr lang="zh-CN" sz="1200" kern="100" dirty="0">
                          <a:effectLst/>
                          <a:latin typeface="Times New Roman" panose="02020603050405020304" pitchFamily="18" charset="0"/>
                          <a:ea typeface="宋体" panose="02010600030101010101" pitchFamily="2" charset="-122"/>
                        </a:rPr>
                        <a:t>非综述类文章</a:t>
                      </a:r>
                    </a:p>
                    <a:p>
                      <a:pPr indent="95250" algn="l">
                        <a:lnSpc>
                          <a:spcPct val="150000"/>
                        </a:lnSpc>
                        <a:spcAft>
                          <a:spcPts val="0"/>
                        </a:spcAft>
                      </a:pPr>
                      <a:r>
                        <a:rPr lang="en-US" sz="1200" kern="100" dirty="0">
                          <a:effectLst/>
                          <a:latin typeface="Times New Roman" panose="02020603050405020304" pitchFamily="18" charset="0"/>
                          <a:ea typeface="宋体" panose="02010600030101010101" pitchFamily="2" charset="-122"/>
                        </a:rPr>
                        <a:t>5. </a:t>
                      </a:r>
                      <a:r>
                        <a:rPr lang="zh-CN" sz="1200" kern="100" dirty="0">
                          <a:effectLst/>
                          <a:latin typeface="Times New Roman" panose="02020603050405020304" pitchFamily="18" charset="0"/>
                          <a:ea typeface="宋体" panose="02010600030101010101" pitchFamily="2" charset="-122"/>
                        </a:rPr>
                        <a:t>发表时间较近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085753"/>
                  </a:ext>
                </a:extLst>
              </a:tr>
            </a:tbl>
          </a:graphicData>
        </a:graphic>
      </p:graphicFrame>
    </p:spTree>
    <p:extLst>
      <p:ext uri="{BB962C8B-B14F-4D97-AF65-F5344CB8AC3E}">
        <p14:creationId xmlns:p14="http://schemas.microsoft.com/office/powerpoint/2010/main" val="2444964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8C0F23-EE4F-C844-A1B0-A0FE7BE4FCED}"/>
              </a:ext>
            </a:extLst>
          </p:cNvPr>
          <p:cNvSpPr txBox="1"/>
          <p:nvPr/>
        </p:nvSpPr>
        <p:spPr>
          <a:xfrm>
            <a:off x="958729" y="2313425"/>
            <a:ext cx="11092594" cy="240065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smtClean="0">
                <a:latin typeface="SimSun" panose="02010600030101010101" pitchFamily="2" charset="-122"/>
                <a:ea typeface="SimSun" panose="02010600030101010101" pitchFamily="2" charset="-122"/>
              </a:rPr>
              <a:t>在</a:t>
            </a:r>
            <a:r>
              <a:rPr lang="zh-CN" altLang="en-US" sz="2000" dirty="0">
                <a:latin typeface="SimSun" panose="02010600030101010101" pitchFamily="2" charset="-122"/>
                <a:ea typeface="SimSun" panose="02010600030101010101" pitchFamily="2" charset="-122"/>
              </a:rPr>
              <a:t>体系结构验证领域，目前的研究集中在体系结构一致性的检查，以评估与减轻软件体系结构的侵蚀问题</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在体系结构恢复领域</a:t>
            </a:r>
            <a:r>
              <a:rPr lang="zh-CN" altLang="en-US" sz="2000" dirty="0" smtClean="0">
                <a:latin typeface="SimSun" panose="02010600030101010101" pitchFamily="2" charset="-122"/>
                <a:ea typeface="SimSun" panose="02010600030101010101" pitchFamily="2" charset="-122"/>
              </a:rPr>
              <a:t>，由于</a:t>
            </a:r>
            <a:r>
              <a:rPr lang="zh-CN" altLang="en-US" sz="2000" dirty="0">
                <a:latin typeface="SimSun" panose="02010600030101010101" pitchFamily="2" charset="-122"/>
                <a:ea typeface="SimSun" panose="02010600030101010101" pitchFamily="2" charset="-122"/>
              </a:rPr>
              <a:t>软件体系结构文档的不规范管理、高维护成本、设计的抽象性与实现设计不一致的</a:t>
            </a:r>
            <a:r>
              <a:rPr lang="zh-CN" altLang="en-US" sz="2000" dirty="0" smtClean="0">
                <a:latin typeface="SimSun" panose="02010600030101010101" pitchFamily="2" charset="-122"/>
                <a:ea typeface="SimSun" panose="02010600030101010101" pitchFamily="2" charset="-122"/>
              </a:rPr>
              <a:t>问题，体系结构的恢复技术仍然处于起步阶段。</a:t>
            </a:r>
            <a:endParaRPr lang="en-US" altLang="zh-CN" sz="2000" dirty="0" smtClean="0">
              <a:latin typeface="SimSun" panose="02010600030101010101" pitchFamily="2" charset="-122"/>
              <a:ea typeface="SimSun" panose="02010600030101010101" pitchFamily="2" charset="-122"/>
            </a:endParaRPr>
          </a:p>
          <a:p>
            <a:pPr marL="800100" lvl="1"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在体系结构重构领域，目前的研究都着眼于性能驱动的体系结构自动化重构技术</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p:txBody>
      </p:sp>
      <p:sp>
        <p:nvSpPr>
          <p:cNvPr id="10" name="文本框 9">
            <a:extLst>
              <a:ext uri="{FF2B5EF4-FFF2-40B4-BE49-F238E27FC236}">
                <a16:creationId xmlns:a16="http://schemas.microsoft.com/office/drawing/2014/main" id="{979DF80F-DAB1-4805-806A-EFD871A2309F}"/>
              </a:ext>
            </a:extLst>
          </p:cNvPr>
          <p:cNvSpPr txBox="1"/>
          <p:nvPr/>
        </p:nvSpPr>
        <p:spPr>
          <a:xfrm>
            <a:off x="3677392" y="776426"/>
            <a:ext cx="4837216" cy="584775"/>
          </a:xfrm>
          <a:prstGeom prst="rect">
            <a:avLst/>
          </a:prstGeom>
          <a:noFill/>
        </p:spPr>
        <p:txBody>
          <a:bodyPr wrap="square" rtlCol="0">
            <a:spAutoFit/>
          </a:bodyPr>
          <a:lstStyle/>
          <a:p>
            <a:pPr algn="ctr"/>
            <a:r>
              <a:rPr lang="zh-CN" altLang="en-US" sz="3200" b="1" dirty="0">
                <a:solidFill>
                  <a:srgbClr val="3563A8"/>
                </a:solidFill>
              </a:rPr>
              <a:t>结果分析</a:t>
            </a:r>
          </a:p>
        </p:txBody>
      </p:sp>
      <p:sp>
        <p:nvSpPr>
          <p:cNvPr id="11" name="矩形 10">
            <a:extLst>
              <a:ext uri="{FF2B5EF4-FFF2-40B4-BE49-F238E27FC236}">
                <a16:creationId xmlns:a16="http://schemas.microsoft.com/office/drawing/2014/main" id="{68652D34-84B6-4AC3-A9EC-A402AEBF745E}"/>
              </a:ext>
            </a:extLst>
          </p:cNvPr>
          <p:cNvSpPr/>
          <p:nvPr/>
        </p:nvSpPr>
        <p:spPr>
          <a:xfrm>
            <a:off x="4766135" y="1518061"/>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382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8C0F23-EE4F-C844-A1B0-A0FE7BE4FCED}"/>
              </a:ext>
            </a:extLst>
          </p:cNvPr>
          <p:cNvSpPr txBox="1"/>
          <p:nvPr/>
        </p:nvSpPr>
        <p:spPr>
          <a:xfrm>
            <a:off x="806614" y="2100809"/>
            <a:ext cx="10602864" cy="3323987"/>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目前</a:t>
            </a:r>
            <a:r>
              <a:rPr lang="zh-CN" altLang="en-US" sz="2000" dirty="0">
                <a:latin typeface="SimSun" panose="02010600030101010101" pitchFamily="2" charset="-122"/>
                <a:ea typeface="SimSun" panose="02010600030101010101" pitchFamily="2" charset="-122"/>
              </a:rPr>
              <a:t>，制约软件体系结构发展的主要原因在于体系结构概念的抽象性，至今仍然没有一个被学界公认的统一定义，使得体系结构各子领域发展或多或少的受到了一定的限制。</a:t>
            </a:r>
          </a:p>
          <a:p>
            <a:pPr>
              <a:lnSpc>
                <a:spcPct val="150000"/>
              </a:lnSpc>
            </a:pPr>
            <a:r>
              <a:rPr lang="zh-CN" altLang="en-US" sz="2000" dirty="0" smtClean="0">
                <a:latin typeface="SimSun" panose="02010600030101010101" pitchFamily="2" charset="-122"/>
                <a:ea typeface="SimSun" panose="02010600030101010101" pitchFamily="2" charset="-122"/>
              </a:rPr>
              <a:t>    比如</a:t>
            </a:r>
            <a:r>
              <a:rPr lang="zh-CN" altLang="en-US" sz="2000" dirty="0">
                <a:latin typeface="SimSun" panose="02010600030101010101" pitchFamily="2" charset="-122"/>
                <a:ea typeface="SimSun" panose="02010600030101010101" pitchFamily="2" charset="-122"/>
              </a:rPr>
              <a:t>在体系结构的描述领域，虽然发展了这么多年，但由于体系结构的抽象性和定义的多样性，仍然没有一种统一的描述规范，并且现有的描述方法在实际应用中仍然十分复杂、困难并且成本高昂。也正是因为体系结构描述领域的困境，使得软件体系结构文档的撰写与实时维护成为了一项难以完成的工作，进一步的影响到了体系结构的设计、实现、评估、验证、恢复等各领域</a:t>
            </a:r>
            <a:r>
              <a:rPr lang="zh-CN" altLang="en-US" sz="2000" dirty="0" smtClean="0">
                <a:latin typeface="SimSun" panose="02010600030101010101" pitchFamily="2" charset="-122"/>
                <a:ea typeface="SimSun" panose="02010600030101010101" pitchFamily="2" charset="-122"/>
              </a:rPr>
              <a:t>。</a:t>
            </a:r>
            <a:endParaRPr lang="zh-CN" altLang="en-US" sz="2000" dirty="0">
              <a:latin typeface="SimSun" panose="02010600030101010101" pitchFamily="2" charset="-122"/>
              <a:ea typeface="SimSun" panose="02010600030101010101" pitchFamily="2" charset="-122"/>
            </a:endParaRPr>
          </a:p>
        </p:txBody>
      </p:sp>
      <p:sp>
        <p:nvSpPr>
          <p:cNvPr id="10" name="文本框 9">
            <a:extLst>
              <a:ext uri="{FF2B5EF4-FFF2-40B4-BE49-F238E27FC236}">
                <a16:creationId xmlns:a16="http://schemas.microsoft.com/office/drawing/2014/main" id="{979DF80F-DAB1-4805-806A-EFD871A2309F}"/>
              </a:ext>
            </a:extLst>
          </p:cNvPr>
          <p:cNvSpPr txBox="1"/>
          <p:nvPr/>
        </p:nvSpPr>
        <p:spPr>
          <a:xfrm>
            <a:off x="3677392" y="595316"/>
            <a:ext cx="4837216" cy="584775"/>
          </a:xfrm>
          <a:prstGeom prst="rect">
            <a:avLst/>
          </a:prstGeom>
          <a:noFill/>
        </p:spPr>
        <p:txBody>
          <a:bodyPr wrap="square" rtlCol="0">
            <a:spAutoFit/>
          </a:bodyPr>
          <a:lstStyle/>
          <a:p>
            <a:pPr algn="ctr"/>
            <a:r>
              <a:rPr lang="zh-CN" altLang="en-US" sz="3200" b="1" dirty="0" smtClean="0">
                <a:solidFill>
                  <a:srgbClr val="3563A8"/>
                </a:solidFill>
              </a:rPr>
              <a:t>调研</a:t>
            </a:r>
            <a:r>
              <a:rPr lang="zh-CN" altLang="en-US" sz="3200" b="1" dirty="0">
                <a:solidFill>
                  <a:srgbClr val="3563A8"/>
                </a:solidFill>
              </a:rPr>
              <a:t>结论</a:t>
            </a:r>
          </a:p>
        </p:txBody>
      </p:sp>
      <p:sp>
        <p:nvSpPr>
          <p:cNvPr id="11" name="矩形 10">
            <a:extLst>
              <a:ext uri="{FF2B5EF4-FFF2-40B4-BE49-F238E27FC236}">
                <a16:creationId xmlns:a16="http://schemas.microsoft.com/office/drawing/2014/main" id="{68652D34-84B6-4AC3-A9EC-A402AEBF745E}"/>
              </a:ext>
            </a:extLst>
          </p:cNvPr>
          <p:cNvSpPr/>
          <p:nvPr/>
        </p:nvSpPr>
        <p:spPr>
          <a:xfrm>
            <a:off x="4766135" y="1336951"/>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5113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8C0F23-EE4F-C844-A1B0-A0FE7BE4FCED}"/>
              </a:ext>
            </a:extLst>
          </p:cNvPr>
          <p:cNvSpPr txBox="1"/>
          <p:nvPr/>
        </p:nvSpPr>
        <p:spPr>
          <a:xfrm>
            <a:off x="806614" y="2272747"/>
            <a:ext cx="10602864" cy="2862322"/>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而</a:t>
            </a:r>
            <a:r>
              <a:rPr lang="zh-CN" altLang="en-US" sz="2000" dirty="0">
                <a:latin typeface="SimSun" panose="02010600030101010101" pitchFamily="2" charset="-122"/>
                <a:ea typeface="SimSun" panose="02010600030101010101" pitchFamily="2" charset="-122"/>
              </a:rPr>
              <a:t>目前的主要研究方向，一方面是针对各种现实问题情景，对各领域已有的方法进行完善与改进，比如新的设计模式、评估模型，改进后的建模方法、验证技术和恢复技术</a:t>
            </a:r>
            <a:r>
              <a:rPr lang="zh-CN" altLang="en-US" sz="2000" dirty="0" smtClean="0">
                <a:latin typeface="SimSun" panose="02010600030101010101" pitchFamily="2" charset="-122"/>
                <a:ea typeface="SimSun" panose="02010600030101010101" pitchFamily="2" charset="-122"/>
              </a:rPr>
              <a:t>等。另一方面</a:t>
            </a:r>
            <a:r>
              <a:rPr lang="zh-CN" altLang="en-US" sz="2000" dirty="0">
                <a:latin typeface="SimSun" panose="02010600030101010101" pitchFamily="2" charset="-122"/>
                <a:ea typeface="SimSun" panose="02010600030101010101" pitchFamily="2" charset="-122"/>
              </a:rPr>
              <a:t>就是将自动化技术应用到体系结构的各领域，减轻相关人员的工作，为开发人员提供决策建议</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a:p>
            <a:pPr>
              <a:lnSpc>
                <a:spcPct val="150000"/>
              </a:lnSpc>
            </a:pPr>
            <a:r>
              <a:rPr lang="en-US" altLang="zh-CN" sz="2000" dirty="0">
                <a:latin typeface="SimSun" panose="02010600030101010101" pitchFamily="2" charset="-122"/>
                <a:ea typeface="SimSun" panose="02010600030101010101" pitchFamily="2" charset="-122"/>
              </a:rPr>
              <a:t> </a:t>
            </a:r>
            <a:r>
              <a:rPr lang="en-US" altLang="zh-CN" sz="2000" dirty="0" smtClean="0">
                <a:latin typeface="SimSun" panose="02010600030101010101" pitchFamily="2" charset="-122"/>
                <a:ea typeface="SimSun" panose="02010600030101010101" pitchFamily="2" charset="-122"/>
              </a:rPr>
              <a:t>   </a:t>
            </a:r>
            <a:r>
              <a:rPr lang="zh-CN" altLang="en-US" sz="2000" dirty="0" smtClean="0">
                <a:latin typeface="SimSun" panose="02010600030101010101" pitchFamily="2" charset="-122"/>
                <a:ea typeface="SimSun" panose="02010600030101010101" pitchFamily="2" charset="-122"/>
              </a:rPr>
              <a:t>这些</a:t>
            </a:r>
            <a:r>
              <a:rPr lang="zh-CN" altLang="en-US" sz="2000" dirty="0">
                <a:latin typeface="SimSun" panose="02010600030101010101" pitchFamily="2" charset="-122"/>
                <a:ea typeface="SimSun" panose="02010600030101010101" pitchFamily="2" charset="-122"/>
              </a:rPr>
              <a:t>成果都促进了软件体系结构的进一步发展与应用，但是在定义与描述这些基本领域，仍需要更多的研究与</a:t>
            </a:r>
            <a:r>
              <a:rPr lang="zh-CN" altLang="en-US" sz="2000" dirty="0" smtClean="0">
                <a:latin typeface="SimSun" panose="02010600030101010101" pitchFamily="2" charset="-122"/>
                <a:ea typeface="SimSun" panose="02010600030101010101" pitchFamily="2" charset="-122"/>
              </a:rPr>
              <a:t>投入，以促进整个软件行业统一规范。</a:t>
            </a:r>
            <a:endParaRPr lang="zh-CN" altLang="en-US" sz="2000" dirty="0">
              <a:latin typeface="SimSun" panose="02010600030101010101" pitchFamily="2" charset="-122"/>
              <a:ea typeface="SimSun" panose="02010600030101010101" pitchFamily="2" charset="-122"/>
            </a:endParaRPr>
          </a:p>
        </p:txBody>
      </p:sp>
      <p:sp>
        <p:nvSpPr>
          <p:cNvPr id="10" name="文本框 9">
            <a:extLst>
              <a:ext uri="{FF2B5EF4-FFF2-40B4-BE49-F238E27FC236}">
                <a16:creationId xmlns:a16="http://schemas.microsoft.com/office/drawing/2014/main" id="{979DF80F-DAB1-4805-806A-EFD871A2309F}"/>
              </a:ext>
            </a:extLst>
          </p:cNvPr>
          <p:cNvSpPr txBox="1"/>
          <p:nvPr/>
        </p:nvSpPr>
        <p:spPr>
          <a:xfrm>
            <a:off x="3677392" y="643377"/>
            <a:ext cx="4837216" cy="584775"/>
          </a:xfrm>
          <a:prstGeom prst="rect">
            <a:avLst/>
          </a:prstGeom>
          <a:noFill/>
        </p:spPr>
        <p:txBody>
          <a:bodyPr wrap="square" rtlCol="0">
            <a:spAutoFit/>
          </a:bodyPr>
          <a:lstStyle/>
          <a:p>
            <a:pPr algn="ctr"/>
            <a:r>
              <a:rPr lang="zh-CN" altLang="en-US" sz="3200" b="1" dirty="0" smtClean="0">
                <a:solidFill>
                  <a:srgbClr val="3563A8"/>
                </a:solidFill>
              </a:rPr>
              <a:t>调研</a:t>
            </a:r>
            <a:r>
              <a:rPr lang="zh-CN" altLang="en-US" sz="3200" b="1" dirty="0">
                <a:solidFill>
                  <a:srgbClr val="3563A8"/>
                </a:solidFill>
              </a:rPr>
              <a:t>结论</a:t>
            </a:r>
          </a:p>
        </p:txBody>
      </p:sp>
      <p:sp>
        <p:nvSpPr>
          <p:cNvPr id="11" name="矩形 10">
            <a:extLst>
              <a:ext uri="{FF2B5EF4-FFF2-40B4-BE49-F238E27FC236}">
                <a16:creationId xmlns:a16="http://schemas.microsoft.com/office/drawing/2014/main" id="{68652D34-84B6-4AC3-A9EC-A402AEBF745E}"/>
              </a:ext>
            </a:extLst>
          </p:cNvPr>
          <p:cNvSpPr/>
          <p:nvPr/>
        </p:nvSpPr>
        <p:spPr>
          <a:xfrm>
            <a:off x="4766135" y="1385012"/>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675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11169" y="2967335"/>
            <a:ext cx="1569660" cy="923330"/>
          </a:xfrm>
          <a:prstGeom prst="rect">
            <a:avLst/>
          </a:prstGeom>
          <a:noFill/>
        </p:spPr>
        <p:txBody>
          <a:bodyPr wrap="none" lIns="91440" tIns="45720" rIns="91440" bIns="45720">
            <a:spAutoFit/>
          </a:bodyPr>
          <a:lstStyle/>
          <a:p>
            <a:pPr algn="ctr"/>
            <a:r>
              <a:rPr lang="zh-CN" altLang="en-US" sz="5400" b="0" cap="none" spc="0" dirty="0" smtClean="0">
                <a:ln w="0"/>
                <a:solidFill>
                  <a:schemeClr val="tx1"/>
                </a:solidFill>
                <a:effectLst>
                  <a:outerShdw blurRad="38100" dist="19050" dir="2700000" algn="tl" rotWithShape="0">
                    <a:schemeClr val="dk1">
                      <a:alpha val="40000"/>
                    </a:schemeClr>
                  </a:outerShdw>
                </a:effectLst>
              </a:rPr>
              <a:t>谢谢</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2102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调研</a:t>
            </a:r>
            <a:r>
              <a:rPr lang="zh-CN" altLang="en-US" sz="3200" b="1" dirty="0" smtClean="0">
                <a:solidFill>
                  <a:srgbClr val="3563A8"/>
                </a:solidFill>
              </a:rPr>
              <a:t>结果概述</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4754088" y="1287684"/>
            <a:ext cx="2683823"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45BBAEE-ABDE-4938-83FA-F5E99C11E1A3}"/>
              </a:ext>
            </a:extLst>
          </p:cNvPr>
          <p:cNvSpPr txBox="1"/>
          <p:nvPr/>
        </p:nvSpPr>
        <p:spPr>
          <a:xfrm>
            <a:off x="843481" y="2010899"/>
            <a:ext cx="4802057" cy="3738524"/>
          </a:xfrm>
          <a:prstGeom prst="rect">
            <a:avLst/>
          </a:prstGeom>
          <a:noFill/>
        </p:spPr>
        <p:txBody>
          <a:bodyPr wrap="square" rtlCol="0">
            <a:spAutoFit/>
          </a:bodyPr>
          <a:lstStyle/>
          <a:p>
            <a:pPr>
              <a:lnSpc>
                <a:spcPct val="150000"/>
              </a:lnSpc>
            </a:pPr>
            <a:r>
              <a:rPr lang="zh-CN" altLang="en-US" sz="2000" dirty="0">
                <a:solidFill>
                  <a:schemeClr val="bg1"/>
                </a:solidFill>
              </a:rPr>
              <a:t>软件体系结构是一个非常抽象的概念，目前仍然没有一个统一的标准进行描述。</a:t>
            </a:r>
            <a:r>
              <a:rPr lang="en-US" altLang="zh-CN" sz="2000" dirty="0">
                <a:solidFill>
                  <a:schemeClr val="bg1"/>
                </a:solidFill>
              </a:rPr>
              <a:t>Yuan E</a:t>
            </a:r>
            <a:r>
              <a:rPr lang="zh-CN" altLang="en-US" sz="2000" dirty="0">
                <a:solidFill>
                  <a:schemeClr val="bg1"/>
                </a:solidFill>
              </a:rPr>
              <a:t>提出了一种借助</a:t>
            </a:r>
            <a:r>
              <a:rPr lang="en-US" altLang="zh-CN" sz="2000" dirty="0">
                <a:solidFill>
                  <a:schemeClr val="bg1"/>
                </a:solidFill>
              </a:rPr>
              <a:t>Web</a:t>
            </a:r>
            <a:r>
              <a:rPr lang="zh-CN" altLang="en-US" sz="2000" dirty="0">
                <a:solidFill>
                  <a:schemeClr val="bg1"/>
                </a:solidFill>
              </a:rPr>
              <a:t>脚本语言</a:t>
            </a:r>
            <a:r>
              <a:rPr lang="en-US" altLang="zh-CN" sz="2000" dirty="0">
                <a:solidFill>
                  <a:schemeClr val="bg1"/>
                </a:solidFill>
              </a:rPr>
              <a:t>OWL</a:t>
            </a:r>
            <a:r>
              <a:rPr lang="zh-CN" altLang="en-US" sz="2000" dirty="0">
                <a:solidFill>
                  <a:schemeClr val="bg1"/>
                </a:solidFill>
              </a:rPr>
              <a:t>来描述软件体系结构中元数据的表示、交互等信息的框架，它不仅可以用于体系结构的描述和维护，还可以用于体系结构关键点的自动推理和分析，有利于整个行业标准的统一。</a:t>
            </a:r>
          </a:p>
        </p:txBody>
      </p:sp>
      <p:sp>
        <p:nvSpPr>
          <p:cNvPr id="2" name="文本框 1">
            <a:extLst>
              <a:ext uri="{FF2B5EF4-FFF2-40B4-BE49-F238E27FC236}">
                <a16:creationId xmlns:a16="http://schemas.microsoft.com/office/drawing/2014/main" id="{3BACAF2F-2BFB-4E7F-9C59-310ADF3A3766}"/>
              </a:ext>
            </a:extLst>
          </p:cNvPr>
          <p:cNvSpPr txBox="1"/>
          <p:nvPr/>
        </p:nvSpPr>
        <p:spPr>
          <a:xfrm>
            <a:off x="2365147" y="1827926"/>
            <a:ext cx="8943715" cy="3785652"/>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本</a:t>
            </a:r>
            <a:r>
              <a:rPr lang="zh-CN" altLang="en-US" sz="2000" dirty="0">
                <a:latin typeface="SimSun" panose="02010600030101010101" pitchFamily="2" charset="-122"/>
                <a:ea typeface="SimSun" panose="02010600030101010101" pitchFamily="2" charset="-122"/>
              </a:rPr>
              <a:t>次调研共选取了</a:t>
            </a:r>
            <a:r>
              <a:rPr lang="en-US" altLang="zh-CN" sz="2000" dirty="0">
                <a:latin typeface="SimSun" panose="02010600030101010101" pitchFamily="2" charset="-122"/>
                <a:ea typeface="SimSun" panose="02010600030101010101" pitchFamily="2" charset="-122"/>
              </a:rPr>
              <a:t>21</a:t>
            </a:r>
            <a:r>
              <a:rPr lang="zh-CN" altLang="en-US" sz="2000" dirty="0">
                <a:latin typeface="SimSun" panose="02010600030101010101" pitchFamily="2" charset="-122"/>
                <a:ea typeface="SimSun" panose="02010600030101010101" pitchFamily="2" charset="-122"/>
              </a:rPr>
              <a:t>篇</a:t>
            </a:r>
            <a:r>
              <a:rPr lang="zh-CN" altLang="en-US" sz="2000" dirty="0" smtClean="0">
                <a:latin typeface="SimSun" panose="02010600030101010101" pitchFamily="2" charset="-122"/>
                <a:ea typeface="SimSun" panose="02010600030101010101" pitchFamily="2" charset="-122"/>
              </a:rPr>
              <a:t>论文，涉及到软件体系结构的多个领域，包括：</a:t>
            </a:r>
            <a:endParaRPr lang="en-US" altLang="zh-CN" sz="2000" dirty="0" smtClean="0">
              <a:latin typeface="SimSun" panose="02010600030101010101" pitchFamily="2" charset="-122"/>
              <a:ea typeface="SimSun" panose="02010600030101010101" pitchFamily="2" charset="-122"/>
            </a:endParaRPr>
          </a:p>
          <a:p>
            <a:pPr marL="2628900" lvl="5" indent="-342900">
              <a:lnSpc>
                <a:spcPct val="150000"/>
              </a:lnSpc>
              <a:buFont typeface="Arial" panose="020B0604020202020204" pitchFamily="34" charset="0"/>
              <a:buChar char="•"/>
            </a:pPr>
            <a:r>
              <a:rPr lang="zh-CN" altLang="en-US" sz="2000" dirty="0" smtClean="0">
                <a:latin typeface="SimSun" panose="02010600030101010101" pitchFamily="2" charset="-122"/>
                <a:ea typeface="SimSun" panose="02010600030101010101" pitchFamily="2" charset="-122"/>
              </a:rPr>
              <a:t>软件</a:t>
            </a:r>
            <a:r>
              <a:rPr lang="zh-CN" altLang="en-US" sz="2000" dirty="0">
                <a:latin typeface="SimSun" panose="02010600030101010101" pitchFamily="2" charset="-122"/>
                <a:ea typeface="SimSun" panose="02010600030101010101" pitchFamily="2" charset="-122"/>
              </a:rPr>
              <a:t>体系结构</a:t>
            </a:r>
            <a:r>
              <a:rPr lang="zh-CN" altLang="en-US" sz="2000" dirty="0" smtClean="0">
                <a:latin typeface="SimSun" panose="02010600030101010101" pitchFamily="2" charset="-122"/>
                <a:ea typeface="SimSun" panose="02010600030101010101" pitchFamily="2" charset="-122"/>
              </a:rPr>
              <a:t>描述</a:t>
            </a:r>
            <a:endParaRPr lang="en-US" altLang="zh-CN" sz="2000" dirty="0">
              <a:latin typeface="SimSun" panose="02010600030101010101" pitchFamily="2" charset="-122"/>
              <a:ea typeface="SimSun" panose="02010600030101010101" pitchFamily="2" charset="-122"/>
            </a:endParaRPr>
          </a:p>
          <a:p>
            <a:pPr marL="2628900" lvl="5" indent="-342900">
              <a:lnSpc>
                <a:spcPct val="150000"/>
              </a:lnSpc>
              <a:buFont typeface="Arial" panose="020B0604020202020204" pitchFamily="34" charset="0"/>
              <a:buChar char="•"/>
            </a:pPr>
            <a:r>
              <a:rPr lang="zh-CN" altLang="en-US" sz="2000" dirty="0" smtClean="0">
                <a:latin typeface="SimSun" panose="02010600030101010101" pitchFamily="2" charset="-122"/>
                <a:ea typeface="SimSun" panose="02010600030101010101" pitchFamily="2" charset="-122"/>
              </a:rPr>
              <a:t>软件</a:t>
            </a:r>
            <a:r>
              <a:rPr lang="zh-CN" altLang="en-US" sz="2000" dirty="0">
                <a:latin typeface="SimSun" panose="02010600030101010101" pitchFamily="2" charset="-122"/>
                <a:ea typeface="SimSun" panose="02010600030101010101" pitchFamily="2" charset="-122"/>
              </a:rPr>
              <a:t>体系结构</a:t>
            </a:r>
            <a:r>
              <a:rPr lang="zh-CN" altLang="en-US" sz="2000" dirty="0" smtClean="0">
                <a:latin typeface="SimSun" panose="02010600030101010101" pitchFamily="2" charset="-122"/>
                <a:ea typeface="SimSun" panose="02010600030101010101" pitchFamily="2" charset="-122"/>
              </a:rPr>
              <a:t>设计</a:t>
            </a:r>
            <a:endParaRPr lang="en-US" altLang="zh-CN" sz="2000" dirty="0" smtClean="0">
              <a:latin typeface="SimSun" panose="02010600030101010101" pitchFamily="2" charset="-122"/>
              <a:ea typeface="SimSun" panose="02010600030101010101" pitchFamily="2" charset="-122"/>
            </a:endParaRPr>
          </a:p>
          <a:p>
            <a:pPr marL="2628900" lvl="5"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软件体系结构</a:t>
            </a:r>
            <a:r>
              <a:rPr lang="zh-CN" altLang="en-US" sz="2000" dirty="0" smtClean="0">
                <a:latin typeface="SimSun" panose="02010600030101010101" pitchFamily="2" charset="-122"/>
                <a:ea typeface="SimSun" panose="02010600030101010101" pitchFamily="2" charset="-122"/>
              </a:rPr>
              <a:t>模型</a:t>
            </a:r>
            <a:endParaRPr lang="en-US" altLang="zh-CN" sz="2000" dirty="0" smtClean="0">
              <a:latin typeface="SimSun" panose="02010600030101010101" pitchFamily="2" charset="-122"/>
              <a:ea typeface="SimSun" panose="02010600030101010101" pitchFamily="2" charset="-122"/>
            </a:endParaRPr>
          </a:p>
          <a:p>
            <a:pPr marL="2628900" lvl="5"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软件体系结构分析与</a:t>
            </a:r>
            <a:r>
              <a:rPr lang="zh-CN" altLang="en-US" sz="2000" dirty="0" smtClean="0">
                <a:latin typeface="SimSun" panose="02010600030101010101" pitchFamily="2" charset="-122"/>
                <a:ea typeface="SimSun" panose="02010600030101010101" pitchFamily="2" charset="-122"/>
              </a:rPr>
              <a:t>评估</a:t>
            </a:r>
            <a:endParaRPr lang="en-US" altLang="zh-CN" sz="2000" dirty="0" smtClean="0">
              <a:latin typeface="SimSun" panose="02010600030101010101" pitchFamily="2" charset="-122"/>
              <a:ea typeface="SimSun" panose="02010600030101010101" pitchFamily="2" charset="-122"/>
            </a:endParaRPr>
          </a:p>
          <a:p>
            <a:pPr marL="2628900" lvl="5"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软件体系结构</a:t>
            </a:r>
            <a:r>
              <a:rPr lang="zh-CN" altLang="en-US" sz="2000" dirty="0" smtClean="0">
                <a:latin typeface="SimSun" panose="02010600030101010101" pitchFamily="2" charset="-122"/>
                <a:ea typeface="SimSun" panose="02010600030101010101" pitchFamily="2" charset="-122"/>
              </a:rPr>
              <a:t>验证</a:t>
            </a:r>
            <a:endParaRPr lang="en-US" altLang="zh-CN" sz="2000" dirty="0" smtClean="0">
              <a:latin typeface="SimSun" panose="02010600030101010101" pitchFamily="2" charset="-122"/>
              <a:ea typeface="SimSun" panose="02010600030101010101" pitchFamily="2" charset="-122"/>
            </a:endParaRPr>
          </a:p>
          <a:p>
            <a:pPr marL="2628900" lvl="5"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软件体系结构</a:t>
            </a:r>
            <a:r>
              <a:rPr lang="zh-CN" altLang="en-US" sz="2000" dirty="0" smtClean="0">
                <a:latin typeface="SimSun" panose="02010600030101010101" pitchFamily="2" charset="-122"/>
                <a:ea typeface="SimSun" panose="02010600030101010101" pitchFamily="2" charset="-122"/>
              </a:rPr>
              <a:t>恢复</a:t>
            </a:r>
            <a:endParaRPr lang="en-US" altLang="zh-CN" sz="2000" dirty="0" smtClean="0">
              <a:latin typeface="SimSun" panose="02010600030101010101" pitchFamily="2" charset="-122"/>
              <a:ea typeface="SimSun" panose="02010600030101010101" pitchFamily="2" charset="-122"/>
            </a:endParaRPr>
          </a:p>
          <a:p>
            <a:pPr marL="2628900" lvl="5" indent="-342900">
              <a:lnSpc>
                <a:spcPct val="150000"/>
              </a:lnSpc>
              <a:buFont typeface="Arial" panose="020B0604020202020204" pitchFamily="34" charset="0"/>
              <a:buChar char="•"/>
            </a:pPr>
            <a:r>
              <a:rPr lang="zh-CN" altLang="en-US" sz="2000" dirty="0">
                <a:latin typeface="SimSun" panose="02010600030101010101" pitchFamily="2" charset="-122"/>
                <a:ea typeface="SimSun" panose="02010600030101010101" pitchFamily="2" charset="-122"/>
              </a:rPr>
              <a:t>软件体系结构重构</a:t>
            </a:r>
            <a:endParaRPr lang="en-US" altLang="zh-CN" sz="2000" dirty="0" smtClean="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87576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软件体系结构描述</a:t>
            </a:r>
          </a:p>
        </p:txBody>
      </p:sp>
      <p:sp>
        <p:nvSpPr>
          <p:cNvPr id="4" name="矩形 3">
            <a:extLst>
              <a:ext uri="{FF2B5EF4-FFF2-40B4-BE49-F238E27FC236}">
                <a16:creationId xmlns:a16="http://schemas.microsoft.com/office/drawing/2014/main" id="{5ADE6802-C99C-4A51-BB5E-2C34E8233A25}"/>
              </a:ext>
            </a:extLst>
          </p:cNvPr>
          <p:cNvSpPr/>
          <p:nvPr/>
        </p:nvSpPr>
        <p:spPr>
          <a:xfrm>
            <a:off x="4454769" y="1287684"/>
            <a:ext cx="3282461"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1624141" y="2005429"/>
            <a:ext cx="8943715" cy="2400657"/>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软件</a:t>
            </a:r>
            <a:r>
              <a:rPr lang="zh-CN" altLang="en-US" sz="2000" dirty="0">
                <a:latin typeface="SimSun" panose="02010600030101010101" pitchFamily="2" charset="-122"/>
                <a:ea typeface="SimSun" panose="02010600030101010101" pitchFamily="2" charset="-122"/>
              </a:rPr>
              <a:t>体系结构是一个非常抽象的概念，目前仍然没有一个统一且完善的标准进行描述。</a:t>
            </a:r>
            <a:r>
              <a:rPr lang="en-US" altLang="zh-CN" sz="2000" dirty="0">
                <a:latin typeface="SimSun" panose="02010600030101010101" pitchFamily="2" charset="-122"/>
                <a:ea typeface="SimSun" panose="02010600030101010101" pitchFamily="2" charset="-122"/>
              </a:rPr>
              <a:t>2017</a:t>
            </a:r>
            <a:r>
              <a:rPr lang="zh-CN" altLang="en-US" sz="2000" dirty="0">
                <a:latin typeface="SimSun" panose="02010600030101010101" pitchFamily="2" charset="-122"/>
                <a:ea typeface="SimSun" panose="02010600030101010101" pitchFamily="2" charset="-122"/>
              </a:rPr>
              <a:t>年，</a:t>
            </a:r>
            <a:r>
              <a:rPr lang="en-US" altLang="zh-CN" sz="2000" dirty="0">
                <a:latin typeface="SimSun" panose="02010600030101010101" pitchFamily="2" charset="-122"/>
                <a:ea typeface="SimSun" panose="02010600030101010101" pitchFamily="2" charset="-122"/>
              </a:rPr>
              <a:t>Yuan E[1]</a:t>
            </a:r>
            <a:r>
              <a:rPr lang="zh-CN" altLang="en-US" sz="2000" dirty="0">
                <a:latin typeface="SimSun" panose="02010600030101010101" pitchFamily="2" charset="-122"/>
                <a:ea typeface="SimSun" panose="02010600030101010101" pitchFamily="2" charset="-122"/>
              </a:rPr>
              <a:t>提出了一种</a:t>
            </a:r>
            <a:r>
              <a:rPr lang="zh-CN" altLang="en-US" sz="2000" b="1" dirty="0">
                <a:latin typeface="SimSun" panose="02010600030101010101" pitchFamily="2" charset="-122"/>
                <a:ea typeface="SimSun" panose="02010600030101010101" pitchFamily="2" charset="-122"/>
              </a:rPr>
              <a:t>借助</a:t>
            </a:r>
            <a:r>
              <a:rPr lang="en-US" altLang="zh-CN" sz="2000" b="1" dirty="0" smtClean="0">
                <a:latin typeface="SimSun" panose="02010600030101010101" pitchFamily="2" charset="-122"/>
                <a:ea typeface="SimSun" panose="02010600030101010101" pitchFamily="2" charset="-122"/>
              </a:rPr>
              <a:t>Web</a:t>
            </a:r>
            <a:r>
              <a:rPr lang="zh-CN" altLang="en-US" sz="2000" b="1" dirty="0">
                <a:latin typeface="SimSun" panose="02010600030101010101" pitchFamily="2" charset="-122"/>
                <a:ea typeface="SimSun" panose="02010600030101010101" pitchFamily="2" charset="-122"/>
              </a:rPr>
              <a:t>本体</a:t>
            </a:r>
            <a:r>
              <a:rPr lang="zh-CN" altLang="en-US" sz="2000" b="1" dirty="0" smtClean="0">
                <a:latin typeface="SimSun" panose="02010600030101010101" pitchFamily="2" charset="-122"/>
                <a:ea typeface="SimSun" panose="02010600030101010101" pitchFamily="2" charset="-122"/>
              </a:rPr>
              <a:t>语言</a:t>
            </a:r>
            <a:r>
              <a:rPr lang="en-US" altLang="zh-CN" sz="2000" b="1" dirty="0">
                <a:latin typeface="SimSun" panose="02010600030101010101" pitchFamily="2" charset="-122"/>
                <a:ea typeface="SimSun" panose="02010600030101010101" pitchFamily="2" charset="-122"/>
              </a:rPr>
              <a:t>OWL</a:t>
            </a:r>
            <a:r>
              <a:rPr lang="zh-CN" altLang="en-US" sz="2000" b="1" dirty="0">
                <a:latin typeface="SimSun" panose="02010600030101010101" pitchFamily="2" charset="-122"/>
                <a:ea typeface="SimSun" panose="02010600030101010101" pitchFamily="2" charset="-122"/>
              </a:rPr>
              <a:t>来描述软件体系结构中元数据的表示、交互等信息的框架</a:t>
            </a:r>
            <a:r>
              <a:rPr lang="zh-CN" altLang="en-US" sz="2000" dirty="0">
                <a:latin typeface="SimSun" panose="02010600030101010101" pitchFamily="2" charset="-122"/>
                <a:ea typeface="SimSun" panose="02010600030101010101" pitchFamily="2" charset="-122"/>
              </a:rPr>
              <a:t>，它不仅可以用于体系结构的描述和维护，还可以用于体系结构关键点的自动推理和分析，有利于整个软件行业标准的统一。</a:t>
            </a:r>
            <a:endParaRPr lang="en-US" altLang="zh-CN" sz="2000" dirty="0" smtClean="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24010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体系结构设计</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4454769" y="1287684"/>
            <a:ext cx="3282461"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842601" y="1445452"/>
            <a:ext cx="10778875" cy="5261513"/>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软件</a:t>
            </a:r>
            <a:r>
              <a:rPr lang="zh-CN" altLang="en-US" sz="2000" dirty="0">
                <a:latin typeface="SimSun" panose="02010600030101010101" pitchFamily="2" charset="-122"/>
                <a:ea typeface="SimSun" panose="02010600030101010101" pitchFamily="2" charset="-122"/>
              </a:rPr>
              <a:t>体系结构的设计需要软件相关的各方人员不断沟通、讨论和尝试，最终才能确定的，是一个长期且复杂的任务，高度依赖于人类的决策</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a:p>
            <a:pPr>
              <a:lnSpc>
                <a:spcPct val="150000"/>
              </a:lnSpc>
            </a:pPr>
            <a:r>
              <a:rPr lang="en-US" altLang="zh-CN" sz="2000" dirty="0">
                <a:latin typeface="SimSun" panose="02010600030101010101" pitchFamily="2" charset="-122"/>
                <a:ea typeface="SimSun" panose="02010600030101010101" pitchFamily="2" charset="-122"/>
              </a:rPr>
              <a:t> </a:t>
            </a:r>
            <a:r>
              <a:rPr lang="en-US" altLang="zh-CN" sz="2000" dirty="0" smtClean="0">
                <a:latin typeface="SimSun" panose="02010600030101010101" pitchFamily="2" charset="-122"/>
                <a:ea typeface="SimSun" panose="02010600030101010101" pitchFamily="2" charset="-122"/>
              </a:rPr>
              <a:t>   </a:t>
            </a:r>
            <a:r>
              <a:rPr lang="zh-CN" altLang="en-US" sz="2000" dirty="0" smtClean="0">
                <a:latin typeface="SimSun" panose="02010600030101010101" pitchFamily="2" charset="-122"/>
                <a:ea typeface="SimSun" panose="02010600030101010101" pitchFamily="2" charset="-122"/>
              </a:rPr>
              <a:t>在这方面的研究主要分为三个方向：设计模式的创新与改进、辅助设计系统、设计决策分析</a:t>
            </a:r>
            <a:endParaRPr lang="en-US" altLang="zh-CN" sz="2000" dirty="0" smtClean="0">
              <a:latin typeface="SimSun" panose="02010600030101010101" pitchFamily="2" charset="-122"/>
              <a:ea typeface="SimSun" panose="02010600030101010101" pitchFamily="2" charset="-122"/>
            </a:endParaRPr>
          </a:p>
          <a:p>
            <a:pPr>
              <a:lnSpc>
                <a:spcPct val="150000"/>
              </a:lnSpc>
            </a:pPr>
            <a:r>
              <a:rPr lang="en-US" altLang="zh-CN" sz="2000" dirty="0">
                <a:latin typeface="SimSun" panose="02010600030101010101" pitchFamily="2" charset="-122"/>
                <a:ea typeface="SimSun" panose="02010600030101010101" pitchFamily="2" charset="-122"/>
              </a:rPr>
              <a:t>    Wang Q[2]</a:t>
            </a:r>
            <a:r>
              <a:rPr lang="zh-CN" altLang="en-US" sz="2000" dirty="0">
                <a:latin typeface="SimSun" panose="02010600030101010101" pitchFamily="2" charset="-122"/>
                <a:ea typeface="SimSun" panose="02010600030101010101" pitchFamily="2" charset="-122"/>
              </a:rPr>
              <a:t>在</a:t>
            </a:r>
            <a:r>
              <a:rPr lang="en-US" altLang="zh-CN" sz="2000" dirty="0">
                <a:latin typeface="SimSun" panose="02010600030101010101" pitchFamily="2" charset="-122"/>
                <a:ea typeface="SimSun" panose="02010600030101010101" pitchFamily="2" charset="-122"/>
              </a:rPr>
              <a:t>2017</a:t>
            </a:r>
            <a:r>
              <a:rPr lang="zh-CN" altLang="en-US" sz="2000" dirty="0">
                <a:latin typeface="SimSun" panose="02010600030101010101" pitchFamily="2" charset="-122"/>
                <a:ea typeface="SimSun" panose="02010600030101010101" pitchFamily="2" charset="-122"/>
              </a:rPr>
              <a:t>年提出了</a:t>
            </a:r>
            <a:r>
              <a:rPr lang="zh-CN" altLang="en-US" sz="2000" b="1" dirty="0">
                <a:latin typeface="SimSun" panose="02010600030101010101" pitchFamily="2" charset="-122"/>
                <a:ea typeface="SimSun" panose="02010600030101010101" pitchFamily="2" charset="-122"/>
              </a:rPr>
              <a:t>以元数据驱动的体系结构设计模式</a:t>
            </a:r>
            <a:r>
              <a:rPr lang="zh-CN" altLang="en-US" sz="2000" dirty="0">
                <a:latin typeface="SimSun" panose="02010600030101010101" pitchFamily="2" charset="-122"/>
                <a:ea typeface="SimSun" panose="02010600030101010101" pitchFamily="2" charset="-122"/>
              </a:rPr>
              <a:t>，该模式可以有效地减少业务与软件实现之间的耦合关系，提高设计的灵活性，提高系统的可重用性，摆脱了因业务的变化导致软件重组的问题。该文研究了元数据驱动设计体系结构的方法，分析了元数据驱动的本质，给出了元数据驱动设计体系结构的软件实现模型，对广泛的软件工程体系结构实践具有指导意义。</a:t>
            </a:r>
            <a:r>
              <a:rPr lang="en-US" altLang="zh-CN" sz="2000" dirty="0">
                <a:latin typeface="SimSun" panose="02010600030101010101" pitchFamily="2" charset="-122"/>
                <a:ea typeface="SimSun" panose="02010600030101010101" pitchFamily="2" charset="-122"/>
              </a:rPr>
              <a:t>Ali N[3]</a:t>
            </a:r>
            <a:r>
              <a:rPr lang="zh-CN" altLang="en-US" sz="2000" dirty="0">
                <a:latin typeface="SimSun" panose="02010600030101010101" pitchFamily="2" charset="-122"/>
                <a:ea typeface="SimSun" panose="02010600030101010101" pitchFamily="2" charset="-122"/>
              </a:rPr>
              <a:t>等人提出了一个</a:t>
            </a:r>
            <a:r>
              <a:rPr lang="zh-CN" altLang="en-US" sz="2000" b="1" dirty="0">
                <a:latin typeface="SimSun" panose="02010600030101010101" pitchFamily="2" charset="-122"/>
                <a:ea typeface="SimSun" panose="02010600030101010101" pitchFamily="2" charset="-122"/>
              </a:rPr>
              <a:t>自适应的体系结构设计过程</a:t>
            </a:r>
            <a:r>
              <a:rPr lang="zh-CN" altLang="en-US" sz="2000" dirty="0">
                <a:latin typeface="SimSun" panose="02010600030101010101" pitchFamily="2" charset="-122"/>
                <a:ea typeface="SimSun" panose="02010600030101010101" pitchFamily="2" charset="-122"/>
              </a:rPr>
              <a:t>，系统地定义了用于开发自适应体系结构的那些活动，以满足不断变化的软件需求。该过程引入了一个可变性监控代理来分析可变性模型中的变化，决定是否根据变化重新配置体系结构。</a:t>
            </a:r>
            <a:endParaRPr lang="en-US" altLang="zh-CN" sz="2000" dirty="0" smtClean="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69194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体系结构设计</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4454769" y="1287684"/>
            <a:ext cx="3282461"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780078" y="2359852"/>
            <a:ext cx="10778875" cy="2400657"/>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为了</a:t>
            </a:r>
            <a:r>
              <a:rPr lang="zh-CN" altLang="en-US" sz="2000" dirty="0">
                <a:latin typeface="SimSun" panose="02010600030101010101" pitchFamily="2" charset="-122"/>
                <a:ea typeface="SimSun" panose="02010600030101010101" pitchFamily="2" charset="-122"/>
              </a:rPr>
              <a:t>方便和辅助设计师的工作，</a:t>
            </a:r>
            <a:r>
              <a:rPr lang="en-US" altLang="zh-CN" sz="2000" dirty="0">
                <a:latin typeface="SimSun" panose="02010600030101010101" pitchFamily="2" charset="-122"/>
                <a:ea typeface="SimSun" panose="02010600030101010101" pitchFamily="2" charset="-122"/>
              </a:rPr>
              <a:t>Van der </a:t>
            </a:r>
            <a:r>
              <a:rPr lang="en-US" altLang="zh-CN" sz="2000" dirty="0" err="1">
                <a:latin typeface="SimSun" panose="02010600030101010101" pitchFamily="2" charset="-122"/>
                <a:ea typeface="SimSun" panose="02010600030101010101" pitchFamily="2" charset="-122"/>
              </a:rPr>
              <a:t>Werf</a:t>
            </a:r>
            <a:r>
              <a:rPr lang="en-US" altLang="zh-CN" sz="2000" dirty="0">
                <a:latin typeface="SimSun" panose="02010600030101010101" pitchFamily="2" charset="-122"/>
                <a:ea typeface="SimSun" panose="02010600030101010101" pitchFamily="2" charset="-122"/>
              </a:rPr>
              <a:t>[4]</a:t>
            </a:r>
            <a:r>
              <a:rPr lang="zh-CN" altLang="en-US" sz="2000" dirty="0">
                <a:latin typeface="SimSun" panose="02010600030101010101" pitchFamily="2" charset="-122"/>
                <a:ea typeface="SimSun" panose="02010600030101010101" pitchFamily="2" charset="-122"/>
              </a:rPr>
              <a:t>在</a:t>
            </a:r>
            <a:r>
              <a:rPr lang="en-US" altLang="zh-CN" sz="2000" dirty="0">
                <a:latin typeface="SimSun" panose="02010600030101010101" pitchFamily="2" charset="-122"/>
                <a:ea typeface="SimSun" panose="02010600030101010101" pitchFamily="2" charset="-122"/>
              </a:rPr>
              <a:t>2017</a:t>
            </a:r>
            <a:r>
              <a:rPr lang="zh-CN" altLang="en-US" sz="2000" dirty="0">
                <a:latin typeface="SimSun" panose="02010600030101010101" pitchFamily="2" charset="-122"/>
                <a:ea typeface="SimSun" panose="02010600030101010101" pitchFamily="2" charset="-122"/>
              </a:rPr>
              <a:t>年提出了一种</a:t>
            </a:r>
            <a:r>
              <a:rPr lang="zh-CN" altLang="en-US" sz="2000" b="1" dirty="0">
                <a:latin typeface="SimSun" panose="02010600030101010101" pitchFamily="2" charset="-122"/>
                <a:ea typeface="SimSun" panose="02010600030101010101" pitchFamily="2" charset="-122"/>
              </a:rPr>
              <a:t>用于捕获和记录软件体系结构设计过程工具</a:t>
            </a:r>
            <a:r>
              <a:rPr lang="en-US" altLang="zh-CN" sz="2000" b="1" dirty="0">
                <a:latin typeface="SimSun" panose="02010600030101010101" pitchFamily="2" charset="-122"/>
                <a:ea typeface="SimSun" panose="02010600030101010101" pitchFamily="2" charset="-122"/>
              </a:rPr>
              <a:t>Video Wall</a:t>
            </a:r>
            <a:r>
              <a:rPr lang="zh-CN" altLang="en-US" sz="2000" dirty="0">
                <a:latin typeface="SimSun" panose="02010600030101010101" pitchFamily="2" charset="-122"/>
                <a:ea typeface="SimSun" panose="02010600030101010101" pitchFamily="2" charset="-122"/>
              </a:rPr>
              <a:t>的设想。该工具作为讨论的白板，能够自动记录讨论过程中设计的各种方案，以生成体系结构的基本文档，减轻设计人员的工作。</a:t>
            </a:r>
            <a:r>
              <a:rPr lang="en-US" altLang="zh-CN" sz="2000" dirty="0" err="1">
                <a:latin typeface="SimSun" panose="02010600030101010101" pitchFamily="2" charset="-122"/>
                <a:ea typeface="SimSun" panose="02010600030101010101" pitchFamily="2" charset="-122"/>
              </a:rPr>
              <a:t>Gopalakrishnan</a:t>
            </a:r>
            <a:r>
              <a:rPr lang="en-US" altLang="zh-CN" sz="2000" dirty="0">
                <a:latin typeface="SimSun" panose="02010600030101010101" pitchFamily="2" charset="-122"/>
                <a:ea typeface="SimSun" panose="02010600030101010101" pitchFamily="2" charset="-122"/>
              </a:rPr>
              <a:t> A[5]</a:t>
            </a:r>
            <a:r>
              <a:rPr lang="zh-CN" altLang="en-US" sz="2000" dirty="0">
                <a:latin typeface="SimSun" panose="02010600030101010101" pitchFamily="2" charset="-122"/>
                <a:ea typeface="SimSun" panose="02010600030101010101" pitchFamily="2" charset="-122"/>
              </a:rPr>
              <a:t>提出了一种软件体系结构设计领域的</a:t>
            </a:r>
            <a:r>
              <a:rPr lang="zh-CN" altLang="en-US" sz="2000" b="1" dirty="0">
                <a:latin typeface="SimSun" panose="02010600030101010101" pitchFamily="2" charset="-122"/>
                <a:ea typeface="SimSun" panose="02010600030101010101" pitchFamily="2" charset="-122"/>
              </a:rPr>
              <a:t>智能决策支持系统</a:t>
            </a:r>
            <a:r>
              <a:rPr lang="zh-CN" altLang="en-US" sz="2000" dirty="0">
                <a:latin typeface="SimSun" panose="02010600030101010101" pitchFamily="2" charset="-122"/>
                <a:ea typeface="SimSun" panose="02010600030101010101" pitchFamily="2" charset="-122"/>
              </a:rPr>
              <a:t>，为开发人员提供明智的决策建议，克服自身的局限性，提高开发人员设计速度与创新能力。同时，该系统还可以不断的学习和完善。</a:t>
            </a:r>
          </a:p>
        </p:txBody>
      </p:sp>
    </p:spTree>
    <p:extLst>
      <p:ext uri="{BB962C8B-B14F-4D97-AF65-F5344CB8AC3E}">
        <p14:creationId xmlns:p14="http://schemas.microsoft.com/office/powerpoint/2010/main" val="193918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体系结构设计</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4454769" y="1287684"/>
            <a:ext cx="3282461"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834786" y="2266067"/>
            <a:ext cx="10778875" cy="3251852"/>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在</a:t>
            </a:r>
            <a:r>
              <a:rPr lang="zh-CN" altLang="en-US" sz="2000" dirty="0">
                <a:latin typeface="SimSun" panose="02010600030101010101" pitchFamily="2" charset="-122"/>
                <a:ea typeface="SimSun" panose="02010600030101010101" pitchFamily="2" charset="-122"/>
              </a:rPr>
              <a:t>软件体系结构的设计过程中，由于人类思维认知的局限性，架构设计师不可避免的会受到认知偏差的影响，做出一些不合理的决策。</a:t>
            </a:r>
            <a:r>
              <a:rPr lang="en-US" altLang="zh-CN" sz="2000" dirty="0" err="1">
                <a:latin typeface="SimSun" panose="02010600030101010101" pitchFamily="2" charset="-122"/>
                <a:ea typeface="SimSun" panose="02010600030101010101" pitchFamily="2" charset="-122"/>
              </a:rPr>
              <a:t>Manjunath</a:t>
            </a:r>
            <a:r>
              <a:rPr lang="en-US" altLang="zh-CN" sz="2000" dirty="0">
                <a:latin typeface="SimSun" panose="02010600030101010101" pitchFamily="2" charset="-122"/>
                <a:ea typeface="SimSun" panose="02010600030101010101" pitchFamily="2" charset="-122"/>
              </a:rPr>
              <a:t> A[6]</a:t>
            </a:r>
            <a:r>
              <a:rPr lang="zh-CN" altLang="en-US" sz="2000" b="1" dirty="0">
                <a:latin typeface="SimSun" panose="02010600030101010101" pitchFamily="2" charset="-122"/>
                <a:ea typeface="SimSun" panose="02010600030101010101" pitchFamily="2" charset="-122"/>
              </a:rPr>
              <a:t>对体系结构设计决策过程中的认知偏差问题进行了详细的研究，详细记录了</a:t>
            </a:r>
            <a:r>
              <a:rPr lang="en-US" altLang="zh-CN" sz="2000" b="1" dirty="0">
                <a:latin typeface="SimSun" panose="02010600030101010101" pitchFamily="2" charset="-122"/>
                <a:ea typeface="SimSun" panose="02010600030101010101" pitchFamily="2" charset="-122"/>
              </a:rPr>
              <a:t>33</a:t>
            </a:r>
            <a:r>
              <a:rPr lang="zh-CN" altLang="en-US" sz="2000" b="1" dirty="0">
                <a:latin typeface="SimSun" panose="02010600030101010101" pitchFamily="2" charset="-122"/>
                <a:ea typeface="SimSun" panose="02010600030101010101" pitchFamily="2" charset="-122"/>
              </a:rPr>
              <a:t>个重要的认知偏差</a:t>
            </a:r>
            <a:r>
              <a:rPr lang="zh-CN" altLang="en-US" sz="2000" dirty="0">
                <a:latin typeface="SimSun" panose="02010600030101010101" pitchFamily="2" charset="-122"/>
                <a:ea typeface="SimSun" panose="02010600030101010101" pitchFamily="2" charset="-122"/>
              </a:rPr>
              <a:t>，以帮助架构设计师更好的避免这些偏差。</a:t>
            </a:r>
            <a:r>
              <a:rPr lang="en-US" altLang="zh-CN" sz="2000" dirty="0">
                <a:latin typeface="SimSun" panose="02010600030101010101" pitchFamily="2" charset="-122"/>
                <a:ea typeface="SimSun" panose="02010600030101010101" pitchFamily="2" charset="-122"/>
              </a:rPr>
              <a:t>Pretorius C [7]</a:t>
            </a:r>
            <a:r>
              <a:rPr lang="zh-CN" altLang="en-US" sz="2000" dirty="0">
                <a:latin typeface="SimSun" panose="02010600030101010101" pitchFamily="2" charset="-122"/>
                <a:ea typeface="SimSun" panose="02010600030101010101" pitchFamily="2" charset="-122"/>
              </a:rPr>
              <a:t>则提出了一种比较新颖的想法，作者提出在进行软件体系结构的设计阶段，设计师往往会倾向于做出比较理性的选择。但是在设计过程的某些阶段使用直觉会产生更多的创意，并可能在设计活动中产生更好更快的决策。因此，作者认为</a:t>
            </a:r>
            <a:r>
              <a:rPr lang="zh-CN" altLang="en-US" sz="2000" b="1" dirty="0">
                <a:latin typeface="SimSun" panose="02010600030101010101" pitchFamily="2" charset="-122"/>
                <a:ea typeface="SimSun" panose="02010600030101010101" pitchFamily="2" charset="-122"/>
              </a:rPr>
              <a:t>在体系结构的设计时，应该将直觉与理性相结合</a:t>
            </a:r>
            <a:r>
              <a:rPr lang="zh-CN" altLang="en-US" sz="2000" dirty="0">
                <a:latin typeface="SimSun" panose="02010600030101010101" pitchFamily="2" charset="-122"/>
                <a:ea typeface="SimSun" panose="02010600030101010101" pitchFamily="2" charset="-122"/>
              </a:rPr>
              <a:t>，并给出了相应的案例</a:t>
            </a:r>
            <a:r>
              <a:rPr lang="zh-CN" altLang="en-US" sz="2000" dirty="0" smtClean="0">
                <a:latin typeface="SimSun" panose="02010600030101010101" pitchFamily="2" charset="-122"/>
                <a:ea typeface="SimSun" panose="02010600030101010101" pitchFamily="2" charset="-122"/>
              </a:rPr>
              <a:t>。</a:t>
            </a:r>
            <a:endParaRPr lang="en-US" altLang="zh-CN" sz="20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81456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体系结构模型</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4454769" y="1287684"/>
            <a:ext cx="3282461"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1624141" y="2005429"/>
            <a:ext cx="9450259" cy="3323987"/>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研究</a:t>
            </a:r>
            <a:r>
              <a:rPr lang="zh-CN" altLang="en-US" sz="2000" dirty="0">
                <a:latin typeface="SimSun" panose="02010600030101010101" pitchFamily="2" charset="-122"/>
                <a:ea typeface="SimSun" panose="02010600030101010101" pitchFamily="2" charset="-122"/>
              </a:rPr>
              <a:t>软件体系结构的首要问题是如何表示软件体系结构，即如何对软件</a:t>
            </a:r>
            <a:r>
              <a:rPr lang="zh-CN" altLang="en-US" sz="2000" dirty="0" smtClean="0">
                <a:latin typeface="SimSun" panose="02010600030101010101" pitchFamily="2" charset="-122"/>
                <a:ea typeface="SimSun" panose="02010600030101010101" pitchFamily="2" charset="-122"/>
              </a:rPr>
              <a:t>体系结构进行建模。根据侧重点的不同，论文中介绍了三种不同的模型。</a:t>
            </a:r>
            <a:endParaRPr lang="en-US" altLang="zh-CN" sz="2000" dirty="0" smtClean="0">
              <a:latin typeface="SimSun" panose="02010600030101010101" pitchFamily="2" charset="-122"/>
              <a:ea typeface="SimSun" panose="02010600030101010101" pitchFamily="2" charset="-122"/>
            </a:endParaRPr>
          </a:p>
          <a:p>
            <a:pPr>
              <a:lnSpc>
                <a:spcPct val="150000"/>
              </a:lnSpc>
            </a:pPr>
            <a:r>
              <a:rPr lang="zh-CN" altLang="en-US" sz="2000" dirty="0" smtClean="0">
                <a:latin typeface="SimSun" panose="02010600030101010101" pitchFamily="2" charset="-122"/>
                <a:ea typeface="SimSun" panose="02010600030101010101" pitchFamily="2" charset="-122"/>
              </a:rPr>
              <a:t>    根据</a:t>
            </a:r>
            <a:r>
              <a:rPr lang="zh-CN" altLang="en-US" sz="2000" dirty="0">
                <a:latin typeface="SimSun" panose="02010600030101010101" pitchFamily="2" charset="-122"/>
                <a:ea typeface="SimSun" panose="02010600030101010101" pitchFamily="2" charset="-122"/>
              </a:rPr>
              <a:t>统计，软件测试中发现的</a:t>
            </a:r>
            <a:r>
              <a:rPr lang="en-US" altLang="zh-CN" sz="2000" dirty="0">
                <a:latin typeface="SimSun" panose="02010600030101010101" pitchFamily="2" charset="-122"/>
                <a:ea typeface="SimSun" panose="02010600030101010101" pitchFamily="2" charset="-122"/>
              </a:rPr>
              <a:t>70%</a:t>
            </a:r>
            <a:r>
              <a:rPr lang="zh-CN" altLang="en-US" sz="2000" dirty="0">
                <a:latin typeface="SimSun" panose="02010600030101010101" pitchFamily="2" charset="-122"/>
                <a:ea typeface="SimSun" panose="02010600030101010101" pitchFamily="2" charset="-122"/>
              </a:rPr>
              <a:t>以上的错误是由需求获取或者体系结构设计引起的。因此，软件体系结构在设计阶段的正确性验证很重要，乌尼日其其格等人</a:t>
            </a:r>
            <a:r>
              <a:rPr lang="en-US" altLang="zh-CN" sz="2000" dirty="0">
                <a:latin typeface="SimSun" panose="02010600030101010101" pitchFamily="2" charset="-122"/>
                <a:ea typeface="SimSun" panose="02010600030101010101" pitchFamily="2" charset="-122"/>
              </a:rPr>
              <a:t>[8]</a:t>
            </a:r>
            <a:r>
              <a:rPr lang="zh-CN" altLang="en-US" sz="2000" dirty="0">
                <a:latin typeface="SimSun" panose="02010600030101010101" pitchFamily="2" charset="-122"/>
                <a:ea typeface="SimSun" panose="02010600030101010101" pitchFamily="2" charset="-122"/>
              </a:rPr>
              <a:t>提出了一种</a:t>
            </a:r>
            <a:r>
              <a:rPr lang="zh-CN" altLang="en-US" sz="2000" b="1" dirty="0">
                <a:latin typeface="SimSun" panose="02010600030101010101" pitchFamily="2" charset="-122"/>
                <a:ea typeface="SimSun" panose="02010600030101010101" pitchFamily="2" charset="-122"/>
              </a:rPr>
              <a:t>高阶类型化的软件体系结构建模和验证语言</a:t>
            </a:r>
            <a:r>
              <a:rPr lang="zh-CN" altLang="en-US" sz="2000" dirty="0">
                <a:latin typeface="SimSun" panose="02010600030101010101" pitchFamily="2" charset="-122"/>
                <a:ea typeface="SimSun" panose="02010600030101010101" pitchFamily="2" charset="-122"/>
              </a:rPr>
              <a:t>，同时还提供了体系结构建模和验证方法，并通过一个实际案例完成了较大规模软件体系结构的体系结构建模和验证。</a:t>
            </a:r>
            <a:endParaRPr lang="en-US" altLang="zh-CN" sz="2000" dirty="0" smtClean="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58899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1C3FBE-2672-4EDF-9179-C6E9FA5DB54C}"/>
              </a:ext>
            </a:extLst>
          </p:cNvPr>
          <p:cNvSpPr txBox="1"/>
          <p:nvPr/>
        </p:nvSpPr>
        <p:spPr>
          <a:xfrm>
            <a:off x="3677392" y="567437"/>
            <a:ext cx="4837216" cy="584775"/>
          </a:xfrm>
          <a:prstGeom prst="rect">
            <a:avLst/>
          </a:prstGeom>
          <a:noFill/>
        </p:spPr>
        <p:txBody>
          <a:bodyPr wrap="square" rtlCol="0">
            <a:spAutoFit/>
          </a:bodyPr>
          <a:lstStyle/>
          <a:p>
            <a:pPr algn="ctr"/>
            <a:r>
              <a:rPr lang="zh-CN" altLang="en-US" sz="3200" b="1" dirty="0">
                <a:solidFill>
                  <a:srgbClr val="3563A8"/>
                </a:solidFill>
              </a:rPr>
              <a:t>软件</a:t>
            </a:r>
            <a:r>
              <a:rPr lang="zh-CN" altLang="en-US" sz="3200" b="1" dirty="0" smtClean="0">
                <a:solidFill>
                  <a:srgbClr val="3563A8"/>
                </a:solidFill>
              </a:rPr>
              <a:t>体系结构模型</a:t>
            </a:r>
            <a:endParaRPr lang="zh-CN" altLang="en-US" sz="3200" b="1" dirty="0">
              <a:solidFill>
                <a:srgbClr val="3563A8"/>
              </a:solidFill>
            </a:endParaRPr>
          </a:p>
        </p:txBody>
      </p:sp>
      <p:sp>
        <p:nvSpPr>
          <p:cNvPr id="4" name="矩形 3">
            <a:extLst>
              <a:ext uri="{FF2B5EF4-FFF2-40B4-BE49-F238E27FC236}">
                <a16:creationId xmlns:a16="http://schemas.microsoft.com/office/drawing/2014/main" id="{5ADE6802-C99C-4A51-BB5E-2C34E8233A25}"/>
              </a:ext>
            </a:extLst>
          </p:cNvPr>
          <p:cNvSpPr/>
          <p:nvPr/>
        </p:nvSpPr>
        <p:spPr>
          <a:xfrm>
            <a:off x="4454769" y="1287684"/>
            <a:ext cx="3282461" cy="47501"/>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BACAF2F-2BFB-4E7F-9C59-310ADF3A3766}"/>
              </a:ext>
            </a:extLst>
          </p:cNvPr>
          <p:cNvSpPr txBox="1"/>
          <p:nvPr/>
        </p:nvSpPr>
        <p:spPr>
          <a:xfrm>
            <a:off x="1624141" y="1833490"/>
            <a:ext cx="9450259" cy="4708981"/>
          </a:xfrm>
          <a:prstGeom prst="rect">
            <a:avLst/>
          </a:prstGeom>
          <a:noFill/>
        </p:spPr>
        <p:txBody>
          <a:bodyPr wrap="square" rtlCol="0">
            <a:spAutoFit/>
          </a:bodyPr>
          <a:lstStyle/>
          <a:p>
            <a:pPr>
              <a:lnSpc>
                <a:spcPct val="150000"/>
              </a:lnSpc>
            </a:pPr>
            <a:r>
              <a:rPr lang="zh-CN" altLang="en-US" sz="2000" dirty="0" smtClean="0">
                <a:latin typeface="SimSun" panose="02010600030101010101" pitchFamily="2" charset="-122"/>
                <a:ea typeface="SimSun" panose="02010600030101010101" pitchFamily="2" charset="-122"/>
              </a:rPr>
              <a:t>    随着</a:t>
            </a:r>
            <a:r>
              <a:rPr lang="zh-CN" altLang="en-US" sz="2000" dirty="0">
                <a:latin typeface="SimSun" panose="02010600030101010101" pitchFamily="2" charset="-122"/>
                <a:ea typeface="SimSun" panose="02010600030101010101" pitchFamily="2" charset="-122"/>
              </a:rPr>
              <a:t>计算机硬件能力的不断提高以及计算机软件的规模化，软件的复杂性也在不断增加，并成为限制软件质量和生产力提高的关键因素之一。为了解决这个问题，</a:t>
            </a:r>
            <a:r>
              <a:rPr lang="en-US" altLang="zh-CN" sz="2000" dirty="0">
                <a:latin typeface="SimSun" panose="02010600030101010101" pitchFamily="2" charset="-122"/>
                <a:ea typeface="SimSun" panose="02010600030101010101" pitchFamily="2" charset="-122"/>
              </a:rPr>
              <a:t>Hong Mei</a:t>
            </a:r>
            <a:r>
              <a:rPr lang="zh-CN" altLang="en-US" sz="2000" dirty="0">
                <a:latin typeface="SimSun" panose="02010600030101010101" pitchFamily="2" charset="-122"/>
                <a:ea typeface="SimSun" panose="02010600030101010101" pitchFamily="2" charset="-122"/>
              </a:rPr>
              <a:t>等人</a:t>
            </a:r>
            <a:r>
              <a:rPr lang="en-US" altLang="zh-CN" sz="2000" dirty="0">
                <a:latin typeface="SimSun" panose="02010600030101010101" pitchFamily="2" charset="-122"/>
                <a:ea typeface="SimSun" panose="02010600030101010101" pitchFamily="2" charset="-122"/>
              </a:rPr>
              <a:t>[9]</a:t>
            </a:r>
            <a:r>
              <a:rPr lang="zh-CN" altLang="en-US" sz="2000" dirty="0">
                <a:latin typeface="SimSun" panose="02010600030101010101" pitchFamily="2" charset="-122"/>
                <a:ea typeface="SimSun" panose="02010600030101010101" pitchFamily="2" charset="-122"/>
              </a:rPr>
              <a:t>提出了一种</a:t>
            </a:r>
            <a:r>
              <a:rPr lang="zh-CN" altLang="en-US" sz="2000" b="1" dirty="0">
                <a:latin typeface="SimSun" panose="02010600030101010101" pitchFamily="2" charset="-122"/>
                <a:ea typeface="SimSun" panose="02010600030101010101" pitchFamily="2" charset="-122"/>
              </a:rPr>
              <a:t>控制软件设计的高级结构复杂性的模型</a:t>
            </a:r>
            <a:r>
              <a:rPr lang="zh-CN" altLang="en-US" sz="2000" dirty="0">
                <a:latin typeface="SimSun" panose="02010600030101010101" pitchFamily="2" charset="-122"/>
                <a:ea typeface="SimSun" panose="02010600030101010101" pitchFamily="2" charset="-122"/>
              </a:rPr>
              <a:t>，并提出了一种以软件体系结构为中心的软件开发方法</a:t>
            </a:r>
            <a:r>
              <a:rPr lang="zh-CN" altLang="en-US" sz="2000" dirty="0" smtClean="0">
                <a:latin typeface="SimSun" panose="02010600030101010101" pitchFamily="2" charset="-122"/>
                <a:ea typeface="SimSun" panose="02010600030101010101" pitchFamily="2" charset="-122"/>
              </a:rPr>
              <a:t>。</a:t>
            </a:r>
            <a:endParaRPr lang="en-US" altLang="zh-CN" sz="2000" dirty="0" smtClean="0">
              <a:latin typeface="SimSun" panose="02010600030101010101" pitchFamily="2" charset="-122"/>
              <a:ea typeface="SimSun" panose="02010600030101010101" pitchFamily="2" charset="-122"/>
            </a:endParaRPr>
          </a:p>
          <a:p>
            <a:pPr>
              <a:lnSpc>
                <a:spcPct val="150000"/>
              </a:lnSpc>
            </a:pPr>
            <a:r>
              <a:rPr lang="zh-CN" altLang="en-US" sz="2000" dirty="0" smtClean="0">
                <a:latin typeface="SimSun" panose="02010600030101010101" pitchFamily="2" charset="-122"/>
                <a:ea typeface="SimSun" panose="02010600030101010101" pitchFamily="2" charset="-122"/>
              </a:rPr>
              <a:t>    运行</a:t>
            </a:r>
            <a:r>
              <a:rPr lang="zh-CN" altLang="en-US" sz="2000" dirty="0">
                <a:latin typeface="SimSun" panose="02010600030101010101" pitchFamily="2" charset="-122"/>
                <a:ea typeface="SimSun" panose="02010600030101010101" pitchFamily="2" charset="-122"/>
              </a:rPr>
              <a:t>时体系结构是系统运行时刻的一个动态、结构化的抽象，描述系统当前的组成成分、各成分的状态和配置以及不同成分之间的关系。宋晖等人</a:t>
            </a:r>
            <a:r>
              <a:rPr lang="en-US" altLang="zh-CN" sz="2000" dirty="0">
                <a:latin typeface="SimSun" panose="02010600030101010101" pitchFamily="2" charset="-122"/>
                <a:ea typeface="SimSun" panose="02010600030101010101" pitchFamily="2" charset="-122"/>
              </a:rPr>
              <a:t>[10]</a:t>
            </a:r>
            <a:r>
              <a:rPr lang="zh-CN" altLang="en-US" sz="2000" dirty="0">
                <a:latin typeface="SimSun" panose="02010600030101010101" pitchFamily="2" charset="-122"/>
                <a:ea typeface="SimSun" panose="02010600030101010101" pitchFamily="2" charset="-122"/>
              </a:rPr>
              <a:t>提出了一种</a:t>
            </a:r>
            <a:r>
              <a:rPr lang="zh-CN" altLang="en-US" sz="2000" b="1" dirty="0">
                <a:latin typeface="SimSun" panose="02010600030101010101" pitchFamily="2" charset="-122"/>
                <a:ea typeface="SimSun" panose="02010600030101010101" pitchFamily="2" charset="-122"/>
              </a:rPr>
              <a:t>模型驱动的运行时体系结构构造方法</a:t>
            </a:r>
            <a:r>
              <a:rPr lang="zh-CN" altLang="en-US" sz="2000" dirty="0">
                <a:latin typeface="SimSun" panose="02010600030101010101" pitchFamily="2" charset="-122"/>
                <a:ea typeface="SimSun" panose="02010600030101010101" pitchFamily="2" charset="-122"/>
              </a:rPr>
              <a:t>，开发者只需针对目标系统、体系结构以及两者之间的关系分别建模，根据这些模型，支撑框架自动构造合法而高效的运行时体系结构基础设施。该方法具有广泛的适用性，并显著提高了运行时体系结构构造过程的效率和可复用性。</a:t>
            </a:r>
            <a:endParaRPr lang="en-US" altLang="zh-CN" sz="2000" dirty="0" smtClean="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199405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3120</Words>
  <Application>Microsoft Office PowerPoint</Application>
  <PresentationFormat>宽屏</PresentationFormat>
  <Paragraphs>125</Paragraphs>
  <Slides>23</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等线</vt:lpstr>
      <vt:lpstr>华文细黑</vt:lpstr>
      <vt:lpstr>宋体</vt:lpstr>
      <vt:lpstr>宋体</vt:lpstr>
      <vt:lpstr>Arial</vt:lpstr>
      <vt:lpstr>Calibri</vt:lpstr>
      <vt:lpstr>Calibri Light</vt:lpstr>
      <vt:lpstr>Segoe UI</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 Liu (FA Talent)</dc:creator>
  <cp:lastModifiedBy>chen hongchao</cp:lastModifiedBy>
  <cp:revision>145</cp:revision>
  <dcterms:created xsi:type="dcterms:W3CDTF">2019-04-09T11:59:46Z</dcterms:created>
  <dcterms:modified xsi:type="dcterms:W3CDTF">2019-05-20T13:47:38Z</dcterms:modified>
</cp:coreProperties>
</file>