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330" r:id="rId2"/>
    <p:sldId id="329" r:id="rId3"/>
    <p:sldId id="308" r:id="rId4"/>
    <p:sldId id="324" r:id="rId5"/>
    <p:sldId id="331" r:id="rId6"/>
    <p:sldId id="313" r:id="rId7"/>
    <p:sldId id="315" r:id="rId8"/>
    <p:sldId id="332" r:id="rId9"/>
    <p:sldId id="326" r:id="rId10"/>
    <p:sldId id="327" r:id="rId11"/>
    <p:sldId id="328" r:id="rId12"/>
    <p:sldId id="316" r:id="rId13"/>
    <p:sldId id="322" r:id="rId14"/>
    <p:sldId id="333" r:id="rId15"/>
    <p:sldId id="334" r:id="rId16"/>
    <p:sldId id="306" r:id="rId17"/>
  </p:sldIdLst>
  <p:sldSz cx="12198350" cy="6859588"/>
  <p:notesSz cx="6858000" cy="9144000"/>
  <p:embeddedFontLst>
    <p:embeddedFont>
      <p:font typeface="微软雅黑" panose="020B0503020204020204" pitchFamily="34" charset="-122"/>
      <p:regular r:id="rId19"/>
      <p:bold r:id="rId20"/>
    </p:embeddedFont>
    <p:embeddedFont>
      <p:font typeface="Arial Black" panose="020B0A04020102020204" pitchFamily="34" charset="0"/>
      <p:bold r:id="rId21"/>
    </p:embeddedFont>
    <p:embeddedFont>
      <p:font typeface="Arial Unicode MS" panose="02010600030101010101" charset="-122"/>
      <p:regular r:id="rId22"/>
    </p:embeddedFont>
    <p:embeddedFont>
      <p:font typeface="Calibri" panose="020F0502020204030204" pitchFamily="34" charset="0"/>
      <p:regular r:id="rId23"/>
      <p:bold r:id="rId24"/>
      <p:italic r:id="rId25"/>
      <p:boldItalic r:id="rId26"/>
    </p:embeddedFont>
  </p:embeddedFontLst>
  <p:custDataLst>
    <p:tags r:id="rId27"/>
  </p:custDataLst>
  <p:defaultTextStyle>
    <a:defPPr>
      <a:defRPr lang="zh-CN"/>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400"/>
    <a:srgbClr val="005DA2"/>
    <a:srgbClr val="FFD347"/>
    <a:srgbClr val="FFC91D"/>
    <a:srgbClr val="0071C1"/>
    <a:srgbClr val="4144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3" autoAdjust="0"/>
    <p:restoredTop sz="94660"/>
  </p:normalViewPr>
  <p:slideViewPr>
    <p:cSldViewPr>
      <p:cViewPr>
        <p:scale>
          <a:sx n="100" d="100"/>
          <a:sy n="100" d="100"/>
        </p:scale>
        <p:origin x="414" y="618"/>
      </p:cViewPr>
      <p:guideLst>
        <p:guide orient="horz" pos="2160"/>
        <p:guide pos="3842"/>
      </p:guideLst>
    </p:cSldViewPr>
  </p:slideViewPr>
  <p:notesTextViewPr>
    <p:cViewPr>
      <p:scale>
        <a:sx n="1" d="1"/>
        <a:sy n="1" d="1"/>
      </p:scale>
      <p:origin x="0" y="0"/>
    </p:cViewPr>
  </p:notesTextViewPr>
  <p:sorterViewPr>
    <p:cViewPr>
      <p:scale>
        <a:sx n="130" d="100"/>
        <a:sy n="130" d="100"/>
      </p:scale>
      <p:origin x="0" y="44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62AE03-6EE8-41FD-8A37-86C6BC5E264F}" type="datetimeFigureOut">
              <a:rPr lang="zh-CN" altLang="en-US" smtClean="0"/>
              <a:t>2019/4/14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1FD59-C920-460C-B1C9-0346C59420B0}" type="slidenum">
              <a:rPr lang="zh-CN" altLang="en-US" smtClean="0"/>
              <a:t>‹#›</a:t>
            </a:fld>
            <a:endParaRPr lang="zh-CN" altLang="en-US"/>
          </a:p>
        </p:txBody>
      </p:sp>
    </p:spTree>
    <p:extLst>
      <p:ext uri="{BB962C8B-B14F-4D97-AF65-F5344CB8AC3E}">
        <p14:creationId xmlns:p14="http://schemas.microsoft.com/office/powerpoint/2010/main" val="3389924582"/>
      </p:ext>
    </p:extLst>
  </p:cSld>
  <p:clrMap bg1="lt1" tx1="dk1" bg2="lt2" tx2="dk2" accent1="accent1" accent2="accent2" accent3="accent3" accent4="accent4" accent5="accent5" accent6="accent6" hlink="hlink" folHlink="folHlink"/>
  <p:notesStyle>
    <a:lvl1pPr marL="0" algn="l" defTabSz="1219627" rtl="0" eaLnBrk="1" latinLnBrk="0" hangingPunct="1">
      <a:defRPr sz="1600" kern="1200">
        <a:solidFill>
          <a:schemeClr val="tx1"/>
        </a:solidFill>
        <a:latin typeface="+mn-lt"/>
        <a:ea typeface="+mn-ea"/>
        <a:cs typeface="+mn-cs"/>
      </a:defRPr>
    </a:lvl1pPr>
    <a:lvl2pPr marL="609813" algn="l" defTabSz="1219627" rtl="0" eaLnBrk="1" latinLnBrk="0" hangingPunct="1">
      <a:defRPr sz="1600" kern="1200">
        <a:solidFill>
          <a:schemeClr val="tx1"/>
        </a:solidFill>
        <a:latin typeface="+mn-lt"/>
        <a:ea typeface="+mn-ea"/>
        <a:cs typeface="+mn-cs"/>
      </a:defRPr>
    </a:lvl2pPr>
    <a:lvl3pPr marL="1219627" algn="l" defTabSz="1219627" rtl="0" eaLnBrk="1" latinLnBrk="0" hangingPunct="1">
      <a:defRPr sz="1600" kern="1200">
        <a:solidFill>
          <a:schemeClr val="tx1"/>
        </a:solidFill>
        <a:latin typeface="+mn-lt"/>
        <a:ea typeface="+mn-ea"/>
        <a:cs typeface="+mn-cs"/>
      </a:defRPr>
    </a:lvl3pPr>
    <a:lvl4pPr marL="1829440" algn="l" defTabSz="1219627" rtl="0" eaLnBrk="1" latinLnBrk="0" hangingPunct="1">
      <a:defRPr sz="1600" kern="1200">
        <a:solidFill>
          <a:schemeClr val="tx1"/>
        </a:solidFill>
        <a:latin typeface="+mn-lt"/>
        <a:ea typeface="+mn-ea"/>
        <a:cs typeface="+mn-cs"/>
      </a:defRPr>
    </a:lvl4pPr>
    <a:lvl5pPr marL="2439253" algn="l" defTabSz="1219627" rtl="0" eaLnBrk="1" latinLnBrk="0" hangingPunct="1">
      <a:defRPr sz="1600" kern="1200">
        <a:solidFill>
          <a:schemeClr val="tx1"/>
        </a:solidFill>
        <a:latin typeface="+mn-lt"/>
        <a:ea typeface="+mn-ea"/>
        <a:cs typeface="+mn-cs"/>
      </a:defRPr>
    </a:lvl5pPr>
    <a:lvl6pPr marL="3049067" algn="l" defTabSz="1219627" rtl="0" eaLnBrk="1" latinLnBrk="0" hangingPunct="1">
      <a:defRPr sz="1600" kern="1200">
        <a:solidFill>
          <a:schemeClr val="tx1"/>
        </a:solidFill>
        <a:latin typeface="+mn-lt"/>
        <a:ea typeface="+mn-ea"/>
        <a:cs typeface="+mn-cs"/>
      </a:defRPr>
    </a:lvl6pPr>
    <a:lvl7pPr marL="3658880" algn="l" defTabSz="1219627" rtl="0" eaLnBrk="1" latinLnBrk="0" hangingPunct="1">
      <a:defRPr sz="1600" kern="1200">
        <a:solidFill>
          <a:schemeClr val="tx1"/>
        </a:solidFill>
        <a:latin typeface="+mn-lt"/>
        <a:ea typeface="+mn-ea"/>
        <a:cs typeface="+mn-cs"/>
      </a:defRPr>
    </a:lvl7pPr>
    <a:lvl8pPr marL="4268694" algn="l" defTabSz="1219627" rtl="0" eaLnBrk="1" latinLnBrk="0" hangingPunct="1">
      <a:defRPr sz="1600" kern="1200">
        <a:solidFill>
          <a:schemeClr val="tx1"/>
        </a:solidFill>
        <a:latin typeface="+mn-lt"/>
        <a:ea typeface="+mn-ea"/>
        <a:cs typeface="+mn-cs"/>
      </a:defRPr>
    </a:lvl8pPr>
    <a:lvl9pPr marL="4878507" algn="l" defTabSz="121962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036312-6A05-4643-B813-780AEBCA5446}" type="slidenum">
              <a:rPr lang="zh-CN" altLang="en-US" smtClean="0"/>
              <a:t>1</a:t>
            </a:fld>
            <a:endParaRPr lang="zh-CN" altLang="en-US"/>
          </a:p>
        </p:txBody>
      </p:sp>
    </p:spTree>
    <p:extLst>
      <p:ext uri="{BB962C8B-B14F-4D97-AF65-F5344CB8AC3E}">
        <p14:creationId xmlns:p14="http://schemas.microsoft.com/office/powerpoint/2010/main" val="3074562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pPr defTabSz="966788" fontAlgn="base">
              <a:spcBef>
                <a:spcPct val="0"/>
              </a:spcBef>
              <a:spcAft>
                <a:spcPct val="0"/>
              </a:spcAft>
            </a:pPr>
            <a:fld id="{C3765A2E-C543-498F-A184-58F148F262FA}" type="slidenum">
              <a:rPr lang="zh-CN" altLang="en-US" sz="1200">
                <a:latin typeface="Calibri" pitchFamily="34" charset="0"/>
                <a:ea typeface="宋体" pitchFamily="2" charset="-122"/>
              </a:rPr>
              <a:pPr defTabSz="966788" fontAlgn="base">
                <a:spcBef>
                  <a:spcPct val="0"/>
                </a:spcBef>
                <a:spcAft>
                  <a:spcPct val="0"/>
                </a:spcAft>
              </a:pPr>
              <a:t>2</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617510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16</a:t>
            </a:fld>
            <a:endParaRPr lang="zh-CN" altLang="en-US"/>
          </a:p>
        </p:txBody>
      </p:sp>
    </p:spTree>
    <p:extLst>
      <p:ext uri="{BB962C8B-B14F-4D97-AF65-F5344CB8AC3E}">
        <p14:creationId xmlns:p14="http://schemas.microsoft.com/office/powerpoint/2010/main" val="1238075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489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920" y="273112"/>
            <a:ext cx="4013173" cy="1162320"/>
          </a:xfrm>
          <a:prstGeom prst="rect">
            <a:avLst/>
          </a:prstGeom>
        </p:spPr>
        <p:txBody>
          <a:bodyPr lIns="121963" tIns="60981" rIns="121963" bIns="60981" anchor="b"/>
          <a:lstStyle>
            <a:lvl1pPr algn="l">
              <a:defRPr sz="2700" b="1"/>
            </a:lvl1pPr>
          </a:lstStyle>
          <a:p>
            <a:r>
              <a:rPr lang="zh-CN" altLang="en-US"/>
              <a:t>单击此处编辑母版标题样式</a:t>
            </a:r>
          </a:p>
        </p:txBody>
      </p:sp>
      <p:sp>
        <p:nvSpPr>
          <p:cNvPr id="3" name="内容占位符 2"/>
          <p:cNvSpPr>
            <a:spLocks noGrp="1"/>
          </p:cNvSpPr>
          <p:nvPr>
            <p:ph idx="1"/>
          </p:nvPr>
        </p:nvSpPr>
        <p:spPr>
          <a:xfrm>
            <a:off x="4769216" y="273114"/>
            <a:ext cx="6819216" cy="5854469"/>
          </a:xfrm>
          <a:prstGeom prst="rect">
            <a:avLst/>
          </a:prstGeom>
        </p:spPr>
        <p:txBody>
          <a:bodyPr lIns="121963" tIns="60981" rIns="121963" bIns="60981"/>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920" y="1435434"/>
            <a:ext cx="4013173" cy="4692149"/>
          </a:xfrm>
          <a:prstGeom prst="rect">
            <a:avLst/>
          </a:prstGeom>
        </p:spPr>
        <p:txBody>
          <a:bodyPr lIns="121963" tIns="60981" rIns="121963" bIns="60981"/>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2019/4/14</a:t>
            </a:fld>
            <a:endParaRPr lang="zh-CN" altLang="en-US"/>
          </a:p>
        </p:txBody>
      </p:sp>
      <p:sp>
        <p:nvSpPr>
          <p:cNvPr id="6" name="页脚占位符 5"/>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2855131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962" y="4801712"/>
            <a:ext cx="7319010" cy="566870"/>
          </a:xfrm>
          <a:prstGeom prst="rect">
            <a:avLst/>
          </a:prstGeom>
        </p:spPr>
        <p:txBody>
          <a:bodyPr lIns="121963" tIns="60981" rIns="121963" bIns="60981" anchor="b"/>
          <a:lstStyle>
            <a:lvl1pPr algn="l">
              <a:defRPr sz="2700" b="1"/>
            </a:lvl1pPr>
          </a:lstStyle>
          <a:p>
            <a:r>
              <a:rPr lang="zh-CN" altLang="en-US"/>
              <a:t>单击此处编辑母版标题样式</a:t>
            </a:r>
          </a:p>
        </p:txBody>
      </p:sp>
      <p:sp>
        <p:nvSpPr>
          <p:cNvPr id="3" name="图片占位符 2"/>
          <p:cNvSpPr>
            <a:spLocks noGrp="1"/>
          </p:cNvSpPr>
          <p:nvPr>
            <p:ph type="pic" idx="1"/>
          </p:nvPr>
        </p:nvSpPr>
        <p:spPr>
          <a:xfrm>
            <a:off x="2390962" y="612916"/>
            <a:ext cx="7319010" cy="4115753"/>
          </a:xfrm>
          <a:prstGeom prst="rect">
            <a:avLst/>
          </a:prstGeom>
        </p:spPr>
        <p:txBody>
          <a:bodyPr lIns="121963" tIns="60981" rIns="121963" bIns="60981"/>
          <a:lstStyle>
            <a:lvl1pPr marL="0" indent="0">
              <a:buNone/>
              <a:defRPr sz="4300"/>
            </a:lvl1pPr>
            <a:lvl2pPr marL="609813" indent="0">
              <a:buNone/>
              <a:defRPr sz="3700"/>
            </a:lvl2pPr>
            <a:lvl3pPr marL="1219627" indent="0">
              <a:buNone/>
              <a:defRPr sz="3200"/>
            </a:lvl3pPr>
            <a:lvl4pPr marL="1829440" indent="0">
              <a:buNone/>
              <a:defRPr sz="2700"/>
            </a:lvl4pPr>
            <a:lvl5pPr marL="2439253" indent="0">
              <a:buNone/>
              <a:defRPr sz="2700"/>
            </a:lvl5pPr>
            <a:lvl6pPr marL="3049067" indent="0">
              <a:buNone/>
              <a:defRPr sz="2700"/>
            </a:lvl6pPr>
            <a:lvl7pPr marL="3658880" indent="0">
              <a:buNone/>
              <a:defRPr sz="2700"/>
            </a:lvl7pPr>
            <a:lvl8pPr marL="4268694" indent="0">
              <a:buNone/>
              <a:defRPr sz="2700"/>
            </a:lvl8pPr>
            <a:lvl9pPr marL="4878507" indent="0">
              <a:buNone/>
              <a:defRPr sz="2700"/>
            </a:lvl9pPr>
          </a:lstStyle>
          <a:p>
            <a:endParaRPr lang="zh-CN" altLang="en-US"/>
          </a:p>
        </p:txBody>
      </p:sp>
      <p:sp>
        <p:nvSpPr>
          <p:cNvPr id="4" name="文本占位符 3"/>
          <p:cNvSpPr>
            <a:spLocks noGrp="1"/>
          </p:cNvSpPr>
          <p:nvPr>
            <p:ph type="body" sz="half" idx="2"/>
          </p:nvPr>
        </p:nvSpPr>
        <p:spPr>
          <a:xfrm>
            <a:off x="2390962" y="5368581"/>
            <a:ext cx="7319010" cy="805049"/>
          </a:xfrm>
          <a:prstGeom prst="rect">
            <a:avLst/>
          </a:prstGeom>
        </p:spPr>
        <p:txBody>
          <a:bodyPr lIns="121963" tIns="60981" rIns="121963" bIns="60981"/>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2019/4/14</a:t>
            </a:fld>
            <a:endParaRPr lang="zh-CN" altLang="en-US"/>
          </a:p>
        </p:txBody>
      </p:sp>
      <p:sp>
        <p:nvSpPr>
          <p:cNvPr id="6" name="页脚占位符 5"/>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4187172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918" y="274702"/>
            <a:ext cx="10978515" cy="1143265"/>
          </a:xfrm>
          <a:prstGeom prst="rect">
            <a:avLst/>
          </a:prstGeom>
        </p:spPr>
        <p:txBody>
          <a:bodyPr lIns="121963" tIns="60981" rIns="121963" bIns="60981"/>
          <a:lstStyle/>
          <a:p>
            <a:r>
              <a:rPr lang="zh-CN" altLang="en-US"/>
              <a:t>单击此处编辑母版标题样式</a:t>
            </a:r>
          </a:p>
        </p:txBody>
      </p:sp>
      <p:sp>
        <p:nvSpPr>
          <p:cNvPr id="3" name="竖排文字占位符 2"/>
          <p:cNvSpPr>
            <a:spLocks noGrp="1"/>
          </p:cNvSpPr>
          <p:nvPr>
            <p:ph type="body" orient="vert" idx="1"/>
          </p:nvPr>
        </p:nvSpPr>
        <p:spPr>
          <a:xfrm>
            <a:off x="609918" y="1600572"/>
            <a:ext cx="10978515" cy="4527011"/>
          </a:xfrm>
          <a:prstGeom prst="rect">
            <a:avLst/>
          </a:prstGeom>
        </p:spPr>
        <p:txBody>
          <a:bodyPr vert="eaVert" lIns="121963" tIns="60981" rIns="121963" bIns="6098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2019/4/14</a:t>
            </a:fld>
            <a:endParaRPr lang="zh-CN" altLang="en-US"/>
          </a:p>
        </p:txBody>
      </p:sp>
      <p:sp>
        <p:nvSpPr>
          <p:cNvPr id="5" name="页脚占位符 4"/>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951010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804" y="206422"/>
            <a:ext cx="2744629" cy="4388867"/>
          </a:xfrm>
          <a:prstGeom prst="rect">
            <a:avLst/>
          </a:prstGeom>
        </p:spPr>
        <p:txBody>
          <a:bodyPr vert="eaVert" lIns="121963" tIns="60981" rIns="121963" bIns="60981"/>
          <a:lstStyle/>
          <a:p>
            <a:r>
              <a:rPr lang="zh-CN" altLang="en-US"/>
              <a:t>单击此处编辑母版标题样式</a:t>
            </a:r>
          </a:p>
        </p:txBody>
      </p:sp>
      <p:sp>
        <p:nvSpPr>
          <p:cNvPr id="3" name="竖排文字占位符 2"/>
          <p:cNvSpPr>
            <a:spLocks noGrp="1"/>
          </p:cNvSpPr>
          <p:nvPr>
            <p:ph type="body" orient="vert" idx="1"/>
          </p:nvPr>
        </p:nvSpPr>
        <p:spPr>
          <a:xfrm>
            <a:off x="609918" y="206422"/>
            <a:ext cx="8030580" cy="4388867"/>
          </a:xfrm>
          <a:prstGeom prst="rect">
            <a:avLst/>
          </a:prstGeom>
        </p:spPr>
        <p:txBody>
          <a:bodyPr vert="eaVert" lIns="121963" tIns="60981" rIns="121963" bIns="6098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2019/4/14</a:t>
            </a:fld>
            <a:endParaRPr lang="zh-CN" altLang="en-US"/>
          </a:p>
        </p:txBody>
      </p:sp>
      <p:sp>
        <p:nvSpPr>
          <p:cNvPr id="5" name="页脚占位符 4"/>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29725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pic>
        <p:nvPicPr>
          <p:cNvPr id="8" name="Picture 2" descr="F:\桌面文件\ppt底图.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050" y="3177"/>
            <a:ext cx="12310913"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19371" y="0"/>
            <a:ext cx="12311234" cy="6859588"/>
          </a:xfrm>
          <a:prstGeom prst="rect">
            <a:avLst/>
          </a:prstGeom>
          <a:gradFill flip="none" rotWithShape="1">
            <a:gsLst>
              <a:gs pos="0">
                <a:schemeClr val="bg1">
                  <a:alpha val="0"/>
                </a:schemeClr>
              </a:gs>
              <a:gs pos="30000">
                <a:schemeClr val="bg1">
                  <a:alpha val="0"/>
                </a:schemeClr>
              </a:gs>
              <a:gs pos="98000">
                <a:schemeClr val="tx1">
                  <a:alpha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anchor="ctr"/>
          <a:lstStyle/>
          <a:p>
            <a:pPr algn="ctr" eaLnBrk="0" hangingPunct="0">
              <a:defRPr/>
            </a:pPr>
            <a:endParaRPr lang="zh-CN" altLang="en-US"/>
          </a:p>
        </p:txBody>
      </p:sp>
    </p:spTree>
    <p:extLst>
      <p:ext uri="{BB962C8B-B14F-4D97-AF65-F5344CB8AC3E}">
        <p14:creationId xmlns:p14="http://schemas.microsoft.com/office/powerpoint/2010/main" val="1303602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637" y="365210"/>
            <a:ext cx="10521077" cy="1325870"/>
          </a:xfrm>
          <a:prstGeom prst="rect">
            <a:avLst/>
          </a:prstGeom>
        </p:spPr>
        <p:txBody>
          <a:bodyPr lIns="91472" tIns="45736" rIns="91472" bIns="45736"/>
          <a:lstStyle/>
          <a:p>
            <a:r>
              <a:rPr lang="zh-CN" altLang="en-US"/>
              <a:t>单击此处编辑母版标题样式</a:t>
            </a:r>
          </a:p>
        </p:txBody>
      </p:sp>
      <p:sp>
        <p:nvSpPr>
          <p:cNvPr id="3" name="内容占位符 2"/>
          <p:cNvSpPr>
            <a:spLocks noGrp="1"/>
          </p:cNvSpPr>
          <p:nvPr>
            <p:ph idx="1"/>
          </p:nvPr>
        </p:nvSpPr>
        <p:spPr>
          <a:xfrm>
            <a:off x="838637" y="1826048"/>
            <a:ext cx="10521077" cy="4352346"/>
          </a:xfrm>
          <a:prstGeom prst="rect">
            <a:avLst/>
          </a:prstGeom>
        </p:spPr>
        <p:txBody>
          <a:bodyPr lIns="91472" tIns="45736" rIns="91472" bIns="45736"/>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636" y="6357822"/>
            <a:ext cx="2744629" cy="365210"/>
          </a:xfrm>
          <a:prstGeom prst="rect">
            <a:avLst/>
          </a:prstGeom>
        </p:spPr>
        <p:txBody>
          <a:bodyPr lIns="91472" tIns="45736" rIns="91472" bIns="45736"/>
          <a:lstStyle/>
          <a:p>
            <a:fld id="{530820CF-B880-4189-942D-D702A7CBA730}" type="datetimeFigureOut">
              <a:rPr lang="zh-CN" altLang="en-US" smtClean="0"/>
              <a:t>2019/4/14</a:t>
            </a:fld>
            <a:endParaRPr lang="zh-CN" altLang="en-US"/>
          </a:p>
        </p:txBody>
      </p:sp>
      <p:sp>
        <p:nvSpPr>
          <p:cNvPr id="5" name="页脚占位符 4"/>
          <p:cNvSpPr>
            <a:spLocks noGrp="1"/>
          </p:cNvSpPr>
          <p:nvPr>
            <p:ph type="ftr" sz="quarter" idx="11"/>
          </p:nvPr>
        </p:nvSpPr>
        <p:spPr>
          <a:xfrm>
            <a:off x="4040704" y="6357822"/>
            <a:ext cx="4116943" cy="365210"/>
          </a:xfrm>
          <a:prstGeom prst="rect">
            <a:avLst/>
          </a:prstGeom>
        </p:spPr>
        <p:txBody>
          <a:bodyPr lIns="91472" tIns="45736" rIns="91472" bIns="45736"/>
          <a:lstStyle/>
          <a:p>
            <a:endParaRPr lang="zh-CN" altLang="en-US"/>
          </a:p>
        </p:txBody>
      </p:sp>
      <p:sp>
        <p:nvSpPr>
          <p:cNvPr id="6" name="灯片编号占位符 5"/>
          <p:cNvSpPr>
            <a:spLocks noGrp="1"/>
          </p:cNvSpPr>
          <p:nvPr>
            <p:ph type="sldNum" sz="quarter" idx="12"/>
          </p:nvPr>
        </p:nvSpPr>
        <p:spPr>
          <a:xfrm>
            <a:off x="8615085" y="6357822"/>
            <a:ext cx="2744629" cy="365210"/>
          </a:xfrm>
          <a:prstGeom prst="rect">
            <a:avLst/>
          </a:prstGeom>
        </p:spPr>
        <p:txBody>
          <a:bodyPr lIns="91472" tIns="45736" rIns="91472" bIns="45736"/>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00625998"/>
      </p:ext>
    </p:extLst>
  </p:cSld>
  <p:clrMapOvr>
    <a:masterClrMapping/>
  </p:clrMapOvr>
  <p:transition spd="slow">
    <p:push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912587"/>
      </p:ext>
    </p:extLst>
  </p:cSld>
  <p:clrMapOvr>
    <a:masterClrMapping/>
  </p:clrMapOvr>
  <p:transition spd="med" advClick="0"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5" name="TextBox 24"/>
          <p:cNvSpPr txBox="1"/>
          <p:nvPr userDrawn="1"/>
        </p:nvSpPr>
        <p:spPr>
          <a:xfrm>
            <a:off x="76808" y="117426"/>
            <a:ext cx="1701887" cy="677151"/>
          </a:xfrm>
          <a:prstGeom prst="rect">
            <a:avLst/>
          </a:prstGeom>
          <a:noFill/>
        </p:spPr>
        <p:txBody>
          <a:bodyPr wrap="square" lIns="121963" tIns="60981" rIns="121963" bIns="60981" rtlCol="0">
            <a:spAutoFit/>
          </a:bodyPr>
          <a:lstStyle/>
          <a:p>
            <a:r>
              <a:rPr lang="en-US" altLang="zh-CN" sz="3600" b="1" spc="-150" dirty="0">
                <a:solidFill>
                  <a:srgbClr val="005DA2"/>
                </a:solidFill>
                <a:effectLst/>
                <a:latin typeface="Arial Black" pitchFamily="34" charset="0"/>
                <a:ea typeface="微软雅黑" pitchFamily="34" charset="-122"/>
              </a:rPr>
              <a:t>LOGO</a:t>
            </a:r>
            <a:endParaRPr lang="zh-CN" altLang="en-US" sz="3600" b="1" spc="-150" dirty="0">
              <a:solidFill>
                <a:srgbClr val="005DA2"/>
              </a:solidFill>
              <a:effectLst/>
              <a:latin typeface="Arial Black" pitchFamily="34" charset="0"/>
              <a:ea typeface="微软雅黑" pitchFamily="34" charset="-122"/>
            </a:endParaRPr>
          </a:p>
        </p:txBody>
      </p:sp>
      <p:cxnSp>
        <p:nvCxnSpPr>
          <p:cNvPr id="3" name="直接连接符 2"/>
          <p:cNvCxnSpPr/>
          <p:nvPr userDrawn="1"/>
        </p:nvCxnSpPr>
        <p:spPr>
          <a:xfrm>
            <a:off x="1562671" y="693490"/>
            <a:ext cx="10635679"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634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005DA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1084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节标题">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1774" cy="6859587"/>
          </a:xfrm>
          <a:prstGeom prst="rect">
            <a:avLst/>
          </a:prstGeom>
        </p:spPr>
      </p:pic>
    </p:spTree>
    <p:extLst>
      <p:ext uri="{BB962C8B-B14F-4D97-AF65-F5344CB8AC3E}">
        <p14:creationId xmlns:p14="http://schemas.microsoft.com/office/powerpoint/2010/main" val="3094365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节标题">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1774" cy="6859588"/>
          </a:xfrm>
          <a:prstGeom prst="rect">
            <a:avLst/>
          </a:prstGeom>
        </p:spPr>
      </p:pic>
    </p:spTree>
    <p:extLst>
      <p:ext uri="{BB962C8B-B14F-4D97-AF65-F5344CB8AC3E}">
        <p14:creationId xmlns:p14="http://schemas.microsoft.com/office/powerpoint/2010/main" val="3257725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918" y="274702"/>
            <a:ext cx="10978515" cy="1143265"/>
          </a:xfrm>
          <a:prstGeom prst="rect">
            <a:avLst/>
          </a:prstGeom>
        </p:spPr>
        <p:txBody>
          <a:bodyPr lIns="121963" tIns="60981" rIns="121963" bIns="60981"/>
          <a:lstStyle/>
          <a:p>
            <a:r>
              <a:rPr lang="zh-CN" altLang="en-US"/>
              <a:t>单击此处编辑母版标题样式</a:t>
            </a:r>
          </a:p>
        </p:txBody>
      </p:sp>
      <p:sp>
        <p:nvSpPr>
          <p:cNvPr id="3" name="内容占位符 2"/>
          <p:cNvSpPr>
            <a:spLocks noGrp="1"/>
          </p:cNvSpPr>
          <p:nvPr>
            <p:ph sz="half" idx="1"/>
          </p:nvPr>
        </p:nvSpPr>
        <p:spPr>
          <a:xfrm>
            <a:off x="609917" y="1200428"/>
            <a:ext cx="5387605" cy="3394861"/>
          </a:xfrm>
          <a:prstGeom prst="rect">
            <a:avLst/>
          </a:prstGeom>
        </p:spPr>
        <p:txBody>
          <a:bodyPr lIns="121963" tIns="60981" rIns="121963" bIns="60981"/>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00828" y="1200428"/>
            <a:ext cx="5387605" cy="3394861"/>
          </a:xfrm>
          <a:prstGeom prst="rect">
            <a:avLst/>
          </a:prstGeom>
        </p:spPr>
        <p:txBody>
          <a:bodyPr lIns="121963" tIns="60981" rIns="121963" bIns="60981"/>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2019/4/14</a:t>
            </a:fld>
            <a:endParaRPr lang="zh-CN" altLang="en-US"/>
          </a:p>
        </p:txBody>
      </p:sp>
      <p:sp>
        <p:nvSpPr>
          <p:cNvPr id="6" name="页脚占位符 5"/>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1723857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918" y="274702"/>
            <a:ext cx="10978515" cy="1143265"/>
          </a:xfrm>
          <a:prstGeom prst="rect">
            <a:avLst/>
          </a:prstGeom>
        </p:spPr>
        <p:txBody>
          <a:bodyPr lIns="121963" tIns="60981" rIns="121963" bIns="60981"/>
          <a:lstStyle>
            <a:lvl1pPr>
              <a:defRPr/>
            </a:lvl1pPr>
          </a:lstStyle>
          <a:p>
            <a:r>
              <a:rPr lang="zh-CN" altLang="en-US"/>
              <a:t>单击此处编辑母版标题样式</a:t>
            </a:r>
          </a:p>
        </p:txBody>
      </p:sp>
      <p:sp>
        <p:nvSpPr>
          <p:cNvPr id="3" name="文本占位符 2"/>
          <p:cNvSpPr>
            <a:spLocks noGrp="1"/>
          </p:cNvSpPr>
          <p:nvPr>
            <p:ph type="body" idx="1"/>
          </p:nvPr>
        </p:nvSpPr>
        <p:spPr>
          <a:xfrm>
            <a:off x="609918" y="1535469"/>
            <a:ext cx="5389723" cy="639911"/>
          </a:xfrm>
          <a:prstGeom prst="rect">
            <a:avLst/>
          </a:prstGeom>
        </p:spPr>
        <p:txBody>
          <a:bodyPr lIns="121963" tIns="60981" rIns="121963" bIns="60981" anchor="b"/>
          <a:lstStyle>
            <a:lvl1pPr marL="0" indent="0">
              <a:buNone/>
              <a:defRPr sz="3200" b="1"/>
            </a:lvl1pPr>
            <a:lvl2pPr marL="609813" indent="0">
              <a:buNone/>
              <a:defRPr sz="2700" b="1"/>
            </a:lvl2pPr>
            <a:lvl3pPr marL="1219627" indent="0">
              <a:buNone/>
              <a:defRPr sz="2400" b="1"/>
            </a:lvl3pPr>
            <a:lvl4pPr marL="1829440" indent="0">
              <a:buNone/>
              <a:defRPr sz="2100" b="1"/>
            </a:lvl4pPr>
            <a:lvl5pPr marL="2439253" indent="0">
              <a:buNone/>
              <a:defRPr sz="2100" b="1"/>
            </a:lvl5pPr>
            <a:lvl6pPr marL="3049067" indent="0">
              <a:buNone/>
              <a:defRPr sz="2100" b="1"/>
            </a:lvl6pPr>
            <a:lvl7pPr marL="3658880" indent="0">
              <a:buNone/>
              <a:defRPr sz="2100" b="1"/>
            </a:lvl7pPr>
            <a:lvl8pPr marL="4268694" indent="0">
              <a:buNone/>
              <a:defRPr sz="2100" b="1"/>
            </a:lvl8pPr>
            <a:lvl9pPr marL="4878507"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918" y="2175378"/>
            <a:ext cx="5389723" cy="3952203"/>
          </a:xfrm>
          <a:prstGeom prst="rect">
            <a:avLst/>
          </a:prstGeom>
        </p:spPr>
        <p:txBody>
          <a:bodyPr lIns="121963" tIns="60981" rIns="121963" bIns="60981"/>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594" y="1535469"/>
            <a:ext cx="5391840" cy="639911"/>
          </a:xfrm>
          <a:prstGeom prst="rect">
            <a:avLst/>
          </a:prstGeom>
        </p:spPr>
        <p:txBody>
          <a:bodyPr lIns="121963" tIns="60981" rIns="121963" bIns="60981" anchor="b"/>
          <a:lstStyle>
            <a:lvl1pPr marL="0" indent="0">
              <a:buNone/>
              <a:defRPr sz="3200" b="1"/>
            </a:lvl1pPr>
            <a:lvl2pPr marL="609813" indent="0">
              <a:buNone/>
              <a:defRPr sz="2700" b="1"/>
            </a:lvl2pPr>
            <a:lvl3pPr marL="1219627" indent="0">
              <a:buNone/>
              <a:defRPr sz="2400" b="1"/>
            </a:lvl3pPr>
            <a:lvl4pPr marL="1829440" indent="0">
              <a:buNone/>
              <a:defRPr sz="2100" b="1"/>
            </a:lvl4pPr>
            <a:lvl5pPr marL="2439253" indent="0">
              <a:buNone/>
              <a:defRPr sz="2100" b="1"/>
            </a:lvl5pPr>
            <a:lvl6pPr marL="3049067" indent="0">
              <a:buNone/>
              <a:defRPr sz="2100" b="1"/>
            </a:lvl6pPr>
            <a:lvl7pPr marL="3658880" indent="0">
              <a:buNone/>
              <a:defRPr sz="2100" b="1"/>
            </a:lvl7pPr>
            <a:lvl8pPr marL="4268694" indent="0">
              <a:buNone/>
              <a:defRPr sz="2100" b="1"/>
            </a:lvl8pPr>
            <a:lvl9pPr marL="4878507"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6594" y="2175378"/>
            <a:ext cx="5391840" cy="3952203"/>
          </a:xfrm>
          <a:prstGeom prst="rect">
            <a:avLst/>
          </a:prstGeom>
        </p:spPr>
        <p:txBody>
          <a:bodyPr lIns="121963" tIns="60981" rIns="121963" bIns="60981"/>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2019/4/14</a:t>
            </a:fld>
            <a:endParaRPr lang="zh-CN" altLang="en-US"/>
          </a:p>
        </p:txBody>
      </p:sp>
      <p:sp>
        <p:nvSpPr>
          <p:cNvPr id="8" name="页脚占位符 7"/>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9" name="灯片编号占位符 8"/>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959919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918" y="274702"/>
            <a:ext cx="10978515" cy="1143265"/>
          </a:xfrm>
          <a:prstGeom prst="rect">
            <a:avLst/>
          </a:prstGeom>
        </p:spPr>
        <p:txBody>
          <a:bodyPr lIns="121963" tIns="60981" rIns="121963" bIns="60981"/>
          <a:lstStyle/>
          <a:p>
            <a:r>
              <a:rPr lang="zh-CN" altLang="en-US"/>
              <a:t>单击此处编辑母版标题样式</a:t>
            </a:r>
          </a:p>
        </p:txBody>
      </p:sp>
      <p:sp>
        <p:nvSpPr>
          <p:cNvPr id="3" name="日期占位符 2"/>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2019/4/14</a:t>
            </a:fld>
            <a:endParaRPr lang="zh-CN" altLang="en-US"/>
          </a:p>
        </p:txBody>
      </p:sp>
      <p:sp>
        <p:nvSpPr>
          <p:cNvPr id="4" name="页脚占位符 3"/>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5" name="灯片编号占位符 4"/>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3222144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2019/4/14</a:t>
            </a:fld>
            <a:endParaRPr lang="zh-CN" altLang="en-US"/>
          </a:p>
        </p:txBody>
      </p:sp>
      <p:sp>
        <p:nvSpPr>
          <p:cNvPr id="3" name="页脚占位符 2"/>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4" name="灯片编号占位符 3"/>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3832706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fgClr>
          <a:bgClr>
            <a:schemeClr val="bg1">
              <a:lumMod val="95000"/>
            </a:schemeClr>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7676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3"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4" r:id="rId16"/>
  </p:sldLayoutIdLst>
  <p:txStyles>
    <p:titleStyle>
      <a:lvl1pPr algn="ctr" defTabSz="1219627" rtl="0" eaLnBrk="1" latinLnBrk="0" hangingPunct="1">
        <a:spcBef>
          <a:spcPct val="0"/>
        </a:spcBef>
        <a:buNone/>
        <a:defRPr sz="5900" kern="1200">
          <a:solidFill>
            <a:schemeClr val="tx1"/>
          </a:solidFill>
          <a:latin typeface="+mj-lt"/>
          <a:ea typeface="+mj-ea"/>
          <a:cs typeface="+mj-cs"/>
        </a:defRPr>
      </a:lvl1pPr>
    </p:titleStyle>
    <p:bodyStyle>
      <a:lvl1pPr marL="457360" indent="-457360" algn="l" defTabSz="1219627"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45659" y="1803476"/>
            <a:ext cx="12107033" cy="2258775"/>
          </a:xfrm>
          <a:prstGeom prst="rect">
            <a:avLst/>
          </a:prstGeom>
          <a:solidFill>
            <a:srgbClr val="0070C0"/>
          </a:solidFill>
          <a:ln>
            <a:noFill/>
          </a:ln>
          <a:effectLst>
            <a:outerShdw blurRad="50800" dist="381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sp>
        <p:nvSpPr>
          <p:cNvPr id="57" name="Text Box 2"/>
          <p:cNvSpPr txBox="1">
            <a:spLocks noChangeArrowheads="1"/>
          </p:cNvSpPr>
          <p:nvPr/>
        </p:nvSpPr>
        <p:spPr bwMode="auto">
          <a:xfrm>
            <a:off x="1230594" y="2435933"/>
            <a:ext cx="9588475" cy="822213"/>
          </a:xfrm>
          <a:prstGeom prst="rect">
            <a:avLst/>
          </a:prstGeom>
          <a:noFill/>
          <a:ln w="9525">
            <a:noFill/>
            <a:miter lim="800000"/>
            <a:headEnd/>
            <a:tailEnd/>
          </a:ln>
        </p:spPr>
        <p:txBody>
          <a:bodyPr wrap="square">
            <a:spAutoFit/>
          </a:bodyPr>
          <a:lstStyle/>
          <a:p>
            <a:pPr algn="ctr"/>
            <a:r>
              <a:rPr lang="zh-CN" altLang="en-US" sz="4743" b="1" dirty="0">
                <a:solidFill>
                  <a:schemeClr val="bg1"/>
                </a:solidFill>
                <a:latin typeface="微软雅黑" pitchFamily="34" charset="-122"/>
                <a:ea typeface="微软雅黑" pitchFamily="34" charset="-122"/>
              </a:rPr>
              <a:t>在中间件中支持用户自定义连接子</a:t>
            </a:r>
            <a:endParaRPr lang="en-US" altLang="zh-CN" sz="4743" dirty="0">
              <a:solidFill>
                <a:schemeClr val="bg1"/>
              </a:solidFill>
              <a:latin typeface="微软雅黑" pitchFamily="34" charset="-122"/>
              <a:ea typeface="微软雅黑" pitchFamily="34" charset="-122"/>
            </a:endParaRPr>
          </a:p>
        </p:txBody>
      </p:sp>
      <p:grpSp>
        <p:nvGrpSpPr>
          <p:cNvPr id="23" name="组合 22"/>
          <p:cNvGrpSpPr/>
          <p:nvPr/>
        </p:nvGrpSpPr>
        <p:grpSpPr>
          <a:xfrm>
            <a:off x="1346647" y="3258146"/>
            <a:ext cx="9472422" cy="80883"/>
            <a:chOff x="2054384" y="3643262"/>
            <a:chExt cx="4942263" cy="46281"/>
          </a:xfrm>
        </p:grpSpPr>
        <p:grpSp>
          <p:nvGrpSpPr>
            <p:cNvPr id="67" name="组合 66"/>
            <p:cNvGrpSpPr/>
            <p:nvPr/>
          </p:nvGrpSpPr>
          <p:grpSpPr>
            <a:xfrm>
              <a:off x="2054384" y="3643262"/>
              <a:ext cx="4919404" cy="45719"/>
              <a:chOff x="2010494" y="4118060"/>
              <a:chExt cx="4919404" cy="45719"/>
            </a:xfrm>
          </p:grpSpPr>
          <p:cxnSp>
            <p:nvCxnSpPr>
              <p:cNvPr id="59" name="直接连接符 58"/>
              <p:cNvCxnSpPr/>
              <p:nvPr/>
            </p:nvCxnSpPr>
            <p:spPr>
              <a:xfrm>
                <a:off x="2033354" y="4140342"/>
                <a:ext cx="48965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2010494" y="4118060"/>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bg1"/>
                  </a:solidFill>
                </a:endParaRPr>
              </a:p>
            </p:txBody>
          </p:sp>
        </p:grpSp>
        <p:sp>
          <p:nvSpPr>
            <p:cNvPr id="85" name="椭圆 84"/>
            <p:cNvSpPr/>
            <p:nvPr/>
          </p:nvSpPr>
          <p:spPr>
            <a:xfrm>
              <a:off x="6950928" y="3643824"/>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bg1"/>
                </a:solidFill>
              </a:endParaRPr>
            </a:p>
          </p:txBody>
        </p:sp>
      </p:grpSp>
      <p:sp>
        <p:nvSpPr>
          <p:cNvPr id="2" name="矩形 1"/>
          <p:cNvSpPr/>
          <p:nvPr/>
        </p:nvSpPr>
        <p:spPr>
          <a:xfrm>
            <a:off x="7515129" y="5374010"/>
            <a:ext cx="4706160" cy="555665"/>
          </a:xfrm>
          <a:prstGeom prst="rect">
            <a:avLst/>
          </a:prstGeom>
        </p:spPr>
        <p:txBody>
          <a:bodyPr wrap="none">
            <a:spAutoFit/>
          </a:bodyPr>
          <a:lstStyle/>
          <a:p>
            <a:r>
              <a:rPr lang="zh-CN" altLang="en-US" sz="3011" dirty="0"/>
              <a:t>汇报人：</a:t>
            </a:r>
            <a:r>
              <a:rPr lang="en-US" altLang="zh-CN" sz="3011" dirty="0"/>
              <a:t>SY1806214 </a:t>
            </a:r>
            <a:r>
              <a:rPr lang="zh-CN" altLang="en-US" sz="3011" dirty="0"/>
              <a:t>陈鸿超</a:t>
            </a:r>
          </a:p>
        </p:txBody>
      </p:sp>
    </p:spTree>
    <p:extLst>
      <p:ext uri="{BB962C8B-B14F-4D97-AF65-F5344CB8AC3E}">
        <p14:creationId xmlns:p14="http://schemas.microsoft.com/office/powerpoint/2010/main" val="340083631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266527" y="693490"/>
            <a:ext cx="117373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2"/>
          <p:cNvSpPr txBox="1"/>
          <p:nvPr/>
        </p:nvSpPr>
        <p:spPr>
          <a:xfrm>
            <a:off x="338535" y="172286"/>
            <a:ext cx="1728192" cy="523220"/>
          </a:xfrm>
          <a:prstGeom prst="rect">
            <a:avLst/>
          </a:prstGeom>
          <a:noFill/>
        </p:spPr>
        <p:txBody>
          <a:bodyPr wrap="square" rtlCol="0">
            <a:spAutoFit/>
          </a:bodyPr>
          <a:lstStyle/>
          <a:p>
            <a:pPr algn="ctr"/>
            <a:r>
              <a:rPr lang="zh-CN" altLang="en-US" sz="2800" b="1" dirty="0" smtClean="0">
                <a:solidFill>
                  <a:srgbClr val="005DA2"/>
                </a:solidFill>
                <a:latin typeface="微软雅黑" pitchFamily="34" charset="-122"/>
                <a:ea typeface="微软雅黑" pitchFamily="34" charset="-122"/>
              </a:rPr>
              <a:t>技术路线</a:t>
            </a:r>
            <a:endParaRPr lang="zh-CN" altLang="en-US" sz="2800" b="1" dirty="0">
              <a:solidFill>
                <a:srgbClr val="005DA2"/>
              </a:solidFill>
              <a:latin typeface="微软雅黑" pitchFamily="34" charset="-122"/>
              <a:ea typeface="微软雅黑" pitchFamily="34" charset="-122"/>
            </a:endParaRPr>
          </a:p>
        </p:txBody>
      </p:sp>
      <p:sp>
        <p:nvSpPr>
          <p:cNvPr id="7" name="文本框 6"/>
          <p:cNvSpPr txBox="1"/>
          <p:nvPr/>
        </p:nvSpPr>
        <p:spPr>
          <a:xfrm>
            <a:off x="518555" y="1413570"/>
            <a:ext cx="11233248" cy="3785652"/>
          </a:xfrm>
          <a:prstGeom prst="rect">
            <a:avLst/>
          </a:prstGeom>
          <a:noFill/>
        </p:spPr>
        <p:txBody>
          <a:bodyPr wrap="square" rtlCol="0">
            <a:spAutoFit/>
          </a:bodyPr>
          <a:lstStyle/>
          <a:p>
            <a:pPr>
              <a:lnSpc>
                <a:spcPct val="150000"/>
              </a:lnSpc>
            </a:pPr>
            <a:r>
              <a:rPr lang="zh-CN" altLang="en-US" sz="2000" dirty="0"/>
              <a:t>在应用部署时刻，</a:t>
            </a:r>
            <a:r>
              <a:rPr lang="en-US" altLang="zh-CN" sz="2000" dirty="0"/>
              <a:t>PKUAS</a:t>
            </a:r>
            <a:r>
              <a:rPr lang="zh-CN" altLang="en-US" sz="2000" dirty="0"/>
              <a:t>会解析部署描述文件</a:t>
            </a:r>
            <a:r>
              <a:rPr lang="en-US" altLang="zh-CN" sz="2000" dirty="0"/>
              <a:t>pkuas.xml</a:t>
            </a:r>
            <a:r>
              <a:rPr lang="zh-CN" altLang="en-US" sz="2000" dirty="0"/>
              <a:t>，生成每个连接子的元信息，然后</a:t>
            </a:r>
            <a:r>
              <a:rPr lang="en-US" altLang="zh-CN" sz="2000" dirty="0" smtClean="0"/>
              <a:t>:</a:t>
            </a:r>
          </a:p>
          <a:p>
            <a:pPr>
              <a:lnSpc>
                <a:spcPct val="150000"/>
              </a:lnSpc>
            </a:pPr>
            <a:r>
              <a:rPr lang="en-US" altLang="zh-CN" sz="2000" dirty="0"/>
              <a:t> </a:t>
            </a:r>
            <a:r>
              <a:rPr lang="en-US" altLang="zh-CN" sz="2000" dirty="0" smtClean="0"/>
              <a:t>        </a:t>
            </a:r>
            <a:r>
              <a:rPr lang="en-US" altLang="zh-CN" sz="2000" dirty="0"/>
              <a:t>(1) </a:t>
            </a:r>
            <a:r>
              <a:rPr lang="zh-CN" altLang="en-US" sz="2000" dirty="0"/>
              <a:t>生成宿端连接子并和容器绑定</a:t>
            </a:r>
            <a:r>
              <a:rPr lang="zh-CN" altLang="en-US" sz="2000" dirty="0" smtClean="0"/>
              <a:t>。</a:t>
            </a:r>
            <a:endParaRPr lang="en-US" altLang="zh-CN" sz="2000" dirty="0" smtClean="0"/>
          </a:p>
          <a:p>
            <a:pPr>
              <a:lnSpc>
                <a:spcPct val="150000"/>
              </a:lnSpc>
            </a:pPr>
            <a:r>
              <a:rPr lang="en-US" altLang="zh-CN" sz="2000" dirty="0"/>
              <a:t> </a:t>
            </a:r>
            <a:r>
              <a:rPr lang="en-US" altLang="zh-CN" sz="2000" dirty="0" smtClean="0"/>
              <a:t>        (</a:t>
            </a:r>
            <a:r>
              <a:rPr lang="en-US" altLang="zh-CN" sz="2000" dirty="0"/>
              <a:t>2) </a:t>
            </a:r>
            <a:r>
              <a:rPr lang="zh-CN" altLang="en-US" sz="2000" dirty="0"/>
              <a:t>生成并发布源端连接子对象</a:t>
            </a:r>
            <a:r>
              <a:rPr lang="zh-CN" altLang="en-US" sz="2000" dirty="0" smtClean="0"/>
              <a:t>。</a:t>
            </a:r>
            <a:endParaRPr lang="zh-CN" altLang="en-US" sz="2000" dirty="0"/>
          </a:p>
          <a:p>
            <a:pPr>
              <a:lnSpc>
                <a:spcPct val="150000"/>
              </a:lnSpc>
            </a:pPr>
            <a:r>
              <a:rPr lang="en-US" altLang="zh-CN" sz="2000" dirty="0" smtClean="0"/>
              <a:t>         (</a:t>
            </a:r>
            <a:r>
              <a:rPr lang="en-US" altLang="zh-CN" sz="2000" dirty="0"/>
              <a:t>3) </a:t>
            </a:r>
            <a:r>
              <a:rPr lang="zh-CN" altLang="en-US" sz="2000" dirty="0"/>
              <a:t>发布源端连接子代码</a:t>
            </a:r>
            <a:r>
              <a:rPr lang="zh-CN" altLang="en-US" sz="2000" dirty="0" smtClean="0"/>
              <a:t>。</a:t>
            </a:r>
            <a:endParaRPr lang="en-US" altLang="zh-CN" sz="2000" dirty="0" smtClean="0"/>
          </a:p>
          <a:p>
            <a:pPr>
              <a:lnSpc>
                <a:spcPct val="150000"/>
              </a:lnSpc>
            </a:pPr>
            <a:r>
              <a:rPr lang="en-US" altLang="zh-CN" sz="2000" dirty="0"/>
              <a:t> </a:t>
            </a:r>
            <a:r>
              <a:rPr lang="en-US" altLang="zh-CN" sz="2000" dirty="0" smtClean="0"/>
              <a:t>        (</a:t>
            </a:r>
            <a:r>
              <a:rPr lang="en-US" altLang="zh-CN" sz="2000" dirty="0"/>
              <a:t>4) </a:t>
            </a:r>
            <a:r>
              <a:rPr lang="zh-CN" altLang="en-US" sz="2000" dirty="0"/>
              <a:t>客户程序在名字服务中查找并下载源端连接子对象</a:t>
            </a:r>
            <a:r>
              <a:rPr lang="zh-CN" altLang="en-US" sz="2000" dirty="0" smtClean="0"/>
              <a:t>。</a:t>
            </a:r>
            <a:endParaRPr lang="zh-CN" altLang="en-US" sz="2000" dirty="0"/>
          </a:p>
          <a:p>
            <a:pPr>
              <a:lnSpc>
                <a:spcPct val="150000"/>
              </a:lnSpc>
            </a:pPr>
            <a:r>
              <a:rPr lang="en-US" altLang="zh-CN" sz="2000" dirty="0" smtClean="0"/>
              <a:t>         (</a:t>
            </a:r>
            <a:r>
              <a:rPr lang="en-US" altLang="zh-CN" sz="2000" dirty="0"/>
              <a:t>5) </a:t>
            </a:r>
            <a:r>
              <a:rPr lang="zh-CN" altLang="en-US" sz="2000" dirty="0"/>
              <a:t>客户程序从代码库中下载实例化源端连接子所需要的</a:t>
            </a:r>
            <a:r>
              <a:rPr lang="en-US" altLang="zh-CN" sz="2000" dirty="0"/>
              <a:t>Advice</a:t>
            </a:r>
            <a:r>
              <a:rPr lang="zh-CN" altLang="en-US" sz="2000" dirty="0"/>
              <a:t>代码。</a:t>
            </a:r>
          </a:p>
          <a:p>
            <a:pPr>
              <a:lnSpc>
                <a:spcPct val="150000"/>
              </a:lnSpc>
            </a:pPr>
            <a:r>
              <a:rPr lang="en-US" altLang="zh-CN" sz="2000" dirty="0" smtClean="0"/>
              <a:t>         (</a:t>
            </a:r>
            <a:r>
              <a:rPr lang="en-US" altLang="zh-CN" sz="2000" dirty="0"/>
              <a:t>6) </a:t>
            </a:r>
            <a:r>
              <a:rPr lang="zh-CN" altLang="en-US" sz="2000" dirty="0"/>
              <a:t>将序列化的源端连接子对象实例化为内存中的对象。</a:t>
            </a:r>
          </a:p>
          <a:p>
            <a:pPr>
              <a:lnSpc>
                <a:spcPct val="150000"/>
              </a:lnSpc>
            </a:pPr>
            <a:r>
              <a:rPr lang="en-US" altLang="zh-CN" sz="2000" dirty="0" smtClean="0"/>
              <a:t>         (</a:t>
            </a:r>
            <a:r>
              <a:rPr lang="en-US" altLang="zh-CN" sz="2000" dirty="0"/>
              <a:t>7) </a:t>
            </a:r>
            <a:r>
              <a:rPr lang="zh-CN" altLang="en-US" sz="2000" dirty="0"/>
              <a:t>连接子准备就绪，此时构件就可以进行交互了</a:t>
            </a:r>
            <a:r>
              <a:rPr lang="zh-CN" altLang="en-US" sz="2000" dirty="0" smtClean="0"/>
              <a:t>。</a:t>
            </a:r>
            <a:endParaRPr lang="zh-CN" altLang="en-US" sz="2000" dirty="0"/>
          </a:p>
        </p:txBody>
      </p:sp>
      <p:sp>
        <p:nvSpPr>
          <p:cNvPr id="10" name="文本框 9"/>
          <p:cNvSpPr txBox="1"/>
          <p:nvPr/>
        </p:nvSpPr>
        <p:spPr>
          <a:xfrm>
            <a:off x="546158" y="5199222"/>
            <a:ext cx="11233248" cy="1015663"/>
          </a:xfrm>
          <a:prstGeom prst="rect">
            <a:avLst/>
          </a:prstGeom>
          <a:noFill/>
        </p:spPr>
        <p:txBody>
          <a:bodyPr wrap="square" rtlCol="0">
            <a:spAutoFit/>
          </a:bodyPr>
          <a:lstStyle/>
          <a:p>
            <a:pPr>
              <a:lnSpc>
                <a:spcPct val="150000"/>
              </a:lnSpc>
            </a:pPr>
            <a:r>
              <a:rPr lang="zh-CN" altLang="en-US" sz="2000" dirty="0" smtClean="0"/>
              <a:t>        第</a:t>
            </a:r>
            <a:r>
              <a:rPr lang="en-US" altLang="zh-CN" sz="2000" dirty="0" smtClean="0"/>
              <a:t>(2)</a:t>
            </a:r>
            <a:r>
              <a:rPr lang="zh-CN" altLang="en-US" sz="2000" dirty="0" smtClean="0"/>
              <a:t>步发布的连接子对象其实只包含连接子与</a:t>
            </a:r>
            <a:r>
              <a:rPr lang="en-US" altLang="zh-CN" sz="2000" dirty="0" smtClean="0"/>
              <a:t>Advice</a:t>
            </a:r>
            <a:r>
              <a:rPr lang="zh-CN" altLang="en-US" sz="2000" dirty="0" smtClean="0"/>
              <a:t>的对应关系，具体的</a:t>
            </a:r>
            <a:r>
              <a:rPr lang="en-US" altLang="zh-CN" sz="2000" dirty="0" smtClean="0"/>
              <a:t>Advice</a:t>
            </a:r>
            <a:r>
              <a:rPr lang="zh-CN" altLang="en-US" sz="2000" dirty="0" smtClean="0"/>
              <a:t>代码还要从第</a:t>
            </a:r>
            <a:r>
              <a:rPr lang="en-US" altLang="zh-CN" sz="2000" dirty="0" smtClean="0"/>
              <a:t>(3)</a:t>
            </a:r>
            <a:r>
              <a:rPr lang="zh-CN" altLang="en-US" sz="2000" dirty="0" smtClean="0"/>
              <a:t>步发布的内容中去下载，然后才能在客户端实例化源端连接子对象。</a:t>
            </a:r>
            <a:endParaRPr lang="zh-CN" altLang="en-US" sz="2000" dirty="0"/>
          </a:p>
        </p:txBody>
      </p:sp>
    </p:spTree>
    <p:extLst>
      <p:ext uri="{BB962C8B-B14F-4D97-AF65-F5344CB8AC3E}">
        <p14:creationId xmlns:p14="http://schemas.microsoft.com/office/powerpoint/2010/main" val="3625681447"/>
      </p:ext>
    </p:extLst>
  </p:cSld>
  <p:clrMapOvr>
    <a:masterClrMapping/>
  </p:clrMapOvr>
  <p:transition spd="slow">
    <p:push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266527" y="693490"/>
            <a:ext cx="117373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2"/>
          <p:cNvSpPr txBox="1"/>
          <p:nvPr/>
        </p:nvSpPr>
        <p:spPr>
          <a:xfrm>
            <a:off x="338535" y="172286"/>
            <a:ext cx="1728192" cy="523220"/>
          </a:xfrm>
          <a:prstGeom prst="rect">
            <a:avLst/>
          </a:prstGeom>
          <a:noFill/>
        </p:spPr>
        <p:txBody>
          <a:bodyPr wrap="square" rtlCol="0">
            <a:spAutoFit/>
          </a:bodyPr>
          <a:lstStyle/>
          <a:p>
            <a:pPr algn="ctr"/>
            <a:r>
              <a:rPr lang="zh-CN" altLang="en-US" sz="2800" b="1" dirty="0" smtClean="0">
                <a:solidFill>
                  <a:srgbClr val="005DA2"/>
                </a:solidFill>
                <a:latin typeface="微软雅黑" pitchFamily="34" charset="-122"/>
                <a:ea typeface="微软雅黑" pitchFamily="34" charset="-122"/>
              </a:rPr>
              <a:t>技术路线</a:t>
            </a:r>
            <a:endParaRPr lang="zh-CN" altLang="en-US" sz="2800" b="1" dirty="0">
              <a:solidFill>
                <a:srgbClr val="005DA2"/>
              </a:solidFill>
              <a:latin typeface="微软雅黑" pitchFamily="34" charset="-122"/>
              <a:ea typeface="微软雅黑" pitchFamily="34" charset="-122"/>
            </a:endParaRPr>
          </a:p>
        </p:txBody>
      </p:sp>
      <p:sp>
        <p:nvSpPr>
          <p:cNvPr id="7" name="文本框 6"/>
          <p:cNvSpPr txBox="1"/>
          <p:nvPr/>
        </p:nvSpPr>
        <p:spPr>
          <a:xfrm>
            <a:off x="518555" y="1917626"/>
            <a:ext cx="11233248" cy="1938992"/>
          </a:xfrm>
          <a:prstGeom prst="rect">
            <a:avLst/>
          </a:prstGeom>
          <a:noFill/>
        </p:spPr>
        <p:txBody>
          <a:bodyPr wrap="square" rtlCol="0">
            <a:spAutoFit/>
          </a:bodyPr>
          <a:lstStyle/>
          <a:p>
            <a:pPr>
              <a:lnSpc>
                <a:spcPct val="150000"/>
              </a:lnSpc>
            </a:pPr>
            <a:r>
              <a:rPr lang="zh-CN" altLang="en-US" sz="2000" dirty="0" smtClean="0"/>
              <a:t>        在应用运行期间，如果需要为业务操作添加新的处理逻辑，只需要创建新的</a:t>
            </a:r>
            <a:r>
              <a:rPr lang="en-US" altLang="zh-CN" sz="2000" dirty="0" smtClean="0"/>
              <a:t>Advice</a:t>
            </a:r>
            <a:r>
              <a:rPr lang="zh-CN" altLang="en-US" sz="2000" dirty="0" smtClean="0"/>
              <a:t>，将其也发布至代码</a:t>
            </a:r>
            <a:r>
              <a:rPr lang="zh-CN" altLang="en-US" sz="2000" dirty="0"/>
              <a:t>库，</a:t>
            </a:r>
            <a:r>
              <a:rPr lang="zh-CN" altLang="en-US" sz="2000" dirty="0" smtClean="0"/>
              <a:t>并修改</a:t>
            </a:r>
            <a:r>
              <a:rPr lang="en-US" altLang="zh-CN" sz="2000" dirty="0" smtClean="0"/>
              <a:t>pkuas.xml</a:t>
            </a:r>
            <a:r>
              <a:rPr lang="zh-CN" altLang="en-US" sz="2000" dirty="0" smtClean="0"/>
              <a:t>文件，将</a:t>
            </a:r>
            <a:r>
              <a:rPr lang="zh-CN" altLang="en-US" sz="2000" dirty="0"/>
              <a:t>其与相应</a:t>
            </a:r>
            <a:r>
              <a:rPr lang="zh-CN" altLang="en-US" sz="2000" dirty="0" smtClean="0"/>
              <a:t>的连接子联系起来。完成上述操作之后，客户端在执行相应操作时，就会自动的去服务器中的代码库中下载新的</a:t>
            </a:r>
            <a:r>
              <a:rPr lang="en-US" altLang="zh-CN" sz="2000" dirty="0" smtClean="0"/>
              <a:t>Advice</a:t>
            </a:r>
            <a:r>
              <a:rPr lang="zh-CN" altLang="en-US" sz="2000" dirty="0" smtClean="0"/>
              <a:t>，并实例化新的源端连接子进行处理，非常便于系统的更新与维护。</a:t>
            </a:r>
            <a:endParaRPr lang="en-US" altLang="zh-CN" sz="2000" dirty="0" smtClean="0"/>
          </a:p>
        </p:txBody>
      </p:sp>
    </p:spTree>
    <p:extLst>
      <p:ext uri="{BB962C8B-B14F-4D97-AF65-F5344CB8AC3E}">
        <p14:creationId xmlns:p14="http://schemas.microsoft.com/office/powerpoint/2010/main" val="3105157935"/>
      </p:ext>
    </p:extLst>
  </p:cSld>
  <p:clrMapOvr>
    <a:masterClrMapping/>
  </p:clrMapOvr>
  <p:transition spd="slow">
    <p:push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266527" y="693490"/>
            <a:ext cx="117373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2"/>
          <p:cNvSpPr txBox="1"/>
          <p:nvPr/>
        </p:nvSpPr>
        <p:spPr>
          <a:xfrm>
            <a:off x="338535" y="172286"/>
            <a:ext cx="1728192" cy="523220"/>
          </a:xfrm>
          <a:prstGeom prst="rect">
            <a:avLst/>
          </a:prstGeom>
          <a:noFill/>
        </p:spPr>
        <p:txBody>
          <a:bodyPr wrap="square" rtlCol="0">
            <a:spAutoFit/>
          </a:bodyPr>
          <a:lstStyle/>
          <a:p>
            <a:pPr algn="ctr"/>
            <a:r>
              <a:rPr lang="zh-CN" altLang="en-US" sz="2800" b="1" dirty="0" smtClean="0">
                <a:solidFill>
                  <a:srgbClr val="005DA2"/>
                </a:solidFill>
                <a:latin typeface="微软雅黑" pitchFamily="34" charset="-122"/>
                <a:ea typeface="微软雅黑" pitchFamily="34" charset="-122"/>
              </a:rPr>
              <a:t>验证手段</a:t>
            </a:r>
            <a:endParaRPr lang="zh-CN" altLang="en-US" sz="2800" b="1" dirty="0">
              <a:solidFill>
                <a:srgbClr val="005DA2"/>
              </a:solidFill>
              <a:latin typeface="微软雅黑" pitchFamily="34" charset="-122"/>
              <a:ea typeface="微软雅黑" pitchFamily="34" charset="-122"/>
            </a:endParaRPr>
          </a:p>
        </p:txBody>
      </p:sp>
      <p:sp>
        <p:nvSpPr>
          <p:cNvPr id="9" name="文本框 8"/>
          <p:cNvSpPr txBox="1"/>
          <p:nvPr/>
        </p:nvSpPr>
        <p:spPr>
          <a:xfrm>
            <a:off x="554559" y="1217801"/>
            <a:ext cx="11161240" cy="5170646"/>
          </a:xfrm>
          <a:prstGeom prst="rect">
            <a:avLst/>
          </a:prstGeom>
          <a:noFill/>
        </p:spPr>
        <p:txBody>
          <a:bodyPr wrap="square" rtlCol="0">
            <a:spAutoFit/>
          </a:bodyPr>
          <a:lstStyle/>
          <a:p>
            <a:pPr>
              <a:lnSpc>
                <a:spcPct val="150000"/>
              </a:lnSpc>
            </a:pPr>
            <a:r>
              <a:rPr lang="zh-CN" altLang="en-US" sz="2000" dirty="0" smtClean="0"/>
              <a:t>        本文</a:t>
            </a:r>
            <a:r>
              <a:rPr lang="zh-CN" altLang="en-US" sz="2000" dirty="0"/>
              <a:t>使用一个简单的</a:t>
            </a:r>
            <a:r>
              <a:rPr lang="en-US" altLang="zh-CN" sz="2000" dirty="0"/>
              <a:t>Time</a:t>
            </a:r>
            <a:r>
              <a:rPr lang="zh-CN" altLang="en-US" sz="2000" dirty="0"/>
              <a:t>应用来展示</a:t>
            </a:r>
            <a:r>
              <a:rPr lang="en-US" altLang="zh-CN" sz="2000" dirty="0"/>
              <a:t>PKUAS</a:t>
            </a:r>
            <a:r>
              <a:rPr lang="zh-CN" altLang="en-US" sz="2000" dirty="0"/>
              <a:t>中自定义连接子的使用方式。该应用的业务逻辑非常简单，就是获取服务器系统时间。不过该应用有一个非功能需求：时间度量。该需求需要记录</a:t>
            </a:r>
            <a:r>
              <a:rPr lang="en-US" altLang="zh-CN" sz="2000" dirty="0"/>
              <a:t>time</a:t>
            </a:r>
            <a:r>
              <a:rPr lang="zh-CN" altLang="en-US" sz="2000" dirty="0"/>
              <a:t>请求的传输时间以及在服务器端的执行时间，因此客户端需要获取到</a:t>
            </a:r>
            <a:r>
              <a:rPr lang="en-US" altLang="zh-CN" sz="2000" dirty="0"/>
              <a:t>time</a:t>
            </a:r>
            <a:r>
              <a:rPr lang="zh-CN" altLang="en-US" sz="2000" dirty="0"/>
              <a:t>请求在服务端的执行时间</a:t>
            </a:r>
            <a:r>
              <a:rPr lang="zh-CN" altLang="en-US" sz="2000" dirty="0" smtClean="0"/>
              <a:t>。</a:t>
            </a:r>
            <a:endParaRPr lang="en-US" altLang="zh-CN" sz="2000" dirty="0" smtClean="0"/>
          </a:p>
          <a:p>
            <a:pPr>
              <a:lnSpc>
                <a:spcPct val="150000"/>
              </a:lnSpc>
            </a:pPr>
            <a:endParaRPr lang="zh-CN" altLang="en-US" sz="2000" dirty="0"/>
          </a:p>
          <a:p>
            <a:pPr>
              <a:lnSpc>
                <a:spcPct val="150000"/>
              </a:lnSpc>
            </a:pPr>
            <a:r>
              <a:rPr lang="zh-CN" altLang="en-US" sz="2000" dirty="0" smtClean="0"/>
              <a:t>        </a:t>
            </a:r>
            <a:endParaRPr lang="en-US" altLang="zh-CN" sz="2000" dirty="0" smtClean="0"/>
          </a:p>
          <a:p>
            <a:pPr>
              <a:lnSpc>
                <a:spcPct val="150000"/>
              </a:lnSpc>
            </a:pPr>
            <a:endParaRPr lang="en-US" altLang="zh-CN" sz="2000" dirty="0"/>
          </a:p>
          <a:p>
            <a:pPr>
              <a:lnSpc>
                <a:spcPct val="150000"/>
              </a:lnSpc>
            </a:pPr>
            <a:endParaRPr lang="en-US" altLang="zh-CN" sz="2000" dirty="0" smtClean="0"/>
          </a:p>
          <a:p>
            <a:pPr>
              <a:lnSpc>
                <a:spcPct val="150000"/>
              </a:lnSpc>
            </a:pPr>
            <a:r>
              <a:rPr lang="zh-CN" altLang="en-US" sz="2000" dirty="0" smtClean="0"/>
              <a:t>        为</a:t>
            </a:r>
            <a:r>
              <a:rPr lang="zh-CN" altLang="en-US" sz="2000" dirty="0"/>
              <a:t>实现该功能，用户只需要重新定义两个</a:t>
            </a:r>
            <a:r>
              <a:rPr lang="en-US" altLang="zh-CN" sz="2000" dirty="0"/>
              <a:t>Advice</a:t>
            </a:r>
            <a:r>
              <a:rPr lang="zh-CN" altLang="en-US" sz="2000" dirty="0"/>
              <a:t>，宿</a:t>
            </a:r>
            <a:r>
              <a:rPr lang="zh-CN" altLang="en-US" sz="2000" dirty="0" smtClean="0"/>
              <a:t>端</a:t>
            </a:r>
            <a:r>
              <a:rPr lang="en-US" altLang="zh-CN" sz="2000" dirty="0" err="1" smtClean="0"/>
              <a:t>SecurityEJBAdviceSink</a:t>
            </a:r>
            <a:r>
              <a:rPr lang="zh-CN" altLang="en-US" sz="2000" dirty="0" smtClean="0"/>
              <a:t>将</a:t>
            </a:r>
            <a:r>
              <a:rPr lang="zh-CN" altLang="en-US" sz="2000" dirty="0"/>
              <a:t>服务器执行时间通过</a:t>
            </a:r>
            <a:r>
              <a:rPr lang="en-US" altLang="zh-CN" sz="2000" dirty="0"/>
              <a:t>Result</a:t>
            </a:r>
            <a:r>
              <a:rPr lang="zh-CN" altLang="en-US" sz="2000" dirty="0"/>
              <a:t>捎带给源</a:t>
            </a:r>
            <a:r>
              <a:rPr lang="zh-CN" altLang="en-US" sz="2000" dirty="0" smtClean="0"/>
              <a:t>端</a:t>
            </a:r>
            <a:r>
              <a:rPr lang="en-US" altLang="zh-CN" sz="2000" dirty="0" err="1" smtClean="0"/>
              <a:t>SecurityEJBAdviceSink</a:t>
            </a:r>
            <a:r>
              <a:rPr lang="zh-CN" altLang="en-US" sz="2000" dirty="0"/>
              <a:t>。</a:t>
            </a:r>
            <a:r>
              <a:rPr lang="zh-CN" altLang="en-US" sz="2000" dirty="0" smtClean="0"/>
              <a:t>然后</a:t>
            </a:r>
            <a:r>
              <a:rPr lang="zh-CN" altLang="en-US" sz="2000" dirty="0"/>
              <a:t>修改</a:t>
            </a:r>
            <a:r>
              <a:rPr lang="en-US" altLang="zh-CN" sz="2000" dirty="0"/>
              <a:t>pkuas.xml</a:t>
            </a:r>
            <a:r>
              <a:rPr lang="zh-CN" altLang="en-US" sz="2000" dirty="0" smtClean="0"/>
              <a:t>文件，如上图，将这两个新的</a:t>
            </a:r>
            <a:r>
              <a:rPr lang="en-US" altLang="zh-CN" sz="2000" dirty="0" smtClean="0"/>
              <a:t>Advice</a:t>
            </a:r>
            <a:r>
              <a:rPr lang="zh-CN" altLang="en-US" sz="2000" dirty="0" smtClean="0"/>
              <a:t>加入到相应的连接子中。之后在执行业务请求时，就会生成新的连接子完成时间度量的需求。</a:t>
            </a:r>
            <a:endParaRPr lang="zh-CN" altLang="en-US" sz="2000" dirty="0"/>
          </a:p>
        </p:txBody>
      </p:sp>
      <p:pic>
        <p:nvPicPr>
          <p:cNvPr id="2" name="图片 1"/>
          <p:cNvPicPr>
            <a:picLocks noChangeAspect="1"/>
          </p:cNvPicPr>
          <p:nvPr/>
        </p:nvPicPr>
        <p:blipFill>
          <a:blip r:embed="rId2"/>
          <a:stretch>
            <a:fillRect/>
          </a:stretch>
        </p:blipFill>
        <p:spPr>
          <a:xfrm>
            <a:off x="3434879" y="2898249"/>
            <a:ext cx="4314825" cy="1809750"/>
          </a:xfrm>
          <a:prstGeom prst="rect">
            <a:avLst/>
          </a:prstGeom>
        </p:spPr>
      </p:pic>
    </p:spTree>
    <p:extLst>
      <p:ext uri="{BB962C8B-B14F-4D97-AF65-F5344CB8AC3E}">
        <p14:creationId xmlns:p14="http://schemas.microsoft.com/office/powerpoint/2010/main" val="1143872121"/>
      </p:ext>
    </p:extLst>
  </p:cSld>
  <p:clrMapOvr>
    <a:masterClrMapping/>
  </p:clrMapOvr>
  <p:transition spd="slow">
    <p:push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266527" y="693490"/>
            <a:ext cx="117373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2"/>
          <p:cNvSpPr txBox="1"/>
          <p:nvPr/>
        </p:nvSpPr>
        <p:spPr>
          <a:xfrm>
            <a:off x="246999" y="170270"/>
            <a:ext cx="1099648" cy="523220"/>
          </a:xfrm>
          <a:prstGeom prst="rect">
            <a:avLst/>
          </a:prstGeom>
          <a:noFill/>
        </p:spPr>
        <p:txBody>
          <a:bodyPr wrap="square" rtlCol="0">
            <a:spAutoFit/>
          </a:bodyPr>
          <a:lstStyle/>
          <a:p>
            <a:pPr algn="ctr"/>
            <a:r>
              <a:rPr lang="zh-CN" altLang="en-US" sz="2800" b="1" dirty="0" smtClean="0">
                <a:solidFill>
                  <a:srgbClr val="005DA2"/>
                </a:solidFill>
                <a:latin typeface="微软雅黑" pitchFamily="34" charset="-122"/>
                <a:ea typeface="微软雅黑" pitchFamily="34" charset="-122"/>
              </a:rPr>
              <a:t>贡献</a:t>
            </a:r>
            <a:endParaRPr lang="zh-CN" altLang="en-US" sz="2800" b="1" dirty="0">
              <a:solidFill>
                <a:srgbClr val="005DA2"/>
              </a:solidFill>
              <a:latin typeface="微软雅黑" pitchFamily="34" charset="-122"/>
              <a:ea typeface="微软雅黑" pitchFamily="34" charset="-122"/>
            </a:endParaRPr>
          </a:p>
        </p:txBody>
      </p:sp>
      <p:sp>
        <p:nvSpPr>
          <p:cNvPr id="9" name="文本框 8"/>
          <p:cNvSpPr txBox="1"/>
          <p:nvPr/>
        </p:nvSpPr>
        <p:spPr>
          <a:xfrm>
            <a:off x="1634679" y="1917626"/>
            <a:ext cx="9910864" cy="1938992"/>
          </a:xfrm>
          <a:prstGeom prst="rect">
            <a:avLst/>
          </a:prstGeom>
          <a:noFill/>
        </p:spPr>
        <p:txBody>
          <a:bodyPr wrap="square" rtlCol="0">
            <a:spAutoFit/>
          </a:bodyPr>
          <a:lstStyle/>
          <a:p>
            <a:pPr>
              <a:lnSpc>
                <a:spcPct val="150000"/>
              </a:lnSpc>
            </a:pPr>
            <a:r>
              <a:rPr lang="zh-CN" altLang="en-US" sz="2000" dirty="0" smtClean="0"/>
              <a:t>本文的主要贡献有以下几点：</a:t>
            </a:r>
            <a:endParaRPr lang="en-US" altLang="zh-CN" sz="2000" dirty="0" smtClean="0"/>
          </a:p>
          <a:p>
            <a:pPr marL="342900" indent="-342900">
              <a:lnSpc>
                <a:spcPct val="150000"/>
              </a:lnSpc>
              <a:buFont typeface="Arial" panose="020B0604020202020204" pitchFamily="34" charset="0"/>
              <a:buChar char="•"/>
            </a:pPr>
            <a:r>
              <a:rPr lang="zh-CN" altLang="en-US" sz="2000" dirty="0" smtClean="0"/>
              <a:t>分析</a:t>
            </a:r>
            <a:r>
              <a:rPr lang="zh-CN" altLang="en-US" sz="2000" dirty="0"/>
              <a:t>了当今对连接子研究的不足之</a:t>
            </a:r>
            <a:r>
              <a:rPr lang="zh-CN" altLang="en-US" sz="2000" dirty="0" smtClean="0"/>
              <a:t>处</a:t>
            </a:r>
            <a:endParaRPr lang="en-US" altLang="zh-CN" sz="2000" dirty="0" smtClean="0"/>
          </a:p>
          <a:p>
            <a:pPr marL="342900" indent="-342900">
              <a:lnSpc>
                <a:spcPct val="150000"/>
              </a:lnSpc>
              <a:buFont typeface="Arial" panose="020B0604020202020204" pitchFamily="34" charset="0"/>
              <a:buChar char="•"/>
            </a:pPr>
            <a:r>
              <a:rPr lang="zh-CN" altLang="en-US" sz="2000" dirty="0" smtClean="0"/>
              <a:t>详细</a:t>
            </a:r>
            <a:r>
              <a:rPr lang="zh-CN" altLang="en-US" sz="2000" dirty="0"/>
              <a:t>描述了</a:t>
            </a:r>
            <a:r>
              <a:rPr lang="en-US" altLang="zh-CN" sz="2000" dirty="0"/>
              <a:t>PKUAS</a:t>
            </a:r>
            <a:r>
              <a:rPr lang="zh-CN" altLang="en-US" sz="2000" dirty="0"/>
              <a:t>中的连接子模型与系统的设计</a:t>
            </a:r>
            <a:r>
              <a:rPr lang="zh-CN" altLang="en-US" sz="2000" dirty="0" smtClean="0"/>
              <a:t>思路</a:t>
            </a:r>
            <a:endParaRPr lang="en-US" altLang="zh-CN" sz="2000" dirty="0" smtClean="0"/>
          </a:p>
          <a:p>
            <a:pPr marL="342900" indent="-342900">
              <a:lnSpc>
                <a:spcPct val="150000"/>
              </a:lnSpc>
              <a:buFont typeface="Arial" panose="020B0604020202020204" pitchFamily="34" charset="0"/>
              <a:buChar char="•"/>
            </a:pPr>
            <a:r>
              <a:rPr lang="zh-CN" altLang="en-US" sz="2000" dirty="0" smtClean="0"/>
              <a:t>通过</a:t>
            </a:r>
            <a:r>
              <a:rPr lang="zh-CN" altLang="en-US" sz="2000" dirty="0"/>
              <a:t>样例展示了</a:t>
            </a:r>
            <a:r>
              <a:rPr lang="en-US" altLang="zh-CN" sz="2000" dirty="0"/>
              <a:t>PKUAS</a:t>
            </a:r>
            <a:r>
              <a:rPr lang="zh-CN" altLang="en-US" sz="2000" dirty="0"/>
              <a:t>中自定义连接子的使用</a:t>
            </a:r>
            <a:r>
              <a:rPr lang="zh-CN" altLang="en-US" sz="2000" dirty="0" smtClean="0"/>
              <a:t>方式</a:t>
            </a:r>
            <a:endParaRPr lang="zh-CN" altLang="en-US" sz="2000" dirty="0"/>
          </a:p>
        </p:txBody>
      </p:sp>
    </p:spTree>
    <p:extLst>
      <p:ext uri="{BB962C8B-B14F-4D97-AF65-F5344CB8AC3E}">
        <p14:creationId xmlns:p14="http://schemas.microsoft.com/office/powerpoint/2010/main" val="3954851527"/>
      </p:ext>
    </p:extLst>
  </p:cSld>
  <p:clrMapOvr>
    <a:masterClrMapping/>
  </p:clrMapOvr>
  <p:transition spd="slow">
    <p:push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266527" y="693490"/>
            <a:ext cx="117373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2"/>
          <p:cNvSpPr txBox="1"/>
          <p:nvPr/>
        </p:nvSpPr>
        <p:spPr>
          <a:xfrm>
            <a:off x="246999" y="170270"/>
            <a:ext cx="1747720" cy="523220"/>
          </a:xfrm>
          <a:prstGeom prst="rect">
            <a:avLst/>
          </a:prstGeom>
          <a:noFill/>
        </p:spPr>
        <p:txBody>
          <a:bodyPr wrap="square" rtlCol="0">
            <a:spAutoFit/>
          </a:bodyPr>
          <a:lstStyle/>
          <a:p>
            <a:pPr algn="ctr"/>
            <a:r>
              <a:rPr lang="zh-CN" altLang="en-US" sz="2800" b="1" dirty="0" smtClean="0">
                <a:solidFill>
                  <a:srgbClr val="005DA2"/>
                </a:solidFill>
                <a:latin typeface="微软雅黑" pitchFamily="34" charset="-122"/>
                <a:ea typeface="微软雅黑" pitchFamily="34" charset="-122"/>
              </a:rPr>
              <a:t>借鉴之处</a:t>
            </a:r>
            <a:endParaRPr lang="zh-CN" altLang="en-US" sz="2800" b="1" dirty="0">
              <a:solidFill>
                <a:srgbClr val="005DA2"/>
              </a:solidFill>
              <a:latin typeface="微软雅黑" pitchFamily="34" charset="-122"/>
              <a:ea typeface="微软雅黑" pitchFamily="34" charset="-122"/>
            </a:endParaRPr>
          </a:p>
        </p:txBody>
      </p:sp>
      <p:sp>
        <p:nvSpPr>
          <p:cNvPr id="9" name="文本框 8"/>
          <p:cNvSpPr txBox="1"/>
          <p:nvPr/>
        </p:nvSpPr>
        <p:spPr>
          <a:xfrm>
            <a:off x="1120859" y="1485578"/>
            <a:ext cx="9910864" cy="4194610"/>
          </a:xfrm>
          <a:prstGeom prst="rect">
            <a:avLst/>
          </a:prstGeom>
          <a:noFill/>
        </p:spPr>
        <p:txBody>
          <a:bodyPr wrap="square" rtlCol="0">
            <a:spAutoFit/>
          </a:bodyPr>
          <a:lstStyle/>
          <a:p>
            <a:pPr>
              <a:lnSpc>
                <a:spcPct val="150000"/>
              </a:lnSpc>
            </a:pPr>
            <a:r>
              <a:rPr lang="zh-CN" altLang="en-US" sz="2000" dirty="0"/>
              <a:t>本文所介绍的</a:t>
            </a:r>
            <a:r>
              <a:rPr lang="en-US" altLang="zh-CN" sz="2000" dirty="0"/>
              <a:t>PKUAS</a:t>
            </a:r>
            <a:r>
              <a:rPr lang="zh-CN" altLang="en-US" sz="2000" dirty="0"/>
              <a:t>连接</a:t>
            </a:r>
            <a:r>
              <a:rPr lang="zh-CN" altLang="en-US" sz="2000" dirty="0" smtClean="0"/>
              <a:t>子模型有</a:t>
            </a:r>
            <a:r>
              <a:rPr lang="zh-CN" altLang="en-US" sz="2000" dirty="0"/>
              <a:t>以下可借鉴之处</a:t>
            </a:r>
            <a:r>
              <a:rPr lang="zh-CN" altLang="en-US" sz="2000" dirty="0" smtClean="0"/>
              <a:t>：</a:t>
            </a:r>
            <a:endParaRPr lang="en-US" altLang="zh-CN" sz="2000" dirty="0" smtClean="0"/>
          </a:p>
          <a:p>
            <a:pPr>
              <a:lnSpc>
                <a:spcPct val="150000"/>
              </a:lnSpc>
            </a:pPr>
            <a:endParaRPr lang="en-US" altLang="zh-CN" sz="2000" dirty="0" smtClean="0"/>
          </a:p>
          <a:p>
            <a:pPr marL="457200" indent="-457200">
              <a:lnSpc>
                <a:spcPct val="150000"/>
              </a:lnSpc>
              <a:buFont typeface="+mj-lt"/>
              <a:buAutoNum type="arabicPeriod"/>
            </a:pPr>
            <a:r>
              <a:rPr lang="en-US" altLang="zh-CN" sz="2000" dirty="0"/>
              <a:t>PKUAS</a:t>
            </a:r>
            <a:r>
              <a:rPr lang="zh-CN" altLang="en-US" sz="2000" dirty="0"/>
              <a:t>中的连接子与</a:t>
            </a:r>
            <a:r>
              <a:rPr lang="en-US" altLang="zh-CN" sz="2000" dirty="0"/>
              <a:t>Advice</a:t>
            </a:r>
            <a:r>
              <a:rPr lang="zh-CN" altLang="en-US" sz="2000" dirty="0"/>
              <a:t>机制，将比较底层且不易更改的中间件部分高度模块化，方便了开发人员对中间件模块的开发，同时也降低了开发门槛</a:t>
            </a:r>
            <a:r>
              <a:rPr lang="zh-CN" altLang="en-US" sz="2000" dirty="0" smtClean="0"/>
              <a:t>。</a:t>
            </a:r>
            <a:endParaRPr lang="en-US" altLang="zh-CN" sz="2000" dirty="0" smtClean="0"/>
          </a:p>
          <a:p>
            <a:pPr marL="457200" indent="-457200">
              <a:lnSpc>
                <a:spcPct val="150000"/>
              </a:lnSpc>
              <a:buFont typeface="+mj-lt"/>
              <a:buAutoNum type="arabicPeriod"/>
            </a:pPr>
            <a:endParaRPr lang="en-US" altLang="zh-CN" sz="2000" dirty="0" smtClean="0"/>
          </a:p>
          <a:p>
            <a:pPr marL="457200" indent="-457200">
              <a:lnSpc>
                <a:spcPct val="150000"/>
              </a:lnSpc>
              <a:buFont typeface="+mj-lt"/>
              <a:buAutoNum type="arabicPeriod"/>
            </a:pPr>
            <a:r>
              <a:rPr lang="zh-CN" altLang="en-US" sz="2000" dirty="0"/>
              <a:t>在</a:t>
            </a:r>
            <a:r>
              <a:rPr lang="en-US" altLang="zh-CN" sz="2000" dirty="0"/>
              <a:t>PKUAS</a:t>
            </a:r>
            <a:r>
              <a:rPr lang="zh-CN" altLang="en-US" sz="2000" dirty="0"/>
              <a:t>中，通过名字服务器发布连接子的交互逻辑，通过</a:t>
            </a:r>
            <a:r>
              <a:rPr lang="en-US" altLang="zh-CN" sz="2000" dirty="0"/>
              <a:t>http</a:t>
            </a:r>
            <a:r>
              <a:rPr lang="zh-CN" altLang="en-US" sz="2000" dirty="0"/>
              <a:t>服务发布连接子所需的</a:t>
            </a:r>
            <a:r>
              <a:rPr lang="en-US" altLang="zh-CN" sz="2000" dirty="0"/>
              <a:t>Advice</a:t>
            </a:r>
            <a:r>
              <a:rPr lang="zh-CN" altLang="en-US" sz="2000" dirty="0"/>
              <a:t>源码，实现了在运行时不改动已有源码即可增加新的交互逻辑的功能。这种设计模式体现了良好的关注点分离原则，交互机制灵活，模块化程度高，有利于系统的维护和演化。</a:t>
            </a:r>
            <a:endParaRPr lang="en-US" altLang="zh-CN" sz="2000" dirty="0" smtClean="0"/>
          </a:p>
        </p:txBody>
      </p:sp>
    </p:spTree>
    <p:extLst>
      <p:ext uri="{BB962C8B-B14F-4D97-AF65-F5344CB8AC3E}">
        <p14:creationId xmlns:p14="http://schemas.microsoft.com/office/powerpoint/2010/main" val="3809648805"/>
      </p:ext>
    </p:extLst>
  </p:cSld>
  <p:clrMapOvr>
    <a:masterClrMapping/>
  </p:clrMapOvr>
  <p:transition spd="slow">
    <p:push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266527" y="693490"/>
            <a:ext cx="117373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2"/>
          <p:cNvSpPr txBox="1"/>
          <p:nvPr/>
        </p:nvSpPr>
        <p:spPr>
          <a:xfrm>
            <a:off x="338535" y="172286"/>
            <a:ext cx="1008112" cy="523220"/>
          </a:xfrm>
          <a:prstGeom prst="rect">
            <a:avLst/>
          </a:prstGeom>
          <a:noFill/>
        </p:spPr>
        <p:txBody>
          <a:bodyPr wrap="square" rtlCol="0">
            <a:spAutoFit/>
          </a:bodyPr>
          <a:lstStyle/>
          <a:p>
            <a:pPr algn="ctr"/>
            <a:r>
              <a:rPr lang="zh-CN" altLang="en-US" sz="2800" b="1" dirty="0" smtClean="0">
                <a:solidFill>
                  <a:srgbClr val="005DA2"/>
                </a:solidFill>
                <a:latin typeface="微软雅黑" pitchFamily="34" charset="-122"/>
                <a:ea typeface="微软雅黑" pitchFamily="34" charset="-122"/>
              </a:rPr>
              <a:t>问题</a:t>
            </a:r>
            <a:endParaRPr lang="zh-CN" altLang="en-US" sz="2800" b="1" dirty="0">
              <a:solidFill>
                <a:srgbClr val="005DA2"/>
              </a:solidFill>
              <a:latin typeface="微软雅黑" pitchFamily="34" charset="-122"/>
              <a:ea typeface="微软雅黑" pitchFamily="34" charset="-122"/>
            </a:endParaRPr>
          </a:p>
        </p:txBody>
      </p:sp>
      <p:sp>
        <p:nvSpPr>
          <p:cNvPr id="10" name="矩形 9"/>
          <p:cNvSpPr/>
          <p:nvPr/>
        </p:nvSpPr>
        <p:spPr>
          <a:xfrm>
            <a:off x="803840" y="1556264"/>
            <a:ext cx="1627369" cy="523220"/>
          </a:xfrm>
          <a:prstGeom prst="rect">
            <a:avLst/>
          </a:prstGeom>
          <a:noFill/>
        </p:spPr>
        <p:txBody>
          <a:bodyPr wrap="none" lIns="91440" tIns="45720" rIns="91440" bIns="45720">
            <a:spAutoFit/>
          </a:bodyPr>
          <a:lstStyle/>
          <a:p>
            <a:pPr algn="ctr"/>
            <a:r>
              <a:rPr lang="zh-CN" altLang="en-US" sz="2800" b="1" dirty="0" smtClean="0"/>
              <a:t>性能</a:t>
            </a:r>
            <a:r>
              <a:rPr lang="zh-CN" altLang="en-US" sz="2800" b="1" dirty="0"/>
              <a:t>损失</a:t>
            </a:r>
            <a:endParaRPr lang="zh-CN" altLang="en-US" sz="2800" b="1" cap="none" spc="0" dirty="0">
              <a:ln w="0"/>
              <a:solidFill>
                <a:schemeClr val="tx1"/>
              </a:solidFill>
              <a:effectLst>
                <a:outerShdw blurRad="38100" dist="19050" dir="2700000" algn="tl" rotWithShape="0">
                  <a:schemeClr val="dk1">
                    <a:alpha val="40000"/>
                  </a:schemeClr>
                </a:outerShdw>
              </a:effectLst>
            </a:endParaRPr>
          </a:p>
        </p:txBody>
      </p:sp>
      <p:sp>
        <p:nvSpPr>
          <p:cNvPr id="12" name="文本框 11"/>
          <p:cNvSpPr txBox="1"/>
          <p:nvPr/>
        </p:nvSpPr>
        <p:spPr>
          <a:xfrm>
            <a:off x="974693" y="2278522"/>
            <a:ext cx="9793088" cy="1424621"/>
          </a:xfrm>
          <a:prstGeom prst="rect">
            <a:avLst/>
          </a:prstGeom>
          <a:noFill/>
        </p:spPr>
        <p:txBody>
          <a:bodyPr wrap="square" rtlCol="0">
            <a:spAutoFit/>
          </a:bodyPr>
          <a:lstStyle/>
          <a:p>
            <a:pPr>
              <a:lnSpc>
                <a:spcPct val="150000"/>
              </a:lnSpc>
            </a:pPr>
            <a:r>
              <a:rPr lang="zh-CN" altLang="en-US" sz="2000" dirty="0" smtClean="0"/>
              <a:t>        </a:t>
            </a:r>
            <a:r>
              <a:rPr lang="en-US" altLang="zh-CN" sz="2000" dirty="0"/>
              <a:t>PKUAS</a:t>
            </a:r>
            <a:r>
              <a:rPr lang="zh-CN" altLang="en-US" sz="2000" dirty="0"/>
              <a:t>提出的连接子机制在处理交互请求时需要经过三重处理：实例化连接子、调用</a:t>
            </a:r>
            <a:r>
              <a:rPr lang="en-US" altLang="zh-CN" sz="2000" dirty="0"/>
              <a:t>Advice</a:t>
            </a:r>
            <a:r>
              <a:rPr lang="zh-CN" altLang="en-US" sz="2000" dirty="0"/>
              <a:t>、执行底层处理逻辑。与传统的系统相比，这种设计方式不可避免的会带来性能损失，降低系统的响应效率。</a:t>
            </a:r>
            <a:endParaRPr lang="zh-CN" altLang="en-US" sz="1800" dirty="0"/>
          </a:p>
        </p:txBody>
      </p:sp>
      <p:sp>
        <p:nvSpPr>
          <p:cNvPr id="7" name="矩形 6"/>
          <p:cNvSpPr/>
          <p:nvPr/>
        </p:nvSpPr>
        <p:spPr>
          <a:xfrm>
            <a:off x="803840" y="3789834"/>
            <a:ext cx="1627369" cy="523220"/>
          </a:xfrm>
          <a:prstGeom prst="rect">
            <a:avLst/>
          </a:prstGeom>
          <a:noFill/>
        </p:spPr>
        <p:txBody>
          <a:bodyPr wrap="none" lIns="91440" tIns="45720" rIns="91440" bIns="45720">
            <a:spAutoFit/>
          </a:bodyPr>
          <a:lstStyle/>
          <a:p>
            <a:pPr algn="ctr"/>
            <a:r>
              <a:rPr lang="zh-CN" altLang="en-US" sz="2800" b="1" dirty="0" smtClean="0"/>
              <a:t>成本</a:t>
            </a:r>
            <a:r>
              <a:rPr lang="zh-CN" altLang="en-US" sz="2800" b="1" dirty="0"/>
              <a:t>增加</a:t>
            </a:r>
            <a:endParaRPr lang="zh-CN" altLang="en-US" sz="2800" b="1" cap="none" spc="0" dirty="0">
              <a:ln w="0"/>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974693" y="4523257"/>
            <a:ext cx="9793088" cy="962956"/>
          </a:xfrm>
          <a:prstGeom prst="rect">
            <a:avLst/>
          </a:prstGeom>
          <a:noFill/>
        </p:spPr>
        <p:txBody>
          <a:bodyPr wrap="square" rtlCol="0">
            <a:spAutoFit/>
          </a:bodyPr>
          <a:lstStyle/>
          <a:p>
            <a:pPr>
              <a:lnSpc>
                <a:spcPct val="150000"/>
              </a:lnSpc>
            </a:pPr>
            <a:r>
              <a:rPr lang="zh-CN" altLang="en-US" sz="2000" dirty="0" smtClean="0"/>
              <a:t>         </a:t>
            </a:r>
            <a:r>
              <a:rPr lang="en-US" altLang="zh-CN" sz="2000" dirty="0"/>
              <a:t>PKUAS</a:t>
            </a:r>
            <a:r>
              <a:rPr lang="zh-CN" altLang="en-US" sz="2000" dirty="0"/>
              <a:t>系统除了需要提供主要服务的服务器之外，还需要两个服务器用来发布连接子对象和连接子对应的</a:t>
            </a:r>
            <a:r>
              <a:rPr lang="en-US" altLang="zh-CN" sz="2000" dirty="0"/>
              <a:t>Advice</a:t>
            </a:r>
            <a:r>
              <a:rPr lang="zh-CN" altLang="en-US" sz="2000" dirty="0"/>
              <a:t>代码，增加了服务器成本。</a:t>
            </a:r>
            <a:endParaRPr lang="zh-CN" altLang="en-US" sz="1800" dirty="0"/>
          </a:p>
        </p:txBody>
      </p:sp>
    </p:spTree>
    <p:extLst>
      <p:ext uri="{BB962C8B-B14F-4D97-AF65-F5344CB8AC3E}">
        <p14:creationId xmlns:p14="http://schemas.microsoft.com/office/powerpoint/2010/main" val="2819088188"/>
      </p:ext>
    </p:extLst>
  </p:cSld>
  <p:clrMapOvr>
    <a:masterClrMapping/>
  </p:clrMapOvr>
  <p:transition spd="slow">
    <p:push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t="5435" b="19587"/>
          <a:stretch/>
        </p:blipFill>
        <p:spPr>
          <a:xfrm>
            <a:off x="0" y="1"/>
            <a:ext cx="12198350" cy="6859588"/>
          </a:xfrm>
          <a:prstGeom prst="rect">
            <a:avLst/>
          </a:prstGeom>
        </p:spPr>
      </p:pic>
      <p:sp>
        <p:nvSpPr>
          <p:cNvPr id="23" name="TextBox 22"/>
          <p:cNvSpPr txBox="1"/>
          <p:nvPr/>
        </p:nvSpPr>
        <p:spPr>
          <a:xfrm>
            <a:off x="3526175" y="2061642"/>
            <a:ext cx="5165288" cy="1200361"/>
          </a:xfrm>
          <a:prstGeom prst="rect">
            <a:avLst/>
          </a:prstGeom>
          <a:noFill/>
        </p:spPr>
        <p:txBody>
          <a:bodyPr wrap="square" lIns="91472" tIns="45736" rIns="91472" bIns="45736" rtlCol="0" anchor="ctr">
            <a:spAutoFit/>
          </a:bodyPr>
          <a:lstStyle/>
          <a:p>
            <a:pPr algn="ctr"/>
            <a:r>
              <a:rPr lang="en-US" altLang="zh-CN" sz="7200" b="1" dirty="0">
                <a:solidFill>
                  <a:srgbClr val="0070C0"/>
                </a:solidFill>
                <a:latin typeface="Arial" pitchFamily="34" charset="0"/>
                <a:ea typeface="微软雅黑" pitchFamily="34" charset="-122"/>
                <a:cs typeface="Arial" pitchFamily="34" charset="0"/>
              </a:rPr>
              <a:t>THANKS</a:t>
            </a:r>
            <a:r>
              <a:rPr lang="zh-CN" altLang="en-US" sz="7200" b="1" dirty="0">
                <a:solidFill>
                  <a:srgbClr val="0070C0"/>
                </a:solidFill>
                <a:latin typeface="Arial" pitchFamily="34" charset="0"/>
                <a:ea typeface="微软雅黑" pitchFamily="34" charset="-122"/>
                <a:cs typeface="Arial" pitchFamily="34" charset="0"/>
              </a:rPr>
              <a:t>！</a:t>
            </a:r>
          </a:p>
        </p:txBody>
      </p:sp>
    </p:spTree>
    <p:extLst>
      <p:ext uri="{BB962C8B-B14F-4D97-AF65-F5344CB8AC3E}">
        <p14:creationId xmlns:p14="http://schemas.microsoft.com/office/powerpoint/2010/main" val="1813668617"/>
      </p:ext>
    </p:extLst>
  </p:cSld>
  <p:clrMapOvr>
    <a:masterClrMapping/>
  </p:clrMapOvr>
  <p:transition spd="slow" advClick="0" advTm="0">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78115" y="44142"/>
            <a:ext cx="930560" cy="1989093"/>
            <a:chOff x="540445" y="2037"/>
            <a:chExt cx="741638" cy="1585269"/>
          </a:xfrm>
        </p:grpSpPr>
        <p:sp>
          <p:nvSpPr>
            <p:cNvPr id="4" name="矩形 3"/>
            <p:cNvSpPr/>
            <p:nvPr/>
          </p:nvSpPr>
          <p:spPr>
            <a:xfrm>
              <a:off x="540445" y="2037"/>
              <a:ext cx="721521" cy="158526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11"/>
            </a:p>
          </p:txBody>
        </p:sp>
        <p:sp>
          <p:nvSpPr>
            <p:cNvPr id="47" name="Title 3"/>
            <p:cNvSpPr txBox="1">
              <a:spLocks/>
            </p:cNvSpPr>
            <p:nvPr/>
          </p:nvSpPr>
          <p:spPr bwMode="auto">
            <a:xfrm>
              <a:off x="646329" y="252065"/>
              <a:ext cx="635754" cy="254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r>
                <a:rPr lang="zh-CN" altLang="en-US" sz="3011" b="1" dirty="0">
                  <a:solidFill>
                    <a:schemeClr val="bg1"/>
                  </a:solidFill>
                  <a:latin typeface="微软雅黑" pitchFamily="34" charset="-122"/>
                </a:rPr>
                <a:t>目录页</a:t>
              </a:r>
              <a:endParaRPr lang="en-US" altLang="zh-CN" sz="3011" b="1" dirty="0">
                <a:solidFill>
                  <a:schemeClr val="bg1"/>
                </a:solidFill>
                <a:latin typeface="微软雅黑" pitchFamily="34" charset="-122"/>
              </a:endParaRPr>
            </a:p>
          </p:txBody>
        </p:sp>
      </p:grpSp>
      <p:sp>
        <p:nvSpPr>
          <p:cNvPr id="71" name="圆角矩形 70"/>
          <p:cNvSpPr/>
          <p:nvPr/>
        </p:nvSpPr>
        <p:spPr>
          <a:xfrm>
            <a:off x="2304434" y="1289309"/>
            <a:ext cx="644007" cy="641802"/>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53028" tIns="76514" rIns="153028" bIns="76514" anchor="ctr"/>
          <a:lstStyle/>
          <a:p>
            <a:pPr algn="ctr">
              <a:defRPr/>
            </a:pPr>
            <a:r>
              <a:rPr lang="en-US" altLang="zh-CN" sz="4517" dirty="0">
                <a:latin typeface="+mj-lt"/>
                <a:ea typeface="Arial Unicode MS" panose="020B0604020202020204" pitchFamily="34" charset="-122"/>
                <a:cs typeface="Arial Unicode MS" panose="020B0604020202020204" pitchFamily="34" charset="-122"/>
              </a:rPr>
              <a:t>1</a:t>
            </a:r>
            <a:endParaRPr lang="zh-CN" altLang="en-US" sz="4517" dirty="0">
              <a:latin typeface="+mj-lt"/>
              <a:ea typeface="Arial Unicode MS" panose="020B0604020202020204" pitchFamily="34" charset="-122"/>
              <a:cs typeface="Arial Unicode MS" panose="020B0604020202020204" pitchFamily="34" charset="-122"/>
            </a:endParaRPr>
          </a:p>
        </p:txBody>
      </p:sp>
      <p:grpSp>
        <p:nvGrpSpPr>
          <p:cNvPr id="72" name="组合 71"/>
          <p:cNvGrpSpPr/>
          <p:nvPr/>
        </p:nvGrpSpPr>
        <p:grpSpPr>
          <a:xfrm>
            <a:off x="3411224" y="1289309"/>
            <a:ext cx="3342987" cy="641802"/>
            <a:chOff x="6339097" y="1573726"/>
            <a:chExt cx="3744416" cy="511504"/>
          </a:xfrm>
        </p:grpSpPr>
        <p:sp>
          <p:nvSpPr>
            <p:cNvPr id="73" name="圆角矩形 72"/>
            <p:cNvSpPr/>
            <p:nvPr/>
          </p:nvSpPr>
          <p:spPr>
            <a:xfrm>
              <a:off x="6339097" y="1573726"/>
              <a:ext cx="3744416" cy="511504"/>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53028" tIns="76514" rIns="153028" bIns="76514" anchor="ctr"/>
            <a:lstStyle/>
            <a:p>
              <a:pPr algn="ctr">
                <a:defRPr/>
              </a:pPr>
              <a:endParaRPr lang="zh-CN" altLang="en-US" sz="4517" dirty="0">
                <a:latin typeface="+mj-lt"/>
                <a:ea typeface="Arial Unicode MS" panose="020B0604020202020204" pitchFamily="34" charset="-122"/>
                <a:cs typeface="Arial Unicode MS" panose="020B0604020202020204" pitchFamily="34" charset="-122"/>
              </a:endParaRPr>
            </a:p>
          </p:txBody>
        </p:sp>
        <p:sp>
          <p:nvSpPr>
            <p:cNvPr id="74" name="矩形 73"/>
            <p:cNvSpPr/>
            <p:nvPr/>
          </p:nvSpPr>
          <p:spPr>
            <a:xfrm>
              <a:off x="7300410" y="1617390"/>
              <a:ext cx="1821608" cy="430891"/>
            </a:xfrm>
            <a:prstGeom prst="rect">
              <a:avLst/>
            </a:prstGeom>
          </p:spPr>
          <p:txBody>
            <a:bodyPr wrap="square" lIns="153028" tIns="76514" rIns="153028" bIns="76514">
              <a:spAutoFit/>
            </a:bodyPr>
            <a:lstStyle/>
            <a:p>
              <a:pPr>
                <a:defRPr/>
              </a:pPr>
              <a:r>
                <a:rPr lang="zh-CN" altLang="en-US" sz="2509"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作者简介</a:t>
              </a:r>
              <a:endParaRPr lang="zh-CN" altLang="zh-CN" sz="2509"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5" name="圆角矩形 74"/>
          <p:cNvSpPr/>
          <p:nvPr/>
        </p:nvSpPr>
        <p:spPr>
          <a:xfrm>
            <a:off x="2304434" y="3776596"/>
            <a:ext cx="644007" cy="641802"/>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53028" tIns="76514" rIns="153028" bIns="76514" anchor="ctr"/>
          <a:lstStyle/>
          <a:p>
            <a:pPr algn="ctr">
              <a:defRPr/>
            </a:pPr>
            <a:r>
              <a:rPr lang="en-US" altLang="zh-CN" sz="4517" dirty="0">
                <a:latin typeface="+mj-lt"/>
                <a:ea typeface="Arial Unicode MS" panose="020B0604020202020204" pitchFamily="34" charset="-122"/>
                <a:cs typeface="Arial Unicode MS" panose="020B0604020202020204" pitchFamily="34" charset="-122"/>
              </a:rPr>
              <a:t>3</a:t>
            </a:r>
            <a:endParaRPr lang="zh-CN" altLang="en-US" sz="4517" dirty="0">
              <a:latin typeface="+mj-lt"/>
              <a:ea typeface="Arial Unicode MS" panose="020B0604020202020204" pitchFamily="34" charset="-122"/>
              <a:cs typeface="Arial Unicode MS" panose="020B0604020202020204" pitchFamily="34" charset="-122"/>
            </a:endParaRPr>
          </a:p>
        </p:txBody>
      </p:sp>
      <p:grpSp>
        <p:nvGrpSpPr>
          <p:cNvPr id="76" name="组合 75"/>
          <p:cNvGrpSpPr/>
          <p:nvPr/>
        </p:nvGrpSpPr>
        <p:grpSpPr>
          <a:xfrm>
            <a:off x="3411224" y="3776595"/>
            <a:ext cx="3342987" cy="641802"/>
            <a:chOff x="6339097" y="3296031"/>
            <a:chExt cx="3744416" cy="511504"/>
          </a:xfrm>
        </p:grpSpPr>
        <p:sp>
          <p:nvSpPr>
            <p:cNvPr id="77" name="圆角矩形 76"/>
            <p:cNvSpPr/>
            <p:nvPr/>
          </p:nvSpPr>
          <p:spPr>
            <a:xfrm>
              <a:off x="6339097" y="3296031"/>
              <a:ext cx="3744416" cy="511504"/>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53028" tIns="76514" rIns="153028" bIns="76514" anchor="ctr"/>
            <a:lstStyle/>
            <a:p>
              <a:pPr algn="ctr">
                <a:defRPr/>
              </a:pPr>
              <a:endParaRPr lang="zh-CN" altLang="en-US" sz="4517" dirty="0">
                <a:latin typeface="+mj-lt"/>
                <a:ea typeface="Arial Unicode MS" panose="020B0604020202020204" pitchFamily="34" charset="-122"/>
                <a:cs typeface="Arial Unicode MS" panose="020B0604020202020204" pitchFamily="34" charset="-122"/>
              </a:endParaRPr>
            </a:p>
          </p:txBody>
        </p:sp>
        <p:sp>
          <p:nvSpPr>
            <p:cNvPr id="78" name="矩形 77"/>
            <p:cNvSpPr/>
            <p:nvPr/>
          </p:nvSpPr>
          <p:spPr>
            <a:xfrm>
              <a:off x="7283708" y="3340274"/>
              <a:ext cx="1821608" cy="430891"/>
            </a:xfrm>
            <a:prstGeom prst="rect">
              <a:avLst/>
            </a:prstGeom>
          </p:spPr>
          <p:txBody>
            <a:bodyPr wrap="square" lIns="153028" tIns="76514" rIns="153028" bIns="76514">
              <a:spAutoFit/>
            </a:bodyPr>
            <a:lstStyle/>
            <a:p>
              <a:pPr>
                <a:defRPr/>
              </a:pPr>
              <a:r>
                <a:rPr lang="zh-CN" altLang="en-US" sz="2509"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解决问题</a:t>
              </a:r>
              <a:endParaRPr lang="zh-CN" altLang="zh-CN" sz="2509"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9" name="圆角矩形 78"/>
          <p:cNvSpPr/>
          <p:nvPr/>
        </p:nvSpPr>
        <p:spPr>
          <a:xfrm>
            <a:off x="2304434" y="5020239"/>
            <a:ext cx="644007" cy="641802"/>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53028" tIns="76514" rIns="153028" bIns="76514" anchor="ctr"/>
          <a:lstStyle/>
          <a:p>
            <a:pPr algn="ctr">
              <a:defRPr/>
            </a:pPr>
            <a:r>
              <a:rPr lang="en-US" altLang="zh-CN" sz="4517" dirty="0">
                <a:latin typeface="+mj-lt"/>
                <a:ea typeface="Arial Unicode MS" panose="020B0604020202020204" pitchFamily="34" charset="-122"/>
                <a:cs typeface="Arial Unicode MS" panose="020B0604020202020204" pitchFamily="34" charset="-122"/>
              </a:rPr>
              <a:t>4</a:t>
            </a:r>
            <a:endParaRPr lang="zh-CN" altLang="en-US" sz="4517" dirty="0">
              <a:latin typeface="+mj-lt"/>
              <a:ea typeface="Arial Unicode MS" panose="020B0604020202020204" pitchFamily="34" charset="-122"/>
              <a:cs typeface="Arial Unicode MS" panose="020B0604020202020204" pitchFamily="34" charset="-122"/>
            </a:endParaRPr>
          </a:p>
        </p:txBody>
      </p:sp>
      <p:grpSp>
        <p:nvGrpSpPr>
          <p:cNvPr id="80" name="组合 79"/>
          <p:cNvGrpSpPr/>
          <p:nvPr/>
        </p:nvGrpSpPr>
        <p:grpSpPr>
          <a:xfrm>
            <a:off x="3411224" y="5020240"/>
            <a:ext cx="3342987" cy="641802"/>
            <a:chOff x="6339097" y="4180903"/>
            <a:chExt cx="3744416" cy="511504"/>
          </a:xfrm>
        </p:grpSpPr>
        <p:sp>
          <p:nvSpPr>
            <p:cNvPr id="81" name="圆角矩形 80"/>
            <p:cNvSpPr/>
            <p:nvPr/>
          </p:nvSpPr>
          <p:spPr>
            <a:xfrm>
              <a:off x="6339097" y="4180903"/>
              <a:ext cx="3744416" cy="511504"/>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53028" tIns="76514" rIns="153028" bIns="76514" anchor="ctr"/>
            <a:lstStyle/>
            <a:p>
              <a:pPr algn="ctr">
                <a:defRPr/>
              </a:pPr>
              <a:endParaRPr lang="zh-CN" altLang="en-US" sz="4517" dirty="0">
                <a:latin typeface="+mj-lt"/>
                <a:ea typeface="Arial Unicode MS" panose="020B0604020202020204" pitchFamily="34" charset="-122"/>
                <a:cs typeface="Arial Unicode MS" panose="020B0604020202020204" pitchFamily="34" charset="-122"/>
              </a:endParaRPr>
            </a:p>
          </p:txBody>
        </p:sp>
        <p:sp>
          <p:nvSpPr>
            <p:cNvPr id="82" name="矩形 81"/>
            <p:cNvSpPr/>
            <p:nvPr/>
          </p:nvSpPr>
          <p:spPr>
            <a:xfrm>
              <a:off x="7283708" y="4231425"/>
              <a:ext cx="1816866" cy="430891"/>
            </a:xfrm>
            <a:prstGeom prst="rect">
              <a:avLst/>
            </a:prstGeom>
          </p:spPr>
          <p:txBody>
            <a:bodyPr wrap="square" lIns="153028" tIns="76514" rIns="153028" bIns="76514">
              <a:spAutoFit/>
            </a:bodyPr>
            <a:lstStyle/>
            <a:p>
              <a:pPr>
                <a:defRPr/>
              </a:pPr>
              <a:r>
                <a:rPr lang="zh-CN" altLang="en-US" sz="2509"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技术路线</a:t>
              </a:r>
              <a:endParaRPr lang="zh-CN" altLang="zh-CN" sz="2509"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3" name="圆角矩形 82"/>
          <p:cNvSpPr/>
          <p:nvPr/>
        </p:nvSpPr>
        <p:spPr>
          <a:xfrm>
            <a:off x="7290460" y="1303192"/>
            <a:ext cx="644007" cy="641802"/>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53028" tIns="76514" rIns="153028" bIns="76514" anchor="ctr"/>
          <a:lstStyle/>
          <a:p>
            <a:pPr algn="ctr">
              <a:defRPr/>
            </a:pPr>
            <a:r>
              <a:rPr lang="en-US" altLang="zh-CN" sz="4517" dirty="0">
                <a:latin typeface="+mj-lt"/>
                <a:ea typeface="Arial Unicode MS" panose="020B0604020202020204" pitchFamily="34" charset="-122"/>
                <a:cs typeface="Arial Unicode MS" panose="020B0604020202020204" pitchFamily="34" charset="-122"/>
              </a:rPr>
              <a:t>5</a:t>
            </a:r>
            <a:endParaRPr lang="zh-CN" altLang="en-US" sz="4517" dirty="0">
              <a:latin typeface="+mj-lt"/>
              <a:ea typeface="Arial Unicode MS" panose="020B0604020202020204" pitchFamily="34" charset="-122"/>
              <a:cs typeface="Arial Unicode MS" panose="020B0604020202020204" pitchFamily="34" charset="-122"/>
            </a:endParaRPr>
          </a:p>
        </p:txBody>
      </p:sp>
      <p:grpSp>
        <p:nvGrpSpPr>
          <p:cNvPr id="84" name="组合 83"/>
          <p:cNvGrpSpPr/>
          <p:nvPr/>
        </p:nvGrpSpPr>
        <p:grpSpPr>
          <a:xfrm>
            <a:off x="8397087" y="1303191"/>
            <a:ext cx="3342987" cy="641802"/>
            <a:chOff x="6339097" y="5057483"/>
            <a:chExt cx="3744416" cy="511504"/>
          </a:xfrm>
        </p:grpSpPr>
        <p:sp>
          <p:nvSpPr>
            <p:cNvPr id="85" name="圆角矩形 84"/>
            <p:cNvSpPr/>
            <p:nvPr/>
          </p:nvSpPr>
          <p:spPr>
            <a:xfrm>
              <a:off x="6339097" y="5057483"/>
              <a:ext cx="3744416" cy="511504"/>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53028" tIns="76514" rIns="153028" bIns="76514" anchor="ctr"/>
            <a:lstStyle/>
            <a:p>
              <a:pPr algn="ctr">
                <a:defRPr/>
              </a:pPr>
              <a:endParaRPr lang="zh-CN" altLang="en-US" sz="4517" dirty="0">
                <a:latin typeface="+mj-lt"/>
                <a:ea typeface="Arial Unicode MS" panose="020B0604020202020204" pitchFamily="34" charset="-122"/>
                <a:cs typeface="Arial Unicode MS" panose="020B0604020202020204" pitchFamily="34" charset="-122"/>
              </a:endParaRPr>
            </a:p>
          </p:txBody>
        </p:sp>
        <p:sp>
          <p:nvSpPr>
            <p:cNvPr id="86" name="矩形 85"/>
            <p:cNvSpPr/>
            <p:nvPr/>
          </p:nvSpPr>
          <p:spPr>
            <a:xfrm>
              <a:off x="7283708" y="5079240"/>
              <a:ext cx="1816737" cy="430891"/>
            </a:xfrm>
            <a:prstGeom prst="rect">
              <a:avLst/>
            </a:prstGeom>
          </p:spPr>
          <p:txBody>
            <a:bodyPr wrap="square" lIns="153028" tIns="76514" rIns="153028" bIns="76514">
              <a:spAutoFit/>
            </a:bodyPr>
            <a:lstStyle/>
            <a:p>
              <a:pPr>
                <a:defRPr/>
              </a:pPr>
              <a:r>
                <a:rPr lang="zh-CN" altLang="en-US" sz="2509"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验证手段</a:t>
              </a:r>
              <a:endParaRPr lang="zh-CN" altLang="zh-CN" sz="2509"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7" name="圆角矩形 86"/>
          <p:cNvSpPr/>
          <p:nvPr/>
        </p:nvSpPr>
        <p:spPr>
          <a:xfrm>
            <a:off x="7275548" y="2535917"/>
            <a:ext cx="644007" cy="641802"/>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53028" tIns="76514" rIns="153028" bIns="76514" anchor="ctr"/>
          <a:lstStyle/>
          <a:p>
            <a:pPr algn="ctr">
              <a:defRPr/>
            </a:pPr>
            <a:r>
              <a:rPr lang="en-US" altLang="zh-CN" sz="4517" dirty="0">
                <a:latin typeface="+mj-lt"/>
                <a:ea typeface="Arial Unicode MS" panose="020B0604020202020204" pitchFamily="34" charset="-122"/>
                <a:cs typeface="Arial Unicode MS" panose="020B0604020202020204" pitchFamily="34" charset="-122"/>
              </a:rPr>
              <a:t>6</a:t>
            </a:r>
            <a:endParaRPr lang="zh-CN" altLang="en-US" sz="4517" dirty="0">
              <a:latin typeface="+mj-lt"/>
              <a:ea typeface="Arial Unicode MS" panose="020B0604020202020204" pitchFamily="34" charset="-122"/>
              <a:cs typeface="Arial Unicode MS" panose="020B0604020202020204" pitchFamily="34" charset="-122"/>
            </a:endParaRPr>
          </a:p>
        </p:txBody>
      </p:sp>
      <p:grpSp>
        <p:nvGrpSpPr>
          <p:cNvPr id="88" name="组合 87"/>
          <p:cNvGrpSpPr/>
          <p:nvPr/>
        </p:nvGrpSpPr>
        <p:grpSpPr>
          <a:xfrm>
            <a:off x="8382175" y="2535918"/>
            <a:ext cx="3343150" cy="641802"/>
            <a:chOff x="6339097" y="5057483"/>
            <a:chExt cx="3744416" cy="511504"/>
          </a:xfrm>
        </p:grpSpPr>
        <p:sp>
          <p:nvSpPr>
            <p:cNvPr id="89" name="圆角矩形 88"/>
            <p:cNvSpPr/>
            <p:nvPr/>
          </p:nvSpPr>
          <p:spPr>
            <a:xfrm>
              <a:off x="6339097" y="5057483"/>
              <a:ext cx="3744416" cy="511504"/>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53028" tIns="76514" rIns="153028" bIns="76514" anchor="ctr"/>
            <a:lstStyle/>
            <a:p>
              <a:pPr algn="ctr">
                <a:defRPr/>
              </a:pPr>
              <a:endParaRPr lang="zh-CN" altLang="en-US" sz="4517" dirty="0">
                <a:latin typeface="+mj-lt"/>
                <a:ea typeface="Arial Unicode MS" panose="020B0604020202020204" pitchFamily="34" charset="-122"/>
                <a:cs typeface="Arial Unicode MS" panose="020B0604020202020204" pitchFamily="34" charset="-122"/>
              </a:endParaRPr>
            </a:p>
          </p:txBody>
        </p:sp>
        <p:sp>
          <p:nvSpPr>
            <p:cNvPr id="90" name="矩形 89"/>
            <p:cNvSpPr/>
            <p:nvPr/>
          </p:nvSpPr>
          <p:spPr>
            <a:xfrm>
              <a:off x="7640381" y="5097771"/>
              <a:ext cx="1108444" cy="430891"/>
            </a:xfrm>
            <a:prstGeom prst="rect">
              <a:avLst/>
            </a:prstGeom>
          </p:spPr>
          <p:txBody>
            <a:bodyPr wrap="square" lIns="153028" tIns="76514" rIns="153028" bIns="76514">
              <a:spAutoFit/>
            </a:bodyPr>
            <a:lstStyle/>
            <a:p>
              <a:pPr>
                <a:defRPr/>
              </a:pPr>
              <a:r>
                <a:rPr lang="zh-CN" altLang="en-US" sz="2509"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贡献</a:t>
              </a:r>
              <a:endParaRPr lang="zh-CN" altLang="zh-CN" sz="2509"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1" name="圆角矩形 90"/>
          <p:cNvSpPr/>
          <p:nvPr/>
        </p:nvSpPr>
        <p:spPr>
          <a:xfrm>
            <a:off x="7290460" y="3766779"/>
            <a:ext cx="644007" cy="641802"/>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53028" tIns="76514" rIns="153028" bIns="76514" anchor="ctr"/>
          <a:lstStyle/>
          <a:p>
            <a:pPr algn="ctr">
              <a:defRPr/>
            </a:pPr>
            <a:r>
              <a:rPr lang="en-US" altLang="zh-CN" sz="4517" dirty="0">
                <a:latin typeface="+mj-lt"/>
                <a:ea typeface="Arial Unicode MS" panose="020B0604020202020204" pitchFamily="34" charset="-122"/>
                <a:cs typeface="Arial Unicode MS" panose="020B0604020202020204" pitchFamily="34" charset="-122"/>
              </a:rPr>
              <a:t>7</a:t>
            </a:r>
            <a:endParaRPr lang="zh-CN" altLang="en-US" sz="4517" dirty="0">
              <a:latin typeface="+mj-lt"/>
              <a:ea typeface="Arial Unicode MS" panose="020B0604020202020204" pitchFamily="34" charset="-122"/>
              <a:cs typeface="Arial Unicode MS" panose="020B0604020202020204" pitchFamily="34" charset="-122"/>
            </a:endParaRPr>
          </a:p>
        </p:txBody>
      </p:sp>
      <p:grpSp>
        <p:nvGrpSpPr>
          <p:cNvPr id="92" name="组合 91"/>
          <p:cNvGrpSpPr/>
          <p:nvPr/>
        </p:nvGrpSpPr>
        <p:grpSpPr>
          <a:xfrm>
            <a:off x="8397087" y="3766779"/>
            <a:ext cx="3343150" cy="641802"/>
            <a:chOff x="6339097" y="5057483"/>
            <a:chExt cx="3744416" cy="511504"/>
          </a:xfrm>
        </p:grpSpPr>
        <p:sp>
          <p:nvSpPr>
            <p:cNvPr id="93" name="圆角矩形 92"/>
            <p:cNvSpPr/>
            <p:nvPr/>
          </p:nvSpPr>
          <p:spPr>
            <a:xfrm>
              <a:off x="6339097" y="5057483"/>
              <a:ext cx="3744416" cy="511504"/>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53028" tIns="76514" rIns="153028" bIns="76514" anchor="ctr"/>
            <a:lstStyle/>
            <a:p>
              <a:pPr algn="ctr">
                <a:defRPr/>
              </a:pPr>
              <a:endParaRPr lang="zh-CN" altLang="en-US" sz="4517" dirty="0">
                <a:latin typeface="+mj-lt"/>
                <a:ea typeface="Arial Unicode MS" panose="020B0604020202020204" pitchFamily="34" charset="-122"/>
                <a:cs typeface="Arial Unicode MS" panose="020B0604020202020204" pitchFamily="34" charset="-122"/>
              </a:endParaRPr>
            </a:p>
          </p:txBody>
        </p:sp>
        <p:sp>
          <p:nvSpPr>
            <p:cNvPr id="94" name="矩形 93"/>
            <p:cNvSpPr/>
            <p:nvPr/>
          </p:nvSpPr>
          <p:spPr>
            <a:xfrm>
              <a:off x="7264736" y="5087595"/>
              <a:ext cx="1893136" cy="430891"/>
            </a:xfrm>
            <a:prstGeom prst="rect">
              <a:avLst/>
            </a:prstGeom>
          </p:spPr>
          <p:txBody>
            <a:bodyPr wrap="square" lIns="153028" tIns="76514" rIns="153028" bIns="76514">
              <a:spAutoFit/>
            </a:bodyPr>
            <a:lstStyle/>
            <a:p>
              <a:pPr>
                <a:defRPr/>
              </a:pPr>
              <a:r>
                <a:rPr lang="zh-CN" altLang="en-US" sz="2509"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借鉴之处</a:t>
              </a:r>
              <a:endParaRPr lang="zh-CN" altLang="zh-CN" sz="2509"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5" name="圆角矩形 94"/>
          <p:cNvSpPr/>
          <p:nvPr/>
        </p:nvSpPr>
        <p:spPr>
          <a:xfrm>
            <a:off x="2304434" y="2532952"/>
            <a:ext cx="644007" cy="641802"/>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53028" tIns="76514" rIns="153028" bIns="76514" anchor="ctr"/>
          <a:lstStyle/>
          <a:p>
            <a:pPr algn="ctr">
              <a:defRPr/>
            </a:pPr>
            <a:r>
              <a:rPr lang="en-US" altLang="zh-CN" sz="4517" dirty="0">
                <a:latin typeface="+mj-lt"/>
                <a:ea typeface="Arial Unicode MS" panose="020B0604020202020204" pitchFamily="34" charset="-122"/>
                <a:cs typeface="Arial Unicode MS" panose="020B0604020202020204" pitchFamily="34" charset="-122"/>
              </a:rPr>
              <a:t>2</a:t>
            </a:r>
            <a:endParaRPr lang="zh-CN" altLang="en-US" sz="4517" dirty="0">
              <a:latin typeface="+mj-lt"/>
              <a:ea typeface="Arial Unicode MS" panose="020B0604020202020204" pitchFamily="34" charset="-122"/>
              <a:cs typeface="Arial Unicode MS" panose="020B0604020202020204" pitchFamily="34" charset="-122"/>
            </a:endParaRPr>
          </a:p>
        </p:txBody>
      </p:sp>
      <p:grpSp>
        <p:nvGrpSpPr>
          <p:cNvPr id="96" name="组合 95"/>
          <p:cNvGrpSpPr/>
          <p:nvPr/>
        </p:nvGrpSpPr>
        <p:grpSpPr>
          <a:xfrm>
            <a:off x="3411224" y="2532952"/>
            <a:ext cx="3342987" cy="641802"/>
            <a:chOff x="6339097" y="3296031"/>
            <a:chExt cx="3744416" cy="511504"/>
          </a:xfrm>
        </p:grpSpPr>
        <p:sp>
          <p:nvSpPr>
            <p:cNvPr id="97" name="圆角矩形 96"/>
            <p:cNvSpPr/>
            <p:nvPr/>
          </p:nvSpPr>
          <p:spPr>
            <a:xfrm>
              <a:off x="6339097" y="3296031"/>
              <a:ext cx="3744416" cy="511504"/>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53028" tIns="76514" rIns="153028" bIns="76514" anchor="ctr"/>
            <a:lstStyle/>
            <a:p>
              <a:pPr algn="ctr">
                <a:defRPr/>
              </a:pPr>
              <a:endParaRPr lang="zh-CN" altLang="en-US" sz="4517" dirty="0">
                <a:latin typeface="+mj-lt"/>
                <a:ea typeface="Arial Unicode MS" panose="020B0604020202020204" pitchFamily="34" charset="-122"/>
                <a:cs typeface="Arial Unicode MS" panose="020B0604020202020204" pitchFamily="34" charset="-122"/>
              </a:endParaRPr>
            </a:p>
          </p:txBody>
        </p:sp>
        <p:sp>
          <p:nvSpPr>
            <p:cNvPr id="98" name="矩形 97"/>
            <p:cNvSpPr/>
            <p:nvPr/>
          </p:nvSpPr>
          <p:spPr>
            <a:xfrm>
              <a:off x="7283707" y="3340274"/>
              <a:ext cx="2065694" cy="430891"/>
            </a:xfrm>
            <a:prstGeom prst="rect">
              <a:avLst/>
            </a:prstGeom>
          </p:spPr>
          <p:txBody>
            <a:bodyPr wrap="square" lIns="153028" tIns="76514" rIns="153028" bIns="76514">
              <a:spAutoFit/>
            </a:bodyPr>
            <a:lstStyle/>
            <a:p>
              <a:pPr>
                <a:defRPr/>
              </a:pPr>
              <a:r>
                <a:rPr lang="zh-CN" altLang="en-US" sz="2509"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术语介绍</a:t>
              </a:r>
              <a:endParaRPr lang="zh-CN" altLang="zh-CN" sz="2509"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9" name="圆角矩形 98"/>
          <p:cNvSpPr/>
          <p:nvPr/>
        </p:nvSpPr>
        <p:spPr>
          <a:xfrm>
            <a:off x="7293143" y="4997640"/>
            <a:ext cx="644007" cy="641802"/>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53028" tIns="76514" rIns="153028" bIns="76514" anchor="ctr"/>
          <a:lstStyle/>
          <a:p>
            <a:pPr algn="ctr">
              <a:defRPr/>
            </a:pPr>
            <a:r>
              <a:rPr lang="en-US" altLang="zh-CN" sz="4517" dirty="0">
                <a:latin typeface="+mj-lt"/>
                <a:ea typeface="Arial Unicode MS" panose="020B0604020202020204" pitchFamily="34" charset="-122"/>
                <a:cs typeface="Arial Unicode MS" panose="020B0604020202020204" pitchFamily="34" charset="-122"/>
              </a:rPr>
              <a:t>8</a:t>
            </a:r>
            <a:endParaRPr lang="zh-CN" altLang="en-US" sz="4517" dirty="0">
              <a:latin typeface="+mj-lt"/>
              <a:ea typeface="Arial Unicode MS" panose="020B0604020202020204" pitchFamily="34" charset="-122"/>
              <a:cs typeface="Arial Unicode MS" panose="020B0604020202020204" pitchFamily="34" charset="-122"/>
            </a:endParaRPr>
          </a:p>
        </p:txBody>
      </p:sp>
      <p:grpSp>
        <p:nvGrpSpPr>
          <p:cNvPr id="100" name="组合 99"/>
          <p:cNvGrpSpPr/>
          <p:nvPr/>
        </p:nvGrpSpPr>
        <p:grpSpPr>
          <a:xfrm>
            <a:off x="8399770" y="4997636"/>
            <a:ext cx="3343150" cy="641802"/>
            <a:chOff x="6339097" y="5057483"/>
            <a:chExt cx="3744416" cy="511504"/>
          </a:xfrm>
        </p:grpSpPr>
        <p:sp>
          <p:nvSpPr>
            <p:cNvPr id="101" name="圆角矩形 100"/>
            <p:cNvSpPr/>
            <p:nvPr/>
          </p:nvSpPr>
          <p:spPr>
            <a:xfrm>
              <a:off x="6339097" y="5057483"/>
              <a:ext cx="3744416" cy="511504"/>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53028" tIns="76514" rIns="153028" bIns="76514" anchor="ctr"/>
            <a:lstStyle/>
            <a:p>
              <a:pPr algn="ctr">
                <a:defRPr/>
              </a:pPr>
              <a:endParaRPr lang="zh-CN" altLang="en-US" sz="4517" dirty="0">
                <a:latin typeface="+mj-lt"/>
                <a:ea typeface="Arial Unicode MS" panose="020B0604020202020204" pitchFamily="34" charset="-122"/>
                <a:cs typeface="Arial Unicode MS" panose="020B0604020202020204" pitchFamily="34" charset="-122"/>
              </a:endParaRPr>
            </a:p>
          </p:txBody>
        </p:sp>
        <p:sp>
          <p:nvSpPr>
            <p:cNvPr id="102" name="矩形 101"/>
            <p:cNvSpPr/>
            <p:nvPr/>
          </p:nvSpPr>
          <p:spPr>
            <a:xfrm>
              <a:off x="7264736" y="5087595"/>
              <a:ext cx="1893136" cy="430891"/>
            </a:xfrm>
            <a:prstGeom prst="rect">
              <a:avLst/>
            </a:prstGeom>
          </p:spPr>
          <p:txBody>
            <a:bodyPr wrap="square" lIns="153028" tIns="76514" rIns="153028" bIns="76514">
              <a:spAutoFit/>
            </a:bodyPr>
            <a:lstStyle/>
            <a:p>
              <a:pPr>
                <a:defRPr/>
              </a:pPr>
              <a:r>
                <a:rPr lang="zh-CN" altLang="en-US" sz="2509"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问题</a:t>
              </a:r>
              <a:endParaRPr lang="zh-CN" altLang="zh-CN" sz="2509"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640440718"/>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266527" y="693490"/>
            <a:ext cx="117373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2"/>
          <p:cNvSpPr txBox="1"/>
          <p:nvPr/>
        </p:nvSpPr>
        <p:spPr>
          <a:xfrm>
            <a:off x="338535" y="172286"/>
            <a:ext cx="1728192" cy="523220"/>
          </a:xfrm>
          <a:prstGeom prst="rect">
            <a:avLst/>
          </a:prstGeom>
          <a:noFill/>
        </p:spPr>
        <p:txBody>
          <a:bodyPr wrap="square" rtlCol="0">
            <a:spAutoFit/>
          </a:bodyPr>
          <a:lstStyle/>
          <a:p>
            <a:pPr algn="ctr"/>
            <a:r>
              <a:rPr lang="zh-CN" altLang="en-US" sz="2800" b="1" dirty="0" smtClean="0">
                <a:solidFill>
                  <a:srgbClr val="005DA2"/>
                </a:solidFill>
                <a:latin typeface="微软雅黑" pitchFamily="34" charset="-122"/>
                <a:ea typeface="微软雅黑" pitchFamily="34" charset="-122"/>
              </a:rPr>
              <a:t>作者简介</a:t>
            </a:r>
            <a:endParaRPr lang="zh-CN" altLang="en-US" sz="2800" b="1" dirty="0">
              <a:solidFill>
                <a:srgbClr val="005DA2"/>
              </a:solidFill>
              <a:latin typeface="微软雅黑" pitchFamily="34" charset="-122"/>
              <a:ea typeface="微软雅黑" pitchFamily="34" charset="-122"/>
            </a:endParaRPr>
          </a:p>
        </p:txBody>
      </p:sp>
      <p:sp>
        <p:nvSpPr>
          <p:cNvPr id="8" name="矩形 7"/>
          <p:cNvSpPr/>
          <p:nvPr/>
        </p:nvSpPr>
        <p:spPr>
          <a:xfrm>
            <a:off x="849157" y="1539392"/>
            <a:ext cx="1261884" cy="523220"/>
          </a:xfrm>
          <a:prstGeom prst="rect">
            <a:avLst/>
          </a:prstGeom>
          <a:noFill/>
        </p:spPr>
        <p:txBody>
          <a:bodyPr wrap="none" lIns="91440" tIns="45720" rIns="91440" bIns="45720">
            <a:spAutoFit/>
          </a:bodyPr>
          <a:lstStyle/>
          <a:p>
            <a:pPr algn="ctr"/>
            <a:r>
              <a:rPr lang="zh-CN" altLang="en-US" sz="2800" b="1" dirty="0" smtClean="0"/>
              <a:t>曹东刚</a:t>
            </a:r>
            <a:endParaRPr lang="zh-CN" altLang="en-US" sz="2800" b="1" cap="none" spc="0" dirty="0">
              <a:ln w="0"/>
              <a:solidFill>
                <a:schemeClr val="tx1"/>
              </a:solidFill>
              <a:effectLst>
                <a:outerShdw blurRad="38100" dist="19050" dir="2700000" algn="tl" rotWithShape="0">
                  <a:schemeClr val="dk1">
                    <a:alpha val="40000"/>
                  </a:schemeClr>
                </a:outerShdw>
              </a:effectLst>
            </a:endParaRPr>
          </a:p>
        </p:txBody>
      </p:sp>
      <p:sp>
        <p:nvSpPr>
          <p:cNvPr id="9" name="文本框 8"/>
          <p:cNvSpPr txBox="1"/>
          <p:nvPr/>
        </p:nvSpPr>
        <p:spPr>
          <a:xfrm>
            <a:off x="1058615" y="2332802"/>
            <a:ext cx="9793088" cy="962956"/>
          </a:xfrm>
          <a:prstGeom prst="rect">
            <a:avLst/>
          </a:prstGeom>
          <a:noFill/>
        </p:spPr>
        <p:txBody>
          <a:bodyPr wrap="square" rtlCol="0">
            <a:spAutoFit/>
          </a:bodyPr>
          <a:lstStyle/>
          <a:p>
            <a:pPr>
              <a:lnSpc>
                <a:spcPct val="150000"/>
              </a:lnSpc>
            </a:pPr>
            <a:r>
              <a:rPr lang="zh-CN" altLang="en-US" sz="2000" dirty="0" smtClean="0"/>
              <a:t>        北京大学</a:t>
            </a:r>
            <a:r>
              <a:rPr lang="zh-CN" altLang="en-US" sz="2000" dirty="0"/>
              <a:t>电子工程与计算机科学学院副教授，主要研究方向包括软件系统、分布式技算、云计算和大数据处理。曾经参加过</a:t>
            </a:r>
            <a:r>
              <a:rPr lang="en-US" altLang="zh-CN" sz="2000" dirty="0"/>
              <a:t>PKUAS</a:t>
            </a:r>
            <a:r>
              <a:rPr lang="zh-CN" altLang="en-US" sz="2000" dirty="0"/>
              <a:t>、</a:t>
            </a:r>
            <a:r>
              <a:rPr lang="en-US" altLang="zh-CN" sz="2000" dirty="0" err="1"/>
              <a:t>UniAS</a:t>
            </a:r>
            <a:r>
              <a:rPr lang="zh-CN" altLang="en-US" sz="2000" dirty="0"/>
              <a:t>、</a:t>
            </a:r>
            <a:r>
              <a:rPr lang="en-US" altLang="zh-CN" sz="2000" dirty="0" err="1"/>
              <a:t>Docklet</a:t>
            </a:r>
            <a:r>
              <a:rPr lang="zh-CN" altLang="en-US" sz="2000" dirty="0"/>
              <a:t>等项目。</a:t>
            </a:r>
            <a:endParaRPr lang="zh-CN" altLang="en-US" sz="1800" dirty="0"/>
          </a:p>
        </p:txBody>
      </p:sp>
      <p:sp>
        <p:nvSpPr>
          <p:cNvPr id="14" name="矩形 13"/>
          <p:cNvSpPr/>
          <p:nvPr/>
        </p:nvSpPr>
        <p:spPr>
          <a:xfrm>
            <a:off x="849157" y="3652133"/>
            <a:ext cx="1261884" cy="523220"/>
          </a:xfrm>
          <a:prstGeom prst="rect">
            <a:avLst/>
          </a:prstGeom>
          <a:noFill/>
        </p:spPr>
        <p:txBody>
          <a:bodyPr wrap="none" lIns="91440" tIns="45720" rIns="91440" bIns="45720">
            <a:spAutoFit/>
          </a:bodyPr>
          <a:lstStyle/>
          <a:p>
            <a:pPr algn="ctr"/>
            <a:r>
              <a:rPr lang="zh-CN" altLang="en-US" sz="2800" b="1" dirty="0" smtClean="0"/>
              <a:t>曹建农</a:t>
            </a:r>
            <a:endParaRPr lang="zh-CN" altLang="en-US" sz="2800" b="1" cap="none" spc="0" dirty="0">
              <a:ln w="0"/>
              <a:solidFill>
                <a:schemeClr val="tx1"/>
              </a:solidFill>
              <a:effectLst>
                <a:outerShdw blurRad="38100" dist="19050" dir="2700000" algn="tl" rotWithShape="0">
                  <a:schemeClr val="dk1">
                    <a:alpha val="40000"/>
                  </a:schemeClr>
                </a:outerShdw>
              </a:effectLst>
            </a:endParaRPr>
          </a:p>
        </p:txBody>
      </p:sp>
      <p:sp>
        <p:nvSpPr>
          <p:cNvPr id="15" name="文本框 14"/>
          <p:cNvSpPr txBox="1"/>
          <p:nvPr/>
        </p:nvSpPr>
        <p:spPr>
          <a:xfrm>
            <a:off x="1058615" y="4445543"/>
            <a:ext cx="9793088" cy="1424621"/>
          </a:xfrm>
          <a:prstGeom prst="rect">
            <a:avLst/>
          </a:prstGeom>
          <a:noFill/>
        </p:spPr>
        <p:txBody>
          <a:bodyPr wrap="square" rtlCol="0">
            <a:spAutoFit/>
          </a:bodyPr>
          <a:lstStyle/>
          <a:p>
            <a:pPr>
              <a:lnSpc>
                <a:spcPct val="150000"/>
              </a:lnSpc>
            </a:pPr>
            <a:r>
              <a:rPr lang="en-US" altLang="zh-CN" sz="2000" dirty="0" smtClean="0"/>
              <a:t>        </a:t>
            </a:r>
            <a:r>
              <a:rPr lang="zh-CN" altLang="zh-CN" sz="2000" dirty="0" smtClean="0"/>
              <a:t>香港理工大学电子计算学院</a:t>
            </a:r>
            <a:r>
              <a:rPr lang="zh-CN" altLang="zh-CN" sz="2000" dirty="0"/>
              <a:t>讲座教授、互联网与移动计算实验室主任。主要研究方向包括并行和分布式计算、无线网络和移动计算、大数据和云计算、普适计算、容错计算等。</a:t>
            </a:r>
            <a:endParaRPr lang="zh-CN" altLang="en-US" sz="1600" dirty="0"/>
          </a:p>
        </p:txBody>
      </p:sp>
    </p:spTree>
    <p:extLst>
      <p:ext uri="{BB962C8B-B14F-4D97-AF65-F5344CB8AC3E}">
        <p14:creationId xmlns:p14="http://schemas.microsoft.com/office/powerpoint/2010/main" val="1246049785"/>
      </p:ext>
    </p:extLst>
  </p:cSld>
  <p:clrMapOvr>
    <a:masterClrMapping/>
  </p:clrMapOvr>
  <p:transition spd="slow">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266527" y="693490"/>
            <a:ext cx="117373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2"/>
          <p:cNvSpPr txBox="1"/>
          <p:nvPr/>
        </p:nvSpPr>
        <p:spPr>
          <a:xfrm>
            <a:off x="338535" y="172286"/>
            <a:ext cx="1728192" cy="523220"/>
          </a:xfrm>
          <a:prstGeom prst="rect">
            <a:avLst/>
          </a:prstGeom>
          <a:noFill/>
        </p:spPr>
        <p:txBody>
          <a:bodyPr wrap="square" rtlCol="0">
            <a:spAutoFit/>
          </a:bodyPr>
          <a:lstStyle/>
          <a:p>
            <a:pPr algn="ctr"/>
            <a:r>
              <a:rPr lang="zh-CN" altLang="en-US" sz="2800" b="1" dirty="0" smtClean="0">
                <a:solidFill>
                  <a:srgbClr val="005DA2"/>
                </a:solidFill>
                <a:latin typeface="微软雅黑" pitchFamily="34" charset="-122"/>
                <a:ea typeface="微软雅黑" pitchFamily="34" charset="-122"/>
              </a:rPr>
              <a:t>作者简介</a:t>
            </a:r>
            <a:endParaRPr lang="zh-CN" altLang="en-US" sz="2800" b="1" dirty="0">
              <a:solidFill>
                <a:srgbClr val="005DA2"/>
              </a:solidFill>
              <a:latin typeface="微软雅黑" pitchFamily="34" charset="-122"/>
              <a:ea typeface="微软雅黑" pitchFamily="34" charset="-122"/>
            </a:endParaRPr>
          </a:p>
        </p:txBody>
      </p:sp>
      <p:sp>
        <p:nvSpPr>
          <p:cNvPr id="10" name="矩形 9"/>
          <p:cNvSpPr/>
          <p:nvPr/>
        </p:nvSpPr>
        <p:spPr>
          <a:xfrm>
            <a:off x="955082" y="1556264"/>
            <a:ext cx="906017" cy="523220"/>
          </a:xfrm>
          <a:prstGeom prst="rect">
            <a:avLst/>
          </a:prstGeom>
          <a:noFill/>
        </p:spPr>
        <p:txBody>
          <a:bodyPr wrap="none" lIns="91440" tIns="45720" rIns="91440" bIns="45720">
            <a:spAutoFit/>
          </a:bodyPr>
          <a:lstStyle/>
          <a:p>
            <a:pPr algn="ctr"/>
            <a:r>
              <a:rPr lang="zh-CN" altLang="en-US" sz="2800" b="1" dirty="0" smtClean="0"/>
              <a:t>梅宏</a:t>
            </a:r>
            <a:endParaRPr lang="zh-CN" altLang="en-US" sz="2800" b="1" cap="none" spc="0" dirty="0">
              <a:ln w="0"/>
              <a:solidFill>
                <a:schemeClr val="tx1"/>
              </a:solidFill>
              <a:effectLst>
                <a:outerShdw blurRad="38100" dist="19050" dir="2700000" algn="tl" rotWithShape="0">
                  <a:schemeClr val="dk1">
                    <a:alpha val="40000"/>
                  </a:schemeClr>
                </a:outerShdw>
              </a:effectLst>
            </a:endParaRPr>
          </a:p>
        </p:txBody>
      </p:sp>
      <p:sp>
        <p:nvSpPr>
          <p:cNvPr id="12" name="文本框 11"/>
          <p:cNvSpPr txBox="1"/>
          <p:nvPr/>
        </p:nvSpPr>
        <p:spPr>
          <a:xfrm>
            <a:off x="986607" y="2349674"/>
            <a:ext cx="9793088" cy="2347950"/>
          </a:xfrm>
          <a:prstGeom prst="rect">
            <a:avLst/>
          </a:prstGeom>
          <a:noFill/>
        </p:spPr>
        <p:txBody>
          <a:bodyPr wrap="square" rtlCol="0">
            <a:spAutoFit/>
          </a:bodyPr>
          <a:lstStyle/>
          <a:p>
            <a:pPr>
              <a:lnSpc>
                <a:spcPct val="150000"/>
              </a:lnSpc>
            </a:pPr>
            <a:r>
              <a:rPr lang="zh-CN" altLang="en-US" sz="2000" dirty="0" smtClean="0"/>
              <a:t>        中国科学院</a:t>
            </a:r>
            <a:r>
              <a:rPr lang="zh-CN" altLang="en-US" sz="2000" dirty="0"/>
              <a:t>院士，现任北京理工大学常务副校长、北京大学高可信软件技术教育部重点实验室主任。主要研究方向包括构软件中间件、软件构件技术、开发方法学、软件复用等。承担了数十项国家级科学项目，两次担任国家</a:t>
            </a:r>
            <a:r>
              <a:rPr lang="en-US" altLang="zh-CN" sz="2000" dirty="0"/>
              <a:t>973</a:t>
            </a:r>
            <a:r>
              <a:rPr lang="zh-CN" altLang="en-US" sz="2000" dirty="0"/>
              <a:t>计划项目首席科学家，获国家自然科学二等奖、国家技术发明二等奖、国家科技进步二等奖、教育部自然科学一等奖、教育部技术发明一等奖等科技成果奖励。</a:t>
            </a:r>
            <a:endParaRPr lang="zh-CN" altLang="en-US" sz="1800" dirty="0"/>
          </a:p>
        </p:txBody>
      </p:sp>
    </p:spTree>
    <p:extLst>
      <p:ext uri="{BB962C8B-B14F-4D97-AF65-F5344CB8AC3E}">
        <p14:creationId xmlns:p14="http://schemas.microsoft.com/office/powerpoint/2010/main" val="2161291381"/>
      </p:ext>
    </p:extLst>
  </p:cSld>
  <p:clrMapOvr>
    <a:masterClrMapping/>
  </p:clrMapOvr>
  <p:transition spd="slow">
    <p:push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266527" y="693490"/>
            <a:ext cx="117373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2"/>
          <p:cNvSpPr txBox="1"/>
          <p:nvPr/>
        </p:nvSpPr>
        <p:spPr>
          <a:xfrm>
            <a:off x="338535" y="172286"/>
            <a:ext cx="1728192" cy="523220"/>
          </a:xfrm>
          <a:prstGeom prst="rect">
            <a:avLst/>
          </a:prstGeom>
          <a:noFill/>
        </p:spPr>
        <p:txBody>
          <a:bodyPr wrap="square" rtlCol="0">
            <a:spAutoFit/>
          </a:bodyPr>
          <a:lstStyle/>
          <a:p>
            <a:pPr algn="ctr"/>
            <a:r>
              <a:rPr lang="zh-CN" altLang="en-US" sz="2800" b="1" dirty="0" smtClean="0">
                <a:solidFill>
                  <a:srgbClr val="005DA2"/>
                </a:solidFill>
                <a:latin typeface="微软雅黑" pitchFamily="34" charset="-122"/>
                <a:ea typeface="微软雅黑" pitchFamily="34" charset="-122"/>
              </a:rPr>
              <a:t>术语介绍</a:t>
            </a:r>
            <a:endParaRPr lang="zh-CN" altLang="en-US" sz="2800" b="1" dirty="0">
              <a:solidFill>
                <a:srgbClr val="005DA2"/>
              </a:solidFill>
              <a:latin typeface="微软雅黑" pitchFamily="34" charset="-122"/>
              <a:ea typeface="微软雅黑" pitchFamily="34" charset="-122"/>
            </a:endParaRPr>
          </a:p>
        </p:txBody>
      </p:sp>
      <p:sp>
        <p:nvSpPr>
          <p:cNvPr id="10" name="矩形 9"/>
          <p:cNvSpPr/>
          <p:nvPr/>
        </p:nvSpPr>
        <p:spPr>
          <a:xfrm>
            <a:off x="955082" y="1556264"/>
            <a:ext cx="906017" cy="523220"/>
          </a:xfrm>
          <a:prstGeom prst="rect">
            <a:avLst/>
          </a:prstGeom>
          <a:noFill/>
        </p:spPr>
        <p:txBody>
          <a:bodyPr wrap="none" lIns="91440" tIns="45720" rIns="91440" bIns="45720">
            <a:spAutoFit/>
          </a:bodyPr>
          <a:lstStyle/>
          <a:p>
            <a:pPr algn="ctr"/>
            <a:r>
              <a:rPr lang="zh-CN" altLang="en-US" sz="2800" b="1" dirty="0" smtClean="0"/>
              <a:t>构件</a:t>
            </a:r>
            <a:endParaRPr lang="zh-CN" altLang="en-US" sz="2800" b="1" cap="none" spc="0" dirty="0">
              <a:ln w="0"/>
              <a:solidFill>
                <a:schemeClr val="tx1"/>
              </a:solidFill>
              <a:effectLst>
                <a:outerShdw blurRad="38100" dist="19050" dir="2700000" algn="tl" rotWithShape="0">
                  <a:schemeClr val="dk1">
                    <a:alpha val="40000"/>
                  </a:schemeClr>
                </a:outerShdw>
              </a:effectLst>
            </a:endParaRPr>
          </a:p>
        </p:txBody>
      </p:sp>
      <p:sp>
        <p:nvSpPr>
          <p:cNvPr id="12" name="文本框 11"/>
          <p:cNvSpPr txBox="1"/>
          <p:nvPr/>
        </p:nvSpPr>
        <p:spPr>
          <a:xfrm>
            <a:off x="974693" y="2278522"/>
            <a:ext cx="9793088" cy="1886286"/>
          </a:xfrm>
          <a:prstGeom prst="rect">
            <a:avLst/>
          </a:prstGeom>
          <a:noFill/>
        </p:spPr>
        <p:txBody>
          <a:bodyPr wrap="square" rtlCol="0">
            <a:spAutoFit/>
          </a:bodyPr>
          <a:lstStyle/>
          <a:p>
            <a:pPr>
              <a:lnSpc>
                <a:spcPct val="150000"/>
              </a:lnSpc>
            </a:pPr>
            <a:r>
              <a:rPr lang="zh-CN" altLang="en-US" sz="2000" dirty="0" smtClean="0"/>
              <a:t>        构件</a:t>
            </a:r>
            <a:r>
              <a:rPr lang="zh-CN" altLang="en-US" sz="2000" dirty="0"/>
              <a:t>是具有某种功能的可重用的软件模板单元，是软件体系结构的组成元素</a:t>
            </a:r>
            <a:r>
              <a:rPr lang="zh-CN" altLang="en-US" sz="2000" dirty="0" smtClean="0"/>
              <a:t>。</a:t>
            </a:r>
            <a:r>
              <a:rPr lang="zh-CN" altLang="en-US" sz="2000" dirty="0"/>
              <a:t>按照</a:t>
            </a:r>
            <a:r>
              <a:rPr lang="zh-CN" altLang="en-US" sz="2000" dirty="0" smtClean="0"/>
              <a:t>构件</a:t>
            </a:r>
            <a:r>
              <a:rPr lang="zh-CN" altLang="en-US" sz="2000" dirty="0"/>
              <a:t>功能进行划分，可分为处理构件、数据构件和连接构件三种。处理构件负责对数据进行加工，数据构件是被加工的信息，连接构件把体系结构的不同部分组合连接起来。</a:t>
            </a:r>
            <a:endParaRPr lang="zh-CN" altLang="en-US" sz="1800" dirty="0"/>
          </a:p>
        </p:txBody>
      </p:sp>
      <p:sp>
        <p:nvSpPr>
          <p:cNvPr id="7" name="矩形 6"/>
          <p:cNvSpPr/>
          <p:nvPr/>
        </p:nvSpPr>
        <p:spPr>
          <a:xfrm>
            <a:off x="834513" y="4490750"/>
            <a:ext cx="1266693" cy="523220"/>
          </a:xfrm>
          <a:prstGeom prst="rect">
            <a:avLst/>
          </a:prstGeom>
          <a:noFill/>
        </p:spPr>
        <p:txBody>
          <a:bodyPr wrap="none" lIns="91440" tIns="45720" rIns="91440" bIns="45720">
            <a:spAutoFit/>
          </a:bodyPr>
          <a:lstStyle/>
          <a:p>
            <a:pPr algn="ctr"/>
            <a:r>
              <a:rPr lang="zh-CN" altLang="en-US" sz="2800" b="1" dirty="0" smtClean="0"/>
              <a:t>连接子</a:t>
            </a:r>
            <a:endParaRPr lang="zh-CN" altLang="en-US" sz="2800" b="1" cap="none" spc="0" dirty="0">
              <a:ln w="0"/>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974693" y="5082778"/>
            <a:ext cx="9793088" cy="962956"/>
          </a:xfrm>
          <a:prstGeom prst="rect">
            <a:avLst/>
          </a:prstGeom>
          <a:noFill/>
        </p:spPr>
        <p:txBody>
          <a:bodyPr wrap="square" rtlCol="0">
            <a:spAutoFit/>
          </a:bodyPr>
          <a:lstStyle/>
          <a:p>
            <a:pPr>
              <a:lnSpc>
                <a:spcPct val="150000"/>
              </a:lnSpc>
            </a:pPr>
            <a:r>
              <a:rPr lang="zh-CN" altLang="en-US" sz="2000" dirty="0" smtClean="0"/>
              <a:t>         连接子</a:t>
            </a:r>
            <a:r>
              <a:rPr lang="zh-CN" altLang="en-US" sz="2000" dirty="0"/>
              <a:t>也叫做连接件，是软件体系结构的一部分，主要负责构件之间的交互。常见的连接子包括管道、过程调用、事件广播、</a:t>
            </a:r>
            <a:r>
              <a:rPr lang="en-US" altLang="zh-CN" sz="2000" dirty="0"/>
              <a:t>BS</a:t>
            </a:r>
            <a:r>
              <a:rPr lang="zh-CN" altLang="en-US" sz="2000" dirty="0"/>
              <a:t>通信协议、</a:t>
            </a:r>
            <a:r>
              <a:rPr lang="en-US" altLang="zh-CN" sz="2000" dirty="0"/>
              <a:t>SQL</a:t>
            </a:r>
            <a:r>
              <a:rPr lang="zh-CN" altLang="en-US" sz="2000" dirty="0"/>
              <a:t>链接</a:t>
            </a:r>
            <a:r>
              <a:rPr lang="zh-CN" altLang="en-US" sz="2000" dirty="0" smtClean="0"/>
              <a:t>等。</a:t>
            </a:r>
            <a:endParaRPr lang="zh-CN" altLang="en-US" sz="1800" dirty="0"/>
          </a:p>
        </p:txBody>
      </p:sp>
    </p:spTree>
    <p:extLst>
      <p:ext uri="{BB962C8B-B14F-4D97-AF65-F5344CB8AC3E}">
        <p14:creationId xmlns:p14="http://schemas.microsoft.com/office/powerpoint/2010/main" val="2654307583"/>
      </p:ext>
    </p:extLst>
  </p:cSld>
  <p:clrMapOvr>
    <a:masterClrMapping/>
  </p:clrMapOvr>
  <p:transition spd="slow">
    <p:push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266527" y="693490"/>
            <a:ext cx="117373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2"/>
          <p:cNvSpPr txBox="1"/>
          <p:nvPr/>
        </p:nvSpPr>
        <p:spPr>
          <a:xfrm>
            <a:off x="338535" y="172286"/>
            <a:ext cx="1728192" cy="523220"/>
          </a:xfrm>
          <a:prstGeom prst="rect">
            <a:avLst/>
          </a:prstGeom>
          <a:noFill/>
        </p:spPr>
        <p:txBody>
          <a:bodyPr wrap="square" rtlCol="0">
            <a:spAutoFit/>
          </a:bodyPr>
          <a:lstStyle/>
          <a:p>
            <a:pPr algn="ctr"/>
            <a:r>
              <a:rPr lang="zh-CN" altLang="en-US" sz="2800" b="1" dirty="0" smtClean="0">
                <a:solidFill>
                  <a:srgbClr val="005DA2"/>
                </a:solidFill>
                <a:latin typeface="微软雅黑" pitchFamily="34" charset="-122"/>
                <a:ea typeface="微软雅黑" pitchFamily="34" charset="-122"/>
              </a:rPr>
              <a:t>解决问题</a:t>
            </a:r>
            <a:endParaRPr lang="zh-CN" altLang="en-US" sz="2800" b="1" dirty="0">
              <a:solidFill>
                <a:srgbClr val="005DA2"/>
              </a:solidFill>
              <a:latin typeface="微软雅黑" pitchFamily="34" charset="-122"/>
              <a:ea typeface="微软雅黑" pitchFamily="34" charset="-122"/>
            </a:endParaRPr>
          </a:p>
        </p:txBody>
      </p:sp>
      <p:sp>
        <p:nvSpPr>
          <p:cNvPr id="9" name="文本框 8"/>
          <p:cNvSpPr txBox="1"/>
          <p:nvPr/>
        </p:nvSpPr>
        <p:spPr>
          <a:xfrm>
            <a:off x="554559" y="1214695"/>
            <a:ext cx="11161240" cy="4656275"/>
          </a:xfrm>
          <a:prstGeom prst="rect">
            <a:avLst/>
          </a:prstGeom>
          <a:noFill/>
        </p:spPr>
        <p:txBody>
          <a:bodyPr wrap="square" rtlCol="0">
            <a:spAutoFit/>
          </a:bodyPr>
          <a:lstStyle/>
          <a:p>
            <a:pPr>
              <a:lnSpc>
                <a:spcPct val="150000"/>
              </a:lnSpc>
            </a:pPr>
            <a:r>
              <a:rPr lang="zh-CN" altLang="en-US" sz="2000" dirty="0" smtClean="0"/>
              <a:t>         在</a:t>
            </a:r>
            <a:r>
              <a:rPr lang="zh-CN" altLang="en-US" sz="2000" dirty="0"/>
              <a:t>软件体系结构研究中，连接子是与构件同等重要的一阶实体，但是研究进展并不如人意，目前连接子的研究大多局限于体系结构设计阶段的建模与验证，大多数体系结构描述语言只提供了很简单的连接子模型，连接子的行为也大多仅局限于通信。更为重要的是，在软件生命周期的另一个重要阶段</a:t>
            </a:r>
            <a:r>
              <a:rPr lang="en-US" altLang="zh-CN" sz="2000" dirty="0"/>
              <a:t>——</a:t>
            </a:r>
            <a:r>
              <a:rPr lang="zh-CN" altLang="en-US" sz="2000" dirty="0"/>
              <a:t>运行时刻，一直缺少对连接子的显式支持机制</a:t>
            </a:r>
            <a:r>
              <a:rPr lang="zh-CN" altLang="en-US" sz="2000" dirty="0" smtClean="0"/>
              <a:t>。</a:t>
            </a:r>
            <a:endParaRPr lang="en-US" altLang="zh-CN" sz="2000" dirty="0" smtClean="0"/>
          </a:p>
          <a:p>
            <a:pPr>
              <a:lnSpc>
                <a:spcPct val="150000"/>
              </a:lnSpc>
            </a:pPr>
            <a:endParaRPr lang="zh-CN" altLang="en-US" sz="2000" dirty="0"/>
          </a:p>
          <a:p>
            <a:pPr>
              <a:lnSpc>
                <a:spcPct val="150000"/>
              </a:lnSpc>
            </a:pPr>
            <a:r>
              <a:rPr lang="zh-CN" altLang="en-US" sz="2000" dirty="0" smtClean="0"/>
              <a:t>        本文</a:t>
            </a:r>
            <a:r>
              <a:rPr lang="zh-CN" altLang="en-US" sz="2000" dirty="0"/>
              <a:t>描述了一种在</a:t>
            </a:r>
            <a:r>
              <a:rPr lang="en-US" altLang="zh-CN" sz="2000" dirty="0"/>
              <a:t>J2EE</a:t>
            </a:r>
            <a:r>
              <a:rPr lang="zh-CN" altLang="en-US" sz="2000" dirty="0"/>
              <a:t>应用服务器</a:t>
            </a:r>
            <a:r>
              <a:rPr lang="en-US" altLang="zh-CN" sz="2000" dirty="0"/>
              <a:t>PKUAS</a:t>
            </a:r>
            <a:r>
              <a:rPr lang="zh-CN" altLang="en-US" sz="2000" dirty="0"/>
              <a:t>中显示支持用户自定义连接子的技术。该技术可以帮助用户在不必修改已有业务逻辑的前提下，方便、灵活地在应用的部署或运行时刻在连接子中通过 </a:t>
            </a:r>
            <a:r>
              <a:rPr lang="en-US" altLang="zh-CN" sz="2000" dirty="0"/>
              <a:t>Advice </a:t>
            </a:r>
            <a:r>
              <a:rPr lang="zh-CN" altLang="en-US" sz="2000" dirty="0"/>
              <a:t>动态添加新的处理逻辑。同时，</a:t>
            </a:r>
            <a:r>
              <a:rPr lang="en-US" altLang="zh-CN" sz="2000" dirty="0"/>
              <a:t>PKUAS </a:t>
            </a:r>
            <a:r>
              <a:rPr lang="zh-CN" altLang="en-US" sz="2000" dirty="0"/>
              <a:t>连接子的发布则借鉴了</a:t>
            </a:r>
            <a:r>
              <a:rPr lang="en-US" altLang="zh-CN" sz="2000" dirty="0"/>
              <a:t>JINI </a:t>
            </a:r>
            <a:r>
              <a:rPr lang="zh-CN" altLang="en-US" sz="2000" dirty="0"/>
              <a:t>的思想，连接子在应用部署时刻由应用服务器动态生成并发布到名字服务中，由客户端在运行时刻透明地下载到本地加载。这种方法体现了良好的关注点分离原则，交互机制灵活，模块化程度高，有利于系统的维护和演化。</a:t>
            </a:r>
          </a:p>
        </p:txBody>
      </p:sp>
    </p:spTree>
    <p:extLst>
      <p:ext uri="{BB962C8B-B14F-4D97-AF65-F5344CB8AC3E}">
        <p14:creationId xmlns:p14="http://schemas.microsoft.com/office/powerpoint/2010/main" val="3080468090"/>
      </p:ext>
    </p:extLst>
  </p:cSld>
  <p:clrMapOvr>
    <a:masterClrMapping/>
  </p:clrMapOvr>
  <p:transition spd="slow">
    <p:push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266527" y="693490"/>
            <a:ext cx="117373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2"/>
          <p:cNvSpPr txBox="1"/>
          <p:nvPr/>
        </p:nvSpPr>
        <p:spPr>
          <a:xfrm>
            <a:off x="338535" y="172286"/>
            <a:ext cx="1728192" cy="523220"/>
          </a:xfrm>
          <a:prstGeom prst="rect">
            <a:avLst/>
          </a:prstGeom>
          <a:noFill/>
        </p:spPr>
        <p:txBody>
          <a:bodyPr wrap="square" rtlCol="0">
            <a:spAutoFit/>
          </a:bodyPr>
          <a:lstStyle/>
          <a:p>
            <a:pPr algn="ctr"/>
            <a:r>
              <a:rPr lang="zh-CN" altLang="en-US" sz="2800" b="1" dirty="0" smtClean="0">
                <a:solidFill>
                  <a:srgbClr val="005DA2"/>
                </a:solidFill>
                <a:latin typeface="微软雅黑" pitchFamily="34" charset="-122"/>
                <a:ea typeface="微软雅黑" pitchFamily="34" charset="-122"/>
              </a:rPr>
              <a:t>技术路线</a:t>
            </a:r>
            <a:endParaRPr lang="zh-CN" altLang="en-US" sz="2800" b="1" dirty="0">
              <a:solidFill>
                <a:srgbClr val="005DA2"/>
              </a:solidFill>
              <a:latin typeface="微软雅黑" pitchFamily="34" charset="-122"/>
              <a:ea typeface="微软雅黑" pitchFamily="34" charset="-122"/>
            </a:endParaRPr>
          </a:p>
        </p:txBody>
      </p:sp>
      <p:sp>
        <p:nvSpPr>
          <p:cNvPr id="7" name="文本框 6"/>
          <p:cNvSpPr txBox="1"/>
          <p:nvPr/>
        </p:nvSpPr>
        <p:spPr>
          <a:xfrm>
            <a:off x="518555" y="1733884"/>
            <a:ext cx="11233248" cy="3785652"/>
          </a:xfrm>
          <a:prstGeom prst="rect">
            <a:avLst/>
          </a:prstGeom>
          <a:noFill/>
        </p:spPr>
        <p:txBody>
          <a:bodyPr wrap="square" rtlCol="0">
            <a:spAutoFit/>
          </a:bodyPr>
          <a:lstStyle/>
          <a:p>
            <a:pPr>
              <a:lnSpc>
                <a:spcPct val="150000"/>
              </a:lnSpc>
            </a:pPr>
            <a:r>
              <a:rPr lang="zh-CN" altLang="en-US" sz="2000" dirty="0" smtClean="0"/>
              <a:t>        在</a:t>
            </a:r>
            <a:r>
              <a:rPr lang="en-US" altLang="zh-CN" sz="2000" dirty="0"/>
              <a:t>PKUAS</a:t>
            </a:r>
            <a:r>
              <a:rPr lang="zh-CN" altLang="en-US" sz="2000" dirty="0"/>
              <a:t>中，使用</a:t>
            </a:r>
            <a:r>
              <a:rPr lang="en-US" altLang="zh-CN" sz="2000" dirty="0"/>
              <a:t>Advice</a:t>
            </a:r>
            <a:r>
              <a:rPr lang="zh-CN" altLang="en-US" sz="2000" dirty="0"/>
              <a:t>描述构件之间的交互行为。</a:t>
            </a:r>
            <a:r>
              <a:rPr lang="en-US" altLang="zh-CN" sz="2000" dirty="0"/>
              <a:t>Advice</a:t>
            </a:r>
            <a:r>
              <a:rPr lang="zh-CN" altLang="en-US" sz="2000" dirty="0"/>
              <a:t>分为源端和宿端两种类型，二者协同完成一个完整的交互行为。同时，</a:t>
            </a:r>
            <a:r>
              <a:rPr lang="en-US" altLang="zh-CN" sz="2000" dirty="0"/>
              <a:t>PKUAS</a:t>
            </a:r>
            <a:r>
              <a:rPr lang="zh-CN" altLang="en-US" sz="2000" dirty="0"/>
              <a:t>中的连接子也分为源端和宿端两种类型。在处理构件之间的业务交互请求时，源端和宿端连接子会调用相关的</a:t>
            </a:r>
            <a:r>
              <a:rPr lang="en-US" altLang="zh-CN" sz="2000" dirty="0"/>
              <a:t>Advice</a:t>
            </a:r>
            <a:r>
              <a:rPr lang="zh-CN" altLang="en-US" sz="2000" dirty="0"/>
              <a:t>，动态地将</a:t>
            </a:r>
            <a:r>
              <a:rPr lang="en-US" altLang="zh-CN" sz="2000" dirty="0"/>
              <a:t>Advice </a:t>
            </a:r>
            <a:r>
              <a:rPr lang="zh-CN" altLang="en-US" sz="2000" dirty="0"/>
              <a:t>与构件业务方法编排到一起</a:t>
            </a:r>
            <a:r>
              <a:rPr lang="zh-CN" altLang="en-US" sz="2000" dirty="0" smtClean="0"/>
              <a:t>。</a:t>
            </a:r>
            <a:endParaRPr lang="en-US" altLang="zh-CN" sz="2000" dirty="0" smtClean="0"/>
          </a:p>
          <a:p>
            <a:pPr>
              <a:lnSpc>
                <a:spcPct val="150000"/>
              </a:lnSpc>
            </a:pPr>
            <a:endParaRPr lang="en-US" altLang="zh-CN" sz="2000" dirty="0"/>
          </a:p>
          <a:p>
            <a:pPr>
              <a:lnSpc>
                <a:spcPct val="150000"/>
              </a:lnSpc>
            </a:pPr>
            <a:r>
              <a:rPr lang="en-US" altLang="zh-CN" sz="2000" dirty="0"/>
              <a:t>        PKUAS </a:t>
            </a:r>
            <a:r>
              <a:rPr lang="zh-CN" altLang="en-US" sz="2000" dirty="0"/>
              <a:t>的连接</a:t>
            </a:r>
            <a:r>
              <a:rPr lang="zh-CN" altLang="en-US" sz="2000" dirty="0" smtClean="0"/>
              <a:t>子模型包括 </a:t>
            </a:r>
            <a:r>
              <a:rPr lang="en-US" altLang="zh-CN" sz="2000" dirty="0"/>
              <a:t>3 </a:t>
            </a:r>
            <a:r>
              <a:rPr lang="zh-CN" altLang="en-US" sz="2000" dirty="0"/>
              <a:t>个</a:t>
            </a:r>
            <a:r>
              <a:rPr lang="zh-CN" altLang="en-US" sz="2000" dirty="0" smtClean="0"/>
              <a:t>平面：业务</a:t>
            </a:r>
            <a:r>
              <a:rPr lang="zh-CN" altLang="en-US" sz="2000" dirty="0"/>
              <a:t>平面、贯穿平面和</a:t>
            </a:r>
            <a:r>
              <a:rPr lang="zh-CN" altLang="en-US" sz="2000" dirty="0" smtClean="0"/>
              <a:t>支撑平面。业务</a:t>
            </a:r>
            <a:r>
              <a:rPr lang="zh-CN" altLang="en-US" sz="2000" dirty="0"/>
              <a:t>平面</a:t>
            </a:r>
            <a:r>
              <a:rPr lang="zh-CN" altLang="en-US" sz="2000" dirty="0" smtClean="0"/>
              <a:t>主要从</a:t>
            </a:r>
            <a:r>
              <a:rPr lang="zh-CN" altLang="en-US" sz="2000" dirty="0"/>
              <a:t>系统功能的角度关注应用的业务</a:t>
            </a:r>
            <a:r>
              <a:rPr lang="zh-CN" altLang="en-US" sz="2000" dirty="0" smtClean="0"/>
              <a:t>逻辑。支撑平面主要负责提供公共服务，包括安全服务、事务服务等。贯穿平面则负责调用支撑平面提供的公共服务完成业务平面的业务逻辑。</a:t>
            </a:r>
          </a:p>
        </p:txBody>
      </p:sp>
      <p:sp>
        <p:nvSpPr>
          <p:cNvPr id="2" name="矩形 1"/>
          <p:cNvSpPr/>
          <p:nvPr/>
        </p:nvSpPr>
        <p:spPr>
          <a:xfrm>
            <a:off x="518555" y="953085"/>
            <a:ext cx="3661451" cy="523220"/>
          </a:xfrm>
          <a:prstGeom prst="rect">
            <a:avLst/>
          </a:prstGeom>
          <a:noFill/>
        </p:spPr>
        <p:txBody>
          <a:bodyPr wrap="none" lIns="91440" tIns="45720" rIns="91440" bIns="45720">
            <a:spAutoFit/>
          </a:bodyPr>
          <a:lstStyle/>
          <a:p>
            <a:pPr algn="ctr"/>
            <a:r>
              <a:rPr lang="en-US" altLang="zh-CN" sz="2800" dirty="0" smtClean="0">
                <a:ln w="0"/>
                <a:effectLst>
                  <a:outerShdw blurRad="38100" dist="19050" dir="2700000" algn="tl" rotWithShape="0">
                    <a:schemeClr val="dk1">
                      <a:alpha val="40000"/>
                    </a:schemeClr>
                  </a:outerShdw>
                </a:effectLst>
              </a:rPr>
              <a:t>PKUAS</a:t>
            </a:r>
            <a:r>
              <a:rPr lang="zh-CN" altLang="en-US" sz="2800" dirty="0">
                <a:ln w="0"/>
                <a:effectLst>
                  <a:outerShdw blurRad="38100" dist="19050" dir="2700000" algn="tl" rotWithShape="0">
                    <a:schemeClr val="dk1">
                      <a:alpha val="40000"/>
                    </a:schemeClr>
                  </a:outerShdw>
                </a:effectLst>
              </a:rPr>
              <a:t>中的连接子模型</a:t>
            </a:r>
            <a:endParaRPr lang="zh-CN" alt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06015692"/>
      </p:ext>
    </p:extLst>
  </p:cSld>
  <p:clrMapOvr>
    <a:masterClrMapping/>
  </p:clrMapOvr>
  <p:transition spd="slow">
    <p:push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266527" y="693490"/>
            <a:ext cx="117373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2"/>
          <p:cNvSpPr txBox="1"/>
          <p:nvPr/>
        </p:nvSpPr>
        <p:spPr>
          <a:xfrm>
            <a:off x="338535" y="172286"/>
            <a:ext cx="1728192" cy="523220"/>
          </a:xfrm>
          <a:prstGeom prst="rect">
            <a:avLst/>
          </a:prstGeom>
          <a:noFill/>
        </p:spPr>
        <p:txBody>
          <a:bodyPr wrap="square" rtlCol="0">
            <a:spAutoFit/>
          </a:bodyPr>
          <a:lstStyle/>
          <a:p>
            <a:pPr algn="ctr"/>
            <a:r>
              <a:rPr lang="zh-CN" altLang="en-US" sz="2800" b="1" dirty="0" smtClean="0">
                <a:solidFill>
                  <a:srgbClr val="005DA2"/>
                </a:solidFill>
                <a:latin typeface="微软雅黑" pitchFamily="34" charset="-122"/>
                <a:ea typeface="微软雅黑" pitchFamily="34" charset="-122"/>
              </a:rPr>
              <a:t>技术路线</a:t>
            </a:r>
            <a:endParaRPr lang="zh-CN" altLang="en-US" sz="2800" b="1" dirty="0">
              <a:solidFill>
                <a:srgbClr val="005DA2"/>
              </a:solidFill>
              <a:latin typeface="微软雅黑" pitchFamily="34" charset="-122"/>
              <a:ea typeface="微软雅黑" pitchFamily="34" charset="-122"/>
            </a:endParaRPr>
          </a:p>
        </p:txBody>
      </p:sp>
      <p:pic>
        <p:nvPicPr>
          <p:cNvPr id="8" name="图片 7"/>
          <p:cNvPicPr/>
          <p:nvPr/>
        </p:nvPicPr>
        <p:blipFill>
          <a:blip r:embed="rId2"/>
          <a:stretch>
            <a:fillRect/>
          </a:stretch>
        </p:blipFill>
        <p:spPr>
          <a:xfrm>
            <a:off x="3444366" y="765498"/>
            <a:ext cx="5381625" cy="3067050"/>
          </a:xfrm>
          <a:prstGeom prst="rect">
            <a:avLst/>
          </a:prstGeom>
        </p:spPr>
      </p:pic>
      <p:sp>
        <p:nvSpPr>
          <p:cNvPr id="9" name="文本框 8"/>
          <p:cNvSpPr txBox="1"/>
          <p:nvPr/>
        </p:nvSpPr>
        <p:spPr>
          <a:xfrm>
            <a:off x="518554" y="3891657"/>
            <a:ext cx="11233248" cy="2400657"/>
          </a:xfrm>
          <a:prstGeom prst="rect">
            <a:avLst/>
          </a:prstGeom>
          <a:noFill/>
        </p:spPr>
        <p:txBody>
          <a:bodyPr wrap="square" rtlCol="0">
            <a:spAutoFit/>
          </a:bodyPr>
          <a:lstStyle/>
          <a:p>
            <a:pPr>
              <a:lnSpc>
                <a:spcPct val="150000"/>
              </a:lnSpc>
            </a:pPr>
            <a:r>
              <a:rPr lang="zh-CN" altLang="en-US" sz="2000" dirty="0" smtClean="0"/>
              <a:t>        如</a:t>
            </a:r>
            <a:r>
              <a:rPr lang="zh-CN" altLang="en-US" sz="2000" dirty="0"/>
              <a:t>图，当构件之间有交互请求时，连接子就会调用相应的</a:t>
            </a:r>
            <a:r>
              <a:rPr lang="en-US" altLang="zh-CN" sz="2000" dirty="0"/>
              <a:t>Advice</a:t>
            </a:r>
            <a:r>
              <a:rPr lang="zh-CN" altLang="en-US" sz="2000" dirty="0"/>
              <a:t>，然后根据</a:t>
            </a:r>
            <a:r>
              <a:rPr lang="en-US" altLang="zh-CN" sz="2000" dirty="0"/>
              <a:t>Advice</a:t>
            </a:r>
            <a:r>
              <a:rPr lang="zh-CN" altLang="en-US" sz="2000" dirty="0"/>
              <a:t>定义的规则去调用底层的系统接口</a:t>
            </a:r>
            <a:r>
              <a:rPr lang="zh-CN" altLang="en-US" sz="2000" dirty="0" smtClean="0"/>
              <a:t>。</a:t>
            </a:r>
            <a:endParaRPr lang="en-US" altLang="zh-CN" sz="2000" dirty="0" smtClean="0"/>
          </a:p>
          <a:p>
            <a:pPr>
              <a:lnSpc>
                <a:spcPct val="150000"/>
              </a:lnSpc>
            </a:pPr>
            <a:r>
              <a:rPr lang="en-US" altLang="zh-CN" sz="2000" dirty="0" smtClean="0"/>
              <a:t>        PKUAS</a:t>
            </a:r>
            <a:r>
              <a:rPr lang="zh-CN" altLang="en-US" sz="2000" dirty="0"/>
              <a:t>连接子和</a:t>
            </a:r>
            <a:r>
              <a:rPr lang="en-US" altLang="zh-CN" sz="2000" dirty="0"/>
              <a:t>Advice </a:t>
            </a:r>
            <a:r>
              <a:rPr lang="zh-CN" altLang="en-US" sz="2000" dirty="0"/>
              <a:t>为系统开发人员提供了一种灵活的、模块化的贯穿特性处理机制。用户可以在不改动构件业务代码的情况下，在应用部署时刻定义新的连接子，引入新的</a:t>
            </a:r>
            <a:r>
              <a:rPr lang="en-US" altLang="zh-CN" sz="2000" dirty="0"/>
              <a:t>Advice</a:t>
            </a:r>
            <a:r>
              <a:rPr lang="zh-CN" altLang="en-US" sz="2000" dirty="0"/>
              <a:t>，对构件交互施加各种约束，从而在保持构件源代码不变的情况下，改变应用的交互行为，支持黑盒构件复用</a:t>
            </a:r>
            <a:r>
              <a:rPr lang="zh-CN" altLang="en-US" sz="2000" dirty="0" smtClean="0"/>
              <a:t>。</a:t>
            </a:r>
            <a:endParaRPr lang="zh-CN" altLang="en-US" sz="2000" dirty="0"/>
          </a:p>
        </p:txBody>
      </p:sp>
    </p:spTree>
    <p:extLst>
      <p:ext uri="{BB962C8B-B14F-4D97-AF65-F5344CB8AC3E}">
        <p14:creationId xmlns:p14="http://schemas.microsoft.com/office/powerpoint/2010/main" val="720965651"/>
      </p:ext>
    </p:extLst>
  </p:cSld>
  <p:clrMapOvr>
    <a:masterClrMapping/>
  </p:clrMapOvr>
  <p:transition spd="slow">
    <p:push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266527" y="693490"/>
            <a:ext cx="117373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2"/>
          <p:cNvSpPr txBox="1"/>
          <p:nvPr/>
        </p:nvSpPr>
        <p:spPr>
          <a:xfrm>
            <a:off x="338535" y="172286"/>
            <a:ext cx="1728192" cy="523220"/>
          </a:xfrm>
          <a:prstGeom prst="rect">
            <a:avLst/>
          </a:prstGeom>
          <a:noFill/>
        </p:spPr>
        <p:txBody>
          <a:bodyPr wrap="square" rtlCol="0">
            <a:spAutoFit/>
          </a:bodyPr>
          <a:lstStyle/>
          <a:p>
            <a:pPr algn="ctr"/>
            <a:r>
              <a:rPr lang="zh-CN" altLang="en-US" sz="2800" b="1" dirty="0" smtClean="0">
                <a:solidFill>
                  <a:srgbClr val="005DA2"/>
                </a:solidFill>
                <a:latin typeface="微软雅黑" pitchFamily="34" charset="-122"/>
                <a:ea typeface="微软雅黑" pitchFamily="34" charset="-122"/>
              </a:rPr>
              <a:t>技术路线</a:t>
            </a:r>
            <a:endParaRPr lang="zh-CN" altLang="en-US" sz="2800" b="1" dirty="0">
              <a:solidFill>
                <a:srgbClr val="005DA2"/>
              </a:solidFill>
              <a:latin typeface="微软雅黑" pitchFamily="34" charset="-122"/>
              <a:ea typeface="微软雅黑" pitchFamily="34" charset="-122"/>
            </a:endParaRPr>
          </a:p>
        </p:txBody>
      </p:sp>
      <p:sp>
        <p:nvSpPr>
          <p:cNvPr id="2" name="矩形 1"/>
          <p:cNvSpPr/>
          <p:nvPr/>
        </p:nvSpPr>
        <p:spPr>
          <a:xfrm>
            <a:off x="518555" y="952077"/>
            <a:ext cx="2584234" cy="523220"/>
          </a:xfrm>
          <a:prstGeom prst="rect">
            <a:avLst/>
          </a:prstGeom>
          <a:noFill/>
        </p:spPr>
        <p:txBody>
          <a:bodyPr wrap="none" lIns="91440" tIns="45720" rIns="91440" bIns="45720">
            <a:spAutoFit/>
          </a:bodyPr>
          <a:lstStyle/>
          <a:p>
            <a:pPr algn="ctr"/>
            <a:r>
              <a:rPr lang="en-US" altLang="zh-CN" sz="2800" dirty="0" smtClean="0">
                <a:ln w="0"/>
                <a:effectLst>
                  <a:outerShdw blurRad="38100" dist="19050" dir="2700000" algn="tl" rotWithShape="0">
                    <a:schemeClr val="dk1">
                      <a:alpha val="40000"/>
                    </a:schemeClr>
                  </a:outerShdw>
                </a:effectLst>
              </a:rPr>
              <a:t>PKUAS</a:t>
            </a:r>
            <a:r>
              <a:rPr lang="zh-CN" altLang="en-US" sz="2800" dirty="0" smtClean="0">
                <a:ln w="0"/>
                <a:effectLst>
                  <a:outerShdw blurRad="38100" dist="19050" dir="2700000" algn="tl" rotWithShape="0">
                    <a:schemeClr val="dk1">
                      <a:alpha val="40000"/>
                    </a:schemeClr>
                  </a:outerShdw>
                </a:effectLst>
              </a:rPr>
              <a:t>系统设计</a:t>
            </a:r>
            <a:endParaRPr lang="zh-CN" altLang="en-US" sz="2800" b="0" cap="none" spc="0" dirty="0">
              <a:ln w="0"/>
              <a:solidFill>
                <a:schemeClr val="tx1"/>
              </a:solidFill>
              <a:effectLst>
                <a:outerShdw blurRad="38100" dist="19050" dir="2700000" algn="tl" rotWithShape="0">
                  <a:schemeClr val="dk1">
                    <a:alpha val="40000"/>
                  </a:schemeClr>
                </a:outerShdw>
              </a:effectLst>
            </a:endParaRPr>
          </a:p>
        </p:txBody>
      </p:sp>
      <p:pic>
        <p:nvPicPr>
          <p:cNvPr id="9" name="图片 8"/>
          <p:cNvPicPr/>
          <p:nvPr/>
        </p:nvPicPr>
        <p:blipFill>
          <a:blip r:embed="rId2"/>
          <a:stretch>
            <a:fillRect/>
          </a:stretch>
        </p:blipFill>
        <p:spPr>
          <a:xfrm>
            <a:off x="3290863" y="1845618"/>
            <a:ext cx="5400600" cy="3577174"/>
          </a:xfrm>
          <a:prstGeom prst="rect">
            <a:avLst/>
          </a:prstGeom>
        </p:spPr>
      </p:pic>
    </p:spTree>
    <p:extLst>
      <p:ext uri="{BB962C8B-B14F-4D97-AF65-F5344CB8AC3E}">
        <p14:creationId xmlns:p14="http://schemas.microsoft.com/office/powerpoint/2010/main" val="3237506383"/>
      </p:ext>
    </p:extLst>
  </p:cSld>
  <p:clrMapOvr>
    <a:masterClrMapping/>
  </p:clrMapOvr>
  <p:transition spd="slow">
    <p:push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SLIDE_COUNT" val="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817</TotalTime>
  <Words>1489</Words>
  <Application>Microsoft Office PowerPoint</Application>
  <PresentationFormat>自定义</PresentationFormat>
  <Paragraphs>85</Paragraphs>
  <Slides>16</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微软雅黑</vt:lpstr>
      <vt:lpstr>Times New Roman</vt:lpstr>
      <vt:lpstr>Arial Black</vt:lpstr>
      <vt:lpstr>Arial</vt:lpstr>
      <vt:lpstr>宋体</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chen hongchao</cp:lastModifiedBy>
  <cp:revision>56</cp:revision>
  <dcterms:created xsi:type="dcterms:W3CDTF">2014-08-23T07:50:08Z</dcterms:created>
  <dcterms:modified xsi:type="dcterms:W3CDTF">2019-04-14T14:48:14Z</dcterms:modified>
</cp:coreProperties>
</file>