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51"/>
  </p:notesMasterIdLst>
  <p:sldIdLst>
    <p:sldId id="256" r:id="rId2"/>
    <p:sldId id="259" r:id="rId3"/>
    <p:sldId id="266" r:id="rId4"/>
    <p:sldId id="257" r:id="rId5"/>
    <p:sldId id="326" r:id="rId6"/>
    <p:sldId id="327" r:id="rId7"/>
    <p:sldId id="342" r:id="rId8"/>
    <p:sldId id="328" r:id="rId9"/>
    <p:sldId id="329" r:id="rId10"/>
    <p:sldId id="301" r:id="rId11"/>
    <p:sldId id="330" r:id="rId12"/>
    <p:sldId id="331" r:id="rId13"/>
    <p:sldId id="332" r:id="rId14"/>
    <p:sldId id="303" r:id="rId15"/>
    <p:sldId id="260" r:id="rId16"/>
    <p:sldId id="334" r:id="rId17"/>
    <p:sldId id="335" r:id="rId18"/>
    <p:sldId id="336" r:id="rId19"/>
    <p:sldId id="337" r:id="rId20"/>
    <p:sldId id="338" r:id="rId21"/>
    <p:sldId id="339" r:id="rId22"/>
    <p:sldId id="340" r:id="rId23"/>
    <p:sldId id="341"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3" r:id="rId43"/>
    <p:sldId id="365" r:id="rId44"/>
    <p:sldId id="366" r:id="rId45"/>
    <p:sldId id="367" r:id="rId46"/>
    <p:sldId id="361" r:id="rId47"/>
    <p:sldId id="362" r:id="rId48"/>
    <p:sldId id="324" r:id="rId49"/>
    <p:sldId id="364" r:id="rId50"/>
  </p:sldIdLst>
  <p:sldSz cx="9144000" cy="5143500" type="screen16x9"/>
  <p:notesSz cx="6858000" cy="9144000"/>
  <p:embeddedFontLst>
    <p:embeddedFont>
      <p:font typeface="Calibri" panose="020F0502020204030204" pitchFamily="34" charset="0"/>
      <p:regular r:id="rId52"/>
      <p:bold r:id="rId53"/>
      <p:italic r:id="rId54"/>
      <p:boldItalic r:id="rId55"/>
    </p:embeddedFont>
    <p:embeddedFont>
      <p:font typeface="Crimson Text" panose="020B0604020202020204" charset="0"/>
      <p:regular r:id="rId56"/>
      <p:bold r:id="rId57"/>
      <p:italic r:id="rId58"/>
      <p:boldItalic r:id="rId59"/>
    </p:embeddedFont>
    <p:embeddedFont>
      <p:font typeface="Lato" panose="020F0502020204030203" pitchFamily="34" charset="0"/>
      <p:regular r:id="rId60"/>
      <p:bold r:id="rId61"/>
      <p:italic r:id="rId62"/>
      <p:boldItalic r:id="rId63"/>
    </p:embeddedFont>
    <p:embeddedFont>
      <p:font typeface="Merriweather Light" panose="00000400000000000000" pitchFamily="2" charset="0"/>
      <p:regular r:id="rId64"/>
      <p:bold r:id="rId65"/>
      <p:italic r:id="rId66"/>
      <p:boldItalic r:id="rId67"/>
    </p:embeddedFont>
    <p:embeddedFont>
      <p:font typeface="Montserrat" panose="00000500000000000000" pitchFamily="2" charset="0"/>
      <p:regular r:id="rId68"/>
      <p:bold r:id="rId69"/>
      <p:italic r:id="rId70"/>
      <p:boldItalic r:id="rId71"/>
    </p:embeddedFont>
    <p:embeddedFont>
      <p:font typeface="Montserrat Medium" panose="00000600000000000000" pitchFamily="2" charset="0"/>
      <p:regular r:id="rId72"/>
      <p:italic r:id="rId73"/>
    </p:embeddedFont>
    <p:embeddedFont>
      <p:font typeface="Vidaloka" panose="020B0604020202020204" charset="0"/>
      <p:regular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B08A0C-9960-4200-AE13-27F55EA52763}">
  <a:tblStyle styleId="{E8B08A0C-9960-4200-AE13-27F55EA527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font" Target="fonts/font23.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font" Target="fonts/font22.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20.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1083f33e91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1083f33e91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https://materialsproject.org/materials/mp-153 </a:t>
            </a:r>
          </a:p>
          <a:p>
            <a:pPr marL="0" lvl="0" indent="0" algn="l" rtl="0">
              <a:spcBef>
                <a:spcPts val="0"/>
              </a:spcBef>
              <a:spcAft>
                <a:spcPts val="0"/>
              </a:spcAft>
              <a:buNone/>
            </a:pPr>
            <a:r>
              <a:rPr lang="en-US" dirty="0"/>
              <a:t>https://materialsproject.org/materials/mp-13</a:t>
            </a:r>
            <a:endParaRPr dirty="0"/>
          </a:p>
        </p:txBody>
      </p:sp>
    </p:spTree>
    <p:extLst>
      <p:ext uri="{BB962C8B-B14F-4D97-AF65-F5344CB8AC3E}">
        <p14:creationId xmlns:p14="http://schemas.microsoft.com/office/powerpoint/2010/main" val="195642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52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48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364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919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090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787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763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571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207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651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103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381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32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52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681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976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747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573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655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283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046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070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978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126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471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12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326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805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2305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815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7708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9220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03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https://materialsproject.org/materials/mp-153 </a:t>
            </a:r>
          </a:p>
          <a:p>
            <a:pPr marL="0" lvl="0" indent="0" algn="l" rtl="0">
              <a:spcBef>
                <a:spcPts val="0"/>
              </a:spcBef>
              <a:spcAft>
                <a:spcPts val="0"/>
              </a:spcAft>
              <a:buNone/>
            </a:pPr>
            <a:r>
              <a:rPr lang="en-US" dirty="0"/>
              <a:t>https://materialsproject.org/materials/mp-13</a:t>
            </a:r>
            <a:endParaRPr dirty="0"/>
          </a:p>
        </p:txBody>
      </p:sp>
    </p:spTree>
    <p:extLst>
      <p:ext uri="{BB962C8B-B14F-4D97-AF65-F5344CB8AC3E}">
        <p14:creationId xmlns:p14="http://schemas.microsoft.com/office/powerpoint/2010/main" val="298088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28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https://study.com/learn/lesson/cubic-unit-cell-lattice-parameter-crystal-structure.html</a:t>
            </a:r>
            <a:endParaRPr dirty="0"/>
          </a:p>
        </p:txBody>
      </p:sp>
    </p:spTree>
    <p:extLst>
      <p:ext uri="{BB962C8B-B14F-4D97-AF65-F5344CB8AC3E}">
        <p14:creationId xmlns:p14="http://schemas.microsoft.com/office/powerpoint/2010/main" val="127927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9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814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60" r:id="rId7"/>
    <p:sldLayoutId id="2147483661" r:id="rId8"/>
    <p:sldLayoutId id="2147483667" r:id="rId9"/>
    <p:sldLayoutId id="2147483682" r:id="rId10"/>
    <p:sldLayoutId id="2147483696" r:id="rId11"/>
    <p:sldLayoutId id="2147483697" r:id="rId12"/>
    <p:sldLayoutId id="2147483698" r:id="rId13"/>
    <p:sldLayoutId id="214748369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6.tmp"/><Relationship Id="rId7" Type="http://schemas.openxmlformats.org/officeDocument/2006/relationships/image" Target="../media/image10.tmp"/><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tm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tmp"/></Relationships>
</file>

<file path=ppt/slides/_rels/slide19.xml.rels><?xml version="1.0" encoding="UTF-8" standalone="yes"?>
<Relationships xmlns="http://schemas.openxmlformats.org/package/2006/relationships"><Relationship Id="rId8" Type="http://schemas.openxmlformats.org/officeDocument/2006/relationships/image" Target="../media/image19.tmp"/><Relationship Id="rId3" Type="http://schemas.openxmlformats.org/officeDocument/2006/relationships/image" Target="../media/image10.tmp"/><Relationship Id="rId7" Type="http://schemas.openxmlformats.org/officeDocument/2006/relationships/image" Target="../media/image18.tmp"/><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1.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tmp"/></Relationships>
</file>

<file path=ppt/slides/_rels/slide2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31.tmp"/></Relationships>
</file>

<file path=ppt/slides/_rels/slide4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4.tmp"/></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tmp"/><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580643"/>
            <a:ext cx="7064100" cy="205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Lattice Parameter Changes of Binary Alloys</a:t>
            </a:r>
            <a:endParaRPr sz="6000" dirty="0"/>
          </a:p>
        </p:txBody>
      </p:sp>
      <p:sp>
        <p:nvSpPr>
          <p:cNvPr id="483" name="Google Shape;483;p59"/>
          <p:cNvSpPr txBox="1">
            <a:spLocks noGrp="1"/>
          </p:cNvSpPr>
          <p:nvPr>
            <p:ph type="subTitle" idx="1"/>
          </p:nvPr>
        </p:nvSpPr>
        <p:spPr>
          <a:xfrm>
            <a:off x="1039950" y="3649243"/>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CME 502 Final Presentation</a:t>
            </a:r>
          </a:p>
          <a:p>
            <a:pPr marL="0" lvl="0" indent="0" algn="ctr" rtl="0">
              <a:spcBef>
                <a:spcPts val="0"/>
              </a:spcBef>
              <a:spcAft>
                <a:spcPts val="0"/>
              </a:spcAft>
              <a:buClr>
                <a:schemeClr val="dk1"/>
              </a:buClr>
              <a:buSzPts val="1100"/>
              <a:buFont typeface="Arial"/>
              <a:buNone/>
            </a:pPr>
            <a:r>
              <a:rPr lang="en" dirty="0">
                <a:solidFill>
                  <a:schemeClr val="dk1"/>
                </a:solidFill>
              </a:rPr>
              <a:t>Melanie Brito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9" name="Google Shape;1279;p104"/>
          <p:cNvGrpSpPr/>
          <p:nvPr/>
        </p:nvGrpSpPr>
        <p:grpSpPr>
          <a:xfrm>
            <a:off x="18443" y="1644884"/>
            <a:ext cx="2895617" cy="1034679"/>
            <a:chOff x="3173876" y="1739175"/>
            <a:chExt cx="1011000" cy="930000"/>
          </a:xfrm>
        </p:grpSpPr>
        <p:sp>
          <p:nvSpPr>
            <p:cNvPr id="1280" name="Google Shape;1280;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accent1"/>
                  </a:solidFill>
                  <a:latin typeface="Vidaloka"/>
                  <a:ea typeface="Vidaloka"/>
                  <a:cs typeface="Vidaloka"/>
                  <a:sym typeface="Vidaloka"/>
                </a:rPr>
                <a:t>Composition Effects</a:t>
              </a:r>
              <a:endParaRPr sz="3500" dirty="0">
                <a:solidFill>
                  <a:schemeClr val="accent1"/>
                </a:solidFill>
                <a:latin typeface="Vidaloka"/>
                <a:ea typeface="Vidaloka"/>
                <a:cs typeface="Vidaloka"/>
                <a:sym typeface="Vidaloka"/>
              </a:endParaRPr>
            </a:p>
          </p:txBody>
        </p:sp>
      </p:grpSp>
      <p:grpSp>
        <p:nvGrpSpPr>
          <p:cNvPr id="1282" name="Google Shape;1282;p104"/>
          <p:cNvGrpSpPr/>
          <p:nvPr/>
        </p:nvGrpSpPr>
        <p:grpSpPr>
          <a:xfrm>
            <a:off x="2895617" y="1642397"/>
            <a:ext cx="2811828" cy="1037166"/>
            <a:chOff x="3173877" y="1739175"/>
            <a:chExt cx="1011000" cy="930000"/>
          </a:xfrm>
        </p:grpSpPr>
        <p:sp>
          <p:nvSpPr>
            <p:cNvPr id="1283" name="Google Shape;1283;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04"/>
            <p:cNvSpPr txBox="1"/>
            <p:nvPr/>
          </p:nvSpPr>
          <p:spPr>
            <a:xfrm>
              <a:off x="3173877"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accent1"/>
                  </a:solidFill>
                  <a:latin typeface="Vidaloka"/>
                  <a:ea typeface="Vidaloka"/>
                  <a:cs typeface="Vidaloka"/>
                  <a:sym typeface="Vidaloka"/>
                </a:rPr>
                <a:t>Grain Size Effects</a:t>
              </a:r>
              <a:endParaRPr sz="3500" dirty="0">
                <a:solidFill>
                  <a:schemeClr val="accent1"/>
                </a:solidFill>
                <a:latin typeface="Vidaloka"/>
                <a:ea typeface="Vidaloka"/>
                <a:cs typeface="Vidaloka"/>
                <a:sym typeface="Vidaloka"/>
              </a:endParaRPr>
            </a:p>
          </p:txBody>
        </p:sp>
      </p:grpSp>
      <p:grpSp>
        <p:nvGrpSpPr>
          <p:cNvPr id="1285" name="Google Shape;1285;p104"/>
          <p:cNvGrpSpPr/>
          <p:nvPr/>
        </p:nvGrpSpPr>
        <p:grpSpPr>
          <a:xfrm>
            <a:off x="5688990" y="1642397"/>
            <a:ext cx="3455010" cy="1039653"/>
            <a:chOff x="3173876" y="1739175"/>
            <a:chExt cx="1011000" cy="930000"/>
          </a:xfrm>
        </p:grpSpPr>
        <p:sp>
          <p:nvSpPr>
            <p:cNvPr id="1286" name="Google Shape;1286;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chemeClr val="accent1"/>
                  </a:solidFill>
                  <a:latin typeface="Vidaloka"/>
                  <a:ea typeface="Vidaloka"/>
                  <a:cs typeface="Vidaloka"/>
                  <a:sym typeface="Vidaloka"/>
                </a:rPr>
                <a:t>Grain Boundary Segregation</a:t>
              </a:r>
              <a:endParaRPr sz="3500" dirty="0">
                <a:solidFill>
                  <a:schemeClr val="accent1"/>
                </a:solidFill>
                <a:latin typeface="Vidaloka"/>
                <a:ea typeface="Vidaloka"/>
                <a:cs typeface="Vidaloka"/>
                <a:sym typeface="Vidaloka"/>
              </a:endParaRPr>
            </a:p>
          </p:txBody>
        </p:sp>
      </p:grpSp>
      <p:sp>
        <p:nvSpPr>
          <p:cNvPr id="1288" name="Google Shape;1288;p104"/>
          <p:cNvSpPr txBox="1">
            <a:spLocks noGrp="1"/>
          </p:cNvSpPr>
          <p:nvPr>
            <p:ph type="title"/>
          </p:nvPr>
        </p:nvSpPr>
        <p:spPr>
          <a:xfrm>
            <a:off x="253274" y="445025"/>
            <a:ext cx="80924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400" dirty="0"/>
              <a:t>Lattice Parameter Calculations</a:t>
            </a:r>
            <a:endParaRPr sz="4400" dirty="0"/>
          </a:p>
        </p:txBody>
      </p:sp>
      <p:pic>
        <p:nvPicPr>
          <p:cNvPr id="11" name="Picture 10">
            <a:extLst>
              <a:ext uri="{FF2B5EF4-FFF2-40B4-BE49-F238E27FC236}">
                <a16:creationId xmlns:a16="http://schemas.microsoft.com/office/drawing/2014/main" id="{2D23448F-A7A7-1104-E110-B8DC42173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099" y="3667911"/>
            <a:ext cx="4991533" cy="464860"/>
          </a:xfrm>
          <a:prstGeom prst="rect">
            <a:avLst/>
          </a:prstGeom>
        </p:spPr>
      </p:pic>
      <p:pic>
        <p:nvPicPr>
          <p:cNvPr id="12" name="Picture 11">
            <a:extLst>
              <a:ext uri="{FF2B5EF4-FFF2-40B4-BE49-F238E27FC236}">
                <a16:creationId xmlns:a16="http://schemas.microsoft.com/office/drawing/2014/main" id="{67459DDE-BF6F-D5B2-DC47-97E24C2756DE}"/>
              </a:ext>
            </a:extLst>
          </p:cNvPr>
          <p:cNvPicPr>
            <a:picLocks noChangeAspect="1"/>
          </p:cNvPicPr>
          <p:nvPr/>
        </p:nvPicPr>
        <p:blipFill rotWithShape="1">
          <a:blip r:embed="rId4">
            <a:extLst>
              <a:ext uri="{28A0092B-C50C-407E-A947-70E740481C1C}">
                <a14:useLocalDpi xmlns:a14="http://schemas.microsoft.com/office/drawing/2010/main" val="0"/>
              </a:ext>
            </a:extLst>
          </a:blip>
          <a:srcRect l="6376" t="12638" r="10160" b="23199"/>
          <a:stretch/>
        </p:blipFill>
        <p:spPr>
          <a:xfrm>
            <a:off x="3141321" y="2883404"/>
            <a:ext cx="2323308" cy="572700"/>
          </a:xfrm>
          <a:prstGeom prst="rect">
            <a:avLst/>
          </a:prstGeom>
        </p:spPr>
      </p:pic>
      <p:pic>
        <p:nvPicPr>
          <p:cNvPr id="14" name="Picture 13" descr="A picture containing font, text, white, graphics&#10;&#10;Description automatically generated">
            <a:extLst>
              <a:ext uri="{FF2B5EF4-FFF2-40B4-BE49-F238E27FC236}">
                <a16:creationId xmlns:a16="http://schemas.microsoft.com/office/drawing/2014/main" id="{BAB19945-986E-0096-C4A6-AD6FDF445F63}"/>
              </a:ext>
            </a:extLst>
          </p:cNvPr>
          <p:cNvPicPr>
            <a:picLocks noChangeAspect="1"/>
          </p:cNvPicPr>
          <p:nvPr/>
        </p:nvPicPr>
        <p:blipFill rotWithShape="1">
          <a:blip r:embed="rId5"/>
          <a:srcRect l="6781" t="20841" r="4357" b="19441"/>
          <a:stretch/>
        </p:blipFill>
        <p:spPr>
          <a:xfrm>
            <a:off x="2798061" y="4344578"/>
            <a:ext cx="3006423" cy="431804"/>
          </a:xfrm>
          <a:prstGeom prst="rect">
            <a:avLst/>
          </a:prstGeom>
        </p:spPr>
      </p:pic>
      <p:pic>
        <p:nvPicPr>
          <p:cNvPr id="22" name="Picture 21" descr="A picture containing font, text, white, handwriting&#10;&#10;Description automatically generated">
            <a:extLst>
              <a:ext uri="{FF2B5EF4-FFF2-40B4-BE49-F238E27FC236}">
                <a16:creationId xmlns:a16="http://schemas.microsoft.com/office/drawing/2014/main" id="{817F864C-9EFC-C478-CAC7-097F3051FF05}"/>
              </a:ext>
            </a:extLst>
          </p:cNvPr>
          <p:cNvPicPr>
            <a:picLocks noChangeAspect="1"/>
          </p:cNvPicPr>
          <p:nvPr/>
        </p:nvPicPr>
        <p:blipFill>
          <a:blip r:embed="rId6"/>
          <a:stretch>
            <a:fillRect/>
          </a:stretch>
        </p:blipFill>
        <p:spPr>
          <a:xfrm>
            <a:off x="6124789" y="2828775"/>
            <a:ext cx="2583404" cy="777307"/>
          </a:xfrm>
          <a:prstGeom prst="rect">
            <a:avLst/>
          </a:prstGeom>
        </p:spPr>
      </p:pic>
      <p:grpSp>
        <p:nvGrpSpPr>
          <p:cNvPr id="3" name="Group 2">
            <a:extLst>
              <a:ext uri="{FF2B5EF4-FFF2-40B4-BE49-F238E27FC236}">
                <a16:creationId xmlns:a16="http://schemas.microsoft.com/office/drawing/2014/main" id="{04D606E9-0306-66B9-46D5-A15EEC4F289E}"/>
              </a:ext>
            </a:extLst>
          </p:cNvPr>
          <p:cNvGrpSpPr/>
          <p:nvPr/>
        </p:nvGrpSpPr>
        <p:grpSpPr>
          <a:xfrm>
            <a:off x="36886" y="2871834"/>
            <a:ext cx="2877174" cy="627680"/>
            <a:chOff x="2532743" y="1959427"/>
            <a:chExt cx="3172798" cy="732444"/>
          </a:xfrm>
        </p:grpSpPr>
        <p:pic>
          <p:nvPicPr>
            <p:cNvPr id="4" name="Picture 3" descr="A picture containing font, typography, text, line&#10;&#10;Description automatically generated">
              <a:extLst>
                <a:ext uri="{FF2B5EF4-FFF2-40B4-BE49-F238E27FC236}">
                  <a16:creationId xmlns:a16="http://schemas.microsoft.com/office/drawing/2014/main" id="{949DCD1D-A2CB-9459-078C-9C8AE78B2CF2}"/>
                </a:ext>
              </a:extLst>
            </p:cNvPr>
            <p:cNvPicPr>
              <a:picLocks noChangeAspect="1"/>
            </p:cNvPicPr>
            <p:nvPr/>
          </p:nvPicPr>
          <p:blipFill rotWithShape="1">
            <a:blip r:embed="rId7"/>
            <a:srcRect l="4148"/>
            <a:stretch/>
          </p:blipFill>
          <p:spPr>
            <a:xfrm>
              <a:off x="2532743" y="1959427"/>
              <a:ext cx="3172798" cy="732444"/>
            </a:xfrm>
            <a:prstGeom prst="rect">
              <a:avLst/>
            </a:prstGeom>
          </p:spPr>
        </p:pic>
        <p:pic>
          <p:nvPicPr>
            <p:cNvPr id="5" name="Picture 4">
              <a:extLst>
                <a:ext uri="{FF2B5EF4-FFF2-40B4-BE49-F238E27FC236}">
                  <a16:creationId xmlns:a16="http://schemas.microsoft.com/office/drawing/2014/main" id="{D18F74FF-7632-280E-4CBF-8DCC4CDDC6FB}"/>
                </a:ext>
              </a:extLst>
            </p:cNvPr>
            <p:cNvPicPr>
              <a:picLocks noChangeAspect="1"/>
            </p:cNvPicPr>
            <p:nvPr/>
          </p:nvPicPr>
          <p:blipFill rotWithShape="1">
            <a:blip r:embed="rId8"/>
            <a:srcRect l="13709" r="63661"/>
            <a:stretch/>
          </p:blipFill>
          <p:spPr>
            <a:xfrm>
              <a:off x="2586808" y="2074908"/>
              <a:ext cx="602343" cy="501482"/>
            </a:xfrm>
            <a:prstGeom prst="rect">
              <a:avLst/>
            </a:prstGeom>
          </p:spPr>
        </p:pic>
      </p:grpSp>
      <p:sp>
        <p:nvSpPr>
          <p:cNvPr id="2" name="TextBox 1">
            <a:extLst>
              <a:ext uri="{FF2B5EF4-FFF2-40B4-BE49-F238E27FC236}">
                <a16:creationId xmlns:a16="http://schemas.microsoft.com/office/drawing/2014/main" id="{56A3F135-DBD4-3BCA-A546-6D76314FC895}"/>
              </a:ext>
            </a:extLst>
          </p:cNvPr>
          <p:cNvSpPr txBox="1"/>
          <p:nvPr/>
        </p:nvSpPr>
        <p:spPr>
          <a:xfrm>
            <a:off x="134437" y="4194629"/>
            <a:ext cx="1875792" cy="523220"/>
          </a:xfrm>
          <a:prstGeom prst="rect">
            <a:avLst/>
          </a:prstGeom>
          <a:noFill/>
        </p:spPr>
        <p:txBody>
          <a:bodyPr wrap="square" rtlCol="0">
            <a:spAutoFit/>
          </a:bodyPr>
          <a:lstStyle/>
          <a:p>
            <a:r>
              <a:rPr lang="en-US" dirty="0" err="1">
                <a:latin typeface="Montserrat" panose="00000500000000000000" pitchFamily="2" charset="0"/>
              </a:rPr>
              <a:t>Lubarda</a:t>
            </a:r>
            <a:r>
              <a:rPr lang="en-US" dirty="0">
                <a:latin typeface="Montserrat" panose="00000500000000000000" pitchFamily="2" charset="0"/>
              </a:rPr>
              <a:t> et al.</a:t>
            </a:r>
          </a:p>
          <a:p>
            <a:r>
              <a:rPr lang="en-US" dirty="0">
                <a:latin typeface="Montserrat" panose="00000500000000000000" pitchFamily="2" charset="0"/>
              </a:rPr>
              <a:t>Rane et 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336168"/>
            <a:ext cx="72406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Plotting and Curve Fitting</a:t>
            </a:r>
            <a:endParaRPr sz="4500" dirty="0"/>
          </a:p>
        </p:txBody>
      </p:sp>
      <p:sp>
        <p:nvSpPr>
          <p:cNvPr id="489" name="Google Shape;489;p60"/>
          <p:cNvSpPr txBox="1">
            <a:spLocks noGrp="1"/>
          </p:cNvSpPr>
          <p:nvPr>
            <p:ph type="body" idx="1"/>
          </p:nvPr>
        </p:nvSpPr>
        <p:spPr>
          <a:xfrm>
            <a:off x="188686" y="1229382"/>
            <a:ext cx="3991430"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600" dirty="0">
                <a:solidFill>
                  <a:schemeClr val="dk1"/>
                </a:solidFill>
              </a:rPr>
              <a:t>Plot of Lattice Parameter (A) vs Composition (at% Mg) made to compare the effects</a:t>
            </a:r>
          </a:p>
          <a:p>
            <a:pPr lvl="1" indent="-298450">
              <a:spcBef>
                <a:spcPts val="1200"/>
              </a:spcBef>
              <a:buSzPts val="1100"/>
              <a:buFont typeface="Montserrat Medium"/>
              <a:buChar char="●"/>
            </a:pPr>
            <a:r>
              <a:rPr lang="en" sz="1600" dirty="0">
                <a:solidFill>
                  <a:schemeClr val="dk1"/>
                </a:solidFill>
              </a:rPr>
              <a:t>Experimental</a:t>
            </a:r>
          </a:p>
          <a:p>
            <a:pPr lvl="1" indent="-298450">
              <a:spcBef>
                <a:spcPts val="1200"/>
              </a:spcBef>
              <a:buSzPts val="1100"/>
              <a:buFont typeface="Montserrat Medium"/>
              <a:buChar char="●"/>
            </a:pPr>
            <a:r>
              <a:rPr lang="en" sz="1600" dirty="0">
                <a:solidFill>
                  <a:schemeClr val="dk1"/>
                </a:solidFill>
              </a:rPr>
              <a:t>Vegard’s Law</a:t>
            </a:r>
          </a:p>
          <a:p>
            <a:pPr lvl="1" indent="-298450">
              <a:spcBef>
                <a:spcPts val="1200"/>
              </a:spcBef>
              <a:buSzPts val="1100"/>
              <a:buFont typeface="Montserrat Medium"/>
              <a:buChar char="●"/>
            </a:pPr>
            <a:r>
              <a:rPr lang="en" sz="1600" dirty="0">
                <a:solidFill>
                  <a:schemeClr val="dk1"/>
                </a:solidFill>
              </a:rPr>
              <a:t>Composition Effects</a:t>
            </a:r>
          </a:p>
          <a:p>
            <a:pPr lvl="1" indent="-298450">
              <a:spcBef>
                <a:spcPts val="1200"/>
              </a:spcBef>
              <a:buSzPts val="1100"/>
              <a:buFont typeface="Montserrat Medium"/>
              <a:buChar char="●"/>
            </a:pPr>
            <a:r>
              <a:rPr lang="en" sz="1600" dirty="0">
                <a:solidFill>
                  <a:schemeClr val="dk1"/>
                </a:solidFill>
              </a:rPr>
              <a:t>Grain Size Effects</a:t>
            </a:r>
          </a:p>
          <a:p>
            <a:pPr lvl="1" indent="-298450">
              <a:spcBef>
                <a:spcPts val="1200"/>
              </a:spcBef>
              <a:buSzPts val="1100"/>
              <a:buFont typeface="Montserrat Medium"/>
              <a:buChar char="●"/>
            </a:pPr>
            <a:r>
              <a:rPr lang="en" sz="1600" dirty="0">
                <a:solidFill>
                  <a:schemeClr val="dk1"/>
                </a:solidFill>
              </a:rPr>
              <a:t>Grain Boundary Segregation</a:t>
            </a:r>
          </a:p>
        </p:txBody>
      </p:sp>
      <p:sp>
        <p:nvSpPr>
          <p:cNvPr id="2" name="Google Shape;489;p60">
            <a:extLst>
              <a:ext uri="{FF2B5EF4-FFF2-40B4-BE49-F238E27FC236}">
                <a16:creationId xmlns:a16="http://schemas.microsoft.com/office/drawing/2014/main" id="{669E3E90-7850-7562-CAC2-2B01D685DD20}"/>
              </a:ext>
            </a:extLst>
          </p:cNvPr>
          <p:cNvSpPr txBox="1">
            <a:spLocks/>
          </p:cNvSpPr>
          <p:nvPr/>
        </p:nvSpPr>
        <p:spPr>
          <a:xfrm>
            <a:off x="4767943" y="1178582"/>
            <a:ext cx="3991430" cy="32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indent="-298450">
              <a:spcBef>
                <a:spcPts val="1200"/>
              </a:spcBef>
              <a:buSzPts val="1100"/>
              <a:buFont typeface="Montserrat Medium"/>
              <a:buChar char="●"/>
            </a:pPr>
            <a:r>
              <a:rPr lang="en" sz="1600" dirty="0">
                <a:solidFill>
                  <a:schemeClr val="dk1"/>
                </a:solidFill>
              </a:rPr>
              <a:t>Curve fitting will be used on t</a:t>
            </a:r>
            <a:r>
              <a:rPr lang="en-US" sz="1600" dirty="0">
                <a:solidFill>
                  <a:schemeClr val="dk1"/>
                </a:solidFill>
              </a:rPr>
              <a:t>he</a:t>
            </a:r>
            <a:r>
              <a:rPr lang="en" sz="1600" dirty="0">
                <a:solidFill>
                  <a:schemeClr val="dk1"/>
                </a:solidFill>
              </a:rPr>
              <a:t> experimental data to get an equation for lattice parameter as a function of composition.</a:t>
            </a:r>
          </a:p>
          <a:p>
            <a:pPr indent="-298450">
              <a:spcBef>
                <a:spcPts val="1200"/>
              </a:spcBef>
              <a:buSzPts val="1100"/>
              <a:buFont typeface="Montserrat Medium"/>
              <a:buChar char="●"/>
            </a:pPr>
            <a:r>
              <a:rPr lang="en" sz="1600" dirty="0">
                <a:solidFill>
                  <a:schemeClr val="dk1"/>
                </a:solidFill>
              </a:rPr>
              <a:t>Linear Regression Model will be used for t</a:t>
            </a:r>
            <a:r>
              <a:rPr lang="en-US" sz="1600" dirty="0">
                <a:solidFill>
                  <a:schemeClr val="dk1"/>
                </a:solidFill>
              </a:rPr>
              <a:t>he</a:t>
            </a:r>
            <a:r>
              <a:rPr lang="en" sz="1600" dirty="0">
                <a:solidFill>
                  <a:schemeClr val="dk1"/>
                </a:solidFill>
              </a:rPr>
              <a:t> curve fitting (linregress)</a:t>
            </a:r>
          </a:p>
          <a:p>
            <a:pPr indent="-298450">
              <a:spcBef>
                <a:spcPts val="1200"/>
              </a:spcBef>
              <a:buSzPts val="1100"/>
              <a:buFont typeface="Montserrat Medium"/>
              <a:buChar char="●"/>
            </a:pPr>
            <a:r>
              <a:rPr lang="en" sz="1600" dirty="0">
                <a:solidFill>
                  <a:schemeClr val="dk1"/>
                </a:solidFill>
              </a:rPr>
              <a:t>Curvefit function will also be used (linear fit, 2</a:t>
            </a:r>
            <a:r>
              <a:rPr lang="en" sz="1600" baseline="30000" dirty="0">
                <a:solidFill>
                  <a:schemeClr val="dk1"/>
                </a:solidFill>
              </a:rPr>
              <a:t>nd</a:t>
            </a:r>
            <a:r>
              <a:rPr lang="en" sz="1600" dirty="0">
                <a:solidFill>
                  <a:schemeClr val="dk1"/>
                </a:solidFill>
              </a:rPr>
              <a:t> order, 3</a:t>
            </a:r>
            <a:r>
              <a:rPr lang="en" sz="1600" baseline="30000" dirty="0">
                <a:solidFill>
                  <a:schemeClr val="dk1"/>
                </a:solidFill>
              </a:rPr>
              <a:t>rd</a:t>
            </a:r>
            <a:r>
              <a:rPr lang="en" sz="1600" dirty="0">
                <a:solidFill>
                  <a:schemeClr val="dk1"/>
                </a:solidFill>
              </a:rPr>
              <a:t> order)</a:t>
            </a:r>
          </a:p>
        </p:txBody>
      </p:sp>
    </p:spTree>
    <p:extLst>
      <p:ext uri="{BB962C8B-B14F-4D97-AF65-F5344CB8AC3E}">
        <p14:creationId xmlns:p14="http://schemas.microsoft.com/office/powerpoint/2010/main" val="71101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471713" y="2366272"/>
            <a:ext cx="7953829"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Effective Bulk and Shear Moduli</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827906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66914" y="390304"/>
            <a:ext cx="892628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dirty="0"/>
              <a:t>Effective Bulk and Shear Modulus</a:t>
            </a:r>
            <a:endParaRPr sz="4200" dirty="0"/>
          </a:p>
        </p:txBody>
      </p:sp>
      <p:sp>
        <p:nvSpPr>
          <p:cNvPr id="489" name="Google Shape;489;p60"/>
          <p:cNvSpPr txBox="1">
            <a:spLocks noGrp="1"/>
          </p:cNvSpPr>
          <p:nvPr>
            <p:ph type="body" idx="1"/>
          </p:nvPr>
        </p:nvSpPr>
        <p:spPr>
          <a:xfrm>
            <a:off x="-185058" y="1069364"/>
            <a:ext cx="9514114"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700" dirty="0">
                <a:solidFill>
                  <a:schemeClr val="dk1"/>
                </a:solidFill>
              </a:rPr>
              <a:t>Formulas for effective shear modulus uses bulk and shear moduli for each of the pure components (BCC Fe and BCC Mg).</a:t>
            </a:r>
          </a:p>
          <a:p>
            <a:pPr lvl="1" indent="-298450">
              <a:spcBef>
                <a:spcPts val="1200"/>
              </a:spcBef>
              <a:buSzPts val="1100"/>
              <a:buFont typeface="Montserrat Medium"/>
              <a:buChar char="●"/>
            </a:pPr>
            <a:r>
              <a:rPr lang="en" sz="1600" dirty="0">
                <a:solidFill>
                  <a:schemeClr val="dk1"/>
                </a:solidFill>
              </a:rPr>
              <a:t>Values obtained from literature (Lubarda et al.)</a:t>
            </a:r>
          </a:p>
          <a:p>
            <a:pPr marL="457200" lvl="0" indent="-298450" algn="l" rtl="0">
              <a:spcBef>
                <a:spcPts val="1200"/>
              </a:spcBef>
              <a:spcAft>
                <a:spcPts val="0"/>
              </a:spcAft>
              <a:buSzPts val="1100"/>
              <a:buFont typeface="Montserrat Medium"/>
              <a:buChar char="●"/>
            </a:pPr>
            <a:endParaRPr lang="en" sz="1600" dirty="0">
              <a:solidFill>
                <a:schemeClr val="dk1"/>
              </a:solidFill>
            </a:endParaRPr>
          </a:p>
          <a:p>
            <a:pPr marL="457200" lvl="0" indent="-298450" algn="l" rtl="0">
              <a:spcBef>
                <a:spcPts val="1200"/>
              </a:spcBef>
              <a:spcAft>
                <a:spcPts val="0"/>
              </a:spcAft>
              <a:buSzPts val="1100"/>
              <a:buFont typeface="Montserrat Medium"/>
              <a:buChar char="●"/>
            </a:pPr>
            <a:endParaRPr lang="en" sz="1600" dirty="0">
              <a:solidFill>
                <a:schemeClr val="dk1"/>
              </a:solidFill>
            </a:endParaRPr>
          </a:p>
          <a:p>
            <a:pPr marL="158750" lvl="0" indent="0" algn="l" rtl="0">
              <a:spcBef>
                <a:spcPts val="1200"/>
              </a:spcBef>
              <a:spcAft>
                <a:spcPts val="0"/>
              </a:spcAft>
              <a:buSzPts val="1100"/>
              <a:buNone/>
            </a:pPr>
            <a:endParaRPr lang="en" sz="1600" dirty="0">
              <a:solidFill>
                <a:schemeClr val="dk1"/>
              </a:solidFill>
            </a:endParaRPr>
          </a:p>
          <a:p>
            <a:pPr marL="457200" lvl="0" indent="-298450" algn="l" rtl="0">
              <a:spcBef>
                <a:spcPts val="1200"/>
              </a:spcBef>
              <a:spcAft>
                <a:spcPts val="0"/>
              </a:spcAft>
              <a:buSzPts val="1100"/>
              <a:buFont typeface="Montserrat Medium"/>
              <a:buChar char="●"/>
            </a:pPr>
            <a:r>
              <a:rPr lang="en" sz="1700" dirty="0">
                <a:solidFill>
                  <a:schemeClr val="dk1"/>
                </a:solidFill>
              </a:rPr>
              <a:t>Solve for the value of shear modulus (</a:t>
            </a:r>
            <a:r>
              <a:rPr lang="el-GR" sz="1700" dirty="0">
                <a:solidFill>
                  <a:schemeClr val="dk1"/>
                </a:solidFill>
                <a:latin typeface="Calibri" panose="020F0502020204030204" pitchFamily="34" charset="0"/>
                <a:cs typeface="Calibri" panose="020F0502020204030204" pitchFamily="34" charset="0"/>
              </a:rPr>
              <a:t>μ</a:t>
            </a:r>
            <a:r>
              <a:rPr lang="en-US" sz="1700" dirty="0">
                <a:solidFill>
                  <a:schemeClr val="dk1"/>
                </a:solidFill>
                <a:latin typeface="Calibri" panose="020F0502020204030204" pitchFamily="34" charset="0"/>
                <a:cs typeface="Calibri" panose="020F0502020204030204" pitchFamily="34" charset="0"/>
              </a:rPr>
              <a:t>) </a:t>
            </a:r>
            <a:r>
              <a:rPr lang="en-US" sz="1700" dirty="0">
                <a:solidFill>
                  <a:schemeClr val="dk1"/>
                </a:solidFill>
                <a:latin typeface="Montserrat" panose="00000500000000000000" pitchFamily="2" charset="0"/>
                <a:cs typeface="Calibri" panose="020F0502020204030204" pitchFamily="34" charset="0"/>
              </a:rPr>
              <a:t>and use this to solve for bulk modulus (k)</a:t>
            </a:r>
            <a:endParaRPr lang="en-US" sz="1700" dirty="0">
              <a:solidFill>
                <a:schemeClr val="dk1"/>
              </a:solidFill>
              <a:latin typeface="Calibri" panose="020F0502020204030204" pitchFamily="34" charset="0"/>
              <a:cs typeface="Calibri" panose="020F0502020204030204" pitchFamily="34" charset="0"/>
            </a:endParaRPr>
          </a:p>
          <a:p>
            <a:pPr lvl="1" indent="-298450">
              <a:spcBef>
                <a:spcPts val="1200"/>
              </a:spcBef>
              <a:buSzPts val="1100"/>
              <a:buFont typeface="Montserrat Medium"/>
              <a:buChar char="●"/>
            </a:pPr>
            <a:r>
              <a:rPr lang="en-US" sz="1600" dirty="0">
                <a:solidFill>
                  <a:schemeClr val="dk1"/>
                </a:solidFill>
              </a:rPr>
              <a:t>Must be repeated for each composition (x)</a:t>
            </a:r>
          </a:p>
          <a:p>
            <a:pPr lvl="1" indent="-298450">
              <a:spcBef>
                <a:spcPts val="1200"/>
              </a:spcBef>
              <a:buSzPts val="1100"/>
              <a:buFont typeface="Montserrat Medium"/>
              <a:buChar char="●"/>
            </a:pPr>
            <a:r>
              <a:rPr lang="en-US" sz="1700" dirty="0">
                <a:solidFill>
                  <a:schemeClr val="dk1"/>
                </a:solidFill>
              </a:rPr>
              <a:t>All values in </a:t>
            </a:r>
            <a:r>
              <a:rPr lang="en-US" sz="1700" dirty="0" err="1">
                <a:solidFill>
                  <a:schemeClr val="dk1"/>
                </a:solidFill>
              </a:rPr>
              <a:t>GPa</a:t>
            </a:r>
            <a:r>
              <a:rPr lang="en-US" sz="1700" dirty="0">
                <a:solidFill>
                  <a:schemeClr val="dk1"/>
                </a:solidFill>
              </a:rPr>
              <a:t>.</a:t>
            </a:r>
          </a:p>
          <a:p>
            <a:pPr indent="-298450">
              <a:spcBef>
                <a:spcPts val="1200"/>
              </a:spcBef>
              <a:buSzPts val="1100"/>
              <a:buFont typeface="Montserrat Medium"/>
              <a:buChar char="●"/>
            </a:pPr>
            <a:endParaRPr sz="1400" dirty="0">
              <a:solidFill>
                <a:schemeClr val="dk1"/>
              </a:solidFill>
            </a:endParaRPr>
          </a:p>
        </p:txBody>
      </p:sp>
      <p:pic>
        <p:nvPicPr>
          <p:cNvPr id="4" name="Picture 3">
            <a:extLst>
              <a:ext uri="{FF2B5EF4-FFF2-40B4-BE49-F238E27FC236}">
                <a16:creationId xmlns:a16="http://schemas.microsoft.com/office/drawing/2014/main" id="{F18FAFDA-3736-8333-67DC-7A8502057C4F}"/>
              </a:ext>
            </a:extLst>
          </p:cNvPr>
          <p:cNvPicPr>
            <a:picLocks noChangeAspect="1"/>
          </p:cNvPicPr>
          <p:nvPr/>
        </p:nvPicPr>
        <p:blipFill>
          <a:blip r:embed="rId3"/>
          <a:stretch>
            <a:fillRect/>
          </a:stretch>
        </p:blipFill>
        <p:spPr>
          <a:xfrm>
            <a:off x="1725890" y="2233041"/>
            <a:ext cx="5692217" cy="577325"/>
          </a:xfrm>
          <a:prstGeom prst="rect">
            <a:avLst/>
          </a:prstGeom>
        </p:spPr>
      </p:pic>
      <p:pic>
        <p:nvPicPr>
          <p:cNvPr id="2" name="Picture 1" descr="A picture containing font, line, diagram, handwriting&#10;&#10;Description automatically generated">
            <a:extLst>
              <a:ext uri="{FF2B5EF4-FFF2-40B4-BE49-F238E27FC236}">
                <a16:creationId xmlns:a16="http://schemas.microsoft.com/office/drawing/2014/main" id="{828EA818-BB05-B04A-869E-F338EF3CD070}"/>
              </a:ext>
            </a:extLst>
          </p:cNvPr>
          <p:cNvPicPr>
            <a:picLocks noChangeAspect="1"/>
          </p:cNvPicPr>
          <p:nvPr/>
        </p:nvPicPr>
        <p:blipFill>
          <a:blip r:embed="rId4"/>
          <a:stretch>
            <a:fillRect/>
          </a:stretch>
        </p:blipFill>
        <p:spPr>
          <a:xfrm>
            <a:off x="2706916" y="2873712"/>
            <a:ext cx="3598986" cy="696232"/>
          </a:xfrm>
          <a:prstGeom prst="rect">
            <a:avLst/>
          </a:prstGeom>
        </p:spPr>
      </p:pic>
      <p:sp>
        <p:nvSpPr>
          <p:cNvPr id="3" name="TextBox 2">
            <a:extLst>
              <a:ext uri="{FF2B5EF4-FFF2-40B4-BE49-F238E27FC236}">
                <a16:creationId xmlns:a16="http://schemas.microsoft.com/office/drawing/2014/main" id="{E93D86CE-FC8C-E0A4-4C20-4BBA79F3C3F9}"/>
              </a:ext>
            </a:extLst>
          </p:cNvPr>
          <p:cNvSpPr txBox="1"/>
          <p:nvPr/>
        </p:nvSpPr>
        <p:spPr>
          <a:xfrm>
            <a:off x="6437085" y="2833112"/>
            <a:ext cx="1436914" cy="307777"/>
          </a:xfrm>
          <a:prstGeom prst="rect">
            <a:avLst/>
          </a:prstGeom>
          <a:noFill/>
        </p:spPr>
        <p:txBody>
          <a:bodyPr wrap="square" rtlCol="0">
            <a:spAutoFit/>
          </a:bodyPr>
          <a:lstStyle/>
          <a:p>
            <a:r>
              <a:rPr lang="en-US" dirty="0" err="1">
                <a:latin typeface="Montserrat" panose="00000500000000000000" pitchFamily="2" charset="0"/>
              </a:rPr>
              <a:t>Lubarda</a:t>
            </a:r>
            <a:r>
              <a:rPr lang="en-US" dirty="0">
                <a:latin typeface="Montserrat" panose="00000500000000000000" pitchFamily="2" charset="0"/>
              </a:rPr>
              <a:t> et al.</a:t>
            </a:r>
          </a:p>
        </p:txBody>
      </p:sp>
    </p:spTree>
    <p:extLst>
      <p:ext uri="{BB962C8B-B14F-4D97-AF65-F5344CB8AC3E}">
        <p14:creationId xmlns:p14="http://schemas.microsoft.com/office/powerpoint/2010/main" val="255746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Outline of Code</a:t>
            </a:r>
            <a:endParaRPr sz="4000" dirty="0"/>
          </a:p>
        </p:txBody>
      </p:sp>
      <p:sp>
        <p:nvSpPr>
          <p:cNvPr id="1331" name="Google Shape;1331;p106"/>
          <p:cNvSpPr txBox="1">
            <a:spLocks noGrp="1"/>
          </p:cNvSpPr>
          <p:nvPr>
            <p:ph type="subTitle" idx="4294967295"/>
          </p:nvPr>
        </p:nvSpPr>
        <p:spPr>
          <a:xfrm>
            <a:off x="243385" y="929832"/>
            <a:ext cx="6367872" cy="543600"/>
          </a:xfrm>
          <a:prstGeom prst="rect">
            <a:avLst/>
          </a:prstGeom>
        </p:spPr>
        <p:txBody>
          <a:bodyPr spcFirstLastPara="1" wrap="square" lIns="91425" tIns="91425" rIns="91425" bIns="91425" anchor="t" anchorCtr="0">
            <a:noAutofit/>
          </a:bodyPr>
          <a:lstStyle/>
          <a:p>
            <a:pPr marL="285750" indent="-285750">
              <a:spcAft>
                <a:spcPts val="1200"/>
              </a:spcAft>
              <a:buSzPct val="100000"/>
            </a:pPr>
            <a:r>
              <a:rPr lang="en" sz="1400" dirty="0">
                <a:solidFill>
                  <a:schemeClr val="dk1"/>
                </a:solidFill>
              </a:rPr>
              <a:t>Make arrays for the bulk and shear moduli for the pure components (kpure, upure) and different Mg compositions (x)</a:t>
            </a:r>
          </a:p>
          <a:p>
            <a:pPr marL="0" indent="0">
              <a:spcAft>
                <a:spcPts val="1200"/>
              </a:spcAft>
              <a:buSzPct val="100000"/>
              <a:buNone/>
            </a:pPr>
            <a:endParaRPr sz="1400" dirty="0">
              <a:solidFill>
                <a:schemeClr val="dk1"/>
              </a:solidFill>
            </a:endParaRPr>
          </a:p>
        </p:txBody>
      </p:sp>
      <p:sp>
        <p:nvSpPr>
          <p:cNvPr id="1360" name="Google Shape;1360;p106"/>
          <p:cNvSpPr/>
          <p:nvPr/>
        </p:nvSpPr>
        <p:spPr>
          <a:xfrm>
            <a:off x="6439354" y="2656311"/>
            <a:ext cx="2118198"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06"/>
          <p:cNvSpPr txBox="1">
            <a:spLocks noGrp="1"/>
          </p:cNvSpPr>
          <p:nvPr>
            <p:ph type="title" idx="4294967295"/>
          </p:nvPr>
        </p:nvSpPr>
        <p:spPr>
          <a:xfrm>
            <a:off x="6519058" y="2710076"/>
            <a:ext cx="1999357" cy="5776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For loop</a:t>
            </a:r>
            <a:br>
              <a:rPr lang="en" sz="1600" dirty="0"/>
            </a:br>
            <a:r>
              <a:rPr lang="en" sz="1600" dirty="0"/>
              <a:t>over compositons (x)</a:t>
            </a:r>
            <a:endParaRPr sz="1600" dirty="0"/>
          </a:p>
        </p:txBody>
      </p:sp>
      <p:cxnSp>
        <p:nvCxnSpPr>
          <p:cNvPr id="1362" name="Google Shape;1362;p106"/>
          <p:cNvCxnSpPr>
            <a:cxnSpLocks/>
            <a:endCxn id="1360" idx="0"/>
          </p:cNvCxnSpPr>
          <p:nvPr/>
        </p:nvCxnSpPr>
        <p:spPr>
          <a:xfrm>
            <a:off x="5906491" y="2476482"/>
            <a:ext cx="1591962" cy="179829"/>
          </a:xfrm>
          <a:prstGeom prst="bentConnector2">
            <a:avLst/>
          </a:prstGeom>
          <a:noFill/>
          <a:ln w="28575" cap="flat" cmpd="sng">
            <a:solidFill>
              <a:schemeClr val="accent1"/>
            </a:solidFill>
            <a:prstDash val="solid"/>
            <a:round/>
            <a:headEnd type="none" w="med" len="med"/>
            <a:tailEnd type="none" w="med" len="med"/>
          </a:ln>
        </p:spPr>
      </p:cxnSp>
      <p:cxnSp>
        <p:nvCxnSpPr>
          <p:cNvPr id="1363" name="Google Shape;1363;p106"/>
          <p:cNvCxnSpPr>
            <a:cxnSpLocks/>
          </p:cNvCxnSpPr>
          <p:nvPr/>
        </p:nvCxnSpPr>
        <p:spPr>
          <a:xfrm flipV="1">
            <a:off x="4000913" y="3419039"/>
            <a:ext cx="3482901" cy="729264"/>
          </a:xfrm>
          <a:prstGeom prst="bentConnector3">
            <a:avLst>
              <a:gd name="adj1" fmla="val 99799"/>
            </a:avLst>
          </a:prstGeom>
          <a:noFill/>
          <a:ln w="28575" cap="flat" cmpd="sng">
            <a:solidFill>
              <a:schemeClr val="accent1"/>
            </a:solidFill>
            <a:prstDash val="solid"/>
            <a:round/>
            <a:headEnd type="none" w="med" len="med"/>
            <a:tailEnd type="none" w="med" len="med"/>
          </a:ln>
        </p:spPr>
      </p:cxnSp>
      <p:sp>
        <p:nvSpPr>
          <p:cNvPr id="11" name="Google Shape;1331;p106">
            <a:extLst>
              <a:ext uri="{FF2B5EF4-FFF2-40B4-BE49-F238E27FC236}">
                <a16:creationId xmlns:a16="http://schemas.microsoft.com/office/drawing/2014/main" id="{1509E364-EE8F-813C-3B60-A5065890AB52}"/>
              </a:ext>
            </a:extLst>
          </p:cNvPr>
          <p:cNvSpPr txBox="1">
            <a:spLocks/>
          </p:cNvSpPr>
          <p:nvPr/>
        </p:nvSpPr>
        <p:spPr>
          <a:xfrm>
            <a:off x="256747" y="1461733"/>
            <a:ext cx="5302671"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400" dirty="0">
                <a:solidFill>
                  <a:schemeClr val="dk1"/>
                </a:solidFill>
              </a:rPr>
              <a:t>Pre-allocate arrays for effective moduli (</a:t>
            </a:r>
            <a:r>
              <a:rPr lang="en-US" sz="1400" dirty="0" err="1">
                <a:solidFill>
                  <a:schemeClr val="dk1"/>
                </a:solidFill>
              </a:rPr>
              <a:t>eu</a:t>
            </a:r>
            <a:r>
              <a:rPr lang="en-US" sz="1400" dirty="0">
                <a:solidFill>
                  <a:schemeClr val="dk1"/>
                </a:solidFill>
              </a:rPr>
              <a:t>, ek) </a:t>
            </a:r>
          </a:p>
          <a:p>
            <a:pPr marL="0" indent="0">
              <a:spcAft>
                <a:spcPts val="1200"/>
              </a:spcAft>
              <a:buSzPct val="100000"/>
              <a:buFont typeface="Montserrat"/>
              <a:buNone/>
            </a:pPr>
            <a:endParaRPr lang="en-US" sz="1400" dirty="0">
              <a:solidFill>
                <a:schemeClr val="dk1"/>
              </a:solidFill>
            </a:endParaRPr>
          </a:p>
        </p:txBody>
      </p:sp>
      <p:sp>
        <p:nvSpPr>
          <p:cNvPr id="12" name="Google Shape;1331;p106">
            <a:extLst>
              <a:ext uri="{FF2B5EF4-FFF2-40B4-BE49-F238E27FC236}">
                <a16:creationId xmlns:a16="http://schemas.microsoft.com/office/drawing/2014/main" id="{A7543D12-A09C-7F3D-308B-77B7C49ECB41}"/>
              </a:ext>
            </a:extLst>
          </p:cNvPr>
          <p:cNvSpPr txBox="1">
            <a:spLocks/>
          </p:cNvSpPr>
          <p:nvPr/>
        </p:nvSpPr>
        <p:spPr>
          <a:xfrm>
            <a:off x="251457" y="1816907"/>
            <a:ext cx="5655034"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400" dirty="0">
                <a:solidFill>
                  <a:schemeClr val="dk1"/>
                </a:solidFill>
              </a:rPr>
              <a:t>Define functions for the equations for effective moduli (</a:t>
            </a:r>
            <a:r>
              <a:rPr lang="en-US" sz="1400" dirty="0" err="1">
                <a:solidFill>
                  <a:schemeClr val="dk1"/>
                </a:solidFill>
              </a:rPr>
              <a:t>efshear</a:t>
            </a:r>
            <a:r>
              <a:rPr lang="en-US" sz="1400" dirty="0">
                <a:solidFill>
                  <a:schemeClr val="dk1"/>
                </a:solidFill>
              </a:rPr>
              <a:t>, </a:t>
            </a:r>
            <a:r>
              <a:rPr lang="en-US" sz="1400" dirty="0" err="1">
                <a:solidFill>
                  <a:schemeClr val="dk1"/>
                </a:solidFill>
              </a:rPr>
              <a:t>efbulk</a:t>
            </a:r>
            <a:r>
              <a:rPr lang="en-US" sz="1400" dirty="0">
                <a:solidFill>
                  <a:schemeClr val="dk1"/>
                </a:solidFill>
              </a:rPr>
              <a:t>)</a:t>
            </a:r>
          </a:p>
          <a:p>
            <a:pPr marL="0" indent="0">
              <a:spcAft>
                <a:spcPts val="1200"/>
              </a:spcAft>
              <a:buSzPct val="100000"/>
              <a:buFont typeface="Montserrat"/>
              <a:buNone/>
            </a:pPr>
            <a:endParaRPr lang="en-US" sz="1400" dirty="0">
              <a:solidFill>
                <a:schemeClr val="dk1"/>
              </a:solidFill>
            </a:endParaRPr>
          </a:p>
        </p:txBody>
      </p:sp>
      <p:sp>
        <p:nvSpPr>
          <p:cNvPr id="13" name="Google Shape;1360;p106">
            <a:extLst>
              <a:ext uri="{FF2B5EF4-FFF2-40B4-BE49-F238E27FC236}">
                <a16:creationId xmlns:a16="http://schemas.microsoft.com/office/drawing/2014/main" id="{FDF18DFF-B9BE-1730-163D-BD4CE0591A9A}"/>
              </a:ext>
            </a:extLst>
          </p:cNvPr>
          <p:cNvSpPr/>
          <p:nvPr/>
        </p:nvSpPr>
        <p:spPr>
          <a:xfrm>
            <a:off x="4738915" y="2727102"/>
            <a:ext cx="1487714" cy="5436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1;p106">
            <a:extLst>
              <a:ext uri="{FF2B5EF4-FFF2-40B4-BE49-F238E27FC236}">
                <a16:creationId xmlns:a16="http://schemas.microsoft.com/office/drawing/2014/main" id="{A80D69D8-FB99-F492-E0EC-C8092A88E8C9}"/>
              </a:ext>
            </a:extLst>
          </p:cNvPr>
          <p:cNvSpPr txBox="1">
            <a:spLocks/>
          </p:cNvSpPr>
          <p:nvPr/>
        </p:nvSpPr>
        <p:spPr>
          <a:xfrm>
            <a:off x="4679482" y="2769502"/>
            <a:ext cx="1759872" cy="475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US" sz="1000" dirty="0"/>
              <a:t>While loop that runs over potential values of </a:t>
            </a:r>
            <a:r>
              <a:rPr lang="el-GR" sz="1000" dirty="0">
                <a:latin typeface="Calibri" panose="020F0502020204030204" pitchFamily="34" charset="0"/>
                <a:cs typeface="Calibri" panose="020F0502020204030204" pitchFamily="34" charset="0"/>
              </a:rPr>
              <a:t>μ</a:t>
            </a:r>
            <a:endParaRPr lang="en-US" sz="1000" dirty="0"/>
          </a:p>
        </p:txBody>
      </p:sp>
      <p:cxnSp>
        <p:nvCxnSpPr>
          <p:cNvPr id="15" name="Google Shape;1362;p106">
            <a:extLst>
              <a:ext uri="{FF2B5EF4-FFF2-40B4-BE49-F238E27FC236}">
                <a16:creationId xmlns:a16="http://schemas.microsoft.com/office/drawing/2014/main" id="{5E3F2F98-9751-AEF7-9377-4DD54C26080C}"/>
              </a:ext>
            </a:extLst>
          </p:cNvPr>
          <p:cNvCxnSpPr>
            <a:cxnSpLocks/>
            <a:endCxn id="13" idx="0"/>
          </p:cNvCxnSpPr>
          <p:nvPr/>
        </p:nvCxnSpPr>
        <p:spPr>
          <a:xfrm>
            <a:off x="4833258" y="2476482"/>
            <a:ext cx="649514" cy="250620"/>
          </a:xfrm>
          <a:prstGeom prst="bentConnector2">
            <a:avLst/>
          </a:prstGeom>
          <a:noFill/>
          <a:ln w="28575" cap="flat" cmpd="sng">
            <a:solidFill>
              <a:schemeClr val="accent1"/>
            </a:solidFill>
            <a:prstDash val="solid"/>
            <a:round/>
            <a:headEnd type="none" w="med" len="med"/>
            <a:tailEnd type="none" w="med" len="med"/>
          </a:ln>
        </p:spPr>
      </p:cxnSp>
      <p:cxnSp>
        <p:nvCxnSpPr>
          <p:cNvPr id="16" name="Google Shape;1363;p106">
            <a:extLst>
              <a:ext uri="{FF2B5EF4-FFF2-40B4-BE49-F238E27FC236}">
                <a16:creationId xmlns:a16="http://schemas.microsoft.com/office/drawing/2014/main" id="{13CAB14E-EC3F-1F1C-CC0B-181E72D3FF29}"/>
              </a:ext>
            </a:extLst>
          </p:cNvPr>
          <p:cNvCxnSpPr>
            <a:cxnSpLocks/>
            <a:endCxn id="13" idx="2"/>
          </p:cNvCxnSpPr>
          <p:nvPr/>
        </p:nvCxnSpPr>
        <p:spPr>
          <a:xfrm flipV="1">
            <a:off x="5000171" y="3270702"/>
            <a:ext cx="482601" cy="459420"/>
          </a:xfrm>
          <a:prstGeom prst="bentConnector2">
            <a:avLst/>
          </a:prstGeom>
          <a:noFill/>
          <a:ln w="28575" cap="flat" cmpd="sng">
            <a:solidFill>
              <a:schemeClr val="accent1"/>
            </a:solidFill>
            <a:prstDash val="solid"/>
            <a:round/>
            <a:headEnd type="none" w="med" len="med"/>
            <a:tailEnd type="none" w="med" len="med"/>
          </a:ln>
        </p:spPr>
      </p:cxnSp>
      <p:sp>
        <p:nvSpPr>
          <p:cNvPr id="17" name="Google Shape;1331;p106">
            <a:extLst>
              <a:ext uri="{FF2B5EF4-FFF2-40B4-BE49-F238E27FC236}">
                <a16:creationId xmlns:a16="http://schemas.microsoft.com/office/drawing/2014/main" id="{DA0E8E02-0ECA-A95C-BCBE-7D4AE82CBDBA}"/>
              </a:ext>
            </a:extLst>
          </p:cNvPr>
          <p:cNvSpPr txBox="1">
            <a:spLocks/>
          </p:cNvSpPr>
          <p:nvPr/>
        </p:nvSpPr>
        <p:spPr>
          <a:xfrm>
            <a:off x="251457" y="2384511"/>
            <a:ext cx="4235870"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400" dirty="0">
                <a:solidFill>
                  <a:schemeClr val="dk1"/>
                </a:solidFill>
              </a:rPr>
              <a:t>Plug potential shear modulus values (start with 50 </a:t>
            </a:r>
            <a:r>
              <a:rPr lang="en-US" sz="1400" dirty="0" err="1">
                <a:solidFill>
                  <a:schemeClr val="dk1"/>
                </a:solidFill>
              </a:rPr>
              <a:t>GPa</a:t>
            </a:r>
            <a:r>
              <a:rPr lang="en-US" sz="1400" dirty="0">
                <a:solidFill>
                  <a:schemeClr val="dk1"/>
                </a:solidFill>
              </a:rPr>
              <a:t>) into the function (</a:t>
            </a:r>
            <a:r>
              <a:rPr lang="en-US" sz="1400" dirty="0" err="1">
                <a:solidFill>
                  <a:schemeClr val="dk1"/>
                </a:solidFill>
              </a:rPr>
              <a:t>efshear</a:t>
            </a:r>
            <a:r>
              <a:rPr lang="en-US" sz="1400" dirty="0">
                <a:solidFill>
                  <a:schemeClr val="dk1"/>
                </a:solidFill>
              </a:rPr>
              <a:t>) and when output changes from positive to negative (</a:t>
            </a:r>
            <a:r>
              <a:rPr lang="el-GR" sz="1400" dirty="0">
                <a:solidFill>
                  <a:schemeClr val="dk1"/>
                </a:solidFill>
                <a:latin typeface="Calibri" panose="020F0502020204030204" pitchFamily="34" charset="0"/>
                <a:cs typeface="Calibri" panose="020F0502020204030204" pitchFamily="34" charset="0"/>
              </a:rPr>
              <a:t>μ</a:t>
            </a:r>
            <a:r>
              <a:rPr lang="en-US" sz="1400" dirty="0">
                <a:solidFill>
                  <a:schemeClr val="dk1"/>
                </a:solidFill>
                <a:latin typeface="Calibri" panose="020F0502020204030204" pitchFamily="34" charset="0"/>
                <a:cs typeface="Calibri" panose="020F0502020204030204" pitchFamily="34" charset="0"/>
              </a:rPr>
              <a:t> </a:t>
            </a:r>
            <a:r>
              <a:rPr lang="en-US" sz="1400" dirty="0">
                <a:solidFill>
                  <a:schemeClr val="dk1"/>
                </a:solidFill>
                <a:latin typeface="Montserrat" panose="00000500000000000000" pitchFamily="2" charset="0"/>
                <a:cs typeface="Calibri" panose="020F0502020204030204" pitchFamily="34" charset="0"/>
              </a:rPr>
              <a:t>goes through 0) save the </a:t>
            </a:r>
            <a:r>
              <a:rPr lang="el-GR" sz="1400" dirty="0">
                <a:solidFill>
                  <a:schemeClr val="dk1"/>
                </a:solidFill>
                <a:latin typeface="Calibri" panose="020F0502020204030204" pitchFamily="34" charset="0"/>
                <a:cs typeface="Calibri" panose="020F0502020204030204" pitchFamily="34" charset="0"/>
              </a:rPr>
              <a:t>μ </a:t>
            </a:r>
            <a:r>
              <a:rPr lang="en-US" sz="1400" dirty="0">
                <a:solidFill>
                  <a:schemeClr val="dk1"/>
                </a:solidFill>
                <a:latin typeface="Montserrat" panose="00000500000000000000" pitchFamily="2" charset="0"/>
                <a:cs typeface="Calibri" panose="020F0502020204030204" pitchFamily="34" charset="0"/>
              </a:rPr>
              <a:t>value and break the loop.</a:t>
            </a:r>
            <a:endParaRPr lang="en-US" sz="1400" dirty="0">
              <a:solidFill>
                <a:schemeClr val="dk1"/>
              </a:solidFill>
            </a:endParaRPr>
          </a:p>
          <a:p>
            <a:pPr marL="0" indent="0">
              <a:spcAft>
                <a:spcPts val="1200"/>
              </a:spcAft>
              <a:buSzPct val="100000"/>
              <a:buFont typeface="Montserrat"/>
              <a:buNone/>
            </a:pPr>
            <a:endParaRPr lang="en-US" sz="1400" dirty="0">
              <a:solidFill>
                <a:schemeClr val="dk1"/>
              </a:solidFill>
            </a:endParaRPr>
          </a:p>
        </p:txBody>
      </p:sp>
      <p:sp>
        <p:nvSpPr>
          <p:cNvPr id="18" name="Google Shape;1331;p106">
            <a:extLst>
              <a:ext uri="{FF2B5EF4-FFF2-40B4-BE49-F238E27FC236}">
                <a16:creationId xmlns:a16="http://schemas.microsoft.com/office/drawing/2014/main" id="{CA190898-569B-85D6-0CEC-EDC7013C6EAE}"/>
              </a:ext>
            </a:extLst>
          </p:cNvPr>
          <p:cNvSpPr txBox="1">
            <a:spLocks/>
          </p:cNvSpPr>
          <p:nvPr/>
        </p:nvSpPr>
        <p:spPr>
          <a:xfrm>
            <a:off x="243385" y="3876503"/>
            <a:ext cx="4235870"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400" dirty="0">
                <a:solidFill>
                  <a:schemeClr val="dk1"/>
                </a:solidFill>
              </a:rPr>
              <a:t>Find the effective bulk modulus (K)</a:t>
            </a:r>
          </a:p>
          <a:p>
            <a:pPr marL="0" indent="0">
              <a:spcAft>
                <a:spcPts val="1200"/>
              </a:spcAft>
              <a:buSzPct val="100000"/>
              <a:buFont typeface="Montserrat"/>
              <a:buNone/>
            </a:pPr>
            <a:endParaRPr lang="en-US" sz="1400" dirty="0">
              <a:solidFill>
                <a:schemeClr val="dk1"/>
              </a:solidFill>
            </a:endParaRPr>
          </a:p>
        </p:txBody>
      </p:sp>
      <p:sp>
        <p:nvSpPr>
          <p:cNvPr id="37" name="Google Shape;1331;p106">
            <a:extLst>
              <a:ext uri="{FF2B5EF4-FFF2-40B4-BE49-F238E27FC236}">
                <a16:creationId xmlns:a16="http://schemas.microsoft.com/office/drawing/2014/main" id="{05023991-C618-B0F6-9126-FFC4B5E654B3}"/>
              </a:ext>
            </a:extLst>
          </p:cNvPr>
          <p:cNvSpPr txBox="1">
            <a:spLocks/>
          </p:cNvSpPr>
          <p:nvPr/>
        </p:nvSpPr>
        <p:spPr>
          <a:xfrm>
            <a:off x="251457" y="4420103"/>
            <a:ext cx="4235870"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400" dirty="0">
                <a:solidFill>
                  <a:schemeClr val="dk1"/>
                </a:solidFill>
              </a:rPr>
              <a:t>Save effective moduli values to a text file</a:t>
            </a:r>
          </a:p>
          <a:p>
            <a:pPr marL="0" indent="0">
              <a:spcAft>
                <a:spcPts val="1200"/>
              </a:spcAft>
              <a:buSzPct val="100000"/>
              <a:buFont typeface="Montserrat"/>
              <a:buNone/>
            </a:pPr>
            <a:endParaRPr lang="en-US" sz="14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7" name="Picture 6">
            <a:extLst>
              <a:ext uri="{FF2B5EF4-FFF2-40B4-BE49-F238E27FC236}">
                <a16:creationId xmlns:a16="http://schemas.microsoft.com/office/drawing/2014/main" id="{CE32E6AE-FED1-D032-B8AD-73E4C59C629F}"/>
              </a:ext>
            </a:extLst>
          </p:cNvPr>
          <p:cNvPicPr>
            <a:picLocks noChangeAspect="1"/>
          </p:cNvPicPr>
          <p:nvPr/>
        </p:nvPicPr>
        <p:blipFill rotWithShape="1">
          <a:blip r:embed="rId3"/>
          <a:srcRect l="316"/>
          <a:stretch/>
        </p:blipFill>
        <p:spPr>
          <a:xfrm>
            <a:off x="765628" y="414721"/>
            <a:ext cx="7612743" cy="43140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Google Shape;1328;p106">
            <a:extLst>
              <a:ext uri="{FF2B5EF4-FFF2-40B4-BE49-F238E27FC236}">
                <a16:creationId xmlns:a16="http://schemas.microsoft.com/office/drawing/2014/main" id="{DC88D274-1AB9-2C9A-016D-D3F96AFDDA5C}"/>
              </a:ext>
            </a:extLst>
          </p:cNvPr>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Output in Text file</a:t>
            </a:r>
            <a:endParaRPr sz="4000" dirty="0"/>
          </a:p>
        </p:txBody>
      </p:sp>
      <p:pic>
        <p:nvPicPr>
          <p:cNvPr id="4" name="Picture 3" descr="A screenshot of a computer&#10;&#10;Description automatically generated with low confidence">
            <a:extLst>
              <a:ext uri="{FF2B5EF4-FFF2-40B4-BE49-F238E27FC236}">
                <a16:creationId xmlns:a16="http://schemas.microsoft.com/office/drawing/2014/main" id="{A1B845EF-75F8-17FE-40E2-D92EE1406A18}"/>
              </a:ext>
            </a:extLst>
          </p:cNvPr>
          <p:cNvPicPr>
            <a:picLocks noChangeAspect="1"/>
          </p:cNvPicPr>
          <p:nvPr/>
        </p:nvPicPr>
        <p:blipFill>
          <a:blip r:embed="rId3"/>
          <a:stretch>
            <a:fillRect/>
          </a:stretch>
        </p:blipFill>
        <p:spPr>
          <a:xfrm>
            <a:off x="1112535" y="1265208"/>
            <a:ext cx="6614428" cy="2109363"/>
          </a:xfrm>
          <a:prstGeom prst="rect">
            <a:avLst/>
          </a:prstGeom>
        </p:spPr>
      </p:pic>
      <p:sp>
        <p:nvSpPr>
          <p:cNvPr id="3" name="TextBox 2">
            <a:extLst>
              <a:ext uri="{FF2B5EF4-FFF2-40B4-BE49-F238E27FC236}">
                <a16:creationId xmlns:a16="http://schemas.microsoft.com/office/drawing/2014/main" id="{1E2E319E-0199-D26E-4F22-6035E8AF70CB}"/>
              </a:ext>
            </a:extLst>
          </p:cNvPr>
          <p:cNvSpPr txBox="1"/>
          <p:nvPr/>
        </p:nvSpPr>
        <p:spPr>
          <a:xfrm>
            <a:off x="1596720" y="3910298"/>
            <a:ext cx="5646057" cy="646331"/>
          </a:xfrm>
          <a:prstGeom prst="rect">
            <a:avLst/>
          </a:prstGeom>
          <a:noFill/>
        </p:spPr>
        <p:txBody>
          <a:bodyPr wrap="square" rtlCol="0">
            <a:spAutoFit/>
          </a:bodyPr>
          <a:lstStyle/>
          <a:p>
            <a:pPr algn="ctr"/>
            <a:r>
              <a:rPr lang="en-US" sz="1800" dirty="0">
                <a:latin typeface="Montserrat" panose="00000500000000000000" pitchFamily="2" charset="0"/>
              </a:rPr>
              <a:t>As Mg increases, moduli become closer to the Mg moduli values. </a:t>
            </a:r>
          </a:p>
        </p:txBody>
      </p:sp>
    </p:spTree>
    <p:extLst>
      <p:ext uri="{BB962C8B-B14F-4D97-AF65-F5344CB8AC3E}">
        <p14:creationId xmlns:p14="http://schemas.microsoft.com/office/powerpoint/2010/main" val="305015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471713" y="2366272"/>
            <a:ext cx="7953829"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Composition Effects</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43004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336168"/>
            <a:ext cx="66745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Composition Effects</a:t>
            </a:r>
            <a:endParaRPr sz="4500" dirty="0"/>
          </a:p>
        </p:txBody>
      </p:sp>
      <p:sp>
        <p:nvSpPr>
          <p:cNvPr id="489" name="Google Shape;489;p60"/>
          <p:cNvSpPr txBox="1">
            <a:spLocks noGrp="1"/>
          </p:cNvSpPr>
          <p:nvPr>
            <p:ph type="body" idx="1"/>
          </p:nvPr>
        </p:nvSpPr>
        <p:spPr>
          <a:xfrm>
            <a:off x="0" y="1073528"/>
            <a:ext cx="9144000"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US" sz="1600" dirty="0">
                <a:solidFill>
                  <a:schemeClr val="dk1"/>
                </a:solidFill>
              </a:rPr>
              <a:t>Lattice parameter from composition effects calculated using an elasticity inclusion model and size of solute in solvent matrix (</a:t>
            </a:r>
            <a:r>
              <a:rPr lang="en-US" sz="1600" dirty="0" err="1">
                <a:solidFill>
                  <a:schemeClr val="dk1"/>
                </a:solidFill>
              </a:rPr>
              <a:t>Lubarda</a:t>
            </a:r>
            <a:r>
              <a:rPr lang="en-US" sz="1600" dirty="0">
                <a:solidFill>
                  <a:schemeClr val="dk1"/>
                </a:solidFill>
              </a:rPr>
              <a:t> et al.) </a:t>
            </a:r>
            <a:endParaRPr lang="en" sz="1600" dirty="0">
              <a:solidFill>
                <a:schemeClr val="dk1"/>
              </a:solidFill>
            </a:endParaRPr>
          </a:p>
          <a:p>
            <a:pPr marL="158750" lvl="0" indent="0" algn="l" rtl="0">
              <a:spcBef>
                <a:spcPts val="1200"/>
              </a:spcBef>
              <a:spcAft>
                <a:spcPts val="0"/>
              </a:spcAft>
              <a:buSzPts val="1100"/>
              <a:buNone/>
            </a:pPr>
            <a:endParaRPr lang="en-US" sz="1600" dirty="0">
              <a:solidFill>
                <a:schemeClr val="dk1"/>
              </a:solidFill>
              <a:latin typeface="Montserrat" panose="00000500000000000000" pitchFamily="2" charset="0"/>
              <a:cs typeface="Calibri" panose="020F0502020204030204" pitchFamily="34" charset="0"/>
            </a:endParaRPr>
          </a:p>
          <a:p>
            <a:pPr marL="457200" lvl="0" indent="-298450" algn="l" rtl="0">
              <a:spcBef>
                <a:spcPts val="1200"/>
              </a:spcBef>
              <a:spcAft>
                <a:spcPts val="0"/>
              </a:spcAft>
              <a:buSzPts val="1100"/>
              <a:buFont typeface="Montserrat Medium"/>
              <a:buChar char="●"/>
            </a:pPr>
            <a:endParaRPr lang="en-US" sz="1600" dirty="0">
              <a:solidFill>
                <a:schemeClr val="dk1"/>
              </a:solidFill>
              <a:latin typeface="Montserrat" panose="00000500000000000000" pitchFamily="2" charset="0"/>
              <a:cs typeface="Calibri" panose="020F0502020204030204" pitchFamily="34" charset="0"/>
            </a:endParaRPr>
          </a:p>
          <a:p>
            <a:pPr indent="-298450">
              <a:spcBef>
                <a:spcPts val="1200"/>
              </a:spcBef>
              <a:buSzPts val="1100"/>
              <a:buFont typeface="Montserrat Medium"/>
              <a:buChar char="●"/>
            </a:pPr>
            <a:r>
              <a:rPr lang="en-US" sz="1600" dirty="0">
                <a:solidFill>
                  <a:schemeClr val="dk1"/>
                </a:solidFill>
              </a:rPr>
              <a:t>Must be repeated for each composition (x)</a:t>
            </a:r>
          </a:p>
          <a:p>
            <a:pPr indent="-298450">
              <a:spcBef>
                <a:spcPts val="1200"/>
              </a:spcBef>
              <a:buSzPts val="1100"/>
              <a:buFont typeface="Montserrat Medium"/>
              <a:buChar char="●"/>
            </a:pPr>
            <a:r>
              <a:rPr lang="en-US" sz="1600" dirty="0">
                <a:solidFill>
                  <a:schemeClr val="dk1"/>
                </a:solidFill>
              </a:rPr>
              <a:t>Lattice parameter change due to composition effects also calculated</a:t>
            </a:r>
          </a:p>
          <a:p>
            <a:pPr indent="-298450">
              <a:spcBef>
                <a:spcPts val="1200"/>
              </a:spcBef>
              <a:buSzPts val="1100"/>
              <a:buFont typeface="Montserrat Medium"/>
              <a:buChar char="●"/>
            </a:pPr>
            <a:r>
              <a:rPr lang="en-US" sz="1600" dirty="0">
                <a:solidFill>
                  <a:schemeClr val="dk1"/>
                </a:solidFill>
              </a:rPr>
              <a:t>All values in Angstrom</a:t>
            </a:r>
            <a:endParaRPr sz="1600" dirty="0">
              <a:solidFill>
                <a:schemeClr val="dk1"/>
              </a:solidFill>
            </a:endParaRPr>
          </a:p>
        </p:txBody>
      </p:sp>
      <p:pic>
        <p:nvPicPr>
          <p:cNvPr id="5" name="Picture 4">
            <a:extLst>
              <a:ext uri="{FF2B5EF4-FFF2-40B4-BE49-F238E27FC236}">
                <a16:creationId xmlns:a16="http://schemas.microsoft.com/office/drawing/2014/main" id="{85540477-2162-3078-107B-6BBFE59F2077}"/>
              </a:ext>
            </a:extLst>
          </p:cNvPr>
          <p:cNvPicPr>
            <a:picLocks noChangeAspect="1"/>
          </p:cNvPicPr>
          <p:nvPr/>
        </p:nvPicPr>
        <p:blipFill>
          <a:blip r:embed="rId3"/>
          <a:stretch>
            <a:fillRect/>
          </a:stretch>
        </p:blipFill>
        <p:spPr>
          <a:xfrm>
            <a:off x="3127465" y="3867846"/>
            <a:ext cx="2661710" cy="501482"/>
          </a:xfrm>
          <a:prstGeom prst="rect">
            <a:avLst/>
          </a:prstGeom>
        </p:spPr>
      </p:pic>
      <p:grpSp>
        <p:nvGrpSpPr>
          <p:cNvPr id="8" name="Group 7">
            <a:extLst>
              <a:ext uri="{FF2B5EF4-FFF2-40B4-BE49-F238E27FC236}">
                <a16:creationId xmlns:a16="http://schemas.microsoft.com/office/drawing/2014/main" id="{25D64D54-DE18-C3DF-BB11-9E31CF2B6277}"/>
              </a:ext>
            </a:extLst>
          </p:cNvPr>
          <p:cNvGrpSpPr/>
          <p:nvPr/>
        </p:nvGrpSpPr>
        <p:grpSpPr>
          <a:xfrm>
            <a:off x="2808515" y="1988984"/>
            <a:ext cx="3172798" cy="732444"/>
            <a:chOff x="2532743" y="1959427"/>
            <a:chExt cx="3172798" cy="732444"/>
          </a:xfrm>
        </p:grpSpPr>
        <p:pic>
          <p:nvPicPr>
            <p:cNvPr id="9" name="Picture 8" descr="A picture containing font, typography, text, line&#10;&#10;Description automatically generated">
              <a:extLst>
                <a:ext uri="{FF2B5EF4-FFF2-40B4-BE49-F238E27FC236}">
                  <a16:creationId xmlns:a16="http://schemas.microsoft.com/office/drawing/2014/main" id="{73BAF8EF-E0E9-CA01-3238-F883B39A4A80}"/>
                </a:ext>
              </a:extLst>
            </p:cNvPr>
            <p:cNvPicPr>
              <a:picLocks noChangeAspect="1"/>
            </p:cNvPicPr>
            <p:nvPr/>
          </p:nvPicPr>
          <p:blipFill rotWithShape="1">
            <a:blip r:embed="rId4"/>
            <a:srcRect l="4148"/>
            <a:stretch/>
          </p:blipFill>
          <p:spPr>
            <a:xfrm>
              <a:off x="2532743" y="1959427"/>
              <a:ext cx="3172798" cy="732444"/>
            </a:xfrm>
            <a:prstGeom prst="rect">
              <a:avLst/>
            </a:prstGeom>
          </p:spPr>
        </p:pic>
        <p:pic>
          <p:nvPicPr>
            <p:cNvPr id="10" name="Picture 9">
              <a:extLst>
                <a:ext uri="{FF2B5EF4-FFF2-40B4-BE49-F238E27FC236}">
                  <a16:creationId xmlns:a16="http://schemas.microsoft.com/office/drawing/2014/main" id="{366AC5E1-9DFC-7D33-557F-191B16814127}"/>
                </a:ext>
              </a:extLst>
            </p:cNvPr>
            <p:cNvPicPr>
              <a:picLocks noChangeAspect="1"/>
            </p:cNvPicPr>
            <p:nvPr/>
          </p:nvPicPr>
          <p:blipFill rotWithShape="1">
            <a:blip r:embed="rId3"/>
            <a:srcRect l="13709" r="63661"/>
            <a:stretch/>
          </p:blipFill>
          <p:spPr>
            <a:xfrm>
              <a:off x="2586808" y="2074908"/>
              <a:ext cx="602343" cy="501482"/>
            </a:xfrm>
            <a:prstGeom prst="rect">
              <a:avLst/>
            </a:prstGeom>
          </p:spPr>
        </p:pic>
      </p:grpSp>
    </p:spTree>
    <p:extLst>
      <p:ext uri="{BB962C8B-B14F-4D97-AF65-F5344CB8AC3E}">
        <p14:creationId xmlns:p14="http://schemas.microsoft.com/office/powerpoint/2010/main" val="42296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336168"/>
            <a:ext cx="66745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Composition Effects</a:t>
            </a:r>
            <a:endParaRPr sz="4500" dirty="0"/>
          </a:p>
        </p:txBody>
      </p:sp>
      <p:sp>
        <p:nvSpPr>
          <p:cNvPr id="3" name="TextBox 2">
            <a:extLst>
              <a:ext uri="{FF2B5EF4-FFF2-40B4-BE49-F238E27FC236}">
                <a16:creationId xmlns:a16="http://schemas.microsoft.com/office/drawing/2014/main" id="{19482ADE-DB92-34F5-1A3F-E3DFF1FB2DD1}"/>
              </a:ext>
            </a:extLst>
          </p:cNvPr>
          <p:cNvSpPr txBox="1"/>
          <p:nvPr/>
        </p:nvSpPr>
        <p:spPr>
          <a:xfrm>
            <a:off x="4927600" y="1588016"/>
            <a:ext cx="4216400" cy="2739211"/>
          </a:xfrm>
          <a:prstGeom prst="rect">
            <a:avLst/>
          </a:prstGeom>
          <a:noFill/>
        </p:spPr>
        <p:txBody>
          <a:bodyPr wrap="square" rtlCol="0">
            <a:spAutoFit/>
          </a:bodyPr>
          <a:lstStyle/>
          <a:p>
            <a:r>
              <a:rPr lang="en-US" sz="1600" dirty="0">
                <a:latin typeface="Montserrat" panose="00000500000000000000" pitchFamily="2" charset="0"/>
              </a:rPr>
              <a:t>a</a:t>
            </a:r>
            <a:r>
              <a:rPr lang="en-US" sz="1600" baseline="-25000" dirty="0">
                <a:latin typeface="Montserrat" panose="00000500000000000000" pitchFamily="2" charset="0"/>
              </a:rPr>
              <a:t>1</a:t>
            </a:r>
            <a:r>
              <a:rPr lang="en-US" sz="1600" dirty="0">
                <a:latin typeface="Montserrat" panose="00000500000000000000" pitchFamily="2" charset="0"/>
              </a:rPr>
              <a:t>= LP from literature</a:t>
            </a:r>
          </a:p>
          <a:p>
            <a:r>
              <a:rPr lang="en-US" sz="1600" dirty="0">
                <a:latin typeface="Montserrat" panose="00000500000000000000" pitchFamily="2" charset="0"/>
              </a:rPr>
              <a:t>R</a:t>
            </a:r>
            <a:r>
              <a:rPr lang="en-US" sz="1600" baseline="-25000" dirty="0">
                <a:latin typeface="Montserrat" panose="00000500000000000000" pitchFamily="2" charset="0"/>
              </a:rPr>
              <a:t>1</a:t>
            </a:r>
            <a:r>
              <a:rPr lang="en-US" sz="1600" dirty="0">
                <a:latin typeface="Montserrat" panose="00000500000000000000" pitchFamily="2" charset="0"/>
              </a:rPr>
              <a:t>= Seitz Atomic radius (BCC Fe)</a:t>
            </a:r>
          </a:p>
          <a:p>
            <a:r>
              <a:rPr lang="en-US" sz="1600" dirty="0">
                <a:latin typeface="Montserrat" panose="00000500000000000000" pitchFamily="2" charset="0"/>
              </a:rPr>
              <a:t>k= number of atoms per unit lattice cell (2 for BCC)</a:t>
            </a:r>
          </a:p>
          <a:p>
            <a:r>
              <a:rPr lang="en-US" sz="1600" dirty="0">
                <a:latin typeface="Montserrat" panose="00000500000000000000" pitchFamily="2" charset="0"/>
              </a:rPr>
              <a:t>x= Mg concentration</a:t>
            </a:r>
          </a:p>
          <a:p>
            <a:r>
              <a:rPr lang="el-GR" sz="1600" dirty="0"/>
              <a:t>ϑ</a:t>
            </a:r>
            <a:r>
              <a:rPr lang="en-US" sz="1600" dirty="0">
                <a:latin typeface="Montserrat" panose="00000500000000000000" pitchFamily="2" charset="0"/>
              </a:rPr>
              <a:t>= Crystal structure of lattice (1 for BCC)</a:t>
            </a:r>
          </a:p>
          <a:p>
            <a:r>
              <a:rPr lang="el-GR" sz="1600" dirty="0">
                <a:latin typeface="Montserrat" panose="00000500000000000000" pitchFamily="2" charset="0"/>
                <a:cs typeface="Times New Roman" panose="02020603050405020304" pitchFamily="18" charset="0"/>
              </a:rPr>
              <a:t>γ </a:t>
            </a:r>
            <a:r>
              <a:rPr lang="en-US" sz="1600" dirty="0">
                <a:latin typeface="Montserrat" panose="00000500000000000000" pitchFamily="2" charset="0"/>
                <a:cs typeface="Times New Roman" panose="02020603050405020304" pitchFamily="18" charset="0"/>
              </a:rPr>
              <a:t>,</a:t>
            </a:r>
            <a:r>
              <a:rPr lang="el-GR" sz="1600" dirty="0">
                <a:latin typeface="Montserrat" panose="00000500000000000000" pitchFamily="2" charset="0"/>
                <a:cs typeface="Times New Roman" panose="02020603050405020304" pitchFamily="18" charset="0"/>
              </a:rPr>
              <a:t>γ</a:t>
            </a:r>
            <a:r>
              <a:rPr lang="en-US" sz="1600" baseline="-25000" dirty="0">
                <a:latin typeface="Montserrat" panose="00000500000000000000" pitchFamily="2" charset="0"/>
                <a:cs typeface="Times New Roman" panose="02020603050405020304" pitchFamily="18" charset="0"/>
              </a:rPr>
              <a:t>1</a:t>
            </a:r>
            <a:r>
              <a:rPr lang="en-US" sz="1600" dirty="0">
                <a:latin typeface="Montserrat" panose="00000500000000000000" pitchFamily="2" charset="0"/>
                <a:cs typeface="Times New Roman" panose="02020603050405020304" pitchFamily="18" charset="0"/>
              </a:rPr>
              <a:t>,</a:t>
            </a:r>
            <a:r>
              <a:rPr lang="el-GR" sz="1600" dirty="0">
                <a:latin typeface="Montserrat" panose="00000500000000000000" pitchFamily="2" charset="0"/>
                <a:cs typeface="Times New Roman" panose="02020603050405020304" pitchFamily="18" charset="0"/>
              </a:rPr>
              <a:t> γ</a:t>
            </a:r>
            <a:r>
              <a:rPr lang="en-US" sz="1600" baseline="-25000" dirty="0">
                <a:latin typeface="Montserrat" panose="00000500000000000000" pitchFamily="2" charset="0"/>
                <a:cs typeface="Times New Roman" panose="02020603050405020304" pitchFamily="18" charset="0"/>
              </a:rPr>
              <a:t>2</a:t>
            </a:r>
            <a:r>
              <a:rPr lang="en-US" sz="1600" dirty="0">
                <a:latin typeface="Montserrat" panose="00000500000000000000" pitchFamily="2" charset="0"/>
                <a:cs typeface="Times New Roman" panose="02020603050405020304" pitchFamily="18" charset="0"/>
              </a:rPr>
              <a:t>= Having to do with bulk and shear moduli of pure components</a:t>
            </a:r>
          </a:p>
          <a:p>
            <a:r>
              <a:rPr lang="en-US" sz="1600" dirty="0">
                <a:latin typeface="Montserrat" panose="00000500000000000000" pitchFamily="2" charset="0"/>
                <a:cs typeface="Times New Roman" panose="02020603050405020304" pitchFamily="18" charset="0"/>
              </a:rPr>
              <a:t>C= Relation between Seitz radius and </a:t>
            </a:r>
            <a:r>
              <a:rPr lang="el-GR" sz="1600" dirty="0">
                <a:latin typeface="Montserrat" panose="00000500000000000000" pitchFamily="2" charset="0"/>
                <a:cs typeface="Times New Roman" panose="02020603050405020304" pitchFamily="18" charset="0"/>
              </a:rPr>
              <a:t>γ</a:t>
            </a:r>
            <a:r>
              <a:rPr lang="en-US" sz="1600" baseline="-25000" dirty="0">
                <a:latin typeface="Montserrat" panose="00000500000000000000" pitchFamily="2" charset="0"/>
                <a:cs typeface="Times New Roman" panose="02020603050405020304" pitchFamily="18" charset="0"/>
              </a:rPr>
              <a:t>2</a:t>
            </a:r>
          </a:p>
          <a:p>
            <a:endParaRPr lang="en-US" dirty="0">
              <a:latin typeface="Montserrat" panose="00000500000000000000" pitchFamily="2" charset="0"/>
            </a:endParaRPr>
          </a:p>
          <a:p>
            <a:endParaRPr lang="en-US" dirty="0">
              <a:latin typeface="Montserrat" panose="00000500000000000000" pitchFamily="2" charset="0"/>
            </a:endParaRPr>
          </a:p>
        </p:txBody>
      </p:sp>
      <p:grpSp>
        <p:nvGrpSpPr>
          <p:cNvPr id="8" name="Group 7">
            <a:extLst>
              <a:ext uri="{FF2B5EF4-FFF2-40B4-BE49-F238E27FC236}">
                <a16:creationId xmlns:a16="http://schemas.microsoft.com/office/drawing/2014/main" id="{C23F4A70-A053-E268-8F00-234C22CE5BCF}"/>
              </a:ext>
            </a:extLst>
          </p:cNvPr>
          <p:cNvGrpSpPr/>
          <p:nvPr/>
        </p:nvGrpSpPr>
        <p:grpSpPr>
          <a:xfrm>
            <a:off x="365723" y="1240933"/>
            <a:ext cx="3470341" cy="936702"/>
            <a:chOff x="2532743" y="1959427"/>
            <a:chExt cx="3172798" cy="732444"/>
          </a:xfrm>
        </p:grpSpPr>
        <p:pic>
          <p:nvPicPr>
            <p:cNvPr id="7" name="Picture 6" descr="A picture containing font, typography, text, line&#10;&#10;Description automatically generated">
              <a:extLst>
                <a:ext uri="{FF2B5EF4-FFF2-40B4-BE49-F238E27FC236}">
                  <a16:creationId xmlns:a16="http://schemas.microsoft.com/office/drawing/2014/main" id="{67A4F210-ABC6-F439-3541-AC042B504FBF}"/>
                </a:ext>
              </a:extLst>
            </p:cNvPr>
            <p:cNvPicPr>
              <a:picLocks noChangeAspect="1"/>
            </p:cNvPicPr>
            <p:nvPr/>
          </p:nvPicPr>
          <p:blipFill rotWithShape="1">
            <a:blip r:embed="rId3"/>
            <a:srcRect l="4148"/>
            <a:stretch/>
          </p:blipFill>
          <p:spPr>
            <a:xfrm>
              <a:off x="2532743" y="1959427"/>
              <a:ext cx="3172798" cy="732444"/>
            </a:xfrm>
            <a:prstGeom prst="rect">
              <a:avLst/>
            </a:prstGeom>
          </p:spPr>
        </p:pic>
        <p:pic>
          <p:nvPicPr>
            <p:cNvPr id="4" name="Picture 3">
              <a:extLst>
                <a:ext uri="{FF2B5EF4-FFF2-40B4-BE49-F238E27FC236}">
                  <a16:creationId xmlns:a16="http://schemas.microsoft.com/office/drawing/2014/main" id="{4F48FE45-09F7-94DC-13CA-CA18416C2A90}"/>
                </a:ext>
              </a:extLst>
            </p:cNvPr>
            <p:cNvPicPr>
              <a:picLocks noChangeAspect="1"/>
            </p:cNvPicPr>
            <p:nvPr/>
          </p:nvPicPr>
          <p:blipFill rotWithShape="1">
            <a:blip r:embed="rId4"/>
            <a:srcRect l="13709" r="63661"/>
            <a:stretch/>
          </p:blipFill>
          <p:spPr>
            <a:xfrm>
              <a:off x="2586808" y="2074908"/>
              <a:ext cx="602343" cy="501482"/>
            </a:xfrm>
            <a:prstGeom prst="rect">
              <a:avLst/>
            </a:prstGeom>
          </p:spPr>
        </p:pic>
      </p:grpSp>
      <p:pic>
        <p:nvPicPr>
          <p:cNvPr id="9" name="Picture 8">
            <a:extLst>
              <a:ext uri="{FF2B5EF4-FFF2-40B4-BE49-F238E27FC236}">
                <a16:creationId xmlns:a16="http://schemas.microsoft.com/office/drawing/2014/main" id="{BB9C4896-D48D-208E-2AB4-CBDEBCEDC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8696" y="3316037"/>
            <a:ext cx="1147079" cy="621334"/>
          </a:xfrm>
          <a:prstGeom prst="rect">
            <a:avLst/>
          </a:prstGeom>
        </p:spPr>
      </p:pic>
      <p:pic>
        <p:nvPicPr>
          <p:cNvPr id="10" name="Picture 9">
            <a:extLst>
              <a:ext uri="{FF2B5EF4-FFF2-40B4-BE49-F238E27FC236}">
                <a16:creationId xmlns:a16="http://schemas.microsoft.com/office/drawing/2014/main" id="{35CF1F93-A7ED-E15F-88A0-9357A69F64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999" y="2435067"/>
            <a:ext cx="1624857" cy="768113"/>
          </a:xfrm>
          <a:prstGeom prst="rect">
            <a:avLst/>
          </a:prstGeom>
        </p:spPr>
      </p:pic>
      <p:pic>
        <p:nvPicPr>
          <p:cNvPr id="12" name="Picture 11">
            <a:extLst>
              <a:ext uri="{FF2B5EF4-FFF2-40B4-BE49-F238E27FC236}">
                <a16:creationId xmlns:a16="http://schemas.microsoft.com/office/drawing/2014/main" id="{0831BFC4-642A-F695-0048-28ABD75C752F}"/>
              </a:ext>
            </a:extLst>
          </p:cNvPr>
          <p:cNvPicPr>
            <a:picLocks noChangeAspect="1"/>
          </p:cNvPicPr>
          <p:nvPr/>
        </p:nvPicPr>
        <p:blipFill rotWithShape="1">
          <a:blip r:embed="rId7">
            <a:extLst>
              <a:ext uri="{28A0092B-C50C-407E-A947-70E740481C1C}">
                <a14:useLocalDpi xmlns:a14="http://schemas.microsoft.com/office/drawing/2010/main" val="0"/>
              </a:ext>
            </a:extLst>
          </a:blip>
          <a:srcRect r="8265"/>
          <a:stretch/>
        </p:blipFill>
        <p:spPr>
          <a:xfrm>
            <a:off x="1932236" y="2435066"/>
            <a:ext cx="2864735" cy="768113"/>
          </a:xfrm>
          <a:prstGeom prst="rect">
            <a:avLst/>
          </a:prstGeom>
        </p:spPr>
      </p:pic>
      <p:pic>
        <p:nvPicPr>
          <p:cNvPr id="13" name="Picture 12">
            <a:extLst>
              <a:ext uri="{FF2B5EF4-FFF2-40B4-BE49-F238E27FC236}">
                <a16:creationId xmlns:a16="http://schemas.microsoft.com/office/drawing/2014/main" id="{B4FD9354-1E9F-9AF5-BE22-B8EE0E7557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5755" y="4050228"/>
            <a:ext cx="1402202" cy="693480"/>
          </a:xfrm>
          <a:prstGeom prst="rect">
            <a:avLst/>
          </a:prstGeom>
        </p:spPr>
      </p:pic>
      <p:sp>
        <p:nvSpPr>
          <p:cNvPr id="2" name="TextBox 1">
            <a:extLst>
              <a:ext uri="{FF2B5EF4-FFF2-40B4-BE49-F238E27FC236}">
                <a16:creationId xmlns:a16="http://schemas.microsoft.com/office/drawing/2014/main" id="{3622269A-6FCF-CC1B-1561-9ADE8CC22FA8}"/>
              </a:ext>
            </a:extLst>
          </p:cNvPr>
          <p:cNvSpPr txBox="1"/>
          <p:nvPr/>
        </p:nvSpPr>
        <p:spPr>
          <a:xfrm>
            <a:off x="2976441" y="4514069"/>
            <a:ext cx="2148114" cy="307777"/>
          </a:xfrm>
          <a:prstGeom prst="rect">
            <a:avLst/>
          </a:prstGeom>
          <a:noFill/>
        </p:spPr>
        <p:txBody>
          <a:bodyPr wrap="square" rtlCol="0">
            <a:spAutoFit/>
          </a:bodyPr>
          <a:lstStyle/>
          <a:p>
            <a:r>
              <a:rPr lang="en-US" dirty="0" err="1">
                <a:latin typeface="Montserrat" panose="00000500000000000000" pitchFamily="2" charset="0"/>
              </a:rPr>
              <a:t>Lubarda</a:t>
            </a:r>
            <a:r>
              <a:rPr lang="en-US" dirty="0">
                <a:latin typeface="Montserrat" panose="00000500000000000000" pitchFamily="2" charset="0"/>
              </a:rPr>
              <a:t> et al.</a:t>
            </a:r>
          </a:p>
        </p:txBody>
      </p:sp>
    </p:spTree>
    <p:extLst>
      <p:ext uri="{BB962C8B-B14F-4D97-AF65-F5344CB8AC3E}">
        <p14:creationId xmlns:p14="http://schemas.microsoft.com/office/powerpoint/2010/main" val="213334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270485" y="1711991"/>
            <a:ext cx="2154429"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Background</a:t>
            </a:r>
            <a:endParaRPr dirty="0"/>
          </a:p>
        </p:txBody>
      </p:sp>
      <p:sp>
        <p:nvSpPr>
          <p:cNvPr id="512" name="Google Shape;512;p62"/>
          <p:cNvSpPr txBox="1">
            <a:spLocks noGrp="1"/>
          </p:cNvSpPr>
          <p:nvPr>
            <p:ph type="subTitle" idx="1"/>
          </p:nvPr>
        </p:nvSpPr>
        <p:spPr>
          <a:xfrm>
            <a:off x="-111543" y="2082218"/>
            <a:ext cx="226328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 to the FeMg system</a:t>
            </a:r>
            <a:endParaRPr dirty="0"/>
          </a:p>
        </p:txBody>
      </p:sp>
      <p:sp>
        <p:nvSpPr>
          <p:cNvPr id="514" name="Google Shape;514;p62"/>
          <p:cNvSpPr txBox="1">
            <a:spLocks noGrp="1"/>
          </p:cNvSpPr>
          <p:nvPr>
            <p:ph type="title" idx="4"/>
          </p:nvPr>
        </p:nvSpPr>
        <p:spPr>
          <a:xfrm>
            <a:off x="2929842" y="1180323"/>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515" name="Google Shape;515;p62"/>
          <p:cNvSpPr txBox="1">
            <a:spLocks noGrp="1"/>
          </p:cNvSpPr>
          <p:nvPr>
            <p:ph type="title" idx="13"/>
          </p:nvPr>
        </p:nvSpPr>
        <p:spPr>
          <a:xfrm>
            <a:off x="7521255" y="1139291"/>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516" name="Google Shape;516;p62"/>
          <p:cNvSpPr txBox="1">
            <a:spLocks noGrp="1"/>
          </p:cNvSpPr>
          <p:nvPr>
            <p:ph type="title" idx="2"/>
          </p:nvPr>
        </p:nvSpPr>
        <p:spPr>
          <a:xfrm>
            <a:off x="979732" y="115258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517" name="Google Shape;517;p62"/>
          <p:cNvSpPr txBox="1">
            <a:spLocks noGrp="1"/>
          </p:cNvSpPr>
          <p:nvPr>
            <p:ph type="title" idx="3"/>
          </p:nvPr>
        </p:nvSpPr>
        <p:spPr>
          <a:xfrm>
            <a:off x="2474599" y="1716670"/>
            <a:ext cx="1721686"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Goals</a:t>
            </a:r>
            <a:endParaRPr dirty="0"/>
          </a:p>
        </p:txBody>
      </p:sp>
      <p:sp>
        <p:nvSpPr>
          <p:cNvPr id="518" name="Google Shape;518;p62"/>
          <p:cNvSpPr txBox="1">
            <a:spLocks noGrp="1"/>
          </p:cNvSpPr>
          <p:nvPr>
            <p:ph type="subTitle" idx="5"/>
          </p:nvPr>
        </p:nvSpPr>
        <p:spPr>
          <a:xfrm>
            <a:off x="2500815" y="2075444"/>
            <a:ext cx="182594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Goal of the Python Code</a:t>
            </a:r>
            <a:endParaRPr dirty="0"/>
          </a:p>
        </p:txBody>
      </p:sp>
      <p:sp>
        <p:nvSpPr>
          <p:cNvPr id="519" name="Google Shape;519;p62"/>
          <p:cNvSpPr txBox="1">
            <a:spLocks noGrp="1"/>
          </p:cNvSpPr>
          <p:nvPr>
            <p:ph type="title" idx="6"/>
          </p:nvPr>
        </p:nvSpPr>
        <p:spPr>
          <a:xfrm>
            <a:off x="4376732" y="1754294"/>
            <a:ext cx="2628229"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Bulk and Shear Moduli</a:t>
            </a:r>
            <a:endParaRPr dirty="0"/>
          </a:p>
        </p:txBody>
      </p:sp>
      <p:sp>
        <p:nvSpPr>
          <p:cNvPr id="520" name="Google Shape;520;p62"/>
          <p:cNvSpPr txBox="1">
            <a:spLocks noGrp="1"/>
          </p:cNvSpPr>
          <p:nvPr>
            <p:ph type="title" idx="7"/>
          </p:nvPr>
        </p:nvSpPr>
        <p:spPr>
          <a:xfrm>
            <a:off x="5165545" y="1139291"/>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521" name="Google Shape;521;p62"/>
          <p:cNvSpPr txBox="1">
            <a:spLocks noGrp="1"/>
          </p:cNvSpPr>
          <p:nvPr>
            <p:ph type="title" idx="9"/>
          </p:nvPr>
        </p:nvSpPr>
        <p:spPr>
          <a:xfrm>
            <a:off x="6758655" y="1764780"/>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Composition Effects</a:t>
            </a:r>
            <a:endParaRPr dirty="0"/>
          </a:p>
        </p:txBody>
      </p:sp>
      <p:sp>
        <p:nvSpPr>
          <p:cNvPr id="523" name="Google Shape;523;p62"/>
          <p:cNvSpPr txBox="1">
            <a:spLocks noGrp="1"/>
          </p:cNvSpPr>
          <p:nvPr>
            <p:ph type="title" idx="15"/>
          </p:nvPr>
        </p:nvSpPr>
        <p:spPr>
          <a:xfrm>
            <a:off x="179499" y="3705863"/>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Grain Size Effects</a:t>
            </a:r>
            <a:endParaRPr dirty="0"/>
          </a:p>
        </p:txBody>
      </p:sp>
      <p:sp>
        <p:nvSpPr>
          <p:cNvPr id="524" name="Google Shape;524;p62"/>
          <p:cNvSpPr txBox="1">
            <a:spLocks noGrp="1"/>
          </p:cNvSpPr>
          <p:nvPr>
            <p:ph type="title" idx="16"/>
          </p:nvPr>
        </p:nvSpPr>
        <p:spPr>
          <a:xfrm>
            <a:off x="942099" y="302514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526" name="Google Shape;526;p62"/>
          <p:cNvSpPr txBox="1">
            <a:spLocks noGrp="1"/>
          </p:cNvSpPr>
          <p:nvPr>
            <p:ph type="title" idx="18"/>
          </p:nvPr>
        </p:nvSpPr>
        <p:spPr>
          <a:xfrm>
            <a:off x="6758655" y="3732840"/>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Curve Fitting</a:t>
            </a:r>
            <a:endParaRPr dirty="0"/>
          </a:p>
        </p:txBody>
      </p:sp>
      <p:sp>
        <p:nvSpPr>
          <p:cNvPr id="527" name="Google Shape;527;p62"/>
          <p:cNvSpPr txBox="1">
            <a:spLocks noGrp="1"/>
          </p:cNvSpPr>
          <p:nvPr>
            <p:ph type="title" idx="19"/>
          </p:nvPr>
        </p:nvSpPr>
        <p:spPr>
          <a:xfrm>
            <a:off x="7563455" y="2969401"/>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08</a:t>
            </a:r>
            <a:endParaRPr dirty="0"/>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Table of contents</a:t>
            </a:r>
            <a:endParaRPr sz="3600" dirty="0"/>
          </a:p>
        </p:txBody>
      </p:sp>
      <p:sp>
        <p:nvSpPr>
          <p:cNvPr id="8" name="Google Shape;524;p62">
            <a:extLst>
              <a:ext uri="{FF2B5EF4-FFF2-40B4-BE49-F238E27FC236}">
                <a16:creationId xmlns:a16="http://schemas.microsoft.com/office/drawing/2014/main" id="{46389E4B-161E-B98E-E92E-9EBD154675A5}"/>
              </a:ext>
            </a:extLst>
          </p:cNvPr>
          <p:cNvSpPr txBox="1">
            <a:spLocks/>
          </p:cNvSpPr>
          <p:nvPr/>
        </p:nvSpPr>
        <p:spPr>
          <a:xfrm>
            <a:off x="2959849" y="296940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dirty="0"/>
              <a:t>06</a:t>
            </a:r>
          </a:p>
        </p:txBody>
      </p:sp>
      <p:sp>
        <p:nvSpPr>
          <p:cNvPr id="9" name="Google Shape;523;p62">
            <a:extLst>
              <a:ext uri="{FF2B5EF4-FFF2-40B4-BE49-F238E27FC236}">
                <a16:creationId xmlns:a16="http://schemas.microsoft.com/office/drawing/2014/main" id="{DF1E0C67-4AC1-7220-DFB8-3090224982EF}"/>
              </a:ext>
            </a:extLst>
          </p:cNvPr>
          <p:cNvSpPr txBox="1">
            <a:spLocks/>
          </p:cNvSpPr>
          <p:nvPr/>
        </p:nvSpPr>
        <p:spPr>
          <a:xfrm>
            <a:off x="2235600" y="3710484"/>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dirty="0"/>
              <a:t>Grain Boundary Segregation</a:t>
            </a:r>
          </a:p>
        </p:txBody>
      </p:sp>
      <p:sp>
        <p:nvSpPr>
          <p:cNvPr id="10" name="Google Shape;524;p62">
            <a:extLst>
              <a:ext uri="{FF2B5EF4-FFF2-40B4-BE49-F238E27FC236}">
                <a16:creationId xmlns:a16="http://schemas.microsoft.com/office/drawing/2014/main" id="{6E66F334-2C42-9B9D-ECBA-6A312E051A19}"/>
              </a:ext>
            </a:extLst>
          </p:cNvPr>
          <p:cNvSpPr txBox="1">
            <a:spLocks/>
          </p:cNvSpPr>
          <p:nvPr/>
        </p:nvSpPr>
        <p:spPr>
          <a:xfrm>
            <a:off x="5140105" y="2947893"/>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dirty="0"/>
              <a:t>07</a:t>
            </a:r>
          </a:p>
        </p:txBody>
      </p:sp>
      <p:sp>
        <p:nvSpPr>
          <p:cNvPr id="11" name="Google Shape;523;p62">
            <a:extLst>
              <a:ext uri="{FF2B5EF4-FFF2-40B4-BE49-F238E27FC236}">
                <a16:creationId xmlns:a16="http://schemas.microsoft.com/office/drawing/2014/main" id="{1AF29C6E-9871-67A2-7CDF-656E75946CED}"/>
              </a:ext>
            </a:extLst>
          </p:cNvPr>
          <p:cNvSpPr txBox="1">
            <a:spLocks/>
          </p:cNvSpPr>
          <p:nvPr/>
        </p:nvSpPr>
        <p:spPr>
          <a:xfrm>
            <a:off x="4438580" y="3686738"/>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US" dirty="0"/>
              <a:t>Plotting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Outline of Code</a:t>
            </a:r>
            <a:endParaRPr sz="4000" dirty="0"/>
          </a:p>
        </p:txBody>
      </p:sp>
      <p:sp>
        <p:nvSpPr>
          <p:cNvPr id="1331" name="Google Shape;1331;p106"/>
          <p:cNvSpPr txBox="1">
            <a:spLocks noGrp="1"/>
          </p:cNvSpPr>
          <p:nvPr>
            <p:ph type="subTitle" idx="4294967295"/>
          </p:nvPr>
        </p:nvSpPr>
        <p:spPr>
          <a:xfrm>
            <a:off x="251456" y="1052051"/>
            <a:ext cx="8180455" cy="543600"/>
          </a:xfrm>
          <a:prstGeom prst="rect">
            <a:avLst/>
          </a:prstGeom>
        </p:spPr>
        <p:txBody>
          <a:bodyPr spcFirstLastPara="1" wrap="square" lIns="91425" tIns="91425" rIns="91425" bIns="91425" anchor="t" anchorCtr="0">
            <a:noAutofit/>
          </a:bodyPr>
          <a:lstStyle/>
          <a:p>
            <a:pPr marL="285750" indent="-285750">
              <a:spcAft>
                <a:spcPts val="1200"/>
              </a:spcAft>
              <a:buSzPct val="100000"/>
            </a:pPr>
            <a:r>
              <a:rPr lang="en" sz="1700" dirty="0">
                <a:solidFill>
                  <a:schemeClr val="dk1"/>
                </a:solidFill>
              </a:rPr>
              <a:t>Make array for a</a:t>
            </a:r>
            <a:r>
              <a:rPr lang="en" sz="1700" baseline="-25000" dirty="0">
                <a:solidFill>
                  <a:schemeClr val="dk1"/>
                </a:solidFill>
              </a:rPr>
              <a:t>lit</a:t>
            </a:r>
            <a:r>
              <a:rPr lang="en" sz="1700" dirty="0">
                <a:solidFill>
                  <a:schemeClr val="dk1"/>
                </a:solidFill>
              </a:rPr>
              <a:t> , literature values for the LP of BCC Fe and BCC Mg</a:t>
            </a:r>
            <a:endParaRPr sz="1700" dirty="0">
              <a:solidFill>
                <a:schemeClr val="dk1"/>
              </a:solidFill>
            </a:endParaRPr>
          </a:p>
        </p:txBody>
      </p:sp>
      <p:sp>
        <p:nvSpPr>
          <p:cNvPr id="1360" name="Google Shape;1360;p106"/>
          <p:cNvSpPr/>
          <p:nvPr/>
        </p:nvSpPr>
        <p:spPr>
          <a:xfrm>
            <a:off x="4834960" y="2870817"/>
            <a:ext cx="2118198"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06"/>
          <p:cNvSpPr txBox="1">
            <a:spLocks noGrp="1"/>
          </p:cNvSpPr>
          <p:nvPr>
            <p:ph type="title" idx="4294967295"/>
          </p:nvPr>
        </p:nvSpPr>
        <p:spPr>
          <a:xfrm>
            <a:off x="4953801" y="2902970"/>
            <a:ext cx="1999357" cy="5776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For loop</a:t>
            </a:r>
            <a:br>
              <a:rPr lang="en" sz="1600" dirty="0"/>
            </a:br>
            <a:r>
              <a:rPr lang="en" sz="1600" dirty="0"/>
              <a:t>over compositons (x)</a:t>
            </a:r>
            <a:endParaRPr sz="1600" dirty="0"/>
          </a:p>
        </p:txBody>
      </p:sp>
      <p:cxnSp>
        <p:nvCxnSpPr>
          <p:cNvPr id="1362" name="Google Shape;1362;p106"/>
          <p:cNvCxnSpPr>
            <a:cxnSpLocks/>
          </p:cNvCxnSpPr>
          <p:nvPr/>
        </p:nvCxnSpPr>
        <p:spPr>
          <a:xfrm>
            <a:off x="3367314" y="2690969"/>
            <a:ext cx="2711975" cy="167844"/>
          </a:xfrm>
          <a:prstGeom prst="bentConnector3">
            <a:avLst>
              <a:gd name="adj1" fmla="val 100308"/>
            </a:avLst>
          </a:prstGeom>
          <a:noFill/>
          <a:ln w="28575" cap="flat" cmpd="sng">
            <a:solidFill>
              <a:schemeClr val="accent1"/>
            </a:solidFill>
            <a:prstDash val="solid"/>
            <a:round/>
            <a:headEnd type="none" w="med" len="med"/>
            <a:tailEnd type="none" w="med" len="med"/>
          </a:ln>
        </p:spPr>
      </p:cxnSp>
      <p:cxnSp>
        <p:nvCxnSpPr>
          <p:cNvPr id="1363" name="Google Shape;1363;p106"/>
          <p:cNvCxnSpPr>
            <a:cxnSpLocks/>
          </p:cNvCxnSpPr>
          <p:nvPr/>
        </p:nvCxnSpPr>
        <p:spPr>
          <a:xfrm flipV="1">
            <a:off x="3294743" y="3623824"/>
            <a:ext cx="2784546" cy="584278"/>
          </a:xfrm>
          <a:prstGeom prst="bentConnector3">
            <a:avLst>
              <a:gd name="adj1" fmla="val 100821"/>
            </a:avLst>
          </a:prstGeom>
          <a:noFill/>
          <a:ln w="28575" cap="flat" cmpd="sng">
            <a:solidFill>
              <a:schemeClr val="accent1"/>
            </a:solidFill>
            <a:prstDash val="solid"/>
            <a:round/>
            <a:headEnd type="none" w="med" len="med"/>
            <a:tailEnd type="none" w="med" len="med"/>
          </a:ln>
        </p:spPr>
      </p:cxnSp>
      <p:sp>
        <p:nvSpPr>
          <p:cNvPr id="11" name="Google Shape;1331;p106">
            <a:extLst>
              <a:ext uri="{FF2B5EF4-FFF2-40B4-BE49-F238E27FC236}">
                <a16:creationId xmlns:a16="http://schemas.microsoft.com/office/drawing/2014/main" id="{1509E364-EE8F-813C-3B60-A5065890AB52}"/>
              </a:ext>
            </a:extLst>
          </p:cNvPr>
          <p:cNvSpPr txBox="1">
            <a:spLocks/>
          </p:cNvSpPr>
          <p:nvPr/>
        </p:nvSpPr>
        <p:spPr>
          <a:xfrm>
            <a:off x="251457" y="1833335"/>
            <a:ext cx="5302671"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Pre-allocate arrays for </a:t>
            </a:r>
            <a:r>
              <a:rPr lang="el-GR" sz="1700" dirty="0">
                <a:latin typeface="Times New Roman" panose="02020603050405020304" pitchFamily="18" charset="0"/>
                <a:cs typeface="Times New Roman" panose="02020603050405020304" pitchFamily="18" charset="0"/>
              </a:rPr>
              <a:t>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latin typeface="Times New Roman" panose="02020603050405020304" pitchFamily="18" charset="0"/>
                <a:cs typeface="Times New Roman" panose="02020603050405020304" pitchFamily="18" charset="0"/>
              </a:rPr>
              <a:t> and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solidFill>
                  <a:schemeClr val="dk1"/>
                </a:solidFill>
              </a:rPr>
              <a:t> </a:t>
            </a:r>
          </a:p>
          <a:p>
            <a:pPr marL="0" indent="0">
              <a:spcAft>
                <a:spcPts val="1200"/>
              </a:spcAft>
              <a:buSzPct val="100000"/>
              <a:buFont typeface="Montserrat"/>
              <a:buNone/>
            </a:pPr>
            <a:endParaRPr lang="en-US" sz="1700" dirty="0">
              <a:solidFill>
                <a:schemeClr val="dk1"/>
              </a:solidFill>
            </a:endParaRPr>
          </a:p>
        </p:txBody>
      </p:sp>
      <p:sp>
        <p:nvSpPr>
          <p:cNvPr id="17" name="Google Shape;1331;p106">
            <a:extLst>
              <a:ext uri="{FF2B5EF4-FFF2-40B4-BE49-F238E27FC236}">
                <a16:creationId xmlns:a16="http://schemas.microsoft.com/office/drawing/2014/main" id="{DA0E8E02-0ECA-A95C-BCBE-7D4AE82CBDBA}"/>
              </a:ext>
            </a:extLst>
          </p:cNvPr>
          <p:cNvSpPr txBox="1">
            <a:spLocks/>
          </p:cNvSpPr>
          <p:nvPr/>
        </p:nvSpPr>
        <p:spPr>
          <a:xfrm>
            <a:off x="183879" y="2885807"/>
            <a:ext cx="4235870" cy="43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Find </a:t>
            </a:r>
            <a:r>
              <a:rPr lang="el-GR" sz="1700" dirty="0">
                <a:latin typeface="Times New Roman" panose="02020603050405020304" pitchFamily="18" charset="0"/>
                <a:cs typeface="Times New Roman" panose="02020603050405020304" pitchFamily="18" charset="0"/>
              </a:rPr>
              <a:t>γ</a:t>
            </a:r>
            <a:endParaRPr lang="en-US" sz="1700" dirty="0">
              <a:solidFill>
                <a:schemeClr val="dk1"/>
              </a:solidFill>
            </a:endParaRPr>
          </a:p>
          <a:p>
            <a:pPr marL="0" indent="0">
              <a:spcAft>
                <a:spcPts val="1200"/>
              </a:spcAft>
              <a:buSzPct val="100000"/>
              <a:buFont typeface="Montserrat"/>
              <a:buNone/>
            </a:pPr>
            <a:endParaRPr lang="en-US" sz="1700" dirty="0">
              <a:solidFill>
                <a:schemeClr val="dk1"/>
              </a:solidFill>
            </a:endParaRPr>
          </a:p>
        </p:txBody>
      </p:sp>
      <p:sp>
        <p:nvSpPr>
          <p:cNvPr id="37" name="Google Shape;1331;p106">
            <a:extLst>
              <a:ext uri="{FF2B5EF4-FFF2-40B4-BE49-F238E27FC236}">
                <a16:creationId xmlns:a16="http://schemas.microsoft.com/office/drawing/2014/main" id="{05023991-C618-B0F6-9126-FFC4B5E654B3}"/>
              </a:ext>
            </a:extLst>
          </p:cNvPr>
          <p:cNvSpPr txBox="1">
            <a:spLocks/>
          </p:cNvSpPr>
          <p:nvPr/>
        </p:nvSpPr>
        <p:spPr>
          <a:xfrm>
            <a:off x="132616" y="4343478"/>
            <a:ext cx="4702344"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Save </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latin typeface="Times New Roman" panose="02020603050405020304" pitchFamily="18" charset="0"/>
                <a:cs typeface="Times New Roman" panose="02020603050405020304" pitchFamily="18" charset="0"/>
              </a:rPr>
              <a:t> and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solidFill>
                  <a:schemeClr val="dk1"/>
                </a:solidFill>
              </a:rPr>
              <a:t> values to a text file</a:t>
            </a:r>
          </a:p>
          <a:p>
            <a:pPr marL="0" indent="0">
              <a:spcAft>
                <a:spcPts val="1200"/>
              </a:spcAft>
              <a:buSzPct val="100000"/>
              <a:buFont typeface="Montserrat"/>
              <a:buNone/>
            </a:pPr>
            <a:endParaRPr lang="en-US" sz="1600" dirty="0">
              <a:solidFill>
                <a:schemeClr val="dk1"/>
              </a:solidFill>
            </a:endParaRPr>
          </a:p>
        </p:txBody>
      </p:sp>
      <p:sp>
        <p:nvSpPr>
          <p:cNvPr id="2" name="Google Shape;1331;p106">
            <a:extLst>
              <a:ext uri="{FF2B5EF4-FFF2-40B4-BE49-F238E27FC236}">
                <a16:creationId xmlns:a16="http://schemas.microsoft.com/office/drawing/2014/main" id="{EC470F99-76CE-5F64-45BE-F90378C64DF9}"/>
              </a:ext>
            </a:extLst>
          </p:cNvPr>
          <p:cNvSpPr txBox="1">
            <a:spLocks/>
          </p:cNvSpPr>
          <p:nvPr/>
        </p:nvSpPr>
        <p:spPr>
          <a:xfrm>
            <a:off x="251457" y="1468510"/>
            <a:ext cx="6701701" cy="342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Make variables for k, </a:t>
            </a:r>
            <a:r>
              <a:rPr lang="el-GR" sz="1700" dirty="0"/>
              <a:t>ϑ</a:t>
            </a:r>
            <a:r>
              <a:rPr lang="en-US" sz="1700" dirty="0"/>
              <a:t>, </a:t>
            </a:r>
            <a:r>
              <a:rPr lang="el-GR" sz="1700" dirty="0">
                <a:latin typeface="Times New Roman" panose="02020603050405020304" pitchFamily="18" charset="0"/>
                <a:cs typeface="Times New Roman" panose="02020603050405020304" pitchFamily="18" charset="0"/>
              </a:rPr>
              <a:t>γ</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a:t>
            </a:r>
            <a:r>
              <a:rPr lang="el-GR" sz="1700" dirty="0">
                <a:latin typeface="Times New Roman" panose="02020603050405020304" pitchFamily="18" charset="0"/>
                <a:cs typeface="Times New Roman" panose="02020603050405020304" pitchFamily="18" charset="0"/>
              </a:rPr>
              <a:t>γ</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R</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C</a:t>
            </a:r>
            <a:r>
              <a:rPr lang="en-US" sz="1700" dirty="0">
                <a:solidFill>
                  <a:schemeClr val="dk1"/>
                </a:solidFill>
              </a:rPr>
              <a:t> </a:t>
            </a:r>
          </a:p>
        </p:txBody>
      </p:sp>
      <p:sp>
        <p:nvSpPr>
          <p:cNvPr id="5" name="Google Shape;1331;p106">
            <a:extLst>
              <a:ext uri="{FF2B5EF4-FFF2-40B4-BE49-F238E27FC236}">
                <a16:creationId xmlns:a16="http://schemas.microsoft.com/office/drawing/2014/main" id="{0A61FF4D-9487-435B-E9BF-FB078D99E149}"/>
              </a:ext>
            </a:extLst>
          </p:cNvPr>
          <p:cNvSpPr txBox="1">
            <a:spLocks/>
          </p:cNvSpPr>
          <p:nvPr/>
        </p:nvSpPr>
        <p:spPr>
          <a:xfrm>
            <a:off x="183879" y="3275483"/>
            <a:ext cx="4235870" cy="43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Calculate </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latin typeface="Times New Roman" panose="02020603050405020304" pitchFamily="18" charset="0"/>
                <a:cs typeface="Times New Roman" panose="02020603050405020304" pitchFamily="18" charset="0"/>
              </a:rPr>
              <a:t> and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solidFill>
                  <a:schemeClr val="dk1"/>
                </a:solidFill>
              </a:rPr>
              <a:t> </a:t>
            </a:r>
          </a:p>
          <a:p>
            <a:pPr marL="0" indent="0">
              <a:spcAft>
                <a:spcPts val="1200"/>
              </a:spcAft>
              <a:buSzPct val="100000"/>
              <a:buFont typeface="Montserrat"/>
              <a:buNone/>
            </a:pPr>
            <a:endParaRPr lang="en-US" sz="1600" dirty="0">
              <a:solidFill>
                <a:schemeClr val="dk1"/>
              </a:solidFill>
            </a:endParaRPr>
          </a:p>
        </p:txBody>
      </p:sp>
    </p:spTree>
    <p:extLst>
      <p:ext uri="{BB962C8B-B14F-4D97-AF65-F5344CB8AC3E}">
        <p14:creationId xmlns:p14="http://schemas.microsoft.com/office/powerpoint/2010/main" val="2545422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3" name="Picture 2" descr="A screenshot of a computer code&#10;&#10;Description automatically generated with low confidence">
            <a:extLst>
              <a:ext uri="{FF2B5EF4-FFF2-40B4-BE49-F238E27FC236}">
                <a16:creationId xmlns:a16="http://schemas.microsoft.com/office/drawing/2014/main" id="{D764783D-3133-37E9-7520-FE40E0BCAFDF}"/>
              </a:ext>
            </a:extLst>
          </p:cNvPr>
          <p:cNvPicPr>
            <a:picLocks noChangeAspect="1"/>
          </p:cNvPicPr>
          <p:nvPr/>
        </p:nvPicPr>
        <p:blipFill rotWithShape="1">
          <a:blip r:embed="rId3"/>
          <a:srcRect l="900"/>
          <a:stretch/>
        </p:blipFill>
        <p:spPr>
          <a:xfrm>
            <a:off x="137886" y="430354"/>
            <a:ext cx="8949506" cy="4282792"/>
          </a:xfrm>
          <a:prstGeom prst="rect">
            <a:avLst/>
          </a:prstGeom>
        </p:spPr>
      </p:pic>
    </p:spTree>
    <p:extLst>
      <p:ext uri="{BB962C8B-B14F-4D97-AF65-F5344CB8AC3E}">
        <p14:creationId xmlns:p14="http://schemas.microsoft.com/office/powerpoint/2010/main" val="422919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Google Shape;1328;p106">
            <a:extLst>
              <a:ext uri="{FF2B5EF4-FFF2-40B4-BE49-F238E27FC236}">
                <a16:creationId xmlns:a16="http://schemas.microsoft.com/office/drawing/2014/main" id="{DC88D274-1AB9-2C9A-016D-D3F96AFDDA5C}"/>
              </a:ext>
            </a:extLst>
          </p:cNvPr>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Output in Text file</a:t>
            </a:r>
            <a:endParaRPr sz="4000" dirty="0"/>
          </a:p>
        </p:txBody>
      </p:sp>
      <p:pic>
        <p:nvPicPr>
          <p:cNvPr id="5" name="Picture 4" descr="A screenshot of a computer&#10;&#10;Description automatically generated with medium confidence">
            <a:extLst>
              <a:ext uri="{FF2B5EF4-FFF2-40B4-BE49-F238E27FC236}">
                <a16:creationId xmlns:a16="http://schemas.microsoft.com/office/drawing/2014/main" id="{4FADFAF7-CB70-49C2-6E23-9E7DE51BF8DF}"/>
              </a:ext>
            </a:extLst>
          </p:cNvPr>
          <p:cNvPicPr>
            <a:picLocks noChangeAspect="1"/>
          </p:cNvPicPr>
          <p:nvPr/>
        </p:nvPicPr>
        <p:blipFill>
          <a:blip r:embed="rId3"/>
          <a:stretch>
            <a:fillRect/>
          </a:stretch>
        </p:blipFill>
        <p:spPr>
          <a:xfrm>
            <a:off x="1173733" y="1316082"/>
            <a:ext cx="6627074" cy="2160090"/>
          </a:xfrm>
          <a:prstGeom prst="rect">
            <a:avLst/>
          </a:prstGeom>
        </p:spPr>
      </p:pic>
      <p:sp>
        <p:nvSpPr>
          <p:cNvPr id="3" name="TextBox 2">
            <a:extLst>
              <a:ext uri="{FF2B5EF4-FFF2-40B4-BE49-F238E27FC236}">
                <a16:creationId xmlns:a16="http://schemas.microsoft.com/office/drawing/2014/main" id="{B3D17441-E2EB-8C97-FEFC-AD81AAAC4477}"/>
              </a:ext>
            </a:extLst>
          </p:cNvPr>
          <p:cNvSpPr txBox="1"/>
          <p:nvPr/>
        </p:nvSpPr>
        <p:spPr>
          <a:xfrm>
            <a:off x="2255698" y="3759200"/>
            <a:ext cx="4463143" cy="646331"/>
          </a:xfrm>
          <a:prstGeom prst="rect">
            <a:avLst/>
          </a:prstGeom>
          <a:noFill/>
        </p:spPr>
        <p:txBody>
          <a:bodyPr wrap="square" rtlCol="0">
            <a:spAutoFit/>
          </a:bodyPr>
          <a:lstStyle/>
          <a:p>
            <a:pPr algn="ctr"/>
            <a:r>
              <a:rPr lang="en-US" sz="1800" dirty="0">
                <a:latin typeface="Montserrat" panose="00000500000000000000" pitchFamily="2" charset="0"/>
              </a:rPr>
              <a:t>Increasing Mg causes an increase in the lattice parameter.</a:t>
            </a:r>
          </a:p>
        </p:txBody>
      </p:sp>
    </p:spTree>
    <p:extLst>
      <p:ext uri="{BB962C8B-B14F-4D97-AF65-F5344CB8AC3E}">
        <p14:creationId xmlns:p14="http://schemas.microsoft.com/office/powerpoint/2010/main" val="3624768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471713" y="2366272"/>
            <a:ext cx="7953829"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Grain Size Effects</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spTree>
    <p:extLst>
      <p:ext uri="{BB962C8B-B14F-4D97-AF65-F5344CB8AC3E}">
        <p14:creationId xmlns:p14="http://schemas.microsoft.com/office/powerpoint/2010/main" val="122730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336168"/>
            <a:ext cx="66745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Interfacial Stress</a:t>
            </a:r>
            <a:endParaRPr sz="4500" dirty="0"/>
          </a:p>
        </p:txBody>
      </p:sp>
      <p:sp>
        <p:nvSpPr>
          <p:cNvPr id="489" name="Google Shape;489;p60"/>
          <p:cNvSpPr txBox="1">
            <a:spLocks noGrp="1"/>
          </p:cNvSpPr>
          <p:nvPr>
            <p:ph type="body" idx="1"/>
          </p:nvPr>
        </p:nvSpPr>
        <p:spPr>
          <a:xfrm>
            <a:off x="0" y="1073528"/>
            <a:ext cx="9144000"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US" sz="1600" dirty="0">
                <a:solidFill>
                  <a:schemeClr val="dk1"/>
                </a:solidFill>
              </a:rPr>
              <a:t>Interfacial stress leads to hydrostatic compression and this causes the lattice to shrink.</a:t>
            </a:r>
          </a:p>
          <a:p>
            <a:pPr marL="158750" lvl="0" indent="0" algn="l" rtl="0">
              <a:spcBef>
                <a:spcPts val="1200"/>
              </a:spcBef>
              <a:spcAft>
                <a:spcPts val="0"/>
              </a:spcAft>
              <a:buSzPts val="1100"/>
              <a:buNone/>
            </a:pPr>
            <a:endParaRPr lang="en-US" sz="1600" dirty="0">
              <a:solidFill>
                <a:schemeClr val="dk1"/>
              </a:solidFill>
              <a:latin typeface="Montserrat" panose="00000500000000000000" pitchFamily="2" charset="0"/>
              <a:cs typeface="Calibri" panose="020F0502020204030204" pitchFamily="34" charset="0"/>
            </a:endParaRPr>
          </a:p>
          <a:p>
            <a:pPr marL="457200" lvl="0" indent="-298450" algn="l" rtl="0">
              <a:spcBef>
                <a:spcPts val="1200"/>
              </a:spcBef>
              <a:spcAft>
                <a:spcPts val="0"/>
              </a:spcAft>
              <a:buSzPts val="1100"/>
              <a:buFont typeface="Montserrat Medium"/>
              <a:buChar char="●"/>
            </a:pPr>
            <a:endParaRPr lang="en-US" sz="1600" dirty="0">
              <a:solidFill>
                <a:schemeClr val="dk1"/>
              </a:solidFill>
              <a:latin typeface="Montserrat" panose="00000500000000000000" pitchFamily="2" charset="0"/>
              <a:cs typeface="Calibri" panose="020F0502020204030204" pitchFamily="34" charset="0"/>
            </a:endParaRPr>
          </a:p>
        </p:txBody>
      </p:sp>
      <p:pic>
        <p:nvPicPr>
          <p:cNvPr id="2" name="Picture 1">
            <a:extLst>
              <a:ext uri="{FF2B5EF4-FFF2-40B4-BE49-F238E27FC236}">
                <a16:creationId xmlns:a16="http://schemas.microsoft.com/office/drawing/2014/main" id="{67459DDE-BF6F-D5B2-DC47-97E24C275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93" y="2640734"/>
            <a:ext cx="2548472" cy="817173"/>
          </a:xfrm>
          <a:prstGeom prst="rect">
            <a:avLst/>
          </a:prstGeom>
        </p:spPr>
      </p:pic>
      <p:sp>
        <p:nvSpPr>
          <p:cNvPr id="3" name="TextBox 2">
            <a:extLst>
              <a:ext uri="{FF2B5EF4-FFF2-40B4-BE49-F238E27FC236}">
                <a16:creationId xmlns:a16="http://schemas.microsoft.com/office/drawing/2014/main" id="{54FD1756-9D84-6101-6D08-E952379B3680}"/>
              </a:ext>
            </a:extLst>
          </p:cNvPr>
          <p:cNvSpPr txBox="1"/>
          <p:nvPr/>
        </p:nvSpPr>
        <p:spPr>
          <a:xfrm>
            <a:off x="4521897" y="2220847"/>
            <a:ext cx="3435470" cy="1846659"/>
          </a:xfrm>
          <a:prstGeom prst="rect">
            <a:avLst/>
          </a:prstGeom>
          <a:noFill/>
        </p:spPr>
        <p:txBody>
          <a:bodyPr wrap="square" rtlCol="0">
            <a:spAutoFit/>
          </a:bodyPr>
          <a:lstStyle/>
          <a:p>
            <a:pPr indent="-298450">
              <a:spcBef>
                <a:spcPts val="1200"/>
              </a:spcBef>
              <a:buSzPts val="1100"/>
              <a:buFont typeface="Montserrat Medium"/>
              <a:buChar char="●"/>
            </a:pPr>
            <a:r>
              <a:rPr lang="el-GR" sz="1400" dirty="0">
                <a:solidFill>
                  <a:schemeClr val="dk1"/>
                </a:solidFill>
              </a:rPr>
              <a:t>σ</a:t>
            </a:r>
            <a:r>
              <a:rPr lang="en-US" baseline="-25000" dirty="0">
                <a:solidFill>
                  <a:schemeClr val="dk1"/>
                </a:solidFill>
                <a:latin typeface="Montserrat" panose="00000500000000000000" pitchFamily="2" charset="0"/>
              </a:rPr>
              <a:t>s</a:t>
            </a:r>
            <a:r>
              <a:rPr lang="en-US" dirty="0">
                <a:solidFill>
                  <a:schemeClr val="dk1"/>
                </a:solidFill>
                <a:latin typeface="Montserrat" panose="00000500000000000000" pitchFamily="2" charset="0"/>
              </a:rPr>
              <a:t>:</a:t>
            </a:r>
            <a:r>
              <a:rPr lang="en-US" sz="1400" dirty="0">
                <a:solidFill>
                  <a:schemeClr val="dk1"/>
                </a:solidFill>
                <a:latin typeface="Montserrat" panose="00000500000000000000" pitchFamily="2" charset="0"/>
              </a:rPr>
              <a:t> </a:t>
            </a:r>
            <a:r>
              <a:rPr lang="en-US" dirty="0">
                <a:solidFill>
                  <a:schemeClr val="dk1"/>
                </a:solidFill>
                <a:latin typeface="Montserrat" panose="00000500000000000000" pitchFamily="2" charset="0"/>
              </a:rPr>
              <a:t> </a:t>
            </a:r>
            <a:r>
              <a:rPr lang="en-US" sz="1400" dirty="0">
                <a:solidFill>
                  <a:schemeClr val="dk1"/>
                </a:solidFill>
                <a:latin typeface="Montserrat" panose="00000500000000000000" pitchFamily="2" charset="0"/>
              </a:rPr>
              <a:t>Interfacial stress (Rane et al.)</a:t>
            </a:r>
          </a:p>
          <a:p>
            <a:pPr indent="-298450">
              <a:spcBef>
                <a:spcPts val="1200"/>
              </a:spcBef>
              <a:buSzPts val="1100"/>
              <a:buFont typeface="Montserrat Medium"/>
              <a:buChar char="●"/>
            </a:pPr>
            <a:r>
              <a:rPr lang="en-US" sz="1400" dirty="0">
                <a:solidFill>
                  <a:schemeClr val="dk1"/>
                </a:solidFill>
                <a:latin typeface="Montserrat" panose="00000500000000000000" pitchFamily="2" charset="0"/>
              </a:rPr>
              <a:t>D: crystallite size as determined by XRD </a:t>
            </a:r>
            <a:r>
              <a:rPr lang="en-US" sz="1400" dirty="0" err="1">
                <a:solidFill>
                  <a:schemeClr val="dk1"/>
                </a:solidFill>
                <a:latin typeface="Montserrat" panose="00000500000000000000" pitchFamily="2" charset="0"/>
              </a:rPr>
              <a:t>Reitveld</a:t>
            </a:r>
            <a:r>
              <a:rPr lang="en-US" sz="1400" dirty="0">
                <a:solidFill>
                  <a:schemeClr val="dk1"/>
                </a:solidFill>
                <a:latin typeface="Montserrat" panose="00000500000000000000" pitchFamily="2" charset="0"/>
              </a:rPr>
              <a:t> refinement</a:t>
            </a:r>
          </a:p>
          <a:p>
            <a:pPr indent="-298450">
              <a:spcBef>
                <a:spcPts val="1200"/>
              </a:spcBef>
              <a:buSzPts val="1100"/>
              <a:buFont typeface="Montserrat Medium"/>
              <a:buChar char="●"/>
            </a:pPr>
            <a:r>
              <a:rPr lang="en-US" dirty="0">
                <a:solidFill>
                  <a:schemeClr val="dk1"/>
                </a:solidFill>
                <a:latin typeface="Montserrat" panose="00000500000000000000" pitchFamily="2" charset="0"/>
              </a:rPr>
              <a:t>a</a:t>
            </a:r>
            <a:r>
              <a:rPr lang="en-US" baseline="-25000" dirty="0">
                <a:solidFill>
                  <a:schemeClr val="dk1"/>
                </a:solidFill>
                <a:latin typeface="Montserrat" panose="00000500000000000000" pitchFamily="2" charset="0"/>
              </a:rPr>
              <a:t>0</a:t>
            </a:r>
            <a:r>
              <a:rPr lang="en-US" dirty="0">
                <a:solidFill>
                  <a:schemeClr val="dk1"/>
                </a:solidFill>
                <a:latin typeface="Montserrat" panose="00000500000000000000" pitchFamily="2" charset="0"/>
              </a:rPr>
              <a:t>: LP due to composition effects</a:t>
            </a:r>
          </a:p>
          <a:p>
            <a:pPr indent="-298450">
              <a:spcBef>
                <a:spcPts val="1200"/>
              </a:spcBef>
              <a:buSzPts val="1100"/>
              <a:buFont typeface="Montserrat Medium"/>
              <a:buChar char="●"/>
            </a:pPr>
            <a:r>
              <a:rPr lang="en-US" sz="1400" dirty="0">
                <a:solidFill>
                  <a:schemeClr val="dk1"/>
                </a:solidFill>
                <a:latin typeface="Montserrat" panose="00000500000000000000" pitchFamily="2" charset="0"/>
              </a:rPr>
              <a:t>K: </a:t>
            </a:r>
            <a:r>
              <a:rPr lang="en-US" dirty="0">
                <a:solidFill>
                  <a:schemeClr val="dk1"/>
                </a:solidFill>
                <a:latin typeface="Montserrat" panose="00000500000000000000" pitchFamily="2" charset="0"/>
              </a:rPr>
              <a:t>Effective bulk modulus</a:t>
            </a:r>
            <a:endParaRPr lang="en-US" sz="1400" dirty="0">
              <a:solidFill>
                <a:schemeClr val="dk1"/>
              </a:solidFill>
              <a:latin typeface="Montserrat" panose="00000500000000000000" pitchFamily="2" charset="0"/>
            </a:endParaRPr>
          </a:p>
          <a:p>
            <a:endParaRPr lang="en-US" dirty="0"/>
          </a:p>
        </p:txBody>
      </p:sp>
      <p:sp>
        <p:nvSpPr>
          <p:cNvPr id="4" name="TextBox 3">
            <a:extLst>
              <a:ext uri="{FF2B5EF4-FFF2-40B4-BE49-F238E27FC236}">
                <a16:creationId xmlns:a16="http://schemas.microsoft.com/office/drawing/2014/main" id="{36F16AAD-9D40-E86D-495C-60FC87091DD0}"/>
              </a:ext>
            </a:extLst>
          </p:cNvPr>
          <p:cNvSpPr txBox="1"/>
          <p:nvPr/>
        </p:nvSpPr>
        <p:spPr>
          <a:xfrm>
            <a:off x="1153886" y="3759729"/>
            <a:ext cx="1712686" cy="307777"/>
          </a:xfrm>
          <a:prstGeom prst="rect">
            <a:avLst/>
          </a:prstGeom>
          <a:noFill/>
        </p:spPr>
        <p:txBody>
          <a:bodyPr wrap="square" rtlCol="0">
            <a:spAutoFit/>
          </a:bodyPr>
          <a:lstStyle/>
          <a:p>
            <a:r>
              <a:rPr lang="en-US" dirty="0">
                <a:latin typeface="Montserrat" panose="00000500000000000000" pitchFamily="2" charset="0"/>
              </a:rPr>
              <a:t>Rane et al.</a:t>
            </a:r>
          </a:p>
        </p:txBody>
      </p:sp>
    </p:spTree>
    <p:extLst>
      <p:ext uri="{BB962C8B-B14F-4D97-AF65-F5344CB8AC3E}">
        <p14:creationId xmlns:p14="http://schemas.microsoft.com/office/powerpoint/2010/main" val="1086250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336168"/>
            <a:ext cx="66745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Excess Free Volume</a:t>
            </a:r>
            <a:endParaRPr sz="4500" dirty="0"/>
          </a:p>
        </p:txBody>
      </p:sp>
      <p:sp>
        <p:nvSpPr>
          <p:cNvPr id="489" name="Google Shape;489;p60"/>
          <p:cNvSpPr txBox="1">
            <a:spLocks noGrp="1"/>
          </p:cNvSpPr>
          <p:nvPr>
            <p:ph type="body" idx="1"/>
          </p:nvPr>
        </p:nvSpPr>
        <p:spPr>
          <a:xfrm>
            <a:off x="0" y="923850"/>
            <a:ext cx="9144000"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US" sz="1600" dirty="0">
                <a:solidFill>
                  <a:schemeClr val="dk1"/>
                </a:solidFill>
              </a:rPr>
              <a:t>Nanocrystalline materials have highly disordered grain boundaries.</a:t>
            </a:r>
          </a:p>
          <a:p>
            <a:pPr lvl="1" indent="-298450">
              <a:spcBef>
                <a:spcPts val="1200"/>
              </a:spcBef>
              <a:buSzPts val="1100"/>
              <a:buFont typeface="Montserrat Medium"/>
              <a:buChar char="●"/>
            </a:pPr>
            <a:r>
              <a:rPr lang="en-US" sz="1600" dirty="0">
                <a:solidFill>
                  <a:schemeClr val="dk1"/>
                </a:solidFill>
              </a:rPr>
              <a:t>Leads to defects and vacancies and therefore excess free volume.</a:t>
            </a:r>
          </a:p>
          <a:p>
            <a:pPr marL="158750" lvl="0" indent="0" algn="l" rtl="0">
              <a:spcBef>
                <a:spcPts val="1200"/>
              </a:spcBef>
              <a:spcAft>
                <a:spcPts val="0"/>
              </a:spcAft>
              <a:buSzPts val="1100"/>
              <a:buNone/>
            </a:pPr>
            <a:endParaRPr lang="en-US" sz="1600" dirty="0">
              <a:solidFill>
                <a:schemeClr val="dk1"/>
              </a:solidFill>
              <a:latin typeface="Montserrat" panose="00000500000000000000" pitchFamily="2" charset="0"/>
              <a:cs typeface="Calibri" panose="020F0502020204030204" pitchFamily="34" charset="0"/>
            </a:endParaRPr>
          </a:p>
          <a:p>
            <a:pPr marL="457200" lvl="0" indent="-298450" algn="l" rtl="0">
              <a:spcBef>
                <a:spcPts val="1200"/>
              </a:spcBef>
              <a:spcAft>
                <a:spcPts val="0"/>
              </a:spcAft>
              <a:buSzPts val="1100"/>
              <a:buFont typeface="Montserrat Medium"/>
              <a:buChar char="●"/>
            </a:pPr>
            <a:endParaRPr lang="en-US" sz="1600" dirty="0">
              <a:solidFill>
                <a:schemeClr val="dk1"/>
              </a:solidFill>
              <a:latin typeface="Montserrat" panose="00000500000000000000" pitchFamily="2" charset="0"/>
              <a:cs typeface="Calibri" panose="020F0502020204030204" pitchFamily="34" charset="0"/>
            </a:endParaRPr>
          </a:p>
          <a:p>
            <a:pPr indent="-298450">
              <a:spcBef>
                <a:spcPts val="1200"/>
              </a:spcBef>
              <a:buSzPts val="1100"/>
              <a:buFont typeface="Montserrat Medium"/>
              <a:buChar char="●"/>
            </a:pPr>
            <a:endParaRPr lang="en-US" sz="1600" dirty="0">
              <a:solidFill>
                <a:schemeClr val="dk1"/>
              </a:solidFill>
            </a:endParaRPr>
          </a:p>
        </p:txBody>
      </p:sp>
      <p:pic>
        <p:nvPicPr>
          <p:cNvPr id="4" name="Picture 3">
            <a:extLst>
              <a:ext uri="{FF2B5EF4-FFF2-40B4-BE49-F238E27FC236}">
                <a16:creationId xmlns:a16="http://schemas.microsoft.com/office/drawing/2014/main" id="{2D23448F-A7A7-1104-E110-B8DC42173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37" y="2082443"/>
            <a:ext cx="7687526" cy="715937"/>
          </a:xfrm>
          <a:prstGeom prst="rect">
            <a:avLst/>
          </a:prstGeom>
        </p:spPr>
      </p:pic>
      <p:pic>
        <p:nvPicPr>
          <p:cNvPr id="5" name="Picture 4">
            <a:extLst>
              <a:ext uri="{FF2B5EF4-FFF2-40B4-BE49-F238E27FC236}">
                <a16:creationId xmlns:a16="http://schemas.microsoft.com/office/drawing/2014/main" id="{6F4ED0E7-887A-8357-2C1B-D7983FDDF254}"/>
              </a:ext>
            </a:extLst>
          </p:cNvPr>
          <p:cNvPicPr>
            <a:picLocks noChangeAspect="1"/>
          </p:cNvPicPr>
          <p:nvPr/>
        </p:nvPicPr>
        <p:blipFill rotWithShape="1">
          <a:blip r:embed="rId4">
            <a:extLst>
              <a:ext uri="{28A0092B-C50C-407E-A947-70E740481C1C}">
                <a14:useLocalDpi xmlns:a14="http://schemas.microsoft.com/office/drawing/2010/main" val="0"/>
              </a:ext>
            </a:extLst>
          </a:blip>
          <a:srcRect t="6513" b="12129"/>
          <a:stretch/>
        </p:blipFill>
        <p:spPr>
          <a:xfrm>
            <a:off x="3015681" y="2964694"/>
            <a:ext cx="2736711" cy="288008"/>
          </a:xfrm>
          <a:prstGeom prst="rect">
            <a:avLst/>
          </a:prstGeom>
        </p:spPr>
      </p:pic>
      <p:sp>
        <p:nvSpPr>
          <p:cNvPr id="6" name="TextBox 5">
            <a:extLst>
              <a:ext uri="{FF2B5EF4-FFF2-40B4-BE49-F238E27FC236}">
                <a16:creationId xmlns:a16="http://schemas.microsoft.com/office/drawing/2014/main" id="{D3E90607-AF84-1D69-E081-C7717E858E2C}"/>
              </a:ext>
            </a:extLst>
          </p:cNvPr>
          <p:cNvSpPr txBox="1"/>
          <p:nvPr/>
        </p:nvSpPr>
        <p:spPr>
          <a:xfrm>
            <a:off x="2140856" y="3380380"/>
            <a:ext cx="5007429" cy="1846659"/>
          </a:xfrm>
          <a:prstGeom prst="rect">
            <a:avLst/>
          </a:prstGeom>
          <a:noFill/>
        </p:spPr>
        <p:txBody>
          <a:bodyPr wrap="square" rtlCol="0">
            <a:spAutoFit/>
          </a:bodyPr>
          <a:lstStyle/>
          <a:p>
            <a:pPr indent="-298450">
              <a:spcBef>
                <a:spcPts val="1200"/>
              </a:spcBef>
              <a:buSzPts val="1100"/>
              <a:buFont typeface="Montserrat Medium"/>
              <a:buChar char="●"/>
            </a:pPr>
            <a:r>
              <a:rPr lang="en-US" dirty="0">
                <a:solidFill>
                  <a:schemeClr val="dk1"/>
                </a:solidFill>
                <a:latin typeface="Montserrat" panose="00000500000000000000" pitchFamily="2" charset="0"/>
              </a:rPr>
              <a:t>a</a:t>
            </a:r>
            <a:r>
              <a:rPr lang="en-US" baseline="-25000" dirty="0">
                <a:solidFill>
                  <a:schemeClr val="dk1"/>
                </a:solidFill>
                <a:latin typeface="Montserrat" panose="00000500000000000000" pitchFamily="2" charset="0"/>
              </a:rPr>
              <a:t>0</a:t>
            </a:r>
            <a:r>
              <a:rPr lang="en-US" dirty="0">
                <a:solidFill>
                  <a:schemeClr val="dk1"/>
                </a:solidFill>
                <a:latin typeface="Montserrat" panose="00000500000000000000" pitchFamily="2" charset="0"/>
              </a:rPr>
              <a:t>: LP due to composition effects</a:t>
            </a:r>
          </a:p>
          <a:p>
            <a:pPr indent="-298450">
              <a:spcBef>
                <a:spcPts val="1200"/>
              </a:spcBef>
              <a:buSzPts val="1100"/>
              <a:buFont typeface="Montserrat Medium"/>
              <a:buChar char="●"/>
            </a:pPr>
            <a:r>
              <a:rPr lang="en-US" sz="1400" dirty="0">
                <a:solidFill>
                  <a:schemeClr val="dk1"/>
                </a:solidFill>
                <a:latin typeface="Montserrat" panose="00000500000000000000" pitchFamily="2" charset="0"/>
              </a:rPr>
              <a:t>D: crystallite size as determined by XRD </a:t>
            </a:r>
            <a:r>
              <a:rPr lang="en-US" sz="1400" dirty="0" err="1">
                <a:solidFill>
                  <a:schemeClr val="dk1"/>
                </a:solidFill>
                <a:latin typeface="Montserrat" panose="00000500000000000000" pitchFamily="2" charset="0"/>
              </a:rPr>
              <a:t>Reitveld</a:t>
            </a:r>
            <a:r>
              <a:rPr lang="en-US" sz="1400" dirty="0">
                <a:solidFill>
                  <a:schemeClr val="dk1"/>
                </a:solidFill>
                <a:latin typeface="Montserrat" panose="00000500000000000000" pitchFamily="2" charset="0"/>
              </a:rPr>
              <a:t> refinement</a:t>
            </a:r>
          </a:p>
          <a:p>
            <a:pPr indent="-298450">
              <a:spcBef>
                <a:spcPts val="1200"/>
              </a:spcBef>
              <a:buSzPts val="1100"/>
              <a:buFont typeface="Montserrat Medium"/>
              <a:buChar char="●"/>
            </a:pPr>
            <a:r>
              <a:rPr lang="el-GR" dirty="0">
                <a:solidFill>
                  <a:schemeClr val="dk1"/>
                </a:solidFill>
                <a:latin typeface="Montserrat" panose="00000500000000000000" pitchFamily="2" charset="0"/>
              </a:rPr>
              <a:t>ξ</a:t>
            </a:r>
            <a:r>
              <a:rPr lang="en-US" dirty="0">
                <a:solidFill>
                  <a:schemeClr val="dk1"/>
                </a:solidFill>
                <a:latin typeface="Montserrat" panose="00000500000000000000" pitchFamily="2" charset="0"/>
              </a:rPr>
              <a:t>: Grain boundary thickness (estimated 1 nm)</a:t>
            </a:r>
          </a:p>
          <a:p>
            <a:pPr indent="-298450">
              <a:spcBef>
                <a:spcPts val="1200"/>
              </a:spcBef>
              <a:buSzPts val="1100"/>
              <a:buFont typeface="Montserrat Medium"/>
              <a:buChar char="●"/>
            </a:pPr>
            <a:endParaRPr lang="en-US" sz="1400" dirty="0">
              <a:solidFill>
                <a:schemeClr val="dk1"/>
              </a:solidFill>
              <a:latin typeface="Montserrat" panose="00000500000000000000" pitchFamily="2" charset="0"/>
            </a:endParaRPr>
          </a:p>
          <a:p>
            <a:endParaRPr lang="en-US" dirty="0"/>
          </a:p>
        </p:txBody>
      </p:sp>
      <p:sp>
        <p:nvSpPr>
          <p:cNvPr id="2" name="TextBox 1">
            <a:extLst>
              <a:ext uri="{FF2B5EF4-FFF2-40B4-BE49-F238E27FC236}">
                <a16:creationId xmlns:a16="http://schemas.microsoft.com/office/drawing/2014/main" id="{49F162D4-DEC9-D816-AFCF-86954BB511DE}"/>
              </a:ext>
            </a:extLst>
          </p:cNvPr>
          <p:cNvSpPr txBox="1"/>
          <p:nvPr/>
        </p:nvSpPr>
        <p:spPr>
          <a:xfrm>
            <a:off x="1126840" y="2772899"/>
            <a:ext cx="1712686" cy="307777"/>
          </a:xfrm>
          <a:prstGeom prst="rect">
            <a:avLst/>
          </a:prstGeom>
          <a:noFill/>
        </p:spPr>
        <p:txBody>
          <a:bodyPr wrap="square" rtlCol="0">
            <a:spAutoFit/>
          </a:bodyPr>
          <a:lstStyle/>
          <a:p>
            <a:r>
              <a:rPr lang="en-US" dirty="0">
                <a:latin typeface="Montserrat" panose="00000500000000000000" pitchFamily="2" charset="0"/>
              </a:rPr>
              <a:t>Rane et al.</a:t>
            </a:r>
          </a:p>
        </p:txBody>
      </p:sp>
    </p:spTree>
    <p:extLst>
      <p:ext uri="{BB962C8B-B14F-4D97-AF65-F5344CB8AC3E}">
        <p14:creationId xmlns:p14="http://schemas.microsoft.com/office/powerpoint/2010/main" val="2600695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336168"/>
            <a:ext cx="66745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Grain Size Effects</a:t>
            </a:r>
            <a:endParaRPr sz="4500" dirty="0"/>
          </a:p>
        </p:txBody>
      </p:sp>
      <p:sp>
        <p:nvSpPr>
          <p:cNvPr id="489" name="Google Shape;489;p60"/>
          <p:cNvSpPr txBox="1">
            <a:spLocks noGrp="1"/>
          </p:cNvSpPr>
          <p:nvPr>
            <p:ph type="body" idx="1"/>
          </p:nvPr>
        </p:nvSpPr>
        <p:spPr>
          <a:xfrm>
            <a:off x="0" y="1073528"/>
            <a:ext cx="9144000"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US" sz="1600" dirty="0">
                <a:solidFill>
                  <a:schemeClr val="dk1"/>
                </a:solidFill>
              </a:rPr>
              <a:t>Lattice Parameter due to grain size effects is the sum of the interfacial stress and excess free volume.</a:t>
            </a:r>
          </a:p>
          <a:p>
            <a:pPr marL="457200" lvl="0" indent="-298450" algn="l" rtl="0">
              <a:spcBef>
                <a:spcPts val="1200"/>
              </a:spcBef>
              <a:spcAft>
                <a:spcPts val="0"/>
              </a:spcAft>
              <a:buSzPts val="1100"/>
              <a:buFont typeface="Montserrat Medium"/>
              <a:buChar char="●"/>
            </a:pPr>
            <a:endParaRPr lang="en-US" sz="1600" dirty="0">
              <a:solidFill>
                <a:schemeClr val="dk1"/>
              </a:solidFill>
            </a:endParaRPr>
          </a:p>
          <a:p>
            <a:pPr marL="457200" lvl="0" indent="-298450" algn="l" rtl="0">
              <a:spcBef>
                <a:spcPts val="1200"/>
              </a:spcBef>
              <a:spcAft>
                <a:spcPts val="0"/>
              </a:spcAft>
              <a:buSzPts val="1100"/>
              <a:buFont typeface="Montserrat Medium"/>
              <a:buChar char="●"/>
            </a:pPr>
            <a:endParaRPr lang="en-US" sz="1600" dirty="0">
              <a:solidFill>
                <a:schemeClr val="dk1"/>
              </a:solidFill>
            </a:endParaRPr>
          </a:p>
          <a:p>
            <a:pPr marL="457200" lvl="0" indent="-298450" algn="l" rtl="0">
              <a:spcBef>
                <a:spcPts val="1200"/>
              </a:spcBef>
              <a:spcAft>
                <a:spcPts val="0"/>
              </a:spcAft>
              <a:buSzPts val="1100"/>
              <a:buFont typeface="Montserrat Medium"/>
              <a:buChar char="●"/>
            </a:pPr>
            <a:r>
              <a:rPr lang="el-GR" sz="1600" dirty="0"/>
              <a:t>Δ</a:t>
            </a:r>
            <a:r>
              <a:rPr lang="en-US" sz="1600" dirty="0" err="1"/>
              <a:t>a</a:t>
            </a:r>
            <a:r>
              <a:rPr lang="en-US" sz="1600" baseline="-25000" dirty="0" err="1"/>
              <a:t>GS</a:t>
            </a:r>
            <a:r>
              <a:rPr lang="en-US" sz="1600" dirty="0"/>
              <a:t> in nanometers.</a:t>
            </a:r>
          </a:p>
          <a:p>
            <a:pPr marL="457200" lvl="0" indent="-298450" algn="l" rtl="0">
              <a:spcBef>
                <a:spcPts val="1200"/>
              </a:spcBef>
              <a:spcAft>
                <a:spcPts val="0"/>
              </a:spcAft>
              <a:buSzPts val="1100"/>
              <a:buFont typeface="Montserrat Medium"/>
              <a:buChar char="●"/>
            </a:pPr>
            <a:r>
              <a:rPr lang="en-US" sz="1600" dirty="0">
                <a:solidFill>
                  <a:schemeClr val="dk1"/>
                </a:solidFill>
              </a:rPr>
              <a:t>Must be repeated for each composition (x).</a:t>
            </a:r>
            <a:endParaRPr sz="1600" dirty="0">
              <a:solidFill>
                <a:schemeClr val="dk1"/>
              </a:solidFill>
            </a:endParaRPr>
          </a:p>
        </p:txBody>
      </p:sp>
      <p:pic>
        <p:nvPicPr>
          <p:cNvPr id="4" name="Picture 3" descr="A picture containing font, text, white, graphics&#10;&#10;Description automatically generated">
            <a:extLst>
              <a:ext uri="{FF2B5EF4-FFF2-40B4-BE49-F238E27FC236}">
                <a16:creationId xmlns:a16="http://schemas.microsoft.com/office/drawing/2014/main" id="{E8A6BECE-4811-7661-93B2-B98F938479CD}"/>
              </a:ext>
            </a:extLst>
          </p:cNvPr>
          <p:cNvPicPr>
            <a:picLocks noChangeAspect="1"/>
          </p:cNvPicPr>
          <p:nvPr/>
        </p:nvPicPr>
        <p:blipFill rotWithShape="1">
          <a:blip r:embed="rId3"/>
          <a:srcRect l="6781" t="20841" r="4357" b="19441"/>
          <a:stretch/>
        </p:blipFill>
        <p:spPr>
          <a:xfrm>
            <a:off x="2573090" y="1982379"/>
            <a:ext cx="4103482" cy="589371"/>
          </a:xfrm>
          <a:prstGeom prst="rect">
            <a:avLst/>
          </a:prstGeom>
        </p:spPr>
      </p:pic>
    </p:spTree>
    <p:extLst>
      <p:ext uri="{BB962C8B-B14F-4D97-AF65-F5344CB8AC3E}">
        <p14:creationId xmlns:p14="http://schemas.microsoft.com/office/powerpoint/2010/main" val="1413967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Outline of Code</a:t>
            </a:r>
            <a:endParaRPr sz="4000" dirty="0"/>
          </a:p>
        </p:txBody>
      </p:sp>
      <p:sp>
        <p:nvSpPr>
          <p:cNvPr id="1331" name="Google Shape;1331;p106"/>
          <p:cNvSpPr txBox="1">
            <a:spLocks noGrp="1"/>
          </p:cNvSpPr>
          <p:nvPr>
            <p:ph type="subTitle" idx="4294967295"/>
          </p:nvPr>
        </p:nvSpPr>
        <p:spPr>
          <a:xfrm>
            <a:off x="251456" y="1052051"/>
            <a:ext cx="8180455" cy="543600"/>
          </a:xfrm>
          <a:prstGeom prst="rect">
            <a:avLst/>
          </a:prstGeom>
        </p:spPr>
        <p:txBody>
          <a:bodyPr spcFirstLastPara="1" wrap="square" lIns="91425" tIns="91425" rIns="91425" bIns="91425" anchor="t" anchorCtr="0">
            <a:noAutofit/>
          </a:bodyPr>
          <a:lstStyle/>
          <a:p>
            <a:pPr marL="285750" indent="-285750">
              <a:spcAft>
                <a:spcPts val="1200"/>
              </a:spcAft>
              <a:buSzPct val="100000"/>
            </a:pPr>
            <a:r>
              <a:rPr lang="en" sz="1700" dirty="0">
                <a:solidFill>
                  <a:schemeClr val="dk1"/>
                </a:solidFill>
              </a:rPr>
              <a:t>Make variables for </a:t>
            </a:r>
            <a:r>
              <a:rPr lang="el-GR" dirty="0">
                <a:solidFill>
                  <a:schemeClr val="dk1"/>
                </a:solidFill>
              </a:rPr>
              <a:t>σ</a:t>
            </a:r>
            <a:r>
              <a:rPr lang="en-US" sz="1600" baseline="-25000" dirty="0">
                <a:solidFill>
                  <a:schemeClr val="dk1"/>
                </a:solidFill>
                <a:latin typeface="Montserrat" panose="00000500000000000000" pitchFamily="2" charset="0"/>
              </a:rPr>
              <a:t>s</a:t>
            </a:r>
            <a:r>
              <a:rPr lang="en-US" sz="1600" dirty="0">
                <a:solidFill>
                  <a:schemeClr val="dk1"/>
                </a:solidFill>
                <a:latin typeface="Montserrat" panose="00000500000000000000" pitchFamily="2" charset="0"/>
              </a:rPr>
              <a:t> and </a:t>
            </a:r>
            <a:r>
              <a:rPr lang="el-GR" sz="1600" dirty="0">
                <a:solidFill>
                  <a:schemeClr val="dk1"/>
                </a:solidFill>
                <a:latin typeface="Montserrat" panose="00000500000000000000" pitchFamily="2" charset="0"/>
              </a:rPr>
              <a:t>ξ</a:t>
            </a:r>
            <a:r>
              <a:rPr lang="en-US" sz="1600" dirty="0">
                <a:solidFill>
                  <a:schemeClr val="dk1"/>
                </a:solidFill>
                <a:latin typeface="Montserrat" panose="00000500000000000000" pitchFamily="2" charset="0"/>
              </a:rPr>
              <a:t> </a:t>
            </a:r>
            <a:r>
              <a:rPr lang="en" sz="1700" dirty="0">
                <a:solidFill>
                  <a:schemeClr val="dk1"/>
                </a:solidFill>
              </a:rPr>
              <a:t> </a:t>
            </a:r>
            <a:endParaRPr sz="1700" dirty="0">
              <a:solidFill>
                <a:schemeClr val="dk1"/>
              </a:solidFill>
            </a:endParaRPr>
          </a:p>
        </p:txBody>
      </p:sp>
      <p:sp>
        <p:nvSpPr>
          <p:cNvPr id="1360" name="Google Shape;1360;p106"/>
          <p:cNvSpPr/>
          <p:nvPr/>
        </p:nvSpPr>
        <p:spPr>
          <a:xfrm>
            <a:off x="4834960" y="2870817"/>
            <a:ext cx="2118198"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06"/>
          <p:cNvSpPr txBox="1">
            <a:spLocks noGrp="1"/>
          </p:cNvSpPr>
          <p:nvPr>
            <p:ph type="title" idx="4294967295"/>
          </p:nvPr>
        </p:nvSpPr>
        <p:spPr>
          <a:xfrm>
            <a:off x="4953801" y="2902970"/>
            <a:ext cx="1999357" cy="5776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For loop</a:t>
            </a:r>
            <a:br>
              <a:rPr lang="en" sz="1600" dirty="0"/>
            </a:br>
            <a:r>
              <a:rPr lang="en" sz="1600" dirty="0"/>
              <a:t>over compositons (x)</a:t>
            </a:r>
            <a:endParaRPr sz="1600" dirty="0"/>
          </a:p>
        </p:txBody>
      </p:sp>
      <p:cxnSp>
        <p:nvCxnSpPr>
          <p:cNvPr id="1362" name="Google Shape;1362;p106"/>
          <p:cNvCxnSpPr>
            <a:cxnSpLocks/>
          </p:cNvCxnSpPr>
          <p:nvPr/>
        </p:nvCxnSpPr>
        <p:spPr>
          <a:xfrm>
            <a:off x="3367314" y="2690969"/>
            <a:ext cx="2711975" cy="167844"/>
          </a:xfrm>
          <a:prstGeom prst="bentConnector3">
            <a:avLst>
              <a:gd name="adj1" fmla="val 100308"/>
            </a:avLst>
          </a:prstGeom>
          <a:noFill/>
          <a:ln w="28575" cap="flat" cmpd="sng">
            <a:solidFill>
              <a:schemeClr val="accent1"/>
            </a:solidFill>
            <a:prstDash val="solid"/>
            <a:round/>
            <a:headEnd type="none" w="med" len="med"/>
            <a:tailEnd type="none" w="med" len="med"/>
          </a:ln>
        </p:spPr>
      </p:cxnSp>
      <p:cxnSp>
        <p:nvCxnSpPr>
          <p:cNvPr id="1363" name="Google Shape;1363;p106"/>
          <p:cNvCxnSpPr>
            <a:cxnSpLocks/>
          </p:cNvCxnSpPr>
          <p:nvPr/>
        </p:nvCxnSpPr>
        <p:spPr>
          <a:xfrm flipV="1">
            <a:off x="3294743" y="3623824"/>
            <a:ext cx="2784546" cy="584278"/>
          </a:xfrm>
          <a:prstGeom prst="bentConnector3">
            <a:avLst>
              <a:gd name="adj1" fmla="val 100821"/>
            </a:avLst>
          </a:prstGeom>
          <a:noFill/>
          <a:ln w="28575" cap="flat" cmpd="sng">
            <a:solidFill>
              <a:schemeClr val="accent1"/>
            </a:solidFill>
            <a:prstDash val="solid"/>
            <a:round/>
            <a:headEnd type="none" w="med" len="med"/>
            <a:tailEnd type="none" w="med" len="med"/>
          </a:ln>
        </p:spPr>
      </p:cxnSp>
      <p:sp>
        <p:nvSpPr>
          <p:cNvPr id="11" name="Google Shape;1331;p106">
            <a:extLst>
              <a:ext uri="{FF2B5EF4-FFF2-40B4-BE49-F238E27FC236}">
                <a16:creationId xmlns:a16="http://schemas.microsoft.com/office/drawing/2014/main" id="{1509E364-EE8F-813C-3B60-A5065890AB52}"/>
              </a:ext>
            </a:extLst>
          </p:cNvPr>
          <p:cNvSpPr txBox="1">
            <a:spLocks/>
          </p:cNvSpPr>
          <p:nvPr/>
        </p:nvSpPr>
        <p:spPr>
          <a:xfrm>
            <a:off x="251457" y="1833335"/>
            <a:ext cx="7325000"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Pre-allocate arrays for</a:t>
            </a:r>
            <a:r>
              <a:rPr lang="en-US" sz="1700" dirty="0">
                <a:latin typeface="Times New Roman" panose="02020603050405020304" pitchFamily="18" charset="0"/>
                <a:cs typeface="Times New Roman" panose="02020603050405020304" pitchFamily="18" charset="0"/>
              </a:rPr>
              <a:t> </a:t>
            </a:r>
            <a:r>
              <a:rPr lang="el-GR" sz="1700" dirty="0">
                <a:latin typeface="Times New Roman" panose="02020603050405020304" pitchFamily="18" charset="0"/>
                <a:cs typeface="Times New Roman" panose="02020603050405020304" pitchFamily="18" charset="0"/>
              </a:rPr>
              <a:t>Δ</a:t>
            </a:r>
            <a:r>
              <a:rPr lang="en-US" sz="1700" dirty="0">
                <a:latin typeface="Times New Roman" panose="02020603050405020304" pitchFamily="18" charset="0"/>
                <a:cs typeface="Times New Roman" panose="02020603050405020304" pitchFamily="18" charset="0"/>
              </a:rPr>
              <a:t>a</a:t>
            </a:r>
            <a:r>
              <a:rPr lang="en-US" sz="1700" baseline="-25000" dirty="0">
                <a:latin typeface="Times New Roman" panose="02020603050405020304" pitchFamily="18" charset="0"/>
                <a:cs typeface="Times New Roman" panose="02020603050405020304" pitchFamily="18" charset="0"/>
              </a:rPr>
              <a:t>is</a:t>
            </a:r>
            <a:r>
              <a:rPr lang="en-US" sz="1700" dirty="0">
                <a:solidFill>
                  <a:schemeClr val="dk1"/>
                </a:solidFill>
              </a:rPr>
              <a:t> ,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EFV</a:t>
            </a:r>
            <a:r>
              <a:rPr lang="en-US" sz="1700" dirty="0">
                <a:solidFill>
                  <a:schemeClr val="dk1"/>
                </a:solidFill>
              </a:rPr>
              <a:t> ,</a:t>
            </a:r>
            <a:r>
              <a:rPr lang="el-GR" sz="1700" dirty="0">
                <a:latin typeface="Times New Roman" panose="02020603050405020304" pitchFamily="18" charset="0"/>
                <a:cs typeface="Times New Roman" panose="02020603050405020304" pitchFamily="18" charset="0"/>
              </a:rPr>
              <a:t> 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GS</a:t>
            </a:r>
            <a:r>
              <a:rPr lang="en-US" sz="1700" dirty="0">
                <a:solidFill>
                  <a:schemeClr val="dk1"/>
                </a:solidFill>
              </a:rPr>
              <a:t> and divide </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latin typeface="Times New Roman" panose="02020603050405020304" pitchFamily="18" charset="0"/>
                <a:cs typeface="Times New Roman" panose="02020603050405020304" pitchFamily="18" charset="0"/>
              </a:rPr>
              <a:t> </a:t>
            </a:r>
            <a:r>
              <a:rPr lang="en-US" sz="1700" dirty="0">
                <a:latin typeface="Montserrat" panose="00000500000000000000" pitchFamily="2" charset="0"/>
                <a:cs typeface="Times New Roman" panose="02020603050405020304" pitchFamily="18" charset="0"/>
              </a:rPr>
              <a:t>by 10</a:t>
            </a:r>
            <a:endParaRPr lang="en-US" sz="1700" dirty="0">
              <a:solidFill>
                <a:schemeClr val="dk1"/>
              </a:solidFill>
            </a:endParaRPr>
          </a:p>
          <a:p>
            <a:pPr marL="0" indent="0">
              <a:spcAft>
                <a:spcPts val="1200"/>
              </a:spcAft>
              <a:buSzPct val="100000"/>
              <a:buFont typeface="Montserrat"/>
              <a:buNone/>
            </a:pPr>
            <a:endParaRPr lang="en-US" sz="1700" dirty="0">
              <a:solidFill>
                <a:schemeClr val="dk1"/>
              </a:solidFill>
            </a:endParaRPr>
          </a:p>
        </p:txBody>
      </p:sp>
      <p:sp>
        <p:nvSpPr>
          <p:cNvPr id="17" name="Google Shape;1331;p106">
            <a:extLst>
              <a:ext uri="{FF2B5EF4-FFF2-40B4-BE49-F238E27FC236}">
                <a16:creationId xmlns:a16="http://schemas.microsoft.com/office/drawing/2014/main" id="{DA0E8E02-0ECA-A95C-BCBE-7D4AE82CBDBA}"/>
              </a:ext>
            </a:extLst>
          </p:cNvPr>
          <p:cNvSpPr txBox="1">
            <a:spLocks/>
          </p:cNvSpPr>
          <p:nvPr/>
        </p:nvSpPr>
        <p:spPr>
          <a:xfrm>
            <a:off x="183879" y="2670308"/>
            <a:ext cx="4235870" cy="43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Calculate </a:t>
            </a:r>
            <a:r>
              <a:rPr lang="el-GR" sz="1700" dirty="0">
                <a:latin typeface="Times New Roman" panose="02020603050405020304" pitchFamily="18" charset="0"/>
                <a:cs typeface="Times New Roman" panose="02020603050405020304" pitchFamily="18" charset="0"/>
              </a:rPr>
              <a:t>Δ</a:t>
            </a:r>
            <a:r>
              <a:rPr lang="en-US" sz="1700" dirty="0">
                <a:latin typeface="Times New Roman" panose="02020603050405020304" pitchFamily="18" charset="0"/>
                <a:cs typeface="Times New Roman" panose="02020603050405020304" pitchFamily="18" charset="0"/>
              </a:rPr>
              <a:t>a</a:t>
            </a:r>
            <a:r>
              <a:rPr lang="en-US" sz="1700" baseline="-25000" dirty="0">
                <a:latin typeface="Times New Roman" panose="02020603050405020304" pitchFamily="18" charset="0"/>
                <a:cs typeface="Times New Roman" panose="02020603050405020304" pitchFamily="18" charset="0"/>
              </a:rPr>
              <a:t>is</a:t>
            </a:r>
            <a:r>
              <a:rPr lang="en-US" sz="1700" dirty="0">
                <a:solidFill>
                  <a:schemeClr val="dk1"/>
                </a:solidFill>
              </a:rPr>
              <a:t> </a:t>
            </a:r>
          </a:p>
          <a:p>
            <a:pPr marL="0" indent="0">
              <a:spcAft>
                <a:spcPts val="1200"/>
              </a:spcAft>
              <a:buSzPct val="100000"/>
              <a:buFont typeface="Montserrat"/>
              <a:buNone/>
            </a:pPr>
            <a:endParaRPr lang="en-US" sz="1700" dirty="0">
              <a:solidFill>
                <a:schemeClr val="dk1"/>
              </a:solidFill>
            </a:endParaRPr>
          </a:p>
        </p:txBody>
      </p:sp>
      <p:sp>
        <p:nvSpPr>
          <p:cNvPr id="37" name="Google Shape;1331;p106">
            <a:extLst>
              <a:ext uri="{FF2B5EF4-FFF2-40B4-BE49-F238E27FC236}">
                <a16:creationId xmlns:a16="http://schemas.microsoft.com/office/drawing/2014/main" id="{05023991-C618-B0F6-9126-FFC4B5E654B3}"/>
              </a:ext>
            </a:extLst>
          </p:cNvPr>
          <p:cNvSpPr txBox="1">
            <a:spLocks/>
          </p:cNvSpPr>
          <p:nvPr/>
        </p:nvSpPr>
        <p:spPr>
          <a:xfrm>
            <a:off x="132616" y="4343478"/>
            <a:ext cx="6420584"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Save</a:t>
            </a:r>
            <a:r>
              <a:rPr lang="en-US" sz="1700" dirty="0">
                <a:latin typeface="Times New Roman" panose="02020603050405020304" pitchFamily="18" charset="0"/>
                <a:cs typeface="Times New Roman" panose="02020603050405020304" pitchFamily="18" charset="0"/>
              </a:rPr>
              <a:t> </a:t>
            </a:r>
            <a:r>
              <a:rPr lang="el-GR" sz="1700" dirty="0">
                <a:latin typeface="Times New Roman" panose="02020603050405020304" pitchFamily="18" charset="0"/>
                <a:cs typeface="Times New Roman" panose="02020603050405020304" pitchFamily="18" charset="0"/>
              </a:rPr>
              <a:t>Δ</a:t>
            </a:r>
            <a:r>
              <a:rPr lang="en-US" sz="1700" dirty="0">
                <a:latin typeface="Times New Roman" panose="02020603050405020304" pitchFamily="18" charset="0"/>
                <a:cs typeface="Times New Roman" panose="02020603050405020304" pitchFamily="18" charset="0"/>
              </a:rPr>
              <a:t>a</a:t>
            </a:r>
            <a:r>
              <a:rPr lang="en-US" sz="1700" baseline="-25000" dirty="0">
                <a:latin typeface="Times New Roman" panose="02020603050405020304" pitchFamily="18" charset="0"/>
                <a:cs typeface="Times New Roman" panose="02020603050405020304" pitchFamily="18" charset="0"/>
              </a:rPr>
              <a:t>is</a:t>
            </a:r>
            <a:r>
              <a:rPr lang="en-US" sz="1700" dirty="0">
                <a:solidFill>
                  <a:schemeClr val="dk1"/>
                </a:solidFill>
              </a:rPr>
              <a:t> ,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EFV</a:t>
            </a:r>
            <a:r>
              <a:rPr lang="en-US" sz="1700" dirty="0">
                <a:solidFill>
                  <a:schemeClr val="dk1"/>
                </a:solidFill>
              </a:rPr>
              <a:t> , and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GS</a:t>
            </a:r>
            <a:r>
              <a:rPr lang="en-US" sz="1700" dirty="0">
                <a:solidFill>
                  <a:schemeClr val="dk1"/>
                </a:solidFill>
              </a:rPr>
              <a:t> values to a text file</a:t>
            </a:r>
          </a:p>
          <a:p>
            <a:pPr marL="0" indent="0">
              <a:spcAft>
                <a:spcPts val="1200"/>
              </a:spcAft>
              <a:buSzPct val="100000"/>
              <a:buFont typeface="Montserrat"/>
              <a:buNone/>
            </a:pPr>
            <a:endParaRPr lang="en-US" sz="1600" dirty="0">
              <a:solidFill>
                <a:schemeClr val="dk1"/>
              </a:solidFill>
            </a:endParaRPr>
          </a:p>
        </p:txBody>
      </p:sp>
      <p:sp>
        <p:nvSpPr>
          <p:cNvPr id="2" name="Google Shape;1331;p106">
            <a:extLst>
              <a:ext uri="{FF2B5EF4-FFF2-40B4-BE49-F238E27FC236}">
                <a16:creationId xmlns:a16="http://schemas.microsoft.com/office/drawing/2014/main" id="{EC470F99-76CE-5F64-45BE-F90378C64DF9}"/>
              </a:ext>
            </a:extLst>
          </p:cNvPr>
          <p:cNvSpPr txBox="1">
            <a:spLocks/>
          </p:cNvSpPr>
          <p:nvPr/>
        </p:nvSpPr>
        <p:spPr>
          <a:xfrm>
            <a:off x="251457" y="1468510"/>
            <a:ext cx="6701701" cy="342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Make an array for experimental grain size values (d) </a:t>
            </a:r>
          </a:p>
        </p:txBody>
      </p:sp>
      <p:sp>
        <p:nvSpPr>
          <p:cNvPr id="5" name="Google Shape;1331;p106">
            <a:extLst>
              <a:ext uri="{FF2B5EF4-FFF2-40B4-BE49-F238E27FC236}">
                <a16:creationId xmlns:a16="http://schemas.microsoft.com/office/drawing/2014/main" id="{0A61FF4D-9487-435B-E9BF-FB078D99E149}"/>
              </a:ext>
            </a:extLst>
          </p:cNvPr>
          <p:cNvSpPr txBox="1">
            <a:spLocks/>
          </p:cNvSpPr>
          <p:nvPr/>
        </p:nvSpPr>
        <p:spPr>
          <a:xfrm>
            <a:off x="183879" y="3275483"/>
            <a:ext cx="4235870" cy="43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Add </a:t>
            </a:r>
            <a:r>
              <a:rPr lang="el-GR" sz="1700" dirty="0">
                <a:latin typeface="Times New Roman" panose="02020603050405020304" pitchFamily="18" charset="0"/>
                <a:cs typeface="Times New Roman" panose="02020603050405020304" pitchFamily="18" charset="0"/>
              </a:rPr>
              <a:t>Δ</a:t>
            </a:r>
            <a:r>
              <a:rPr lang="en-US" sz="1700" dirty="0">
                <a:latin typeface="Times New Roman" panose="02020603050405020304" pitchFamily="18" charset="0"/>
                <a:cs typeface="Times New Roman" panose="02020603050405020304" pitchFamily="18" charset="0"/>
              </a:rPr>
              <a:t>a</a:t>
            </a:r>
            <a:r>
              <a:rPr lang="en-US" sz="1700" baseline="-25000" dirty="0">
                <a:latin typeface="Times New Roman" panose="02020603050405020304" pitchFamily="18" charset="0"/>
                <a:cs typeface="Times New Roman" panose="02020603050405020304" pitchFamily="18" charset="0"/>
              </a:rPr>
              <a:t>is</a:t>
            </a:r>
            <a:r>
              <a:rPr lang="en-US" sz="1700" dirty="0">
                <a:latin typeface="Times New Roman" panose="02020603050405020304" pitchFamily="18" charset="0"/>
                <a:cs typeface="Times New Roman" panose="02020603050405020304" pitchFamily="18" charset="0"/>
              </a:rPr>
              <a:t> and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EFV</a:t>
            </a:r>
            <a:r>
              <a:rPr lang="en-US" sz="1700" dirty="0">
                <a:solidFill>
                  <a:schemeClr val="dk1"/>
                </a:solidFill>
              </a:rPr>
              <a:t> </a:t>
            </a:r>
          </a:p>
          <a:p>
            <a:pPr marL="0" indent="0">
              <a:spcAft>
                <a:spcPts val="1200"/>
              </a:spcAft>
              <a:buSzPct val="100000"/>
              <a:buFont typeface="Montserrat"/>
              <a:buNone/>
            </a:pPr>
            <a:endParaRPr lang="en-US" sz="1600" dirty="0">
              <a:solidFill>
                <a:schemeClr val="dk1"/>
              </a:solidFill>
            </a:endParaRPr>
          </a:p>
        </p:txBody>
      </p:sp>
      <p:sp>
        <p:nvSpPr>
          <p:cNvPr id="3" name="Google Shape;1331;p106">
            <a:extLst>
              <a:ext uri="{FF2B5EF4-FFF2-40B4-BE49-F238E27FC236}">
                <a16:creationId xmlns:a16="http://schemas.microsoft.com/office/drawing/2014/main" id="{05846F76-01E9-E64D-83CE-E3BFBDDD8C60}"/>
              </a:ext>
            </a:extLst>
          </p:cNvPr>
          <p:cNvSpPr txBox="1">
            <a:spLocks/>
          </p:cNvSpPr>
          <p:nvPr/>
        </p:nvSpPr>
        <p:spPr>
          <a:xfrm>
            <a:off x="183879" y="2972896"/>
            <a:ext cx="4235870" cy="43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Calculate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EFV</a:t>
            </a:r>
            <a:r>
              <a:rPr lang="en-US" sz="1700" dirty="0">
                <a:solidFill>
                  <a:schemeClr val="dk1"/>
                </a:solidFill>
              </a:rPr>
              <a:t> </a:t>
            </a:r>
          </a:p>
        </p:txBody>
      </p:sp>
    </p:spTree>
    <p:extLst>
      <p:ext uri="{BB962C8B-B14F-4D97-AF65-F5344CB8AC3E}">
        <p14:creationId xmlns:p14="http://schemas.microsoft.com/office/powerpoint/2010/main" val="1273532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3" name="Picture 2" descr="A picture containing text, screenshot, font&#10;&#10;Description automatically generated">
            <a:extLst>
              <a:ext uri="{FF2B5EF4-FFF2-40B4-BE49-F238E27FC236}">
                <a16:creationId xmlns:a16="http://schemas.microsoft.com/office/drawing/2014/main" id="{079D5905-2A04-56AA-4D7C-B26DE79A5470}"/>
              </a:ext>
            </a:extLst>
          </p:cNvPr>
          <p:cNvPicPr>
            <a:picLocks noChangeAspect="1"/>
          </p:cNvPicPr>
          <p:nvPr/>
        </p:nvPicPr>
        <p:blipFill>
          <a:blip r:embed="rId3"/>
          <a:stretch>
            <a:fillRect/>
          </a:stretch>
        </p:blipFill>
        <p:spPr>
          <a:xfrm>
            <a:off x="881743" y="310861"/>
            <a:ext cx="7380514" cy="4521778"/>
          </a:xfrm>
          <a:prstGeom prst="rect">
            <a:avLst/>
          </a:prstGeom>
        </p:spPr>
      </p:pic>
    </p:spTree>
    <p:extLst>
      <p:ext uri="{BB962C8B-B14F-4D97-AF65-F5344CB8AC3E}">
        <p14:creationId xmlns:p14="http://schemas.microsoft.com/office/powerpoint/2010/main" val="1742129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Google Shape;1328;p106">
            <a:extLst>
              <a:ext uri="{FF2B5EF4-FFF2-40B4-BE49-F238E27FC236}">
                <a16:creationId xmlns:a16="http://schemas.microsoft.com/office/drawing/2014/main" id="{DC88D274-1AB9-2C9A-016D-D3F96AFDDA5C}"/>
              </a:ext>
            </a:extLst>
          </p:cNvPr>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Output in Text file</a:t>
            </a:r>
            <a:endParaRPr sz="4000" dirty="0"/>
          </a:p>
        </p:txBody>
      </p:sp>
      <p:pic>
        <p:nvPicPr>
          <p:cNvPr id="5" name="Picture 4" descr="A screenshot of a computer code&#10;&#10;Description automatically generated with low confidence">
            <a:extLst>
              <a:ext uri="{FF2B5EF4-FFF2-40B4-BE49-F238E27FC236}">
                <a16:creationId xmlns:a16="http://schemas.microsoft.com/office/drawing/2014/main" id="{5EB03C82-3DA1-39C3-78FA-6C7691BA47CE}"/>
              </a:ext>
            </a:extLst>
          </p:cNvPr>
          <p:cNvPicPr>
            <a:picLocks noChangeAspect="1"/>
          </p:cNvPicPr>
          <p:nvPr/>
        </p:nvPicPr>
        <p:blipFill>
          <a:blip r:embed="rId3"/>
          <a:stretch>
            <a:fillRect/>
          </a:stretch>
        </p:blipFill>
        <p:spPr>
          <a:xfrm>
            <a:off x="1384272" y="1197428"/>
            <a:ext cx="6502837" cy="2004493"/>
          </a:xfrm>
          <a:prstGeom prst="rect">
            <a:avLst/>
          </a:prstGeom>
        </p:spPr>
      </p:pic>
      <p:sp>
        <p:nvSpPr>
          <p:cNvPr id="6" name="TextBox 5">
            <a:extLst>
              <a:ext uri="{FF2B5EF4-FFF2-40B4-BE49-F238E27FC236}">
                <a16:creationId xmlns:a16="http://schemas.microsoft.com/office/drawing/2014/main" id="{6C841685-6555-C488-D999-5D6D6324784C}"/>
              </a:ext>
            </a:extLst>
          </p:cNvPr>
          <p:cNvSpPr txBox="1"/>
          <p:nvPr/>
        </p:nvSpPr>
        <p:spPr>
          <a:xfrm>
            <a:off x="1476828" y="3638295"/>
            <a:ext cx="6190343" cy="646331"/>
          </a:xfrm>
          <a:prstGeom prst="rect">
            <a:avLst/>
          </a:prstGeom>
          <a:noFill/>
        </p:spPr>
        <p:txBody>
          <a:bodyPr wrap="square" rtlCol="0">
            <a:spAutoFit/>
          </a:bodyPr>
          <a:lstStyle/>
          <a:p>
            <a:pPr algn="ctr"/>
            <a:r>
              <a:rPr lang="en-US" sz="1800" dirty="0">
                <a:latin typeface="Montserrat" panose="00000500000000000000" pitchFamily="2" charset="0"/>
              </a:rPr>
              <a:t>Interfacial stress shrinks the lattice with increasing Mg while EFV expands it.</a:t>
            </a:r>
          </a:p>
        </p:txBody>
      </p:sp>
    </p:spTree>
    <p:extLst>
      <p:ext uri="{BB962C8B-B14F-4D97-AF65-F5344CB8AC3E}">
        <p14:creationId xmlns:p14="http://schemas.microsoft.com/office/powerpoint/2010/main" val="91634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Introduction to the FeMg system</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471713" y="2366272"/>
            <a:ext cx="7953829"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Grain Boundary Segregation</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1581629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486230" y="336168"/>
            <a:ext cx="78377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Grain Boundary Segregation</a:t>
            </a:r>
            <a:endParaRPr sz="4500" dirty="0"/>
          </a:p>
        </p:txBody>
      </p:sp>
      <p:sp>
        <p:nvSpPr>
          <p:cNvPr id="489" name="Google Shape;489;p60"/>
          <p:cNvSpPr txBox="1">
            <a:spLocks noGrp="1"/>
          </p:cNvSpPr>
          <p:nvPr>
            <p:ph type="body" idx="1"/>
          </p:nvPr>
        </p:nvSpPr>
        <p:spPr>
          <a:xfrm>
            <a:off x="108857" y="1211414"/>
            <a:ext cx="8926286"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700" dirty="0">
                <a:solidFill>
                  <a:schemeClr val="dk1"/>
                </a:solidFill>
              </a:rPr>
              <a:t>Lattice Parameter change due to grain boundary segregation is calculated as the difference between the experimental and literature values for BCC Fe LP minus the changes due to the other effects.</a:t>
            </a:r>
          </a:p>
          <a:p>
            <a:pPr marL="457200" lvl="0" indent="-298450" algn="l" rtl="0">
              <a:spcBef>
                <a:spcPts val="1200"/>
              </a:spcBef>
              <a:spcAft>
                <a:spcPts val="0"/>
              </a:spcAft>
              <a:buSzPts val="1100"/>
              <a:buFont typeface="Montserrat Medium"/>
              <a:buChar char="●"/>
            </a:pPr>
            <a:endParaRPr lang="en" sz="1600" dirty="0">
              <a:solidFill>
                <a:schemeClr val="dk1"/>
              </a:solidFill>
            </a:endParaRPr>
          </a:p>
          <a:p>
            <a:pPr marL="457200" lvl="0" indent="-298450" algn="l" rtl="0">
              <a:spcBef>
                <a:spcPts val="1200"/>
              </a:spcBef>
              <a:spcAft>
                <a:spcPts val="0"/>
              </a:spcAft>
              <a:buSzPts val="1100"/>
              <a:buFont typeface="Montserrat Medium"/>
              <a:buChar char="●"/>
            </a:pPr>
            <a:endParaRPr lang="en" sz="1600" dirty="0">
              <a:solidFill>
                <a:schemeClr val="dk1"/>
              </a:solidFill>
            </a:endParaRPr>
          </a:p>
          <a:p>
            <a:pPr indent="-298450">
              <a:spcBef>
                <a:spcPts val="1200"/>
              </a:spcBef>
              <a:buSzPts val="1100"/>
              <a:buFont typeface="Montserrat Medium"/>
              <a:buChar char="●"/>
            </a:pPr>
            <a:r>
              <a:rPr lang="en-US" sz="1700" dirty="0">
                <a:solidFill>
                  <a:schemeClr val="dk1"/>
                </a:solidFill>
              </a:rPr>
              <a:t>Must be repeated for each composition (x)</a:t>
            </a:r>
          </a:p>
          <a:p>
            <a:pPr indent="-298450">
              <a:spcBef>
                <a:spcPts val="1200"/>
              </a:spcBef>
              <a:buSzPts val="1100"/>
              <a:buFont typeface="Montserrat Medium"/>
              <a:buChar char="●"/>
            </a:pPr>
            <a:r>
              <a:rPr lang="en-US" sz="1700" dirty="0">
                <a:solidFill>
                  <a:schemeClr val="dk1"/>
                </a:solidFill>
              </a:rPr>
              <a:t>All values in Angstrom</a:t>
            </a:r>
            <a:endParaRPr sz="1700" dirty="0">
              <a:solidFill>
                <a:schemeClr val="dk1"/>
              </a:solidFill>
            </a:endParaRPr>
          </a:p>
        </p:txBody>
      </p:sp>
      <p:pic>
        <p:nvPicPr>
          <p:cNvPr id="3" name="Picture 2" descr="A black text on a white background&#10;&#10;Description automatically generated with medium confidence">
            <a:extLst>
              <a:ext uri="{FF2B5EF4-FFF2-40B4-BE49-F238E27FC236}">
                <a16:creationId xmlns:a16="http://schemas.microsoft.com/office/drawing/2014/main" id="{5E2B0232-76F9-1038-3912-D62BDD7E3B65}"/>
              </a:ext>
            </a:extLst>
          </p:cNvPr>
          <p:cNvPicPr>
            <a:picLocks noChangeAspect="1"/>
          </p:cNvPicPr>
          <p:nvPr/>
        </p:nvPicPr>
        <p:blipFill>
          <a:blip r:embed="rId3"/>
          <a:stretch>
            <a:fillRect/>
          </a:stretch>
        </p:blipFill>
        <p:spPr>
          <a:xfrm>
            <a:off x="2438215" y="2408256"/>
            <a:ext cx="4499614" cy="650836"/>
          </a:xfrm>
          <a:prstGeom prst="rect">
            <a:avLst/>
          </a:prstGeom>
        </p:spPr>
      </p:pic>
    </p:spTree>
    <p:extLst>
      <p:ext uri="{BB962C8B-B14F-4D97-AF65-F5344CB8AC3E}">
        <p14:creationId xmlns:p14="http://schemas.microsoft.com/office/powerpoint/2010/main" val="3850903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Outline of Code</a:t>
            </a:r>
            <a:endParaRPr sz="4000" dirty="0"/>
          </a:p>
        </p:txBody>
      </p:sp>
      <p:sp>
        <p:nvSpPr>
          <p:cNvPr id="1331" name="Google Shape;1331;p106"/>
          <p:cNvSpPr txBox="1">
            <a:spLocks noGrp="1"/>
          </p:cNvSpPr>
          <p:nvPr>
            <p:ph type="subTitle" idx="4294967295"/>
          </p:nvPr>
        </p:nvSpPr>
        <p:spPr>
          <a:xfrm>
            <a:off x="251456" y="1052051"/>
            <a:ext cx="8180455" cy="543600"/>
          </a:xfrm>
          <a:prstGeom prst="rect">
            <a:avLst/>
          </a:prstGeom>
        </p:spPr>
        <p:txBody>
          <a:bodyPr spcFirstLastPara="1" wrap="square" lIns="91425" tIns="91425" rIns="91425" bIns="91425" anchor="t" anchorCtr="0">
            <a:noAutofit/>
          </a:bodyPr>
          <a:lstStyle/>
          <a:p>
            <a:pPr marL="285750" indent="-285750">
              <a:spcAft>
                <a:spcPts val="1200"/>
              </a:spcAft>
              <a:buSzPct val="100000"/>
            </a:pPr>
            <a:r>
              <a:rPr lang="en" sz="1700" dirty="0">
                <a:solidFill>
                  <a:schemeClr val="dk1"/>
                </a:solidFill>
              </a:rPr>
              <a:t>Make an array for the experimental lattice parameter values, a</a:t>
            </a:r>
            <a:r>
              <a:rPr lang="en" sz="1700" baseline="-25000" dirty="0">
                <a:solidFill>
                  <a:schemeClr val="dk1"/>
                </a:solidFill>
              </a:rPr>
              <a:t>exp</a:t>
            </a:r>
            <a:r>
              <a:rPr lang="en" sz="1700" dirty="0">
                <a:solidFill>
                  <a:schemeClr val="dk1"/>
                </a:solidFill>
              </a:rPr>
              <a:t>.</a:t>
            </a:r>
            <a:r>
              <a:rPr lang="en-US" sz="1600" dirty="0">
                <a:solidFill>
                  <a:schemeClr val="dk1"/>
                </a:solidFill>
                <a:latin typeface="Montserrat" panose="00000500000000000000" pitchFamily="2" charset="0"/>
              </a:rPr>
              <a:t> </a:t>
            </a:r>
            <a:r>
              <a:rPr lang="en" sz="1700" dirty="0">
                <a:solidFill>
                  <a:schemeClr val="dk1"/>
                </a:solidFill>
              </a:rPr>
              <a:t> </a:t>
            </a:r>
            <a:endParaRPr sz="1700" dirty="0">
              <a:solidFill>
                <a:schemeClr val="dk1"/>
              </a:solidFill>
            </a:endParaRPr>
          </a:p>
        </p:txBody>
      </p:sp>
      <p:sp>
        <p:nvSpPr>
          <p:cNvPr id="1360" name="Google Shape;1360;p106"/>
          <p:cNvSpPr/>
          <p:nvPr/>
        </p:nvSpPr>
        <p:spPr>
          <a:xfrm>
            <a:off x="4834960" y="2870817"/>
            <a:ext cx="2118198"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06"/>
          <p:cNvSpPr txBox="1">
            <a:spLocks noGrp="1"/>
          </p:cNvSpPr>
          <p:nvPr>
            <p:ph type="title" idx="4294967295"/>
          </p:nvPr>
        </p:nvSpPr>
        <p:spPr>
          <a:xfrm>
            <a:off x="4953801" y="2902970"/>
            <a:ext cx="1999357" cy="5776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For loop</a:t>
            </a:r>
            <a:br>
              <a:rPr lang="en" sz="1600" dirty="0"/>
            </a:br>
            <a:r>
              <a:rPr lang="en" sz="1600" dirty="0"/>
              <a:t>over compositons (x)</a:t>
            </a:r>
            <a:endParaRPr sz="1600" dirty="0"/>
          </a:p>
        </p:txBody>
      </p:sp>
      <p:cxnSp>
        <p:nvCxnSpPr>
          <p:cNvPr id="1362" name="Google Shape;1362;p106"/>
          <p:cNvCxnSpPr>
            <a:cxnSpLocks/>
          </p:cNvCxnSpPr>
          <p:nvPr/>
        </p:nvCxnSpPr>
        <p:spPr>
          <a:xfrm>
            <a:off x="3367314" y="2690969"/>
            <a:ext cx="2711975" cy="167844"/>
          </a:xfrm>
          <a:prstGeom prst="bentConnector3">
            <a:avLst>
              <a:gd name="adj1" fmla="val 100308"/>
            </a:avLst>
          </a:prstGeom>
          <a:noFill/>
          <a:ln w="28575" cap="flat" cmpd="sng">
            <a:solidFill>
              <a:schemeClr val="accent1"/>
            </a:solidFill>
            <a:prstDash val="solid"/>
            <a:round/>
            <a:headEnd type="none" w="med" len="med"/>
            <a:tailEnd type="none" w="med" len="med"/>
          </a:ln>
        </p:spPr>
      </p:cxnSp>
      <p:cxnSp>
        <p:nvCxnSpPr>
          <p:cNvPr id="1363" name="Google Shape;1363;p106"/>
          <p:cNvCxnSpPr>
            <a:cxnSpLocks/>
          </p:cNvCxnSpPr>
          <p:nvPr/>
        </p:nvCxnSpPr>
        <p:spPr>
          <a:xfrm flipV="1">
            <a:off x="3294743" y="3623824"/>
            <a:ext cx="2784546" cy="584278"/>
          </a:xfrm>
          <a:prstGeom prst="bentConnector3">
            <a:avLst>
              <a:gd name="adj1" fmla="val 100821"/>
            </a:avLst>
          </a:prstGeom>
          <a:noFill/>
          <a:ln w="28575" cap="flat" cmpd="sng">
            <a:solidFill>
              <a:schemeClr val="accent1"/>
            </a:solidFill>
            <a:prstDash val="solid"/>
            <a:round/>
            <a:headEnd type="none" w="med" len="med"/>
            <a:tailEnd type="none" w="med" len="med"/>
          </a:ln>
        </p:spPr>
      </p:cxnSp>
      <p:sp>
        <p:nvSpPr>
          <p:cNvPr id="11" name="Google Shape;1331;p106">
            <a:extLst>
              <a:ext uri="{FF2B5EF4-FFF2-40B4-BE49-F238E27FC236}">
                <a16:creationId xmlns:a16="http://schemas.microsoft.com/office/drawing/2014/main" id="{1509E364-EE8F-813C-3B60-A5065890AB52}"/>
              </a:ext>
            </a:extLst>
          </p:cNvPr>
          <p:cNvSpPr txBox="1">
            <a:spLocks/>
          </p:cNvSpPr>
          <p:nvPr/>
        </p:nvSpPr>
        <p:spPr>
          <a:xfrm>
            <a:off x="251456" y="1570503"/>
            <a:ext cx="7325000"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Pre-allocate an array for</a:t>
            </a:r>
            <a:r>
              <a:rPr lang="en-US" sz="1700" dirty="0">
                <a:latin typeface="Times New Roman" panose="02020603050405020304" pitchFamily="18" charset="0"/>
                <a:cs typeface="Times New Roman" panose="02020603050405020304" pitchFamily="18" charset="0"/>
              </a:rPr>
              <a:t>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GBS</a:t>
            </a:r>
            <a:r>
              <a:rPr lang="en-US" sz="1700" dirty="0">
                <a:solidFill>
                  <a:schemeClr val="dk1"/>
                </a:solidFill>
              </a:rPr>
              <a:t> </a:t>
            </a:r>
          </a:p>
          <a:p>
            <a:pPr marL="0" indent="0">
              <a:spcAft>
                <a:spcPts val="1200"/>
              </a:spcAft>
              <a:buSzPct val="100000"/>
              <a:buFont typeface="Montserrat"/>
              <a:buNone/>
            </a:pPr>
            <a:endParaRPr lang="en-US" sz="1700" dirty="0">
              <a:solidFill>
                <a:schemeClr val="dk1"/>
              </a:solidFill>
            </a:endParaRPr>
          </a:p>
        </p:txBody>
      </p:sp>
      <p:sp>
        <p:nvSpPr>
          <p:cNvPr id="17" name="Google Shape;1331;p106">
            <a:extLst>
              <a:ext uri="{FF2B5EF4-FFF2-40B4-BE49-F238E27FC236}">
                <a16:creationId xmlns:a16="http://schemas.microsoft.com/office/drawing/2014/main" id="{DA0E8E02-0ECA-A95C-BCBE-7D4AE82CBDBA}"/>
              </a:ext>
            </a:extLst>
          </p:cNvPr>
          <p:cNvSpPr txBox="1">
            <a:spLocks/>
          </p:cNvSpPr>
          <p:nvPr/>
        </p:nvSpPr>
        <p:spPr>
          <a:xfrm>
            <a:off x="183879" y="2964548"/>
            <a:ext cx="4235870" cy="43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Calculate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GBS</a:t>
            </a:r>
            <a:r>
              <a:rPr lang="en-US" sz="1700" dirty="0">
                <a:latin typeface="Times New Roman" panose="02020603050405020304" pitchFamily="18" charset="0"/>
                <a:cs typeface="Times New Roman" panose="02020603050405020304" pitchFamily="18" charset="0"/>
              </a:rPr>
              <a:t> </a:t>
            </a:r>
            <a:r>
              <a:rPr lang="en-US" sz="1700" dirty="0">
                <a:latin typeface="Montserrat" panose="00000500000000000000" pitchFamily="2" charset="0"/>
                <a:cs typeface="Times New Roman" panose="02020603050405020304" pitchFamily="18" charset="0"/>
              </a:rPr>
              <a:t>by indexing into arrays for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GS</a:t>
            </a:r>
            <a:r>
              <a:rPr lang="en-US" sz="1700" dirty="0">
                <a:solidFill>
                  <a:schemeClr val="dk1"/>
                </a:solidFill>
              </a:rPr>
              <a:t> ,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latin typeface="Times New Roman" panose="02020603050405020304" pitchFamily="18" charset="0"/>
                <a:cs typeface="Times New Roman" panose="02020603050405020304" pitchFamily="18" charset="0"/>
              </a:rPr>
              <a:t>, a</a:t>
            </a:r>
            <a:r>
              <a:rPr lang="en-US" sz="1700" baseline="-25000" dirty="0">
                <a:latin typeface="Times New Roman" panose="02020603050405020304" pitchFamily="18" charset="0"/>
                <a:cs typeface="Times New Roman" panose="02020603050405020304" pitchFamily="18" charset="0"/>
              </a:rPr>
              <a:t>lit</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exp</a:t>
            </a:r>
            <a:r>
              <a:rPr lang="en-US" sz="1700" dirty="0">
                <a:latin typeface="Times New Roman" panose="02020603050405020304" pitchFamily="18" charset="0"/>
                <a:cs typeface="Times New Roman" panose="02020603050405020304" pitchFamily="18" charset="0"/>
              </a:rPr>
              <a:t>.</a:t>
            </a:r>
            <a:r>
              <a:rPr lang="en-US" sz="1700" dirty="0">
                <a:solidFill>
                  <a:schemeClr val="dk1"/>
                </a:solidFill>
              </a:rPr>
              <a:t> </a:t>
            </a:r>
          </a:p>
          <a:p>
            <a:pPr marL="0" indent="0">
              <a:spcAft>
                <a:spcPts val="1200"/>
              </a:spcAft>
              <a:buSzPct val="100000"/>
              <a:buFont typeface="Montserrat"/>
              <a:buNone/>
            </a:pPr>
            <a:endParaRPr lang="en-US" sz="1700" dirty="0">
              <a:solidFill>
                <a:schemeClr val="dk1"/>
              </a:solidFill>
            </a:endParaRPr>
          </a:p>
        </p:txBody>
      </p:sp>
      <p:sp>
        <p:nvSpPr>
          <p:cNvPr id="37" name="Google Shape;1331;p106">
            <a:extLst>
              <a:ext uri="{FF2B5EF4-FFF2-40B4-BE49-F238E27FC236}">
                <a16:creationId xmlns:a16="http://schemas.microsoft.com/office/drawing/2014/main" id="{05023991-C618-B0F6-9126-FFC4B5E654B3}"/>
              </a:ext>
            </a:extLst>
          </p:cNvPr>
          <p:cNvSpPr txBox="1">
            <a:spLocks/>
          </p:cNvSpPr>
          <p:nvPr/>
        </p:nvSpPr>
        <p:spPr>
          <a:xfrm>
            <a:off x="132616" y="4343478"/>
            <a:ext cx="6420584" cy="54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spcAft>
                <a:spcPts val="1200"/>
              </a:spcAft>
              <a:buSzPct val="100000"/>
            </a:pPr>
            <a:r>
              <a:rPr lang="en-US" sz="1700" dirty="0">
                <a:solidFill>
                  <a:schemeClr val="dk1"/>
                </a:solidFill>
              </a:rPr>
              <a:t>Save</a:t>
            </a:r>
            <a:r>
              <a:rPr lang="en-US" sz="1700" dirty="0">
                <a:latin typeface="Times New Roman" panose="02020603050405020304" pitchFamily="18" charset="0"/>
                <a:cs typeface="Times New Roman" panose="02020603050405020304" pitchFamily="18" charset="0"/>
              </a:rPr>
              <a:t>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GS</a:t>
            </a:r>
            <a:r>
              <a:rPr lang="en-US" sz="1700" dirty="0">
                <a:solidFill>
                  <a:schemeClr val="dk1"/>
                </a:solidFill>
              </a:rPr>
              <a:t> ,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comp</a:t>
            </a:r>
            <a:r>
              <a:rPr lang="en-US" sz="1700" dirty="0">
                <a:latin typeface="Times New Roman" panose="02020603050405020304" pitchFamily="18" charset="0"/>
                <a:cs typeface="Times New Roman" panose="02020603050405020304" pitchFamily="18" charset="0"/>
              </a:rPr>
              <a:t>, </a:t>
            </a:r>
            <a:r>
              <a:rPr lang="el-GR" sz="1700" dirty="0">
                <a:latin typeface="Times New Roman" panose="02020603050405020304" pitchFamily="18" charset="0"/>
                <a:cs typeface="Times New Roman" panose="02020603050405020304" pitchFamily="18" charset="0"/>
              </a:rPr>
              <a:t>Δ</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GBS</a:t>
            </a:r>
            <a:r>
              <a:rPr lang="en-US" sz="1700" dirty="0">
                <a:solidFill>
                  <a:schemeClr val="dk1"/>
                </a:solidFill>
              </a:rPr>
              <a:t> ,</a:t>
            </a:r>
            <a:r>
              <a:rPr lang="en-US" sz="1700" dirty="0">
                <a:latin typeface="Times New Roman" panose="02020603050405020304" pitchFamily="18" charset="0"/>
                <a:cs typeface="Times New Roman" panose="02020603050405020304" pitchFamily="18" charset="0"/>
              </a:rPr>
              <a:t> a</a:t>
            </a:r>
            <a:r>
              <a:rPr lang="en-US" sz="1700" baseline="-25000" dirty="0">
                <a:latin typeface="Times New Roman" panose="02020603050405020304" pitchFamily="18" charset="0"/>
                <a:cs typeface="Times New Roman" panose="02020603050405020304" pitchFamily="18" charset="0"/>
              </a:rPr>
              <a:t>lit</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a</a:t>
            </a:r>
            <a:r>
              <a:rPr lang="en-US" sz="1700" baseline="-25000" dirty="0" err="1">
                <a:latin typeface="Times New Roman" panose="02020603050405020304" pitchFamily="18" charset="0"/>
                <a:cs typeface="Times New Roman" panose="02020603050405020304" pitchFamily="18" charset="0"/>
              </a:rPr>
              <a:t>exp</a:t>
            </a:r>
            <a:r>
              <a:rPr lang="en-US" sz="1700" dirty="0">
                <a:latin typeface="Times New Roman" panose="02020603050405020304" pitchFamily="18" charset="0"/>
                <a:cs typeface="Times New Roman" panose="02020603050405020304" pitchFamily="18" charset="0"/>
              </a:rPr>
              <a:t>.</a:t>
            </a:r>
            <a:r>
              <a:rPr lang="en-US" sz="1700" dirty="0">
                <a:solidFill>
                  <a:schemeClr val="dk1"/>
                </a:solidFill>
              </a:rPr>
              <a:t> values to a text file</a:t>
            </a:r>
          </a:p>
          <a:p>
            <a:pPr marL="0" indent="0">
              <a:spcAft>
                <a:spcPts val="1200"/>
              </a:spcAft>
              <a:buSzPct val="100000"/>
              <a:buFont typeface="Montserrat"/>
              <a:buNone/>
            </a:pPr>
            <a:endParaRPr lang="en-US" sz="1600" dirty="0">
              <a:solidFill>
                <a:schemeClr val="dk1"/>
              </a:solidFill>
            </a:endParaRPr>
          </a:p>
        </p:txBody>
      </p:sp>
    </p:spTree>
    <p:extLst>
      <p:ext uri="{BB962C8B-B14F-4D97-AF65-F5344CB8AC3E}">
        <p14:creationId xmlns:p14="http://schemas.microsoft.com/office/powerpoint/2010/main" val="558054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6" name="Picture 5" descr="A picture containing text, screenshot, font&#10;&#10;Description automatically generated">
            <a:extLst>
              <a:ext uri="{FF2B5EF4-FFF2-40B4-BE49-F238E27FC236}">
                <a16:creationId xmlns:a16="http://schemas.microsoft.com/office/drawing/2014/main" id="{4E37EDE3-E1F7-B26D-2080-F2E7954F25A2}"/>
              </a:ext>
            </a:extLst>
          </p:cNvPr>
          <p:cNvPicPr>
            <a:picLocks noChangeAspect="1"/>
          </p:cNvPicPr>
          <p:nvPr/>
        </p:nvPicPr>
        <p:blipFill>
          <a:blip r:embed="rId3"/>
          <a:stretch>
            <a:fillRect/>
          </a:stretch>
        </p:blipFill>
        <p:spPr>
          <a:xfrm>
            <a:off x="0" y="1376112"/>
            <a:ext cx="9144000" cy="2391276"/>
          </a:xfrm>
          <a:prstGeom prst="rect">
            <a:avLst/>
          </a:prstGeom>
        </p:spPr>
      </p:pic>
    </p:spTree>
    <p:extLst>
      <p:ext uri="{BB962C8B-B14F-4D97-AF65-F5344CB8AC3E}">
        <p14:creationId xmlns:p14="http://schemas.microsoft.com/office/powerpoint/2010/main" val="2842285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2" name="Google Shape;1328;p106">
            <a:extLst>
              <a:ext uri="{FF2B5EF4-FFF2-40B4-BE49-F238E27FC236}">
                <a16:creationId xmlns:a16="http://schemas.microsoft.com/office/drawing/2014/main" id="{DC88D274-1AB9-2C9A-016D-D3F96AFDDA5C}"/>
              </a:ext>
            </a:extLst>
          </p:cNvPr>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Output in Text file</a:t>
            </a:r>
            <a:endParaRPr sz="4000" dirty="0"/>
          </a:p>
        </p:txBody>
      </p:sp>
      <p:pic>
        <p:nvPicPr>
          <p:cNvPr id="6" name="Picture 5" descr="A screenshot of a computer code&#10;&#10;Description automatically generated with low confidence">
            <a:extLst>
              <a:ext uri="{FF2B5EF4-FFF2-40B4-BE49-F238E27FC236}">
                <a16:creationId xmlns:a16="http://schemas.microsoft.com/office/drawing/2014/main" id="{9B15366E-4F32-ED06-1D23-DE3170379CEE}"/>
              </a:ext>
            </a:extLst>
          </p:cNvPr>
          <p:cNvPicPr>
            <a:picLocks noChangeAspect="1"/>
          </p:cNvPicPr>
          <p:nvPr/>
        </p:nvPicPr>
        <p:blipFill>
          <a:blip r:embed="rId3"/>
          <a:stretch>
            <a:fillRect/>
          </a:stretch>
        </p:blipFill>
        <p:spPr>
          <a:xfrm>
            <a:off x="821303" y="1268797"/>
            <a:ext cx="7716269" cy="1985805"/>
          </a:xfrm>
          <a:prstGeom prst="rect">
            <a:avLst/>
          </a:prstGeom>
        </p:spPr>
      </p:pic>
      <p:sp>
        <p:nvSpPr>
          <p:cNvPr id="8" name="TextBox 7">
            <a:extLst>
              <a:ext uri="{FF2B5EF4-FFF2-40B4-BE49-F238E27FC236}">
                <a16:creationId xmlns:a16="http://schemas.microsoft.com/office/drawing/2014/main" id="{26CE0987-BAF8-1813-367F-AC2B78EA5081}"/>
              </a:ext>
            </a:extLst>
          </p:cNvPr>
          <p:cNvSpPr txBox="1"/>
          <p:nvPr/>
        </p:nvSpPr>
        <p:spPr>
          <a:xfrm>
            <a:off x="2267857" y="3664856"/>
            <a:ext cx="4608286" cy="923330"/>
          </a:xfrm>
          <a:prstGeom prst="rect">
            <a:avLst/>
          </a:prstGeom>
          <a:noFill/>
        </p:spPr>
        <p:txBody>
          <a:bodyPr wrap="square" rtlCol="0">
            <a:spAutoFit/>
          </a:bodyPr>
          <a:lstStyle/>
          <a:p>
            <a:pPr algn="ctr"/>
            <a:r>
              <a:rPr lang="en-US" sz="1800" dirty="0">
                <a:latin typeface="Montserrat" panose="00000500000000000000" pitchFamily="2" charset="0"/>
              </a:rPr>
              <a:t>Increased Mg causes more grain boundary segregation and shrinking lattice parameter.</a:t>
            </a:r>
          </a:p>
        </p:txBody>
      </p:sp>
    </p:spTree>
    <p:extLst>
      <p:ext uri="{BB962C8B-B14F-4D97-AF65-F5344CB8AC3E}">
        <p14:creationId xmlns:p14="http://schemas.microsoft.com/office/powerpoint/2010/main" val="1754202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471713" y="2366272"/>
            <a:ext cx="7953829"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Plotting</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spTree>
    <p:extLst>
      <p:ext uri="{BB962C8B-B14F-4D97-AF65-F5344CB8AC3E}">
        <p14:creationId xmlns:p14="http://schemas.microsoft.com/office/powerpoint/2010/main" val="1729020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486230" y="336168"/>
            <a:ext cx="78377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Plotting</a:t>
            </a:r>
            <a:endParaRPr sz="4500" dirty="0"/>
          </a:p>
        </p:txBody>
      </p:sp>
      <p:sp>
        <p:nvSpPr>
          <p:cNvPr id="489" name="Google Shape;489;p60"/>
          <p:cNvSpPr txBox="1">
            <a:spLocks noGrp="1"/>
          </p:cNvSpPr>
          <p:nvPr>
            <p:ph type="body" idx="1"/>
          </p:nvPr>
        </p:nvSpPr>
        <p:spPr>
          <a:xfrm>
            <a:off x="217714" y="1269471"/>
            <a:ext cx="8926286"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700" dirty="0">
                <a:solidFill>
                  <a:schemeClr val="dk1"/>
                </a:solidFill>
              </a:rPr>
              <a:t>Lattice Parameter (A) vs Mg Composition (at%) Plot made.</a:t>
            </a:r>
          </a:p>
          <a:p>
            <a:pPr lvl="1" indent="-298450">
              <a:spcBef>
                <a:spcPts val="1200"/>
              </a:spcBef>
              <a:buSzPts val="1100"/>
              <a:buFont typeface="Montserrat Medium"/>
              <a:buChar char="●"/>
            </a:pPr>
            <a:r>
              <a:rPr lang="en" sz="1700" dirty="0">
                <a:solidFill>
                  <a:schemeClr val="dk1"/>
                </a:solidFill>
              </a:rPr>
              <a:t>Experimental</a:t>
            </a:r>
          </a:p>
          <a:p>
            <a:pPr lvl="1" indent="-298450">
              <a:spcBef>
                <a:spcPts val="1200"/>
              </a:spcBef>
              <a:buSzPts val="1100"/>
              <a:buFont typeface="Montserrat Medium"/>
              <a:buChar char="●"/>
            </a:pPr>
            <a:r>
              <a:rPr lang="en" sz="1700" dirty="0">
                <a:solidFill>
                  <a:schemeClr val="dk1"/>
                </a:solidFill>
              </a:rPr>
              <a:t>Vegard’s Law</a:t>
            </a:r>
          </a:p>
          <a:p>
            <a:pPr lvl="2" indent="-298450">
              <a:spcBef>
                <a:spcPts val="1200"/>
              </a:spcBef>
              <a:buSzPts val="1100"/>
              <a:buFont typeface="Montserrat Medium"/>
              <a:buChar char="●"/>
            </a:pPr>
            <a:r>
              <a:rPr lang="en" sz="1600" dirty="0">
                <a:solidFill>
                  <a:schemeClr val="dk1"/>
                </a:solidFill>
              </a:rPr>
              <a:t>Simplified way to account for compositional effects for binary alloys</a:t>
            </a:r>
          </a:p>
          <a:p>
            <a:pPr lvl="1" indent="-298450">
              <a:spcBef>
                <a:spcPts val="1200"/>
              </a:spcBef>
              <a:buSzPts val="1100"/>
              <a:buFont typeface="Montserrat Medium"/>
              <a:buChar char="●"/>
            </a:pPr>
            <a:r>
              <a:rPr lang="en" sz="1700" dirty="0">
                <a:solidFill>
                  <a:schemeClr val="dk1"/>
                </a:solidFill>
              </a:rPr>
              <a:t>Composition Effects</a:t>
            </a:r>
          </a:p>
          <a:p>
            <a:pPr lvl="1" indent="-298450">
              <a:spcBef>
                <a:spcPts val="1200"/>
              </a:spcBef>
              <a:buSzPts val="1100"/>
              <a:buFont typeface="Montserrat Medium"/>
              <a:buChar char="●"/>
            </a:pPr>
            <a:r>
              <a:rPr lang="en" sz="1700" dirty="0">
                <a:solidFill>
                  <a:schemeClr val="dk1"/>
                </a:solidFill>
              </a:rPr>
              <a:t>Grain Size Effects</a:t>
            </a:r>
          </a:p>
          <a:p>
            <a:pPr lvl="1" indent="-298450">
              <a:spcBef>
                <a:spcPts val="1200"/>
              </a:spcBef>
              <a:buSzPts val="1100"/>
              <a:buFont typeface="Montserrat Medium"/>
              <a:buChar char="●"/>
            </a:pPr>
            <a:r>
              <a:rPr lang="en" sz="1700" dirty="0">
                <a:solidFill>
                  <a:schemeClr val="dk1"/>
                </a:solidFill>
              </a:rPr>
              <a:t>Grain Boundary Segregation</a:t>
            </a:r>
          </a:p>
        </p:txBody>
      </p:sp>
      <p:pic>
        <p:nvPicPr>
          <p:cNvPr id="3" name="Picture 2" descr="A picture containing font, handwriting, white, calligraphy&#10;&#10;Description automatically generated">
            <a:extLst>
              <a:ext uri="{FF2B5EF4-FFF2-40B4-BE49-F238E27FC236}">
                <a16:creationId xmlns:a16="http://schemas.microsoft.com/office/drawing/2014/main" id="{84D4567C-FF8F-FBEC-D310-965B84C71EBE}"/>
              </a:ext>
            </a:extLst>
          </p:cNvPr>
          <p:cNvPicPr>
            <a:picLocks noChangeAspect="1"/>
          </p:cNvPicPr>
          <p:nvPr/>
        </p:nvPicPr>
        <p:blipFill>
          <a:blip r:embed="rId3"/>
          <a:stretch>
            <a:fillRect/>
          </a:stretch>
        </p:blipFill>
        <p:spPr>
          <a:xfrm>
            <a:off x="4996618" y="3284553"/>
            <a:ext cx="2430991" cy="693480"/>
          </a:xfrm>
          <a:prstGeom prst="rect">
            <a:avLst/>
          </a:prstGeom>
        </p:spPr>
      </p:pic>
      <p:sp>
        <p:nvSpPr>
          <p:cNvPr id="4" name="TextBox 3">
            <a:extLst>
              <a:ext uri="{FF2B5EF4-FFF2-40B4-BE49-F238E27FC236}">
                <a16:creationId xmlns:a16="http://schemas.microsoft.com/office/drawing/2014/main" id="{A9938B0B-3655-6FCF-7B83-1D363D11F630}"/>
              </a:ext>
            </a:extLst>
          </p:cNvPr>
          <p:cNvSpPr txBox="1"/>
          <p:nvPr/>
        </p:nvSpPr>
        <p:spPr>
          <a:xfrm>
            <a:off x="5595257" y="3992389"/>
            <a:ext cx="1821543" cy="307777"/>
          </a:xfrm>
          <a:prstGeom prst="rect">
            <a:avLst/>
          </a:prstGeom>
          <a:noFill/>
        </p:spPr>
        <p:txBody>
          <a:bodyPr wrap="square" rtlCol="0">
            <a:spAutoFit/>
          </a:bodyPr>
          <a:lstStyle/>
          <a:p>
            <a:r>
              <a:rPr lang="en-US" dirty="0">
                <a:latin typeface="Montserrat" panose="00000500000000000000" pitchFamily="2" charset="0"/>
              </a:rPr>
              <a:t>Dane et al.</a:t>
            </a:r>
          </a:p>
        </p:txBody>
      </p:sp>
    </p:spTree>
    <p:extLst>
      <p:ext uri="{BB962C8B-B14F-4D97-AF65-F5344CB8AC3E}">
        <p14:creationId xmlns:p14="http://schemas.microsoft.com/office/powerpoint/2010/main" val="4138311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3" name="Picture 2" descr="A picture containing text, line, screenshot, diagram&#10;&#10;Description automatically generated">
            <a:extLst>
              <a:ext uri="{FF2B5EF4-FFF2-40B4-BE49-F238E27FC236}">
                <a16:creationId xmlns:a16="http://schemas.microsoft.com/office/drawing/2014/main" id="{B61C07F1-2D44-F2A5-9CB8-2C925B9A96FE}"/>
              </a:ext>
            </a:extLst>
          </p:cNvPr>
          <p:cNvPicPr>
            <a:picLocks noChangeAspect="1"/>
          </p:cNvPicPr>
          <p:nvPr/>
        </p:nvPicPr>
        <p:blipFill rotWithShape="1">
          <a:blip r:embed="rId3"/>
          <a:srcRect t="4507"/>
          <a:stretch/>
        </p:blipFill>
        <p:spPr>
          <a:xfrm>
            <a:off x="880382" y="293914"/>
            <a:ext cx="4770664" cy="4555671"/>
          </a:xfrm>
          <a:prstGeom prst="rect">
            <a:avLst/>
          </a:prstGeom>
        </p:spPr>
      </p:pic>
      <p:sp>
        <p:nvSpPr>
          <p:cNvPr id="5" name="TextBox 4">
            <a:extLst>
              <a:ext uri="{FF2B5EF4-FFF2-40B4-BE49-F238E27FC236}">
                <a16:creationId xmlns:a16="http://schemas.microsoft.com/office/drawing/2014/main" id="{79464191-9532-4F04-7AB9-E4FB12D60650}"/>
              </a:ext>
            </a:extLst>
          </p:cNvPr>
          <p:cNvSpPr txBox="1"/>
          <p:nvPr/>
        </p:nvSpPr>
        <p:spPr>
          <a:xfrm>
            <a:off x="6110515" y="1661885"/>
            <a:ext cx="2677886" cy="1938992"/>
          </a:xfrm>
          <a:prstGeom prst="rect">
            <a:avLst/>
          </a:prstGeom>
          <a:noFill/>
        </p:spPr>
        <p:txBody>
          <a:bodyPr wrap="square" rtlCol="0">
            <a:spAutoFit/>
          </a:bodyPr>
          <a:lstStyle/>
          <a:p>
            <a:r>
              <a:rPr lang="en-US" sz="2000" dirty="0">
                <a:latin typeface="Montserrat" panose="00000500000000000000" pitchFamily="2" charset="0"/>
              </a:rPr>
              <a:t>Compositional effects expand the lattice.</a:t>
            </a:r>
          </a:p>
          <a:p>
            <a:r>
              <a:rPr lang="en-US" sz="2000" dirty="0">
                <a:latin typeface="Montserrat" panose="00000500000000000000" pitchFamily="2" charset="0"/>
              </a:rPr>
              <a:t>Grain boundary segregation shrinks the lattice.</a:t>
            </a:r>
          </a:p>
        </p:txBody>
      </p:sp>
    </p:spTree>
    <p:extLst>
      <p:ext uri="{BB962C8B-B14F-4D97-AF65-F5344CB8AC3E}">
        <p14:creationId xmlns:p14="http://schemas.microsoft.com/office/powerpoint/2010/main" val="3478526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471713" y="2366272"/>
            <a:ext cx="7953829"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Curve Fitting</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08</a:t>
            </a:r>
            <a:endParaRPr dirty="0"/>
          </a:p>
        </p:txBody>
      </p:sp>
    </p:spTree>
    <p:extLst>
      <p:ext uri="{BB962C8B-B14F-4D97-AF65-F5344CB8AC3E}">
        <p14:creationId xmlns:p14="http://schemas.microsoft.com/office/powerpoint/2010/main" val="2326183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486230" y="336168"/>
            <a:ext cx="78377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Curve Fitting</a:t>
            </a:r>
            <a:endParaRPr sz="4500" dirty="0"/>
          </a:p>
        </p:txBody>
      </p:sp>
      <p:sp>
        <p:nvSpPr>
          <p:cNvPr id="489" name="Google Shape;489;p60"/>
          <p:cNvSpPr txBox="1">
            <a:spLocks noGrp="1"/>
          </p:cNvSpPr>
          <p:nvPr>
            <p:ph type="body" idx="1"/>
          </p:nvPr>
        </p:nvSpPr>
        <p:spPr>
          <a:xfrm>
            <a:off x="108857" y="986443"/>
            <a:ext cx="8926286"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700" dirty="0">
                <a:solidFill>
                  <a:schemeClr val="dk1"/>
                </a:solidFill>
              </a:rPr>
              <a:t>It is desired to find a simplified function for t</a:t>
            </a:r>
            <a:r>
              <a:rPr lang="en-US" sz="1700" dirty="0">
                <a:solidFill>
                  <a:schemeClr val="dk1"/>
                </a:solidFill>
              </a:rPr>
              <a:t>he</a:t>
            </a:r>
            <a:r>
              <a:rPr lang="en" sz="1700" dirty="0">
                <a:solidFill>
                  <a:schemeClr val="dk1"/>
                </a:solidFill>
              </a:rPr>
              <a:t> relationship between Lattice Parameter and Mg composition.</a:t>
            </a:r>
          </a:p>
          <a:p>
            <a:pPr lvl="1" indent="-298450">
              <a:spcBef>
                <a:spcPts val="1200"/>
              </a:spcBef>
              <a:buSzPts val="1100"/>
              <a:buFont typeface="Montserrat Medium"/>
              <a:buChar char="●"/>
            </a:pPr>
            <a:r>
              <a:rPr lang="en" sz="1600" dirty="0">
                <a:solidFill>
                  <a:schemeClr val="dk1"/>
                </a:solidFill>
              </a:rPr>
              <a:t>Can be used for quick estimates of the lattice parameter for intermediate compositions.</a:t>
            </a:r>
          </a:p>
          <a:p>
            <a:pPr indent="-298450">
              <a:spcBef>
                <a:spcPts val="1200"/>
              </a:spcBef>
              <a:buSzPts val="1100"/>
              <a:buFont typeface="Montserrat Medium"/>
              <a:buChar char="●"/>
            </a:pPr>
            <a:r>
              <a:rPr lang="en" sz="1700" dirty="0">
                <a:solidFill>
                  <a:schemeClr val="dk1"/>
                </a:solidFill>
              </a:rPr>
              <a:t>As seen from plot, should be a linear trend between the 2 parameters.</a:t>
            </a:r>
          </a:p>
          <a:p>
            <a:pPr lvl="1" indent="-298450">
              <a:spcBef>
                <a:spcPts val="1200"/>
              </a:spcBef>
              <a:buSzPts val="1100"/>
              <a:buFont typeface="Montserrat Medium"/>
              <a:buChar char="●"/>
            </a:pPr>
            <a:r>
              <a:rPr lang="en" sz="1600" dirty="0">
                <a:solidFill>
                  <a:schemeClr val="dk1"/>
                </a:solidFill>
              </a:rPr>
              <a:t>Linear Regression Model (Least Squared Method) (linregress)</a:t>
            </a:r>
          </a:p>
          <a:p>
            <a:pPr lvl="1" indent="-298450">
              <a:spcBef>
                <a:spcPts val="1200"/>
              </a:spcBef>
              <a:buSzPts val="1100"/>
              <a:buFont typeface="Montserrat Medium"/>
              <a:buChar char="●"/>
            </a:pPr>
            <a:r>
              <a:rPr lang="en" sz="1600" dirty="0">
                <a:solidFill>
                  <a:schemeClr val="dk1"/>
                </a:solidFill>
              </a:rPr>
              <a:t>Curve_fit Function with a linear function</a:t>
            </a:r>
          </a:p>
          <a:p>
            <a:pPr lvl="1" indent="-298450">
              <a:spcBef>
                <a:spcPts val="1200"/>
              </a:spcBef>
              <a:buSzPts val="1100"/>
              <a:buFont typeface="Montserrat Medium"/>
              <a:buChar char="●"/>
            </a:pPr>
            <a:r>
              <a:rPr lang="en" sz="1600" dirty="0">
                <a:solidFill>
                  <a:schemeClr val="dk1"/>
                </a:solidFill>
              </a:rPr>
              <a:t>Find R</a:t>
            </a:r>
            <a:r>
              <a:rPr lang="en" sz="1600" baseline="30000" dirty="0">
                <a:solidFill>
                  <a:schemeClr val="dk1"/>
                </a:solidFill>
              </a:rPr>
              <a:t>2</a:t>
            </a:r>
            <a:r>
              <a:rPr lang="en" sz="1600" dirty="0">
                <a:solidFill>
                  <a:schemeClr val="dk1"/>
                </a:solidFill>
              </a:rPr>
              <a:t> and RMS Error for both methods</a:t>
            </a:r>
          </a:p>
          <a:p>
            <a:pPr indent="-298450">
              <a:spcBef>
                <a:spcPts val="1200"/>
              </a:spcBef>
              <a:buSzPts val="1100"/>
              <a:buFont typeface="Montserrat Medium"/>
              <a:buChar char="●"/>
            </a:pPr>
            <a:r>
              <a:rPr lang="en" sz="1700" dirty="0">
                <a:solidFill>
                  <a:schemeClr val="dk1"/>
                </a:solidFill>
              </a:rPr>
              <a:t>Plot the 2 fits and the experimental data to see how it compares.</a:t>
            </a:r>
          </a:p>
        </p:txBody>
      </p:sp>
    </p:spTree>
    <p:extLst>
      <p:ext uri="{BB962C8B-B14F-4D97-AF65-F5344CB8AC3E}">
        <p14:creationId xmlns:p14="http://schemas.microsoft.com/office/powerpoint/2010/main" val="378958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336168"/>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Fe Mg ODS Alloys</a:t>
            </a:r>
            <a:endParaRPr sz="4500" dirty="0"/>
          </a:p>
        </p:txBody>
      </p:sp>
      <p:sp>
        <p:nvSpPr>
          <p:cNvPr id="489" name="Google Shape;489;p60"/>
          <p:cNvSpPr txBox="1">
            <a:spLocks noGrp="1"/>
          </p:cNvSpPr>
          <p:nvPr>
            <p:ph type="body" idx="1"/>
          </p:nvPr>
        </p:nvSpPr>
        <p:spPr>
          <a:xfrm>
            <a:off x="108857" y="923850"/>
            <a:ext cx="8926286"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600" dirty="0">
                <a:solidFill>
                  <a:schemeClr val="dk1"/>
                </a:solidFill>
              </a:rPr>
              <a:t>PI: Dr. Jason Trelewicz</a:t>
            </a:r>
          </a:p>
          <a:p>
            <a:pPr marL="457200" lvl="0" indent="-298450" algn="l" rtl="0">
              <a:spcBef>
                <a:spcPts val="1200"/>
              </a:spcBef>
              <a:spcAft>
                <a:spcPts val="0"/>
              </a:spcAft>
              <a:buSzPts val="1100"/>
              <a:buFont typeface="Montserrat Medium"/>
              <a:buChar char="●"/>
            </a:pPr>
            <a:r>
              <a:rPr lang="en" sz="1600" dirty="0">
                <a:solidFill>
                  <a:schemeClr val="dk1"/>
                </a:solidFill>
              </a:rPr>
              <a:t>Project: Mechanical Ball Milling of Iron Magnesium powders to make ODS alloys</a:t>
            </a:r>
          </a:p>
          <a:p>
            <a:pPr marL="457200" lvl="0" indent="-298450" algn="l" rtl="0">
              <a:spcBef>
                <a:spcPts val="1200"/>
              </a:spcBef>
              <a:spcAft>
                <a:spcPts val="0"/>
              </a:spcAft>
              <a:buSzPts val="1100"/>
              <a:buFont typeface="Montserrat Medium"/>
              <a:buChar char="●"/>
            </a:pPr>
            <a:r>
              <a:rPr lang="en-US" sz="1600" dirty="0">
                <a:solidFill>
                  <a:schemeClr val="dk1"/>
                </a:solidFill>
              </a:rPr>
              <a:t>Goal: To make an oxide dispersion strengthened (ODS) alloy of Fe and Mg.</a:t>
            </a:r>
          </a:p>
          <a:p>
            <a:pPr marL="457200" lvl="0" indent="-298450" algn="l" rtl="0">
              <a:spcBef>
                <a:spcPts val="1200"/>
              </a:spcBef>
              <a:spcAft>
                <a:spcPts val="0"/>
              </a:spcAft>
              <a:buSzPts val="1100"/>
              <a:buFont typeface="Montserrat Medium"/>
              <a:buChar char="●"/>
            </a:pPr>
            <a:r>
              <a:rPr lang="en-US" sz="1600" dirty="0">
                <a:solidFill>
                  <a:schemeClr val="dk1"/>
                </a:solidFill>
              </a:rPr>
              <a:t>What is an ODS alloy?</a:t>
            </a:r>
          </a:p>
          <a:p>
            <a:pPr lvl="1" indent="-298450">
              <a:spcBef>
                <a:spcPts val="1200"/>
              </a:spcBef>
              <a:buSzPts val="1100"/>
              <a:buFont typeface="Montserrat Medium"/>
              <a:buChar char="●"/>
            </a:pPr>
            <a:r>
              <a:rPr lang="en-US" dirty="0">
                <a:solidFill>
                  <a:schemeClr val="dk1"/>
                </a:solidFill>
              </a:rPr>
              <a:t>When 2 powders are milled together, the solute phase becomes dispersed and upon annealing, forms oxide deposits throughout the material.</a:t>
            </a:r>
          </a:p>
          <a:p>
            <a:pPr lvl="1" indent="-298450">
              <a:spcBef>
                <a:spcPts val="1200"/>
              </a:spcBef>
              <a:buSzPts val="1100"/>
              <a:buFont typeface="Montserrat Medium"/>
              <a:buChar char="●"/>
            </a:pPr>
            <a:r>
              <a:rPr lang="en-US" dirty="0">
                <a:solidFill>
                  <a:schemeClr val="dk1"/>
                </a:solidFill>
              </a:rPr>
              <a:t>Beneficial because gives the alloy enhanced properties at elevated temperatures.</a:t>
            </a:r>
          </a:p>
          <a:p>
            <a:pPr lvl="2" indent="-298450">
              <a:spcBef>
                <a:spcPts val="1200"/>
              </a:spcBef>
              <a:buSzPts val="1100"/>
              <a:buFont typeface="Montserrat Medium"/>
              <a:buChar char="●"/>
            </a:pPr>
            <a:r>
              <a:rPr lang="en-US" dirty="0">
                <a:solidFill>
                  <a:schemeClr val="dk1"/>
                </a:solidFill>
              </a:rPr>
              <a:t>Ideal for fusion reactors.</a:t>
            </a:r>
          </a:p>
          <a:p>
            <a:pPr indent="-298450">
              <a:spcBef>
                <a:spcPts val="1200"/>
              </a:spcBef>
              <a:buSzPts val="1100"/>
              <a:buFont typeface="Montserrat Medium"/>
              <a:buChar char="●"/>
            </a:pPr>
            <a:r>
              <a:rPr lang="en-US" sz="1600" dirty="0">
                <a:solidFill>
                  <a:schemeClr val="dk1"/>
                </a:solidFill>
              </a:rPr>
              <a:t>ODS alloys successfully made for many systems but rarely for </a:t>
            </a:r>
            <a:r>
              <a:rPr lang="en-US" sz="1600" dirty="0" err="1">
                <a:solidFill>
                  <a:schemeClr val="dk1"/>
                </a:solidFill>
              </a:rPr>
              <a:t>FeMg</a:t>
            </a:r>
            <a:r>
              <a:rPr lang="en-US" sz="1600" dirty="0">
                <a:solidFill>
                  <a:schemeClr val="dk1"/>
                </a:solidFill>
              </a:rPr>
              <a:t> due to problems with Fe oxidation.</a:t>
            </a:r>
            <a:endParaRPr sz="1600" dirty="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407587" y="290784"/>
            <a:ext cx="8024325" cy="567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dirty="0"/>
              <a:t>Outline of Code</a:t>
            </a:r>
            <a:endParaRPr sz="4000" dirty="0"/>
          </a:p>
        </p:txBody>
      </p:sp>
      <p:sp>
        <p:nvSpPr>
          <p:cNvPr id="1331" name="Google Shape;1331;p106"/>
          <p:cNvSpPr txBox="1">
            <a:spLocks noGrp="1"/>
          </p:cNvSpPr>
          <p:nvPr>
            <p:ph type="subTitle" idx="4294967295"/>
          </p:nvPr>
        </p:nvSpPr>
        <p:spPr>
          <a:xfrm>
            <a:off x="235178" y="1234203"/>
            <a:ext cx="4823049" cy="2638039"/>
          </a:xfrm>
          <a:prstGeom prst="rect">
            <a:avLst/>
          </a:prstGeom>
        </p:spPr>
        <p:txBody>
          <a:bodyPr spcFirstLastPara="1" wrap="square" lIns="91425" tIns="91425" rIns="91425" bIns="91425" anchor="t" anchorCtr="0">
            <a:noAutofit/>
          </a:bodyPr>
          <a:lstStyle/>
          <a:p>
            <a:pPr marL="285750" indent="-285750">
              <a:spcAft>
                <a:spcPts val="1200"/>
              </a:spcAft>
              <a:buSzPct val="90000"/>
            </a:pPr>
            <a:r>
              <a:rPr lang="en-US" sz="2000" dirty="0">
                <a:solidFill>
                  <a:schemeClr val="dk1"/>
                </a:solidFill>
              </a:rPr>
              <a:t>Import stats from </a:t>
            </a:r>
            <a:r>
              <a:rPr lang="en-US" sz="2000" dirty="0" err="1">
                <a:solidFill>
                  <a:schemeClr val="dk1"/>
                </a:solidFill>
              </a:rPr>
              <a:t>scipy</a:t>
            </a:r>
            <a:endParaRPr lang="en-US" sz="2000" dirty="0">
              <a:solidFill>
                <a:schemeClr val="dk1"/>
              </a:solidFill>
            </a:endParaRPr>
          </a:p>
          <a:p>
            <a:pPr marL="285750" indent="-285750">
              <a:spcAft>
                <a:spcPts val="1200"/>
              </a:spcAft>
              <a:buSzPct val="90000"/>
            </a:pPr>
            <a:r>
              <a:rPr lang="en-US" sz="2000" dirty="0">
                <a:solidFill>
                  <a:schemeClr val="dk1"/>
                </a:solidFill>
              </a:rPr>
              <a:t>Call the </a:t>
            </a:r>
            <a:r>
              <a:rPr lang="en-US" sz="2000" dirty="0" err="1">
                <a:solidFill>
                  <a:schemeClr val="dk1"/>
                </a:solidFill>
              </a:rPr>
              <a:t>linregress</a:t>
            </a:r>
            <a:r>
              <a:rPr lang="en-US" sz="2000" dirty="0">
                <a:solidFill>
                  <a:schemeClr val="dk1"/>
                </a:solidFill>
              </a:rPr>
              <a:t> function</a:t>
            </a:r>
          </a:p>
          <a:p>
            <a:pPr marL="285750" indent="-285750">
              <a:spcAft>
                <a:spcPts val="1200"/>
              </a:spcAft>
              <a:buSzPct val="90000"/>
            </a:pPr>
            <a:r>
              <a:rPr lang="en-US" sz="2000" dirty="0">
                <a:solidFill>
                  <a:schemeClr val="dk1"/>
                </a:solidFill>
              </a:rPr>
              <a:t>Print the output equation</a:t>
            </a:r>
          </a:p>
          <a:p>
            <a:pPr marL="285750" indent="-285750">
              <a:spcAft>
                <a:spcPts val="1200"/>
              </a:spcAft>
              <a:buSzPct val="90000"/>
            </a:pPr>
            <a:r>
              <a:rPr lang="en-US" sz="2000" dirty="0">
                <a:solidFill>
                  <a:schemeClr val="dk1"/>
                </a:solidFill>
              </a:rPr>
              <a:t>Find R</a:t>
            </a:r>
            <a:r>
              <a:rPr lang="en-US" sz="2000" baseline="30000" dirty="0">
                <a:solidFill>
                  <a:schemeClr val="dk1"/>
                </a:solidFill>
              </a:rPr>
              <a:t>2 </a:t>
            </a:r>
            <a:r>
              <a:rPr lang="en-US" sz="2000" dirty="0">
                <a:solidFill>
                  <a:schemeClr val="dk1"/>
                </a:solidFill>
              </a:rPr>
              <a:t> and RMS</a:t>
            </a:r>
            <a:endParaRPr lang="en-US" sz="2000" baseline="30000" dirty="0">
              <a:solidFill>
                <a:schemeClr val="dk1"/>
              </a:solidFill>
            </a:endParaRPr>
          </a:p>
          <a:p>
            <a:pPr marL="0" indent="0">
              <a:spcAft>
                <a:spcPts val="1200"/>
              </a:spcAft>
              <a:buSzPct val="100000"/>
              <a:buNone/>
            </a:pPr>
            <a:endParaRPr lang="en-US" sz="2000" dirty="0">
              <a:solidFill>
                <a:schemeClr val="dk1"/>
              </a:solidFill>
            </a:endParaRPr>
          </a:p>
          <a:p>
            <a:pPr marL="285750" indent="-285750">
              <a:spcAft>
                <a:spcPts val="1200"/>
              </a:spcAft>
              <a:buSzPct val="100000"/>
            </a:pPr>
            <a:endParaRPr sz="2000" dirty="0">
              <a:solidFill>
                <a:schemeClr val="dk1"/>
              </a:solidFill>
            </a:endParaRPr>
          </a:p>
        </p:txBody>
      </p:sp>
      <p:sp>
        <p:nvSpPr>
          <p:cNvPr id="2" name="TextBox 1">
            <a:extLst>
              <a:ext uri="{FF2B5EF4-FFF2-40B4-BE49-F238E27FC236}">
                <a16:creationId xmlns:a16="http://schemas.microsoft.com/office/drawing/2014/main" id="{CDE91711-1917-4A8A-C73B-C8088B60F9DA}"/>
              </a:ext>
            </a:extLst>
          </p:cNvPr>
          <p:cNvSpPr txBox="1"/>
          <p:nvPr/>
        </p:nvSpPr>
        <p:spPr>
          <a:xfrm>
            <a:off x="4688115" y="1272516"/>
            <a:ext cx="4002993" cy="2708434"/>
          </a:xfrm>
          <a:prstGeom prst="rect">
            <a:avLst/>
          </a:prstGeom>
          <a:noFill/>
        </p:spPr>
        <p:txBody>
          <a:bodyPr wrap="square" rtlCol="0">
            <a:spAutoFit/>
          </a:bodyPr>
          <a:lstStyle/>
          <a:p>
            <a:pPr marL="285750" indent="-285750">
              <a:spcAft>
                <a:spcPts val="1200"/>
              </a:spcAft>
              <a:buSzPct val="150000"/>
              <a:buFont typeface="Arial" panose="020B0604020202020204" pitchFamily="34" charset="0"/>
              <a:buChar char="•"/>
            </a:pPr>
            <a:r>
              <a:rPr lang="en-US" sz="2000" dirty="0">
                <a:solidFill>
                  <a:schemeClr val="dk1"/>
                </a:solidFill>
                <a:latin typeface="Montserrat" panose="00000500000000000000" pitchFamily="2" charset="0"/>
              </a:rPr>
              <a:t>Import </a:t>
            </a:r>
            <a:r>
              <a:rPr lang="en-US" sz="2000" dirty="0" err="1">
                <a:solidFill>
                  <a:schemeClr val="dk1"/>
                </a:solidFill>
                <a:latin typeface="Montserrat" panose="00000500000000000000" pitchFamily="2" charset="0"/>
              </a:rPr>
              <a:t>curve_fit</a:t>
            </a:r>
            <a:r>
              <a:rPr lang="en-US" sz="2000" dirty="0">
                <a:solidFill>
                  <a:schemeClr val="dk1"/>
                </a:solidFill>
                <a:latin typeface="Montserrat" panose="00000500000000000000" pitchFamily="2" charset="0"/>
              </a:rPr>
              <a:t> function</a:t>
            </a:r>
          </a:p>
          <a:p>
            <a:pPr marL="285750" indent="-285750">
              <a:spcAft>
                <a:spcPts val="1200"/>
              </a:spcAft>
              <a:buSzPct val="150000"/>
              <a:buFont typeface="Arial" panose="020B0604020202020204" pitchFamily="34" charset="0"/>
              <a:buChar char="•"/>
            </a:pPr>
            <a:r>
              <a:rPr lang="en-US" sz="2000" dirty="0">
                <a:solidFill>
                  <a:schemeClr val="dk1"/>
                </a:solidFill>
                <a:latin typeface="Montserrat" panose="00000500000000000000" pitchFamily="2" charset="0"/>
              </a:rPr>
              <a:t>Define linear function</a:t>
            </a:r>
          </a:p>
          <a:p>
            <a:pPr marL="285750" indent="-285750">
              <a:spcAft>
                <a:spcPts val="1200"/>
              </a:spcAft>
              <a:buSzPct val="150000"/>
              <a:buFont typeface="Arial" panose="020B0604020202020204" pitchFamily="34" charset="0"/>
              <a:buChar char="•"/>
            </a:pPr>
            <a:r>
              <a:rPr lang="en-US" sz="2000" dirty="0">
                <a:solidFill>
                  <a:schemeClr val="dk1"/>
                </a:solidFill>
                <a:latin typeface="Montserrat" panose="00000500000000000000" pitchFamily="2" charset="0"/>
              </a:rPr>
              <a:t>Call </a:t>
            </a:r>
            <a:r>
              <a:rPr lang="en-US" sz="2000" dirty="0" err="1">
                <a:solidFill>
                  <a:schemeClr val="dk1"/>
                </a:solidFill>
                <a:latin typeface="Montserrat" panose="00000500000000000000" pitchFamily="2" charset="0"/>
              </a:rPr>
              <a:t>curve_fit</a:t>
            </a:r>
            <a:r>
              <a:rPr lang="en-US" sz="2000" dirty="0">
                <a:solidFill>
                  <a:schemeClr val="dk1"/>
                </a:solidFill>
                <a:latin typeface="Montserrat" panose="00000500000000000000" pitchFamily="2" charset="0"/>
              </a:rPr>
              <a:t> function</a:t>
            </a:r>
          </a:p>
          <a:p>
            <a:pPr marL="285750" indent="-285750">
              <a:spcAft>
                <a:spcPts val="1200"/>
              </a:spcAft>
              <a:buSzPct val="150000"/>
              <a:buFont typeface="Arial" panose="020B0604020202020204" pitchFamily="34" charset="0"/>
              <a:buChar char="•"/>
            </a:pPr>
            <a:r>
              <a:rPr lang="en-US" sz="2000" dirty="0">
                <a:solidFill>
                  <a:schemeClr val="dk1"/>
                </a:solidFill>
                <a:latin typeface="Montserrat" panose="00000500000000000000" pitchFamily="2" charset="0"/>
              </a:rPr>
              <a:t>Print the output equation</a:t>
            </a:r>
          </a:p>
          <a:p>
            <a:pPr marL="285750" indent="-285750">
              <a:spcAft>
                <a:spcPts val="1200"/>
              </a:spcAft>
              <a:buSzPct val="150000"/>
              <a:buFont typeface="Arial" panose="020B0604020202020204" pitchFamily="34" charset="0"/>
              <a:buChar char="•"/>
            </a:pPr>
            <a:r>
              <a:rPr lang="en-US" sz="2000">
                <a:solidFill>
                  <a:schemeClr val="dk1"/>
                </a:solidFill>
                <a:latin typeface="Montserrat" panose="00000500000000000000" pitchFamily="2" charset="0"/>
              </a:rPr>
              <a:t>Find R</a:t>
            </a:r>
            <a:r>
              <a:rPr lang="en-US" sz="2000" baseline="30000">
                <a:solidFill>
                  <a:schemeClr val="dk1"/>
                </a:solidFill>
                <a:latin typeface="Montserrat" panose="00000500000000000000" pitchFamily="2" charset="0"/>
              </a:rPr>
              <a:t>2</a:t>
            </a:r>
            <a:r>
              <a:rPr lang="en-US" sz="2000" baseline="-25000">
                <a:solidFill>
                  <a:schemeClr val="dk1"/>
                </a:solidFill>
                <a:latin typeface="Montserrat" panose="00000500000000000000" pitchFamily="2" charset="0"/>
              </a:rPr>
              <a:t> </a:t>
            </a:r>
            <a:r>
              <a:rPr lang="en-US" sz="2000">
                <a:solidFill>
                  <a:schemeClr val="dk1"/>
                </a:solidFill>
                <a:latin typeface="Montserrat" panose="00000500000000000000" pitchFamily="2" charset="0"/>
              </a:rPr>
              <a:t>and RMS</a:t>
            </a:r>
            <a:endParaRPr lang="en-US" sz="2000" dirty="0">
              <a:solidFill>
                <a:schemeClr val="dk1"/>
              </a:solidFill>
              <a:latin typeface="Montserrat" panose="00000500000000000000" pitchFamily="2" charset="0"/>
            </a:endParaRPr>
          </a:p>
          <a:p>
            <a:endParaRPr lang="en-US" sz="2000" dirty="0"/>
          </a:p>
        </p:txBody>
      </p:sp>
      <p:sp>
        <p:nvSpPr>
          <p:cNvPr id="3" name="TextBox 2">
            <a:extLst>
              <a:ext uri="{FF2B5EF4-FFF2-40B4-BE49-F238E27FC236}">
                <a16:creationId xmlns:a16="http://schemas.microsoft.com/office/drawing/2014/main" id="{EF9F5B92-AEFB-CD74-9EE9-D86D526ECB69}"/>
              </a:ext>
            </a:extLst>
          </p:cNvPr>
          <p:cNvSpPr txBox="1"/>
          <p:nvPr/>
        </p:nvSpPr>
        <p:spPr>
          <a:xfrm>
            <a:off x="2416628" y="3647736"/>
            <a:ext cx="3817257" cy="1200329"/>
          </a:xfrm>
          <a:prstGeom prst="rect">
            <a:avLst/>
          </a:prstGeom>
          <a:noFill/>
        </p:spPr>
        <p:txBody>
          <a:bodyPr wrap="square" rtlCol="0">
            <a:spAutoFit/>
          </a:bodyPr>
          <a:lstStyle/>
          <a:p>
            <a:pPr algn="ctr"/>
            <a:r>
              <a:rPr lang="en-US" sz="2400" dirty="0">
                <a:latin typeface="Montserrat" panose="00000500000000000000" pitchFamily="2" charset="0"/>
              </a:rPr>
              <a:t>Plot the experimental data and the fitted lines.</a:t>
            </a:r>
          </a:p>
        </p:txBody>
      </p:sp>
    </p:spTree>
    <p:extLst>
      <p:ext uri="{BB962C8B-B14F-4D97-AF65-F5344CB8AC3E}">
        <p14:creationId xmlns:p14="http://schemas.microsoft.com/office/powerpoint/2010/main" val="670787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7" name="Picture 6" descr="A screenshot of a computer code&#10;&#10;Description automatically generated with low confidence">
            <a:extLst>
              <a:ext uri="{FF2B5EF4-FFF2-40B4-BE49-F238E27FC236}">
                <a16:creationId xmlns:a16="http://schemas.microsoft.com/office/drawing/2014/main" id="{CEC01916-C736-7CF5-A2EA-CCD21AC4B985}"/>
              </a:ext>
            </a:extLst>
          </p:cNvPr>
          <p:cNvPicPr>
            <a:picLocks noChangeAspect="1"/>
          </p:cNvPicPr>
          <p:nvPr/>
        </p:nvPicPr>
        <p:blipFill>
          <a:blip r:embed="rId3"/>
          <a:stretch>
            <a:fillRect/>
          </a:stretch>
        </p:blipFill>
        <p:spPr>
          <a:xfrm>
            <a:off x="270137" y="258043"/>
            <a:ext cx="8603726" cy="2383557"/>
          </a:xfrm>
          <a:prstGeom prst="rect">
            <a:avLst/>
          </a:prstGeom>
        </p:spPr>
      </p:pic>
      <p:pic>
        <p:nvPicPr>
          <p:cNvPr id="10" name="Picture 9" descr="A picture containing text, screenshot, font&#10;&#10;Description automatically generated">
            <a:extLst>
              <a:ext uri="{FF2B5EF4-FFF2-40B4-BE49-F238E27FC236}">
                <a16:creationId xmlns:a16="http://schemas.microsoft.com/office/drawing/2014/main" id="{AA65BD58-70A1-CB62-2C00-0E87CC3D390E}"/>
              </a:ext>
            </a:extLst>
          </p:cNvPr>
          <p:cNvPicPr>
            <a:picLocks noChangeAspect="1"/>
          </p:cNvPicPr>
          <p:nvPr/>
        </p:nvPicPr>
        <p:blipFill>
          <a:blip r:embed="rId4"/>
          <a:stretch>
            <a:fillRect/>
          </a:stretch>
        </p:blipFill>
        <p:spPr>
          <a:xfrm>
            <a:off x="270137" y="2641600"/>
            <a:ext cx="8603726" cy="2383557"/>
          </a:xfrm>
          <a:prstGeom prst="rect">
            <a:avLst/>
          </a:prstGeom>
        </p:spPr>
      </p:pic>
    </p:spTree>
    <p:extLst>
      <p:ext uri="{BB962C8B-B14F-4D97-AF65-F5344CB8AC3E}">
        <p14:creationId xmlns:p14="http://schemas.microsoft.com/office/powerpoint/2010/main" val="2744294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line, font&#10;&#10;Description automatically generated">
            <a:extLst>
              <a:ext uri="{FF2B5EF4-FFF2-40B4-BE49-F238E27FC236}">
                <a16:creationId xmlns:a16="http://schemas.microsoft.com/office/drawing/2014/main" id="{624A381F-1DEC-2F3F-5A59-660015F67826}"/>
              </a:ext>
            </a:extLst>
          </p:cNvPr>
          <p:cNvPicPr>
            <a:picLocks noChangeAspect="1"/>
          </p:cNvPicPr>
          <p:nvPr/>
        </p:nvPicPr>
        <p:blipFill rotWithShape="1">
          <a:blip r:embed="rId2"/>
          <a:srcRect t="5694"/>
          <a:stretch/>
        </p:blipFill>
        <p:spPr>
          <a:xfrm>
            <a:off x="1865079" y="326571"/>
            <a:ext cx="5080007" cy="3421950"/>
          </a:xfrm>
          <a:prstGeom prst="rect">
            <a:avLst/>
          </a:prstGeom>
        </p:spPr>
      </p:pic>
      <p:pic>
        <p:nvPicPr>
          <p:cNvPr id="8" name="Picture 7" descr="A picture containing text, screenshot, font&#10;&#10;Description automatically generated">
            <a:extLst>
              <a:ext uri="{FF2B5EF4-FFF2-40B4-BE49-F238E27FC236}">
                <a16:creationId xmlns:a16="http://schemas.microsoft.com/office/drawing/2014/main" id="{08321A67-3323-E721-4157-7AC05BE9A070}"/>
              </a:ext>
            </a:extLst>
          </p:cNvPr>
          <p:cNvPicPr>
            <a:picLocks noChangeAspect="1"/>
          </p:cNvPicPr>
          <p:nvPr/>
        </p:nvPicPr>
        <p:blipFill>
          <a:blip r:embed="rId3"/>
          <a:stretch>
            <a:fillRect/>
          </a:stretch>
        </p:blipFill>
        <p:spPr>
          <a:xfrm>
            <a:off x="1" y="3767970"/>
            <a:ext cx="4572000" cy="1379340"/>
          </a:xfrm>
          <a:prstGeom prst="rect">
            <a:avLst/>
          </a:prstGeom>
        </p:spPr>
      </p:pic>
      <p:pic>
        <p:nvPicPr>
          <p:cNvPr id="13" name="Picture 12" descr="A picture containing text, screenshot, font&#10;&#10;Description automatically generated">
            <a:extLst>
              <a:ext uri="{FF2B5EF4-FFF2-40B4-BE49-F238E27FC236}">
                <a16:creationId xmlns:a16="http://schemas.microsoft.com/office/drawing/2014/main" id="{EE63058D-DDF9-93B6-DFDA-1B2311DCCE30}"/>
              </a:ext>
            </a:extLst>
          </p:cNvPr>
          <p:cNvPicPr>
            <a:picLocks noChangeAspect="1"/>
          </p:cNvPicPr>
          <p:nvPr/>
        </p:nvPicPr>
        <p:blipFill rotWithShape="1">
          <a:blip r:embed="rId4"/>
          <a:srcRect r="2323"/>
          <a:stretch/>
        </p:blipFill>
        <p:spPr>
          <a:xfrm>
            <a:off x="4572000" y="3767970"/>
            <a:ext cx="4571999" cy="1371719"/>
          </a:xfrm>
          <a:prstGeom prst="rect">
            <a:avLst/>
          </a:prstGeom>
        </p:spPr>
      </p:pic>
    </p:spTree>
    <p:extLst>
      <p:ext uri="{BB962C8B-B14F-4D97-AF65-F5344CB8AC3E}">
        <p14:creationId xmlns:p14="http://schemas.microsoft.com/office/powerpoint/2010/main" val="417078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486230" y="336168"/>
            <a:ext cx="78377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Curve Fitting</a:t>
            </a:r>
            <a:endParaRPr sz="4500" dirty="0"/>
          </a:p>
        </p:txBody>
      </p:sp>
      <p:sp>
        <p:nvSpPr>
          <p:cNvPr id="489" name="Google Shape;489;p60"/>
          <p:cNvSpPr txBox="1">
            <a:spLocks noGrp="1"/>
          </p:cNvSpPr>
          <p:nvPr>
            <p:ph type="body" idx="1"/>
          </p:nvPr>
        </p:nvSpPr>
        <p:spPr>
          <a:xfrm>
            <a:off x="108857" y="986443"/>
            <a:ext cx="8926286"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750" dirty="0">
                <a:solidFill>
                  <a:schemeClr val="dk1"/>
                </a:solidFill>
              </a:rPr>
              <a:t>Linear function does not seem to be a good fit.</a:t>
            </a:r>
          </a:p>
          <a:p>
            <a:pPr marL="457200" lvl="0" indent="-298450" algn="l" rtl="0">
              <a:spcBef>
                <a:spcPts val="1200"/>
              </a:spcBef>
              <a:spcAft>
                <a:spcPts val="0"/>
              </a:spcAft>
              <a:buSzPts val="1100"/>
              <a:buFont typeface="Montserrat Medium"/>
              <a:buChar char="●"/>
            </a:pPr>
            <a:r>
              <a:rPr lang="en" sz="1750" dirty="0">
                <a:solidFill>
                  <a:schemeClr val="dk1"/>
                </a:solidFill>
              </a:rPr>
              <a:t>Curvefit function can be used to fit higher order polynomials.</a:t>
            </a:r>
          </a:p>
          <a:p>
            <a:pPr marL="457200" lvl="0" indent="-298450" algn="l" rtl="0">
              <a:spcBef>
                <a:spcPts val="1200"/>
              </a:spcBef>
              <a:spcAft>
                <a:spcPts val="0"/>
              </a:spcAft>
              <a:buSzPts val="1100"/>
              <a:buFont typeface="Montserrat Medium"/>
              <a:buChar char="●"/>
            </a:pPr>
            <a:r>
              <a:rPr lang="en" sz="1750" dirty="0">
                <a:solidFill>
                  <a:schemeClr val="dk1"/>
                </a:solidFill>
              </a:rPr>
              <a:t>Experimental data should be linear but it is worth trying different types of fits to see the result.</a:t>
            </a:r>
          </a:p>
          <a:p>
            <a:pPr marL="457200" lvl="0" indent="-298450" algn="l" rtl="0">
              <a:spcBef>
                <a:spcPts val="1200"/>
              </a:spcBef>
              <a:spcAft>
                <a:spcPts val="0"/>
              </a:spcAft>
              <a:buSzPts val="1100"/>
              <a:buFont typeface="Montserrat Medium"/>
              <a:buChar char="●"/>
            </a:pPr>
            <a:r>
              <a:rPr lang="en" sz="1750" dirty="0">
                <a:solidFill>
                  <a:schemeClr val="dk1"/>
                </a:solidFill>
              </a:rPr>
              <a:t>2</a:t>
            </a:r>
            <a:r>
              <a:rPr lang="en" sz="1750" baseline="30000" dirty="0">
                <a:solidFill>
                  <a:schemeClr val="dk1"/>
                </a:solidFill>
              </a:rPr>
              <a:t>nd</a:t>
            </a:r>
            <a:r>
              <a:rPr lang="en" sz="1750" dirty="0">
                <a:solidFill>
                  <a:schemeClr val="dk1"/>
                </a:solidFill>
              </a:rPr>
              <a:t> and 3</a:t>
            </a:r>
            <a:r>
              <a:rPr lang="en" sz="1750" baseline="30000" dirty="0">
                <a:solidFill>
                  <a:schemeClr val="dk1"/>
                </a:solidFill>
              </a:rPr>
              <a:t>rd</a:t>
            </a:r>
            <a:r>
              <a:rPr lang="en" sz="1750" dirty="0">
                <a:solidFill>
                  <a:schemeClr val="dk1"/>
                </a:solidFill>
              </a:rPr>
              <a:t> order polynomial fits are done</a:t>
            </a:r>
          </a:p>
          <a:p>
            <a:pPr lvl="1" indent="-298450">
              <a:spcBef>
                <a:spcPts val="1200"/>
              </a:spcBef>
              <a:buSzPts val="1100"/>
              <a:buFont typeface="Montserrat Medium"/>
              <a:buChar char="●"/>
            </a:pPr>
            <a:r>
              <a:rPr lang="en" sz="1750" dirty="0">
                <a:solidFill>
                  <a:schemeClr val="dk1"/>
                </a:solidFill>
              </a:rPr>
              <a:t>R</a:t>
            </a:r>
            <a:r>
              <a:rPr lang="en" sz="1750" baseline="30000" dirty="0">
                <a:solidFill>
                  <a:schemeClr val="dk1"/>
                </a:solidFill>
              </a:rPr>
              <a:t>2</a:t>
            </a:r>
            <a:r>
              <a:rPr lang="en" sz="1750" dirty="0">
                <a:solidFill>
                  <a:schemeClr val="dk1"/>
                </a:solidFill>
              </a:rPr>
              <a:t> and RMS error found.</a:t>
            </a:r>
          </a:p>
          <a:p>
            <a:pPr lvl="1" indent="-298450">
              <a:spcBef>
                <a:spcPts val="1200"/>
              </a:spcBef>
              <a:buSzPts val="1100"/>
              <a:buFont typeface="Montserrat Medium"/>
              <a:buChar char="●"/>
            </a:pPr>
            <a:r>
              <a:rPr lang="en" sz="1750" dirty="0">
                <a:solidFill>
                  <a:schemeClr val="dk1"/>
                </a:solidFill>
              </a:rPr>
              <a:t>Fits plotted with experimental data.</a:t>
            </a:r>
          </a:p>
        </p:txBody>
      </p:sp>
    </p:spTree>
    <p:extLst>
      <p:ext uri="{BB962C8B-B14F-4D97-AF65-F5344CB8AC3E}">
        <p14:creationId xmlns:p14="http://schemas.microsoft.com/office/powerpoint/2010/main" val="53755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3" name="Picture 2" descr="A screenshot of a computer program&#10;&#10;Description automatically generated with medium confidence">
            <a:extLst>
              <a:ext uri="{FF2B5EF4-FFF2-40B4-BE49-F238E27FC236}">
                <a16:creationId xmlns:a16="http://schemas.microsoft.com/office/drawing/2014/main" id="{5A09866E-52F6-8E4B-6D8E-57843DB800CD}"/>
              </a:ext>
            </a:extLst>
          </p:cNvPr>
          <p:cNvPicPr>
            <a:picLocks noChangeAspect="1"/>
          </p:cNvPicPr>
          <p:nvPr/>
        </p:nvPicPr>
        <p:blipFill>
          <a:blip r:embed="rId3"/>
          <a:stretch>
            <a:fillRect/>
          </a:stretch>
        </p:blipFill>
        <p:spPr>
          <a:xfrm>
            <a:off x="1407721" y="129721"/>
            <a:ext cx="6216072" cy="4884057"/>
          </a:xfrm>
          <a:prstGeom prst="rect">
            <a:avLst/>
          </a:prstGeom>
        </p:spPr>
      </p:pic>
    </p:spTree>
    <p:extLst>
      <p:ext uri="{BB962C8B-B14F-4D97-AF65-F5344CB8AC3E}">
        <p14:creationId xmlns:p14="http://schemas.microsoft.com/office/powerpoint/2010/main" val="3293404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58D97761-A129-0B0A-2FBC-8B372ADFF948}"/>
              </a:ext>
            </a:extLst>
          </p:cNvPr>
          <p:cNvPicPr>
            <a:picLocks noChangeAspect="1"/>
          </p:cNvPicPr>
          <p:nvPr/>
        </p:nvPicPr>
        <p:blipFill rotWithShape="1">
          <a:blip r:embed="rId2"/>
          <a:srcRect r="28196"/>
          <a:stretch/>
        </p:blipFill>
        <p:spPr>
          <a:xfrm>
            <a:off x="1197428" y="3418116"/>
            <a:ext cx="6009695" cy="1725384"/>
          </a:xfrm>
          <a:prstGeom prst="rect">
            <a:avLst/>
          </a:prstGeom>
        </p:spPr>
      </p:pic>
      <p:pic>
        <p:nvPicPr>
          <p:cNvPr id="6" name="Picture 5" descr="A picture containing text, screenshot, line, plot&#10;&#10;Description automatically generated">
            <a:extLst>
              <a:ext uri="{FF2B5EF4-FFF2-40B4-BE49-F238E27FC236}">
                <a16:creationId xmlns:a16="http://schemas.microsoft.com/office/drawing/2014/main" id="{C58BD478-555C-0530-3AD6-E65AFE03AFDD}"/>
              </a:ext>
            </a:extLst>
          </p:cNvPr>
          <p:cNvPicPr>
            <a:picLocks noChangeAspect="1"/>
          </p:cNvPicPr>
          <p:nvPr/>
        </p:nvPicPr>
        <p:blipFill rotWithShape="1">
          <a:blip r:embed="rId3"/>
          <a:srcRect t="4068" r="1701"/>
          <a:stretch/>
        </p:blipFill>
        <p:spPr>
          <a:xfrm>
            <a:off x="1787001" y="41726"/>
            <a:ext cx="4830548" cy="3367315"/>
          </a:xfrm>
          <a:prstGeom prst="rect">
            <a:avLst/>
          </a:prstGeom>
        </p:spPr>
      </p:pic>
    </p:spTree>
    <p:extLst>
      <p:ext uri="{BB962C8B-B14F-4D97-AF65-F5344CB8AC3E}">
        <p14:creationId xmlns:p14="http://schemas.microsoft.com/office/powerpoint/2010/main" val="2392184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486227" y="2003415"/>
            <a:ext cx="7953829"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br>
              <a:rPr lang="en" dirty="0"/>
            </a:br>
            <a:r>
              <a:rPr lang="en" dirty="0"/>
              <a:t>and Future Work</a:t>
            </a:r>
            <a:endParaRPr dirty="0"/>
          </a:p>
        </p:txBody>
      </p:sp>
    </p:spTree>
    <p:extLst>
      <p:ext uri="{BB962C8B-B14F-4D97-AF65-F5344CB8AC3E}">
        <p14:creationId xmlns:p14="http://schemas.microsoft.com/office/powerpoint/2010/main" val="427606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478972" y="132969"/>
            <a:ext cx="78377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Conclusion and Future</a:t>
            </a:r>
            <a:endParaRPr sz="4500" dirty="0"/>
          </a:p>
        </p:txBody>
      </p:sp>
      <p:sp>
        <p:nvSpPr>
          <p:cNvPr id="489" name="Google Shape;489;p60"/>
          <p:cNvSpPr txBox="1">
            <a:spLocks noGrp="1"/>
          </p:cNvSpPr>
          <p:nvPr>
            <p:ph type="body" idx="1"/>
          </p:nvPr>
        </p:nvSpPr>
        <p:spPr>
          <a:xfrm>
            <a:off x="0" y="645357"/>
            <a:ext cx="9194800"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800" dirty="0">
                <a:solidFill>
                  <a:schemeClr val="dk1"/>
                </a:solidFill>
              </a:rPr>
              <a:t>Pyhton3 code was used to get the lattice parameter changes due to changing Mg compostions in FeMg ODS alloys.</a:t>
            </a:r>
          </a:p>
          <a:p>
            <a:pPr marL="457200" lvl="0" indent="-298450" algn="l" rtl="0">
              <a:spcBef>
                <a:spcPts val="1200"/>
              </a:spcBef>
              <a:spcAft>
                <a:spcPts val="0"/>
              </a:spcAft>
              <a:buSzPts val="1100"/>
              <a:buFont typeface="Montserrat Medium"/>
              <a:buChar char="●"/>
            </a:pPr>
            <a:r>
              <a:rPr lang="en" sz="1800" dirty="0">
                <a:solidFill>
                  <a:schemeClr val="dk1"/>
                </a:solidFill>
              </a:rPr>
              <a:t>Several physical phenomena make contributions to the changes.</a:t>
            </a:r>
          </a:p>
          <a:p>
            <a:pPr lvl="1" indent="-298450">
              <a:spcBef>
                <a:spcPts val="1200"/>
              </a:spcBef>
              <a:buSzPts val="1100"/>
              <a:buFont typeface="Montserrat Medium"/>
              <a:buChar char="●"/>
            </a:pPr>
            <a:r>
              <a:rPr lang="en" sz="1600" dirty="0">
                <a:solidFill>
                  <a:schemeClr val="dk1"/>
                </a:solidFill>
              </a:rPr>
              <a:t>Some expand the lattice, some cause it to shrink.</a:t>
            </a:r>
          </a:p>
          <a:p>
            <a:pPr indent="-298450">
              <a:spcBef>
                <a:spcPts val="1200"/>
              </a:spcBef>
              <a:buSzPts val="1100"/>
              <a:buFont typeface="Montserrat Medium"/>
              <a:buChar char="●"/>
            </a:pPr>
            <a:r>
              <a:rPr lang="en" sz="1800" dirty="0">
                <a:solidFill>
                  <a:schemeClr val="dk1"/>
                </a:solidFill>
              </a:rPr>
              <a:t>Linear regression and curve fitting (1</a:t>
            </a:r>
            <a:r>
              <a:rPr lang="en" sz="1800" baseline="30000" dirty="0">
                <a:solidFill>
                  <a:schemeClr val="dk1"/>
                </a:solidFill>
              </a:rPr>
              <a:t>st</a:t>
            </a:r>
            <a:r>
              <a:rPr lang="en" sz="1800" dirty="0">
                <a:solidFill>
                  <a:schemeClr val="dk1"/>
                </a:solidFill>
              </a:rPr>
              <a:t>, 2</a:t>
            </a:r>
            <a:r>
              <a:rPr lang="en" sz="1800" baseline="30000" dirty="0">
                <a:solidFill>
                  <a:schemeClr val="dk1"/>
                </a:solidFill>
              </a:rPr>
              <a:t>nd</a:t>
            </a:r>
            <a:r>
              <a:rPr lang="en" sz="1800" dirty="0">
                <a:solidFill>
                  <a:schemeClr val="dk1"/>
                </a:solidFill>
              </a:rPr>
              <a:t>, 3</a:t>
            </a:r>
            <a:r>
              <a:rPr lang="en" sz="1800" baseline="30000" dirty="0">
                <a:solidFill>
                  <a:schemeClr val="dk1"/>
                </a:solidFill>
              </a:rPr>
              <a:t>rd</a:t>
            </a:r>
            <a:r>
              <a:rPr lang="en" sz="1800" dirty="0">
                <a:solidFill>
                  <a:schemeClr val="dk1"/>
                </a:solidFill>
              </a:rPr>
              <a:t> order) were used to get a simplified trend of LP and composition.</a:t>
            </a:r>
          </a:p>
          <a:p>
            <a:pPr lvl="1" indent="-298450">
              <a:spcBef>
                <a:spcPts val="1200"/>
              </a:spcBef>
              <a:buSzPts val="1100"/>
              <a:buFont typeface="Montserrat Medium"/>
              <a:buChar char="●"/>
            </a:pPr>
            <a:r>
              <a:rPr lang="en" sz="1600" dirty="0">
                <a:solidFill>
                  <a:schemeClr val="dk1"/>
                </a:solidFill>
              </a:rPr>
              <a:t>Once more accurate experimental data is gathered, the fits will be better.</a:t>
            </a:r>
          </a:p>
          <a:p>
            <a:pPr indent="-298450">
              <a:spcBef>
                <a:spcPts val="1200"/>
              </a:spcBef>
              <a:buSzPts val="1100"/>
              <a:buFont typeface="Montserrat Medium"/>
              <a:buChar char="●"/>
            </a:pPr>
            <a:r>
              <a:rPr lang="en" sz="1800" dirty="0">
                <a:solidFill>
                  <a:schemeClr val="dk1"/>
                </a:solidFill>
              </a:rPr>
              <a:t>Python code allowed for quicker calculations with no errors and publication ready plots.</a:t>
            </a:r>
          </a:p>
          <a:p>
            <a:pPr indent="-298450">
              <a:spcBef>
                <a:spcPts val="1200"/>
              </a:spcBef>
              <a:buSzPts val="1100"/>
              <a:buFont typeface="Montserrat Medium"/>
              <a:buChar char="●"/>
            </a:pPr>
            <a:r>
              <a:rPr lang="en" sz="1800" dirty="0">
                <a:solidFill>
                  <a:schemeClr val="dk1"/>
                </a:solidFill>
              </a:rPr>
              <a:t>Future work includes better experimental data and creating a data class/library with functions for the calculations.</a:t>
            </a:r>
          </a:p>
        </p:txBody>
      </p:sp>
    </p:spTree>
    <p:extLst>
      <p:ext uri="{BB962C8B-B14F-4D97-AF65-F5344CB8AC3E}">
        <p14:creationId xmlns:p14="http://schemas.microsoft.com/office/powerpoint/2010/main" val="158558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127"/>
          <p:cNvSpPr txBox="1">
            <a:spLocks noGrp="1"/>
          </p:cNvSpPr>
          <p:nvPr>
            <p:ph type="subTitle" idx="2"/>
          </p:nvPr>
        </p:nvSpPr>
        <p:spPr>
          <a:xfrm>
            <a:off x="0" y="564461"/>
            <a:ext cx="9332686" cy="2754000"/>
          </a:xfrm>
          <a:prstGeom prst="rect">
            <a:avLst/>
          </a:prstGeom>
        </p:spPr>
        <p:txBody>
          <a:bodyPr spcFirstLastPara="1" wrap="square" lIns="91425" tIns="91425" rIns="91425" bIns="91425" anchor="t" anchorCtr="0">
            <a:noAutofit/>
          </a:bodyPr>
          <a:lstStyle/>
          <a:p>
            <a:pPr marL="114300" indent="-457200">
              <a:buNone/>
            </a:pPr>
            <a:r>
              <a:rPr lang="en-US" sz="1500" dirty="0">
                <a:effectLst/>
              </a:rPr>
              <a:t>“MP-13: Fe (Cubic, Im-3M, 229).” </a:t>
            </a:r>
            <a:r>
              <a:rPr lang="en-US" sz="1500" i="1" dirty="0">
                <a:effectLst/>
              </a:rPr>
              <a:t>Materials Project</a:t>
            </a:r>
            <a:r>
              <a:rPr lang="en-US" sz="1500" dirty="0">
                <a:effectLst/>
              </a:rPr>
              <a:t>, https://materialsproject.org/materials/mp-13. </a:t>
            </a:r>
          </a:p>
          <a:p>
            <a:pPr marL="114300" indent="-457200">
              <a:buNone/>
            </a:pPr>
            <a:r>
              <a:rPr lang="en-US" sz="1500" dirty="0">
                <a:effectLst/>
              </a:rPr>
              <a:t>“MP-13: Fe (Cubic, Im-3M, 229).” </a:t>
            </a:r>
            <a:r>
              <a:rPr lang="en-US" sz="1500" i="1" dirty="0">
                <a:effectLst/>
              </a:rPr>
              <a:t>Materials Project</a:t>
            </a:r>
            <a:r>
              <a:rPr lang="en-US" sz="1500" dirty="0">
                <a:effectLst/>
              </a:rPr>
              <a:t>, https://materialsproject.org/materials/mp-13. </a:t>
            </a:r>
          </a:p>
          <a:p>
            <a:pPr marL="114300" indent="-457200">
              <a:buNone/>
            </a:pPr>
            <a:r>
              <a:rPr lang="en-US" sz="1500" dirty="0" err="1">
                <a:effectLst/>
              </a:rPr>
              <a:t>Codoluto</a:t>
            </a:r>
            <a:r>
              <a:rPr lang="en-US" sz="1500" dirty="0">
                <a:effectLst/>
              </a:rPr>
              <a:t>, Daniel. “Crystal Structure Overview.” </a:t>
            </a:r>
            <a:r>
              <a:rPr lang="en-US" sz="1500" i="1" dirty="0">
                <a:effectLst/>
              </a:rPr>
              <a:t>Study.com</a:t>
            </a:r>
            <a:r>
              <a:rPr lang="en-US" sz="1500" dirty="0">
                <a:effectLst/>
              </a:rPr>
              <a:t>, https://study.com/learn/lesson/cubic-unit-cell-lattice-parameter-crystal-structure.html. </a:t>
            </a:r>
          </a:p>
          <a:p>
            <a:pPr marL="114300" indent="-457200">
              <a:buNone/>
            </a:pPr>
            <a:r>
              <a:rPr lang="en-US" sz="1500" dirty="0" err="1">
                <a:effectLst/>
              </a:rPr>
              <a:t>Lubarda</a:t>
            </a:r>
            <a:r>
              <a:rPr lang="en-US" sz="1500" dirty="0">
                <a:effectLst/>
              </a:rPr>
              <a:t>, V.A. “On the Effective Lattice Parameter of Binary Alloys.” </a:t>
            </a:r>
            <a:r>
              <a:rPr lang="en-US" sz="1500" i="1" dirty="0">
                <a:effectLst/>
              </a:rPr>
              <a:t>Mechanics of Materials</a:t>
            </a:r>
            <a:r>
              <a:rPr lang="en-US" sz="1500" dirty="0">
                <a:effectLst/>
              </a:rPr>
              <a:t>, vol. 35, no. 1-2, 2003, pp. 53–68., https://doi.org/10.1016/s0167-6636(02)00196-5. </a:t>
            </a:r>
          </a:p>
          <a:p>
            <a:pPr marL="127000" indent="-457200">
              <a:buSzPts val="1600"/>
              <a:buNone/>
            </a:pPr>
            <a:r>
              <a:rPr lang="en-US" sz="1500" dirty="0">
                <a:effectLst/>
              </a:rPr>
              <a:t>Rane, Gayatri </a:t>
            </a:r>
            <a:r>
              <a:rPr lang="en-US" sz="1500" dirty="0" err="1">
                <a:effectLst/>
              </a:rPr>
              <a:t>Koyar</a:t>
            </a:r>
            <a:r>
              <a:rPr lang="en-US" sz="1500" dirty="0">
                <a:effectLst/>
              </a:rPr>
              <a:t>, et al. “Non-Monotonic Lattice Parameter Variation with Crystallite Size in Nanocrystalline Solids.” </a:t>
            </a:r>
            <a:r>
              <a:rPr lang="en-US" sz="1500" i="1" dirty="0">
                <a:effectLst/>
              </a:rPr>
              <a:t>Acta </a:t>
            </a:r>
            <a:r>
              <a:rPr lang="en-US" sz="1500" i="1" dirty="0" err="1">
                <a:effectLst/>
              </a:rPr>
              <a:t>Materialia</a:t>
            </a:r>
            <a:r>
              <a:rPr lang="en-US" sz="1500" dirty="0">
                <a:effectLst/>
              </a:rPr>
              <a:t>, vol. 61, no. 12, 2013, pp. 4524–4533., https://doi.org/10.1016/j.actamat.2013.04.021. </a:t>
            </a:r>
          </a:p>
          <a:p>
            <a:pPr marL="114300" indent="-457200">
              <a:buNone/>
            </a:pPr>
            <a:r>
              <a:rPr lang="en-US" sz="1500" dirty="0">
                <a:effectLst/>
              </a:rPr>
              <a:t>Denton, A. R., and N. W. Ashcroft. “Vegard’s Law.” </a:t>
            </a:r>
            <a:r>
              <a:rPr lang="en-US" sz="1500" i="1" dirty="0">
                <a:effectLst/>
              </a:rPr>
              <a:t>Physical Review A</a:t>
            </a:r>
            <a:r>
              <a:rPr lang="en-US" sz="1500" dirty="0">
                <a:effectLst/>
              </a:rPr>
              <a:t>, vol. 43, no. 6, 1991, pp. 3161–3164., https://doi.org/10.1103/physreva.43.3161. </a:t>
            </a:r>
          </a:p>
          <a:p>
            <a:pPr marL="127000" indent="-457200">
              <a:buSzPts val="1600"/>
              <a:buNone/>
            </a:pPr>
            <a:endParaRPr lang="en-US" sz="1500" dirty="0">
              <a:effectLst/>
            </a:endParaRPr>
          </a:p>
          <a:p>
            <a:pPr marL="127000" indent="-457200">
              <a:buSzPts val="1600"/>
              <a:buNone/>
            </a:pPr>
            <a:endParaRPr lang="en-US" sz="1500" dirty="0">
              <a:effectLst/>
            </a:endParaRPr>
          </a:p>
          <a:p>
            <a:pPr marL="127000" indent="-457200">
              <a:buSzPts val="1600"/>
              <a:buNone/>
            </a:pPr>
            <a:endParaRPr lang="en-US" sz="1500" dirty="0">
              <a:effectLst/>
            </a:endParaRPr>
          </a:p>
          <a:p>
            <a:pPr marL="127000" indent="-457200">
              <a:buSzPts val="1600"/>
              <a:buNone/>
            </a:pPr>
            <a:r>
              <a:rPr lang="en-US" sz="1500" dirty="0">
                <a:effectLst/>
              </a:rPr>
              <a:t> </a:t>
            </a:r>
          </a:p>
          <a:p>
            <a:pPr marL="127000" lvl="0" indent="-457200" algn="l" rtl="0">
              <a:spcBef>
                <a:spcPts val="0"/>
              </a:spcBef>
              <a:spcAft>
                <a:spcPts val="0"/>
              </a:spcAft>
              <a:buSzPts val="1600"/>
              <a:buNone/>
            </a:pPr>
            <a:endParaRPr sz="1500" dirty="0"/>
          </a:p>
        </p:txBody>
      </p:sp>
      <p:sp>
        <p:nvSpPr>
          <p:cNvPr id="1873" name="Google Shape;1873;p127"/>
          <p:cNvSpPr txBox="1">
            <a:spLocks noGrp="1"/>
          </p:cNvSpPr>
          <p:nvPr>
            <p:ph type="title"/>
          </p:nvPr>
        </p:nvSpPr>
        <p:spPr>
          <a:xfrm>
            <a:off x="727740" y="147483"/>
            <a:ext cx="429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Sources</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486227" y="2003415"/>
            <a:ext cx="7953829"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a:t>
            </a:r>
            <a:endParaRPr dirty="0"/>
          </a:p>
        </p:txBody>
      </p:sp>
    </p:spTree>
    <p:extLst>
      <p:ext uri="{BB962C8B-B14F-4D97-AF65-F5344CB8AC3E}">
        <p14:creationId xmlns:p14="http://schemas.microsoft.com/office/powerpoint/2010/main" val="24900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05967" y="283280"/>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Fe Mg Milling</a:t>
            </a:r>
            <a:endParaRPr sz="4500" dirty="0"/>
          </a:p>
        </p:txBody>
      </p:sp>
      <p:sp>
        <p:nvSpPr>
          <p:cNvPr id="489" name="Google Shape;489;p60"/>
          <p:cNvSpPr txBox="1">
            <a:spLocks noGrp="1"/>
          </p:cNvSpPr>
          <p:nvPr>
            <p:ph type="body" idx="1"/>
          </p:nvPr>
        </p:nvSpPr>
        <p:spPr>
          <a:xfrm>
            <a:off x="-120164" y="859790"/>
            <a:ext cx="7271655"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800" dirty="0">
                <a:solidFill>
                  <a:schemeClr val="dk1"/>
                </a:solidFill>
              </a:rPr>
              <a:t>Experimental: Different compositions of FexMg alloys milled at the same conditions.</a:t>
            </a:r>
          </a:p>
          <a:p>
            <a:pPr lvl="1" indent="-298450">
              <a:spcBef>
                <a:spcPts val="1200"/>
              </a:spcBef>
              <a:buSzPts val="1100"/>
              <a:buFont typeface="Montserrat Medium"/>
              <a:buChar char="●"/>
            </a:pPr>
            <a:r>
              <a:rPr lang="en-US" sz="1600" dirty="0">
                <a:solidFill>
                  <a:schemeClr val="dk1"/>
                </a:solidFill>
              </a:rPr>
              <a:t>x represents 0.01, 0.05, 0.10, 0.15, 0.20 at% Mg </a:t>
            </a:r>
          </a:p>
          <a:p>
            <a:pPr lvl="1" indent="-298450">
              <a:spcBef>
                <a:spcPts val="1200"/>
              </a:spcBef>
              <a:buSzPts val="1100"/>
              <a:buFont typeface="Montserrat Medium"/>
              <a:buChar char="●"/>
            </a:pPr>
            <a:r>
              <a:rPr lang="en-US" sz="1600" dirty="0">
                <a:solidFill>
                  <a:schemeClr val="dk1"/>
                </a:solidFill>
              </a:rPr>
              <a:t>PM 100 Ball Mill (500 RPM, 10 hours, 3.5wt% ethanol PCA)</a:t>
            </a:r>
          </a:p>
          <a:p>
            <a:pPr indent="-298450">
              <a:spcBef>
                <a:spcPts val="1200"/>
              </a:spcBef>
              <a:buSzPts val="1100"/>
              <a:buFont typeface="Montserrat Medium"/>
              <a:buChar char="●"/>
            </a:pPr>
            <a:r>
              <a:rPr lang="en-US" sz="1800" dirty="0">
                <a:solidFill>
                  <a:schemeClr val="dk1"/>
                </a:solidFill>
              </a:rPr>
              <a:t>Fe Mg solid solution is made where BCC Mg becomes incorporated into the BCC Fe lattice.</a:t>
            </a:r>
          </a:p>
          <a:p>
            <a:pPr lvl="1" indent="-298450">
              <a:spcBef>
                <a:spcPts val="1200"/>
              </a:spcBef>
              <a:buSzPts val="1100"/>
              <a:buFont typeface="Montserrat Medium"/>
              <a:buChar char="●"/>
            </a:pPr>
            <a:r>
              <a:rPr lang="en-US" sz="1600" dirty="0">
                <a:solidFill>
                  <a:schemeClr val="dk1"/>
                </a:solidFill>
              </a:rPr>
              <a:t>Mg usually HCP lattice stable but shifts to BCC.</a:t>
            </a:r>
          </a:p>
          <a:p>
            <a:pPr indent="-298450">
              <a:spcBef>
                <a:spcPts val="1200"/>
              </a:spcBef>
              <a:buSzPts val="1100"/>
              <a:buFont typeface="Montserrat Medium"/>
              <a:buChar char="●"/>
            </a:pPr>
            <a:r>
              <a:rPr lang="en-US" sz="1800" dirty="0">
                <a:solidFill>
                  <a:schemeClr val="dk1"/>
                </a:solidFill>
              </a:rPr>
              <a:t>Some Mg segregates to the grain boundaries.</a:t>
            </a:r>
          </a:p>
          <a:p>
            <a:pPr lvl="1" indent="-298450">
              <a:spcBef>
                <a:spcPts val="1200"/>
              </a:spcBef>
              <a:buSzPts val="1100"/>
              <a:buFont typeface="Montserrat Medium"/>
              <a:buChar char="●"/>
            </a:pPr>
            <a:r>
              <a:rPr lang="en-US" sz="1600" dirty="0">
                <a:solidFill>
                  <a:schemeClr val="dk1"/>
                </a:solidFill>
              </a:rPr>
              <a:t>It is desired to know the extent of this process/ how much Mg is in the grain boundaries.</a:t>
            </a:r>
            <a:endParaRPr lang="en" sz="1600" dirty="0">
              <a:solidFill>
                <a:schemeClr val="dk1"/>
              </a:solidFill>
            </a:endParaRPr>
          </a:p>
        </p:txBody>
      </p:sp>
      <p:pic>
        <p:nvPicPr>
          <p:cNvPr id="5" name="Picture 4" descr="A picture containing art, design&#10;&#10;Description automatically generated with low confidence">
            <a:extLst>
              <a:ext uri="{FF2B5EF4-FFF2-40B4-BE49-F238E27FC236}">
                <a16:creationId xmlns:a16="http://schemas.microsoft.com/office/drawing/2014/main" id="{7E3EDE20-E5B2-1D05-79EA-CB1D4B393A55}"/>
              </a:ext>
            </a:extLst>
          </p:cNvPr>
          <p:cNvPicPr>
            <a:picLocks noChangeAspect="1"/>
          </p:cNvPicPr>
          <p:nvPr/>
        </p:nvPicPr>
        <p:blipFill rotWithShape="1">
          <a:blip r:embed="rId3"/>
          <a:srcRect l="12589" t="4254"/>
          <a:stretch/>
        </p:blipFill>
        <p:spPr>
          <a:xfrm>
            <a:off x="7234526" y="622517"/>
            <a:ext cx="1648216" cy="1800401"/>
          </a:xfrm>
          <a:prstGeom prst="rect">
            <a:avLst/>
          </a:prstGeom>
        </p:spPr>
      </p:pic>
      <p:pic>
        <p:nvPicPr>
          <p:cNvPr id="7" name="Picture 6" descr="A picture containing calculator&#10;&#10;Description automatically generated">
            <a:extLst>
              <a:ext uri="{FF2B5EF4-FFF2-40B4-BE49-F238E27FC236}">
                <a16:creationId xmlns:a16="http://schemas.microsoft.com/office/drawing/2014/main" id="{2E82C752-B3AC-2E30-ADE0-21F9FB71F76F}"/>
              </a:ext>
            </a:extLst>
          </p:cNvPr>
          <p:cNvPicPr>
            <a:picLocks noChangeAspect="1"/>
          </p:cNvPicPr>
          <p:nvPr/>
        </p:nvPicPr>
        <p:blipFill rotWithShape="1">
          <a:blip r:embed="rId4"/>
          <a:srcRect l="7526" t="4036" r="8407"/>
          <a:stretch/>
        </p:blipFill>
        <p:spPr>
          <a:xfrm>
            <a:off x="7078919" y="2822397"/>
            <a:ext cx="1959429" cy="1800402"/>
          </a:xfrm>
          <a:prstGeom prst="rect">
            <a:avLst/>
          </a:prstGeom>
        </p:spPr>
      </p:pic>
      <p:cxnSp>
        <p:nvCxnSpPr>
          <p:cNvPr id="9" name="Straight Arrow Connector 8">
            <a:extLst>
              <a:ext uri="{FF2B5EF4-FFF2-40B4-BE49-F238E27FC236}">
                <a16:creationId xmlns:a16="http://schemas.microsoft.com/office/drawing/2014/main" id="{6788E1A7-8B65-22D0-AB53-C51A924D010B}"/>
              </a:ext>
            </a:extLst>
          </p:cNvPr>
          <p:cNvCxnSpPr>
            <a:cxnSpLocks/>
            <a:stCxn id="5" idx="2"/>
            <a:endCxn id="7" idx="0"/>
          </p:cNvCxnSpPr>
          <p:nvPr/>
        </p:nvCxnSpPr>
        <p:spPr>
          <a:xfrm>
            <a:off x="8058634" y="2422918"/>
            <a:ext cx="0" cy="3994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5BD51EE-BD09-C975-3D45-55403B55ED18}"/>
              </a:ext>
            </a:extLst>
          </p:cNvPr>
          <p:cNvSpPr txBox="1"/>
          <p:nvPr/>
        </p:nvSpPr>
        <p:spPr>
          <a:xfrm>
            <a:off x="7068457" y="303202"/>
            <a:ext cx="1211943" cy="319315"/>
          </a:xfrm>
          <a:prstGeom prst="rect">
            <a:avLst/>
          </a:prstGeom>
          <a:noFill/>
        </p:spPr>
        <p:txBody>
          <a:bodyPr wrap="square" rtlCol="0">
            <a:spAutoFit/>
          </a:bodyPr>
          <a:lstStyle/>
          <a:p>
            <a:r>
              <a:rPr lang="en-US" dirty="0">
                <a:latin typeface="Montserrat" panose="00000500000000000000" pitchFamily="2" charset="0"/>
              </a:rPr>
              <a:t>HCP Mg</a:t>
            </a:r>
          </a:p>
        </p:txBody>
      </p:sp>
      <p:sp>
        <p:nvSpPr>
          <p:cNvPr id="21" name="TextBox 20">
            <a:extLst>
              <a:ext uri="{FF2B5EF4-FFF2-40B4-BE49-F238E27FC236}">
                <a16:creationId xmlns:a16="http://schemas.microsoft.com/office/drawing/2014/main" id="{E7216140-19F8-4627-2547-88A0E605BA88}"/>
              </a:ext>
            </a:extLst>
          </p:cNvPr>
          <p:cNvSpPr txBox="1"/>
          <p:nvPr/>
        </p:nvSpPr>
        <p:spPr>
          <a:xfrm>
            <a:off x="7674428" y="4622798"/>
            <a:ext cx="1211943" cy="319315"/>
          </a:xfrm>
          <a:prstGeom prst="rect">
            <a:avLst/>
          </a:prstGeom>
          <a:noFill/>
        </p:spPr>
        <p:txBody>
          <a:bodyPr wrap="square" rtlCol="0">
            <a:spAutoFit/>
          </a:bodyPr>
          <a:lstStyle/>
          <a:p>
            <a:r>
              <a:rPr lang="en-US" dirty="0">
                <a:latin typeface="Montserrat" panose="00000500000000000000" pitchFamily="2" charset="0"/>
              </a:rPr>
              <a:t>BCC Mg</a:t>
            </a:r>
          </a:p>
        </p:txBody>
      </p:sp>
      <p:sp>
        <p:nvSpPr>
          <p:cNvPr id="2" name="TextBox 1">
            <a:extLst>
              <a:ext uri="{FF2B5EF4-FFF2-40B4-BE49-F238E27FC236}">
                <a16:creationId xmlns:a16="http://schemas.microsoft.com/office/drawing/2014/main" id="{A2698ECE-590C-893E-8358-DD3A03AE0FCF}"/>
              </a:ext>
            </a:extLst>
          </p:cNvPr>
          <p:cNvSpPr txBox="1"/>
          <p:nvPr/>
        </p:nvSpPr>
        <p:spPr>
          <a:xfrm>
            <a:off x="7322458" y="4840298"/>
            <a:ext cx="2329543" cy="307777"/>
          </a:xfrm>
          <a:prstGeom prst="rect">
            <a:avLst/>
          </a:prstGeom>
          <a:noFill/>
        </p:spPr>
        <p:txBody>
          <a:bodyPr wrap="square" rtlCol="0">
            <a:spAutoFit/>
          </a:bodyPr>
          <a:lstStyle/>
          <a:p>
            <a:r>
              <a:rPr lang="en-US" dirty="0">
                <a:latin typeface="Montserrat" panose="00000500000000000000" pitchFamily="2" charset="0"/>
              </a:rPr>
              <a:t>Materials Project</a:t>
            </a:r>
          </a:p>
        </p:txBody>
      </p:sp>
    </p:spTree>
    <p:extLst>
      <p:ext uri="{BB962C8B-B14F-4D97-AF65-F5344CB8AC3E}">
        <p14:creationId xmlns:p14="http://schemas.microsoft.com/office/powerpoint/2010/main" val="211416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670462" y="190343"/>
            <a:ext cx="70374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Fe Mg Properties</a:t>
            </a:r>
            <a:endParaRPr sz="4500" dirty="0"/>
          </a:p>
        </p:txBody>
      </p:sp>
      <p:sp>
        <p:nvSpPr>
          <p:cNvPr id="489" name="Google Shape;489;p60"/>
          <p:cNvSpPr txBox="1">
            <a:spLocks noGrp="1"/>
          </p:cNvSpPr>
          <p:nvPr>
            <p:ph type="body" idx="1"/>
          </p:nvPr>
        </p:nvSpPr>
        <p:spPr>
          <a:xfrm>
            <a:off x="-44323" y="843446"/>
            <a:ext cx="6567715" cy="3295800"/>
          </a:xfrm>
          <a:prstGeom prst="rect">
            <a:avLst/>
          </a:prstGeom>
        </p:spPr>
        <p:txBody>
          <a:bodyPr spcFirstLastPara="1" wrap="square" lIns="91425" tIns="91425" rIns="91425" bIns="91425" anchor="t" anchorCtr="0">
            <a:noAutofit/>
          </a:bodyPr>
          <a:lstStyle/>
          <a:p>
            <a:pPr indent="-298450">
              <a:spcBef>
                <a:spcPts val="1200"/>
              </a:spcBef>
              <a:buSzPts val="1100"/>
              <a:buFont typeface="Montserrat Medium"/>
              <a:buChar char="●"/>
            </a:pPr>
            <a:r>
              <a:rPr lang="en-US" sz="1600" dirty="0">
                <a:solidFill>
                  <a:schemeClr val="dk1"/>
                </a:solidFill>
              </a:rPr>
              <a:t>XRD patterns of the different samples were taken and </a:t>
            </a:r>
            <a:r>
              <a:rPr lang="en-US" sz="1600" dirty="0" err="1">
                <a:solidFill>
                  <a:schemeClr val="dk1"/>
                </a:solidFill>
              </a:rPr>
              <a:t>Reitveld</a:t>
            </a:r>
            <a:r>
              <a:rPr lang="en-US" sz="1600" dirty="0">
                <a:solidFill>
                  <a:schemeClr val="dk1"/>
                </a:solidFill>
              </a:rPr>
              <a:t> Refinements used to get Lattice Parameter and Grain Size.</a:t>
            </a:r>
          </a:p>
          <a:p>
            <a:pPr marL="457200" lvl="0" indent="-298450" algn="l" rtl="0">
              <a:spcBef>
                <a:spcPts val="1200"/>
              </a:spcBef>
              <a:spcAft>
                <a:spcPts val="0"/>
              </a:spcAft>
              <a:buSzPts val="1100"/>
              <a:buFont typeface="Montserrat Medium"/>
              <a:buChar char="●"/>
            </a:pPr>
            <a:r>
              <a:rPr lang="en-US" sz="1600" dirty="0">
                <a:solidFill>
                  <a:schemeClr val="dk1"/>
                </a:solidFill>
              </a:rPr>
              <a:t>M</a:t>
            </a:r>
            <a:r>
              <a:rPr lang="en" sz="1600" dirty="0">
                <a:solidFill>
                  <a:schemeClr val="dk1"/>
                </a:solidFill>
              </a:rPr>
              <a:t>g segregation to the grain boundary causes changes in the lattice parameter from BCC Fe literature value.</a:t>
            </a:r>
          </a:p>
          <a:p>
            <a:pPr lvl="1" indent="-298450">
              <a:spcBef>
                <a:spcPts val="1200"/>
              </a:spcBef>
              <a:buSzPts val="1100"/>
              <a:buFont typeface="Montserrat Medium"/>
              <a:buChar char="●"/>
            </a:pPr>
            <a:r>
              <a:rPr lang="en" sz="1600" dirty="0">
                <a:solidFill>
                  <a:schemeClr val="dk1"/>
                </a:solidFill>
              </a:rPr>
              <a:t>Increasing changes as composition changes.</a:t>
            </a:r>
          </a:p>
          <a:p>
            <a:pPr marL="158750" indent="0">
              <a:spcBef>
                <a:spcPts val="1200"/>
              </a:spcBef>
              <a:buSzPts val="1100"/>
              <a:buNone/>
            </a:pPr>
            <a:endParaRPr lang="en" sz="1300" dirty="0">
              <a:solidFill>
                <a:schemeClr val="dk1"/>
              </a:solidFill>
            </a:endParaRPr>
          </a:p>
        </p:txBody>
      </p:sp>
      <p:pic>
        <p:nvPicPr>
          <p:cNvPr id="4" name="Picture 3" descr="A picture containing screenshot, colorfulness, laser, art&#10;&#10;Description automatically generated">
            <a:extLst>
              <a:ext uri="{FF2B5EF4-FFF2-40B4-BE49-F238E27FC236}">
                <a16:creationId xmlns:a16="http://schemas.microsoft.com/office/drawing/2014/main" id="{C2749765-4323-13E3-0567-2C6F8E27A552}"/>
              </a:ext>
            </a:extLst>
          </p:cNvPr>
          <p:cNvPicPr>
            <a:picLocks noChangeAspect="1"/>
          </p:cNvPicPr>
          <p:nvPr/>
        </p:nvPicPr>
        <p:blipFill>
          <a:blip r:embed="rId3"/>
          <a:stretch>
            <a:fillRect/>
          </a:stretch>
        </p:blipFill>
        <p:spPr>
          <a:xfrm>
            <a:off x="6458077" y="843446"/>
            <a:ext cx="2499577" cy="2392887"/>
          </a:xfrm>
          <a:prstGeom prst="rect">
            <a:avLst/>
          </a:prstGeom>
        </p:spPr>
      </p:pic>
      <p:sp>
        <p:nvSpPr>
          <p:cNvPr id="5" name="TextBox 4">
            <a:extLst>
              <a:ext uri="{FF2B5EF4-FFF2-40B4-BE49-F238E27FC236}">
                <a16:creationId xmlns:a16="http://schemas.microsoft.com/office/drawing/2014/main" id="{D84AA055-BFAA-0B81-9A77-7272BDFFF411}"/>
              </a:ext>
            </a:extLst>
          </p:cNvPr>
          <p:cNvSpPr txBox="1"/>
          <p:nvPr/>
        </p:nvSpPr>
        <p:spPr>
          <a:xfrm>
            <a:off x="6361666" y="3467098"/>
            <a:ext cx="2757714" cy="307777"/>
          </a:xfrm>
          <a:prstGeom prst="rect">
            <a:avLst/>
          </a:prstGeom>
          <a:noFill/>
        </p:spPr>
        <p:txBody>
          <a:bodyPr wrap="square" rtlCol="0">
            <a:spAutoFit/>
          </a:bodyPr>
          <a:lstStyle/>
          <a:p>
            <a:r>
              <a:rPr lang="en-US" dirty="0"/>
              <a:t>TEM Image of Fe15Mg powder</a:t>
            </a:r>
          </a:p>
        </p:txBody>
      </p:sp>
      <p:pic>
        <p:nvPicPr>
          <p:cNvPr id="3" name="Picture 2" descr="A picture containing line, plot, screenshot, diagram&#10;&#10;Description automatically generated">
            <a:extLst>
              <a:ext uri="{FF2B5EF4-FFF2-40B4-BE49-F238E27FC236}">
                <a16:creationId xmlns:a16="http://schemas.microsoft.com/office/drawing/2014/main" id="{1B314A01-3E43-8EF1-EF1B-93D9848CF22A}"/>
              </a:ext>
            </a:extLst>
          </p:cNvPr>
          <p:cNvPicPr>
            <a:picLocks noChangeAspect="1"/>
          </p:cNvPicPr>
          <p:nvPr/>
        </p:nvPicPr>
        <p:blipFill>
          <a:blip r:embed="rId4"/>
          <a:stretch>
            <a:fillRect/>
          </a:stretch>
        </p:blipFill>
        <p:spPr>
          <a:xfrm>
            <a:off x="24620" y="3281037"/>
            <a:ext cx="6016171" cy="1554923"/>
          </a:xfrm>
          <a:prstGeom prst="rect">
            <a:avLst/>
          </a:prstGeom>
        </p:spPr>
      </p:pic>
      <p:sp>
        <p:nvSpPr>
          <p:cNvPr id="6" name="TextBox 5">
            <a:extLst>
              <a:ext uri="{FF2B5EF4-FFF2-40B4-BE49-F238E27FC236}">
                <a16:creationId xmlns:a16="http://schemas.microsoft.com/office/drawing/2014/main" id="{252047EB-5F03-7C12-514E-C9CD8CD3BD2F}"/>
              </a:ext>
            </a:extLst>
          </p:cNvPr>
          <p:cNvSpPr txBox="1"/>
          <p:nvPr/>
        </p:nvSpPr>
        <p:spPr>
          <a:xfrm>
            <a:off x="6125029" y="4405402"/>
            <a:ext cx="3200400" cy="307777"/>
          </a:xfrm>
          <a:prstGeom prst="rect">
            <a:avLst/>
          </a:prstGeom>
          <a:noFill/>
        </p:spPr>
        <p:txBody>
          <a:bodyPr wrap="square" rtlCol="0">
            <a:spAutoFit/>
          </a:bodyPr>
          <a:lstStyle/>
          <a:p>
            <a:r>
              <a:rPr lang="en-US" dirty="0"/>
              <a:t>XRD Pattern Refinement (Fe15Mg)</a:t>
            </a:r>
          </a:p>
        </p:txBody>
      </p:sp>
      <p:cxnSp>
        <p:nvCxnSpPr>
          <p:cNvPr id="8" name="Straight Arrow Connector 7">
            <a:extLst>
              <a:ext uri="{FF2B5EF4-FFF2-40B4-BE49-F238E27FC236}">
                <a16:creationId xmlns:a16="http://schemas.microsoft.com/office/drawing/2014/main" id="{6D3198E0-96D5-191C-9D8B-47674CA3482A}"/>
              </a:ext>
            </a:extLst>
          </p:cNvPr>
          <p:cNvCxnSpPr>
            <a:cxnSpLocks/>
            <a:stCxn id="5" idx="0"/>
          </p:cNvCxnSpPr>
          <p:nvPr/>
        </p:nvCxnSpPr>
        <p:spPr>
          <a:xfrm flipV="1">
            <a:off x="7740523" y="3316736"/>
            <a:ext cx="0" cy="150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0EBDEF5-15B4-37E4-C989-FEDB5FDE19A6}"/>
              </a:ext>
            </a:extLst>
          </p:cNvPr>
          <p:cNvCxnSpPr>
            <a:cxnSpLocks/>
          </p:cNvCxnSpPr>
          <p:nvPr/>
        </p:nvCxnSpPr>
        <p:spPr>
          <a:xfrm flipH="1">
            <a:off x="6226628" y="4197619"/>
            <a:ext cx="14296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5FB347-8E7A-4E86-047B-3506786675EE}"/>
              </a:ext>
            </a:extLst>
          </p:cNvPr>
          <p:cNvCxnSpPr>
            <a:cxnSpLocks/>
          </p:cNvCxnSpPr>
          <p:nvPr/>
        </p:nvCxnSpPr>
        <p:spPr>
          <a:xfrm>
            <a:off x="7656285" y="4191576"/>
            <a:ext cx="0" cy="21382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02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05968" y="256340"/>
            <a:ext cx="70374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Lattice Parameter Changes</a:t>
            </a:r>
            <a:endParaRPr sz="4500" dirty="0"/>
          </a:p>
        </p:txBody>
      </p:sp>
      <p:sp>
        <p:nvSpPr>
          <p:cNvPr id="489" name="Google Shape;489;p60"/>
          <p:cNvSpPr txBox="1">
            <a:spLocks noGrp="1"/>
          </p:cNvSpPr>
          <p:nvPr>
            <p:ph type="body" idx="1"/>
          </p:nvPr>
        </p:nvSpPr>
        <p:spPr>
          <a:xfrm>
            <a:off x="-108858" y="923850"/>
            <a:ext cx="9013372"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800" dirty="0">
                <a:solidFill>
                  <a:schemeClr val="dk1"/>
                </a:solidFill>
              </a:rPr>
              <a:t>Want to determine what physical phenomena cause lattice parameter shifts and to w</a:t>
            </a:r>
            <a:r>
              <a:rPr lang="en-US" sz="1800" dirty="0">
                <a:solidFill>
                  <a:schemeClr val="dk1"/>
                </a:solidFill>
              </a:rPr>
              <a:t>ha</a:t>
            </a:r>
            <a:r>
              <a:rPr lang="en" sz="1800" dirty="0">
                <a:solidFill>
                  <a:schemeClr val="dk1"/>
                </a:solidFill>
              </a:rPr>
              <a:t>t extent.</a:t>
            </a:r>
          </a:p>
          <a:p>
            <a:pPr marL="457200" lvl="0" indent="-298450" algn="l" rtl="0">
              <a:spcBef>
                <a:spcPts val="1200"/>
              </a:spcBef>
              <a:spcAft>
                <a:spcPts val="0"/>
              </a:spcAft>
              <a:buSzPts val="1100"/>
              <a:buFont typeface="Montserrat Medium"/>
              <a:buChar char="●"/>
            </a:pPr>
            <a:r>
              <a:rPr lang="en" sz="1800" dirty="0">
                <a:solidFill>
                  <a:schemeClr val="dk1"/>
                </a:solidFill>
              </a:rPr>
              <a:t>Changes can be broken down into several effects</a:t>
            </a:r>
          </a:p>
          <a:p>
            <a:pPr lvl="1" indent="-298450">
              <a:spcBef>
                <a:spcPts val="1200"/>
              </a:spcBef>
              <a:buSzPts val="1100"/>
              <a:buFont typeface="Montserrat Medium"/>
              <a:buChar char="●"/>
            </a:pPr>
            <a:r>
              <a:rPr lang="en" sz="1600" dirty="0">
                <a:solidFill>
                  <a:schemeClr val="dk1"/>
                </a:solidFill>
              </a:rPr>
              <a:t>Compositional Effects </a:t>
            </a:r>
          </a:p>
          <a:p>
            <a:pPr lvl="2" indent="-298450">
              <a:spcBef>
                <a:spcPts val="1200"/>
              </a:spcBef>
              <a:buSzPts val="1100"/>
              <a:buFont typeface="Montserrat Medium"/>
              <a:buChar char="●"/>
            </a:pPr>
            <a:r>
              <a:rPr lang="en" dirty="0">
                <a:solidFill>
                  <a:schemeClr val="dk1"/>
                </a:solidFill>
              </a:rPr>
              <a:t>Mg compositons change LP</a:t>
            </a:r>
          </a:p>
          <a:p>
            <a:pPr lvl="1" indent="-298450">
              <a:spcBef>
                <a:spcPts val="1200"/>
              </a:spcBef>
              <a:buSzPts val="1100"/>
              <a:buFont typeface="Montserrat Medium"/>
              <a:buChar char="●"/>
            </a:pPr>
            <a:r>
              <a:rPr lang="en" sz="1600" dirty="0">
                <a:solidFill>
                  <a:schemeClr val="dk1"/>
                </a:solidFill>
              </a:rPr>
              <a:t>Grain Size Effects</a:t>
            </a:r>
          </a:p>
          <a:p>
            <a:pPr lvl="2" indent="-298450">
              <a:spcBef>
                <a:spcPts val="1200"/>
              </a:spcBef>
              <a:buSzPts val="1100"/>
              <a:buFont typeface="Montserrat Medium"/>
              <a:buChar char="●"/>
            </a:pPr>
            <a:r>
              <a:rPr lang="en" dirty="0">
                <a:solidFill>
                  <a:schemeClr val="dk1"/>
                </a:solidFill>
              </a:rPr>
              <a:t>Milling changes grain size → changes LP</a:t>
            </a:r>
          </a:p>
          <a:p>
            <a:pPr lvl="1" indent="-298450">
              <a:spcBef>
                <a:spcPts val="1200"/>
              </a:spcBef>
              <a:buSzPts val="1100"/>
              <a:buFont typeface="Montserrat Medium"/>
              <a:buChar char="●"/>
            </a:pPr>
            <a:r>
              <a:rPr lang="en" sz="1600" dirty="0">
                <a:solidFill>
                  <a:schemeClr val="dk1"/>
                </a:solidFill>
              </a:rPr>
              <a:t>Grain Boundary Segregation</a:t>
            </a:r>
          </a:p>
          <a:p>
            <a:pPr lvl="2" indent="-298450">
              <a:spcBef>
                <a:spcPts val="1200"/>
              </a:spcBef>
              <a:buSzPts val="1100"/>
              <a:buFont typeface="Montserrat Medium"/>
              <a:buChar char="●"/>
            </a:pPr>
            <a:r>
              <a:rPr lang="en" dirty="0">
                <a:solidFill>
                  <a:schemeClr val="dk1"/>
                </a:solidFill>
              </a:rPr>
              <a:t>Amount of Mg in GB → changes LP</a:t>
            </a:r>
          </a:p>
        </p:txBody>
      </p:sp>
      <p:pic>
        <p:nvPicPr>
          <p:cNvPr id="1028" name="Picture 4" descr="Unit Cell &amp; Lattice Parameter of Crystal Structure | Types of Cubic Unit  Cell - Video &amp; Lesson Transcript | Study.com">
            <a:extLst>
              <a:ext uri="{FF2B5EF4-FFF2-40B4-BE49-F238E27FC236}">
                <a16:creationId xmlns:a16="http://schemas.microsoft.com/office/drawing/2014/main" id="{C801CCFE-8F89-2C5A-5994-E71FF8B46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6144" y="2322052"/>
            <a:ext cx="2660486" cy="19924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1E2E0C5-4FA4-6A68-7839-7BF45CFDB88B}"/>
              </a:ext>
            </a:extLst>
          </p:cNvPr>
          <p:cNvSpPr txBox="1"/>
          <p:nvPr/>
        </p:nvSpPr>
        <p:spPr>
          <a:xfrm>
            <a:off x="6106144" y="4396340"/>
            <a:ext cx="2660486" cy="307777"/>
          </a:xfrm>
          <a:prstGeom prst="rect">
            <a:avLst/>
          </a:prstGeom>
          <a:noFill/>
        </p:spPr>
        <p:txBody>
          <a:bodyPr wrap="square" rtlCol="0">
            <a:spAutoFit/>
          </a:bodyPr>
          <a:lstStyle/>
          <a:p>
            <a:r>
              <a:rPr lang="en-US" dirty="0">
                <a:latin typeface="Montserrat" panose="00000500000000000000" pitchFamily="2" charset="0"/>
              </a:rPr>
              <a:t>Crystal Structure Overview</a:t>
            </a:r>
          </a:p>
        </p:txBody>
      </p:sp>
    </p:spTree>
    <p:extLst>
      <p:ext uri="{BB962C8B-B14F-4D97-AF65-F5344CB8AC3E}">
        <p14:creationId xmlns:p14="http://schemas.microsoft.com/office/powerpoint/2010/main" val="12413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Goals</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Goal of the Python Code</a:t>
            </a:r>
            <a:endParaRPr dirty="0"/>
          </a:p>
        </p:txBody>
      </p:sp>
    </p:spTree>
    <p:extLst>
      <p:ext uri="{BB962C8B-B14F-4D97-AF65-F5344CB8AC3E}">
        <p14:creationId xmlns:p14="http://schemas.microsoft.com/office/powerpoint/2010/main" val="270041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217714" y="336168"/>
            <a:ext cx="79175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Lattice Parameter Calculations</a:t>
            </a:r>
            <a:endParaRPr sz="4500" dirty="0"/>
          </a:p>
        </p:txBody>
      </p:sp>
      <p:sp>
        <p:nvSpPr>
          <p:cNvPr id="489" name="Google Shape;489;p60"/>
          <p:cNvSpPr txBox="1">
            <a:spLocks noGrp="1"/>
          </p:cNvSpPr>
          <p:nvPr>
            <p:ph type="body" idx="1"/>
          </p:nvPr>
        </p:nvSpPr>
        <p:spPr>
          <a:xfrm>
            <a:off x="-79829" y="923850"/>
            <a:ext cx="9223829" cy="32958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Montserrat Medium"/>
              <a:buChar char="●"/>
            </a:pPr>
            <a:r>
              <a:rPr lang="en" sz="1800" dirty="0">
                <a:solidFill>
                  <a:schemeClr val="dk1"/>
                </a:solidFill>
              </a:rPr>
              <a:t>There are detailed equations to calculate the LP changes due to each one of the effects.</a:t>
            </a:r>
          </a:p>
          <a:p>
            <a:pPr marL="457200" lvl="0" indent="-298450" algn="l" rtl="0">
              <a:spcBef>
                <a:spcPts val="1200"/>
              </a:spcBef>
              <a:spcAft>
                <a:spcPts val="0"/>
              </a:spcAft>
              <a:buSzPts val="1100"/>
              <a:buFont typeface="Montserrat Medium"/>
              <a:buChar char="●"/>
            </a:pPr>
            <a:r>
              <a:rPr lang="en" sz="1800" dirty="0">
                <a:solidFill>
                  <a:schemeClr val="dk1"/>
                </a:solidFill>
              </a:rPr>
              <a:t>Many parts of the equations need to be changed for each of the different compositions and this can be time consuming and leave room for errors and typos.</a:t>
            </a:r>
          </a:p>
          <a:p>
            <a:pPr marL="457200" lvl="0" indent="-298450" algn="l" rtl="0">
              <a:spcBef>
                <a:spcPts val="1200"/>
              </a:spcBef>
              <a:spcAft>
                <a:spcPts val="0"/>
              </a:spcAft>
              <a:buSzPts val="1100"/>
              <a:buFont typeface="Montserrat Medium"/>
              <a:buChar char="●"/>
            </a:pPr>
            <a:r>
              <a:rPr lang="en" sz="1800" b="1" dirty="0">
                <a:solidFill>
                  <a:schemeClr val="dk1"/>
                </a:solidFill>
              </a:rPr>
              <a:t>Solution: </a:t>
            </a:r>
            <a:r>
              <a:rPr lang="en" sz="1800" dirty="0">
                <a:solidFill>
                  <a:schemeClr val="dk1"/>
                </a:solidFill>
              </a:rPr>
              <a:t>Use loops and arrays to manipulate the equations to get the lattice parameter changes for each of the compositions</a:t>
            </a:r>
          </a:p>
          <a:p>
            <a:pPr marL="457200" lvl="0" indent="-298450" algn="l" rtl="0">
              <a:spcBef>
                <a:spcPts val="1200"/>
              </a:spcBef>
              <a:spcAft>
                <a:spcPts val="0"/>
              </a:spcAft>
              <a:buSzPts val="1100"/>
              <a:buFont typeface="Montserrat Medium"/>
              <a:buChar char="●"/>
            </a:pPr>
            <a:r>
              <a:rPr lang="en" sz="1800" dirty="0">
                <a:solidFill>
                  <a:schemeClr val="dk1"/>
                </a:solidFill>
              </a:rPr>
              <a:t>Each one of the compositions will have </a:t>
            </a:r>
          </a:p>
          <a:p>
            <a:pPr lvl="1" indent="-298450">
              <a:spcBef>
                <a:spcPts val="1200"/>
              </a:spcBef>
              <a:buSzPts val="1100"/>
              <a:buFont typeface="Montserrat Medium"/>
              <a:buChar char="●"/>
            </a:pPr>
            <a:r>
              <a:rPr lang="el-GR" sz="1800" dirty="0"/>
              <a:t>Δ</a:t>
            </a:r>
            <a:r>
              <a:rPr lang="en-US" sz="1800" dirty="0" err="1"/>
              <a:t>a</a:t>
            </a:r>
            <a:r>
              <a:rPr lang="en-US" sz="1800" baseline="-25000" dirty="0" err="1"/>
              <a:t>comp</a:t>
            </a:r>
            <a:r>
              <a:rPr lang="en-US" sz="1800" dirty="0"/>
              <a:t> ,</a:t>
            </a:r>
            <a:r>
              <a:rPr lang="el-GR" sz="1800" dirty="0"/>
              <a:t>Δ</a:t>
            </a:r>
            <a:r>
              <a:rPr lang="en-US" sz="1800" dirty="0" err="1"/>
              <a:t>a</a:t>
            </a:r>
            <a:r>
              <a:rPr lang="en-US" sz="1800" baseline="-25000" dirty="0" err="1"/>
              <a:t>GS</a:t>
            </a:r>
            <a:r>
              <a:rPr lang="en-US" sz="1800" dirty="0"/>
              <a:t> , </a:t>
            </a:r>
            <a:r>
              <a:rPr lang="el-GR" sz="1800" dirty="0"/>
              <a:t>Δ</a:t>
            </a:r>
            <a:r>
              <a:rPr lang="en-US" sz="1800" dirty="0" err="1"/>
              <a:t>a</a:t>
            </a:r>
            <a:r>
              <a:rPr lang="en-US" sz="1800" baseline="-25000" dirty="0" err="1"/>
              <a:t>GBS</a:t>
            </a:r>
            <a:r>
              <a:rPr lang="en-US" sz="1800" baseline="-25000" dirty="0"/>
              <a:t> </a:t>
            </a:r>
            <a:r>
              <a:rPr lang="en-US" sz="1800" dirty="0"/>
              <a:t>(lattice parameter changes)</a:t>
            </a:r>
          </a:p>
          <a:p>
            <a:pPr lvl="1" indent="-298450">
              <a:spcBef>
                <a:spcPts val="1200"/>
              </a:spcBef>
              <a:buSzPts val="1100"/>
              <a:buFont typeface="Montserrat Medium"/>
              <a:buChar char="●"/>
            </a:pPr>
            <a:r>
              <a:rPr lang="en-US" sz="1800" dirty="0"/>
              <a:t>a</a:t>
            </a:r>
            <a:r>
              <a:rPr lang="en-US" sz="1800" baseline="-25000" dirty="0"/>
              <a:t>lit</a:t>
            </a:r>
            <a:r>
              <a:rPr lang="en-US" sz="1800" dirty="0"/>
              <a:t>, </a:t>
            </a:r>
            <a:r>
              <a:rPr lang="en-US" sz="1800" dirty="0" err="1"/>
              <a:t>a</a:t>
            </a:r>
            <a:r>
              <a:rPr lang="en-US" sz="1800" baseline="-25000" dirty="0" err="1"/>
              <a:t>exp</a:t>
            </a:r>
            <a:r>
              <a:rPr lang="en-US" sz="1800" baseline="-25000" dirty="0"/>
              <a:t> </a:t>
            </a:r>
            <a:r>
              <a:rPr lang="en-US" sz="1800" dirty="0"/>
              <a:t>(literature and experimental LP) </a:t>
            </a:r>
          </a:p>
          <a:p>
            <a:pPr lvl="1" indent="-298450">
              <a:spcBef>
                <a:spcPts val="1200"/>
              </a:spcBef>
              <a:buSzPts val="1100"/>
              <a:buFont typeface="Montserrat Medium"/>
              <a:buChar char="●"/>
            </a:pPr>
            <a:endParaRPr lang="en" sz="1900" dirty="0">
              <a:solidFill>
                <a:schemeClr val="dk1"/>
              </a:solidFill>
            </a:endParaRPr>
          </a:p>
        </p:txBody>
      </p:sp>
    </p:spTree>
    <p:extLst>
      <p:ext uri="{BB962C8B-B14F-4D97-AF65-F5344CB8AC3E}">
        <p14:creationId xmlns:p14="http://schemas.microsoft.com/office/powerpoint/2010/main" val="2562183216"/>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3E0ED"/>
      </a:lt1>
      <a:dk2>
        <a:srgbClr val="000000"/>
      </a:dk2>
      <a:lt2>
        <a:srgbClr val="F3E0ED"/>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2793</TotalTime>
  <Words>2049</Words>
  <Application>Microsoft Office PowerPoint</Application>
  <PresentationFormat>On-screen Show (16:9)</PresentationFormat>
  <Paragraphs>255</Paragraphs>
  <Slides>49</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Lato</vt:lpstr>
      <vt:lpstr>Times New Roman</vt:lpstr>
      <vt:lpstr>Vidaloka</vt:lpstr>
      <vt:lpstr>Crimson Text</vt:lpstr>
      <vt:lpstr>Arial</vt:lpstr>
      <vt:lpstr>Montserrat</vt:lpstr>
      <vt:lpstr>Calibri</vt:lpstr>
      <vt:lpstr>Montserrat Medium</vt:lpstr>
      <vt:lpstr>Merriweather Light</vt:lpstr>
      <vt:lpstr>Minimalist Business Slides XL by Slidesgo</vt:lpstr>
      <vt:lpstr>Lattice Parameter Changes of Binary Alloys</vt:lpstr>
      <vt:lpstr>Background</vt:lpstr>
      <vt:lpstr>Background</vt:lpstr>
      <vt:lpstr>Fe Mg ODS Alloys</vt:lpstr>
      <vt:lpstr>Fe Mg Milling</vt:lpstr>
      <vt:lpstr>Fe Mg Properties</vt:lpstr>
      <vt:lpstr>Lattice Parameter Changes</vt:lpstr>
      <vt:lpstr>Goals</vt:lpstr>
      <vt:lpstr>Lattice Parameter Calculations</vt:lpstr>
      <vt:lpstr>Lattice Parameter Calculations</vt:lpstr>
      <vt:lpstr>Plotting and Curve Fitting</vt:lpstr>
      <vt:lpstr>Effective Bulk and Shear Moduli</vt:lpstr>
      <vt:lpstr>Effective Bulk and Shear Modulus</vt:lpstr>
      <vt:lpstr>Outline of Code</vt:lpstr>
      <vt:lpstr>PowerPoint Presentation</vt:lpstr>
      <vt:lpstr>Output in Text file</vt:lpstr>
      <vt:lpstr>Composition Effects</vt:lpstr>
      <vt:lpstr>Composition Effects</vt:lpstr>
      <vt:lpstr>Composition Effects</vt:lpstr>
      <vt:lpstr>Outline of Code</vt:lpstr>
      <vt:lpstr>PowerPoint Presentation</vt:lpstr>
      <vt:lpstr>Output in Text file</vt:lpstr>
      <vt:lpstr>Grain Size Effects</vt:lpstr>
      <vt:lpstr>Interfacial Stress</vt:lpstr>
      <vt:lpstr>Excess Free Volume</vt:lpstr>
      <vt:lpstr>Grain Size Effects</vt:lpstr>
      <vt:lpstr>Outline of Code</vt:lpstr>
      <vt:lpstr>PowerPoint Presentation</vt:lpstr>
      <vt:lpstr>Output in Text file</vt:lpstr>
      <vt:lpstr>Grain Boundary Segregation</vt:lpstr>
      <vt:lpstr>Grain Boundary Segregation</vt:lpstr>
      <vt:lpstr>Outline of Code</vt:lpstr>
      <vt:lpstr>PowerPoint Presentation</vt:lpstr>
      <vt:lpstr>Output in Text file</vt:lpstr>
      <vt:lpstr>Plotting</vt:lpstr>
      <vt:lpstr>Plotting</vt:lpstr>
      <vt:lpstr>PowerPoint Presentation</vt:lpstr>
      <vt:lpstr>Curve Fitting</vt:lpstr>
      <vt:lpstr>Curve Fitting</vt:lpstr>
      <vt:lpstr>Outline of Code</vt:lpstr>
      <vt:lpstr>PowerPoint Presentation</vt:lpstr>
      <vt:lpstr>PowerPoint Presentation</vt:lpstr>
      <vt:lpstr>Curve Fitting</vt:lpstr>
      <vt:lpstr>PowerPoint Presentation</vt:lpstr>
      <vt:lpstr>PowerPoint Presentation</vt:lpstr>
      <vt:lpstr>Conclusion and Future Work</vt:lpstr>
      <vt:lpstr>Conclusion and Future</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 Parameter Changes of Binary Alloys</dc:title>
  <cp:lastModifiedBy>Melanie R Brito</cp:lastModifiedBy>
  <cp:revision>210</cp:revision>
  <dcterms:modified xsi:type="dcterms:W3CDTF">2023-05-08T15:21:11Z</dcterms:modified>
</cp:coreProperties>
</file>