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317" r:id="rId6"/>
    <p:sldId id="392" r:id="rId7"/>
    <p:sldId id="393" r:id="rId8"/>
    <p:sldId id="395" r:id="rId9"/>
    <p:sldId id="401" r:id="rId10"/>
    <p:sldId id="403" r:id="rId11"/>
    <p:sldId id="410" r:id="rId12"/>
    <p:sldId id="409" r:id="rId13"/>
    <p:sldId id="413" r:id="rId14"/>
    <p:sldId id="384" r:id="rId15"/>
    <p:sldId id="398" r:id="rId16"/>
    <p:sldId id="405" r:id="rId17"/>
    <p:sldId id="406" r:id="rId18"/>
    <p:sldId id="394" r:id="rId19"/>
    <p:sldId id="414" r:id="rId20"/>
    <p:sldId id="407" r:id="rId21"/>
    <p:sldId id="408" r:id="rId22"/>
    <p:sldId id="400" r:id="rId23"/>
    <p:sldId id="4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059" autoAdjust="0"/>
  </p:normalViewPr>
  <p:slideViewPr>
    <p:cSldViewPr snapToGrid="0">
      <p:cViewPr varScale="1">
        <p:scale>
          <a:sx n="86" d="100"/>
          <a:sy n="86" d="100"/>
        </p:scale>
        <p:origin x="69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1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nasa.gov/news/2291/fourteen-years-of-carbon-monoxide-from-mopitt/" TargetMode="External"/><Relationship Id="rId2" Type="http://schemas.openxmlformats.org/officeDocument/2006/relationships/hyperlink" Target="https://doi.org/10.1039/C6CS00863A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21/acs.jpcc.0c00010" TargetMode="External"/><Relationship Id="rId4" Type="http://schemas.openxmlformats.org/officeDocument/2006/relationships/hyperlink" Target="https://doi.org/10.1039/TF92217006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124" y="1051551"/>
            <a:ext cx="6023956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Applications of Python Programming for Catalyst Characterization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9"/>
          <a:stretch/>
        </p:blipFill>
        <p:spPr>
          <a:xfrm>
            <a:off x="0" y="7449"/>
            <a:ext cx="573024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530660"/>
            <a:ext cx="3565524" cy="1731963"/>
          </a:xfrm>
        </p:spPr>
        <p:txBody>
          <a:bodyPr>
            <a:normAutofit/>
          </a:bodyPr>
          <a:lstStyle/>
          <a:p>
            <a:r>
              <a:rPr lang="en-US" sz="2400" dirty="0"/>
              <a:t>By: Jamie DeCoster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260" y="212497"/>
            <a:ext cx="4500562" cy="883950"/>
          </a:xfrm>
        </p:spPr>
        <p:txBody>
          <a:bodyPr/>
          <a:lstStyle/>
          <a:p>
            <a:r>
              <a:rPr lang="en-US" dirty="0"/>
              <a:t>Approach: XRD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124131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61748" y="1291176"/>
            <a:ext cx="4500561" cy="3603210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Function 3: XRD_FWHM</a:t>
            </a:r>
          </a:p>
          <a:p>
            <a:pPr lvl="1"/>
            <a:r>
              <a:rPr lang="en-US" sz="2100" dirty="0">
                <a:ea typeface="Cambria Math" panose="02040503050406030204" pitchFamily="18" charset="0"/>
              </a:rPr>
              <a:t>Iterates through the data from the maximum in both the +x and –x directions to find two data points that surround half of the maximum. </a:t>
            </a:r>
          </a:p>
          <a:p>
            <a:pPr lvl="1"/>
            <a:r>
              <a:rPr lang="en-US" sz="2100" dirty="0">
                <a:ea typeface="Cambria Math" panose="02040503050406030204" pitchFamily="18" charset="0"/>
              </a:rPr>
              <a:t>Uses interpolation to get the actual </a:t>
            </a:r>
            <a:r>
              <a:rPr lang="en-US" sz="2100" dirty="0"/>
              <a:t>2</a:t>
            </a:r>
            <a:r>
              <a:rPr lang="el-GR" sz="2100" dirty="0">
                <a:ea typeface="Cambria Math" panose="02040503050406030204" pitchFamily="18" charset="0"/>
              </a:rPr>
              <a:t>θ</a:t>
            </a:r>
            <a:r>
              <a:rPr lang="en-US" sz="2100" dirty="0">
                <a:ea typeface="Cambria Math" panose="02040503050406030204" pitchFamily="18" charset="0"/>
              </a:rPr>
              <a:t> location of the half max</a:t>
            </a:r>
          </a:p>
          <a:p>
            <a:pPr lvl="1"/>
            <a:r>
              <a:rPr lang="en-US" sz="2100" dirty="0"/>
              <a:t>Subtracts them to get the width at half the maximum (FWHM)</a:t>
            </a:r>
          </a:p>
          <a:p>
            <a:pPr lvl="1"/>
            <a:r>
              <a:rPr lang="en-US" sz="2100" dirty="0"/>
              <a:t>2 outputs: FWHM and 2</a:t>
            </a:r>
            <a:r>
              <a:rPr lang="el-GR" sz="2100" dirty="0">
                <a:ea typeface="Cambria Math" panose="02040503050406030204" pitchFamily="18" charset="0"/>
              </a:rPr>
              <a:t>θ</a:t>
            </a:r>
            <a:r>
              <a:rPr lang="en-US" sz="2100" dirty="0">
                <a:ea typeface="Cambria Math" panose="02040503050406030204" pitchFamily="18" charset="0"/>
              </a:rPr>
              <a:t> value of the maximum</a:t>
            </a:r>
            <a:endParaRPr lang="en-US" sz="2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0BBE149-17EF-BC71-682F-BE2D9B0A4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1" r="18490"/>
          <a:stretch/>
        </p:blipFill>
        <p:spPr>
          <a:xfrm>
            <a:off x="120202" y="1601518"/>
            <a:ext cx="6763198" cy="33011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7C222615-B53F-E6D3-E7C9-B3AD9E7A91BA}"/>
              </a:ext>
            </a:extLst>
          </p:cNvPr>
          <p:cNvGrpSpPr/>
          <p:nvPr/>
        </p:nvGrpSpPr>
        <p:grpSpPr>
          <a:xfrm>
            <a:off x="82932" y="1137158"/>
            <a:ext cx="6856998" cy="4285623"/>
            <a:chOff x="100583" y="1143826"/>
            <a:chExt cx="6856998" cy="4285623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CE68E764-43ED-7536-A13B-DC94E663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583" y="1143826"/>
              <a:ext cx="6856998" cy="4285623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DB863C-C7D6-C1D1-9432-C0123011DE39}"/>
                </a:ext>
              </a:extLst>
            </p:cNvPr>
            <p:cNvGrpSpPr/>
            <p:nvPr/>
          </p:nvGrpSpPr>
          <p:grpSpPr>
            <a:xfrm>
              <a:off x="2662700" y="1717402"/>
              <a:ext cx="1973237" cy="3258589"/>
              <a:chOff x="3136668" y="1756757"/>
              <a:chExt cx="1973237" cy="325858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A2832-861D-0D92-736C-C6FB3BCB9FFB}"/>
                  </a:ext>
                </a:extLst>
              </p:cNvPr>
              <p:cNvCxnSpPr/>
              <p:nvPr/>
            </p:nvCxnSpPr>
            <p:spPr>
              <a:xfrm>
                <a:off x="4100945" y="1756757"/>
                <a:ext cx="0" cy="325858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DDB97CA-EEB3-E259-DD3F-DD1492BC8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6668" y="3438701"/>
                <a:ext cx="197323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6869A8-2737-8547-F565-73A95991B3D1}"/>
              </a:ext>
            </a:extLst>
          </p:cNvPr>
          <p:cNvGrpSpPr/>
          <p:nvPr/>
        </p:nvGrpSpPr>
        <p:grpSpPr>
          <a:xfrm>
            <a:off x="2765144" y="1896666"/>
            <a:ext cx="1765399" cy="1006089"/>
            <a:chOff x="3401458" y="1700850"/>
            <a:chExt cx="1765399" cy="100608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D9713B2-5CF5-CF24-ADE0-BB36876B1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458" y="1700850"/>
              <a:ext cx="482881" cy="100608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F628BB-0841-6AC7-6148-229844D6A9C2}"/>
                </a:ext>
              </a:extLst>
            </p:cNvPr>
            <p:cNvCxnSpPr>
              <a:cxnSpLocks/>
            </p:cNvCxnSpPr>
            <p:nvPr/>
          </p:nvCxnSpPr>
          <p:spPr>
            <a:xfrm>
              <a:off x="4646339" y="1717518"/>
              <a:ext cx="520518" cy="95383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E1B58-CB99-ABA2-E280-2056AAFFDE94}"/>
              </a:ext>
            </a:extLst>
          </p:cNvPr>
          <p:cNvGrpSpPr/>
          <p:nvPr/>
        </p:nvGrpSpPr>
        <p:grpSpPr>
          <a:xfrm>
            <a:off x="2525235" y="3178370"/>
            <a:ext cx="2161266" cy="470748"/>
            <a:chOff x="3457193" y="3120886"/>
            <a:chExt cx="2161266" cy="47074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E4A38A-31FF-0407-1721-B1FF56B6C58C}"/>
                </a:ext>
              </a:extLst>
            </p:cNvPr>
            <p:cNvSpPr/>
            <p:nvPr/>
          </p:nvSpPr>
          <p:spPr>
            <a:xfrm>
              <a:off x="3529082" y="3200192"/>
              <a:ext cx="182467" cy="17289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5BAC3B-6C07-21CB-0ED3-B4DB884C00E3}"/>
                </a:ext>
              </a:extLst>
            </p:cNvPr>
            <p:cNvSpPr/>
            <p:nvPr/>
          </p:nvSpPr>
          <p:spPr>
            <a:xfrm>
              <a:off x="3457193" y="3418742"/>
              <a:ext cx="182467" cy="17289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96E4CF-6930-1859-2E55-1786D9A276FD}"/>
                </a:ext>
              </a:extLst>
            </p:cNvPr>
            <p:cNvSpPr/>
            <p:nvPr/>
          </p:nvSpPr>
          <p:spPr>
            <a:xfrm>
              <a:off x="5344759" y="3120886"/>
              <a:ext cx="182467" cy="17289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C78232-7656-CE2D-E57B-93E9E055134A}"/>
                </a:ext>
              </a:extLst>
            </p:cNvPr>
            <p:cNvSpPr/>
            <p:nvPr/>
          </p:nvSpPr>
          <p:spPr>
            <a:xfrm>
              <a:off x="5435992" y="3346723"/>
              <a:ext cx="182467" cy="172892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4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38" y="339764"/>
            <a:ext cx="4500562" cy="883950"/>
          </a:xfrm>
        </p:spPr>
        <p:txBody>
          <a:bodyPr/>
          <a:lstStyle/>
          <a:p>
            <a:r>
              <a:rPr lang="en-US" dirty="0"/>
              <a:t>Approach: XRD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949950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1574006"/>
            <a:ext cx="5761036" cy="5010150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Function 4: Scherrer</a:t>
            </a:r>
          </a:p>
          <a:p>
            <a:pPr lvl="1"/>
            <a:r>
              <a:rPr lang="en-US" sz="2400" dirty="0"/>
              <a:t>4 inputs: FWHM, theta value of the maximum, shape factor (k) (optional) and </a:t>
            </a:r>
            <a:r>
              <a:rPr lang="en-US" sz="2400" dirty="0" err="1"/>
              <a:t>lamda</a:t>
            </a:r>
            <a:r>
              <a:rPr lang="en-US" sz="2400" dirty="0"/>
              <a:t> (optional)</a:t>
            </a:r>
          </a:p>
          <a:p>
            <a:pPr lvl="1"/>
            <a:r>
              <a:rPr lang="en-US" sz="2400" dirty="0"/>
              <a:t>Plugs the 4 inputs into the Scherrer equation and returns the crystallite size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43F7F2-14F5-FC1E-6411-6E04A30D7904}"/>
              </a:ext>
            </a:extLst>
          </p:cNvPr>
          <p:cNvGrpSpPr/>
          <p:nvPr/>
        </p:nvGrpSpPr>
        <p:grpSpPr>
          <a:xfrm>
            <a:off x="1055347" y="3547671"/>
            <a:ext cx="3487965" cy="1635417"/>
            <a:chOff x="4721434" y="4822684"/>
            <a:chExt cx="3487965" cy="163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BABE31-E450-BFAE-AAD5-0192B1691558}"/>
                    </a:ext>
                  </a:extLst>
                </p:cNvPr>
                <p:cNvSpPr txBox="1"/>
                <p:nvPr/>
              </p:nvSpPr>
              <p:spPr>
                <a:xfrm>
                  <a:off x="5119278" y="5435577"/>
                  <a:ext cx="2692275" cy="1022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A36B58-7561-B733-B35F-B0150DFE4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78" y="5435577"/>
                  <a:ext cx="2692275" cy="10225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5973BD7-8FCE-662E-DB58-C49A6776C72D}"/>
                </a:ext>
              </a:extLst>
            </p:cNvPr>
            <p:cNvSpPr txBox="1">
              <a:spLocks/>
            </p:cNvSpPr>
            <p:nvPr/>
          </p:nvSpPr>
          <p:spPr>
            <a:xfrm>
              <a:off x="4721434" y="4822684"/>
              <a:ext cx="3487965" cy="74676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8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Scherrer Equation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1D0330-41F0-DF20-99F4-820B57375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42" y="974721"/>
            <a:ext cx="5646665" cy="143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38" y="339764"/>
            <a:ext cx="4500562" cy="883950"/>
          </a:xfrm>
        </p:spPr>
        <p:txBody>
          <a:bodyPr/>
          <a:lstStyle/>
          <a:p>
            <a:r>
              <a:rPr lang="en-US" dirty="0"/>
              <a:t>Approach: BET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Placeholder 13" descr="Data Points Digital background">
            <a:extLst>
              <a:ext uri="{FF2B5EF4-FFF2-40B4-BE49-F238E27FC236}">
                <a16:creationId xmlns:a16="http://schemas.microsoft.com/office/drawing/2014/main" id="{50462E40-6593-85AC-2639-FE9DEE5DD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9"/>
          <a:stretch/>
        </p:blipFill>
        <p:spPr>
          <a:xfrm>
            <a:off x="0" y="0"/>
            <a:ext cx="5730240" cy="6858000"/>
          </a:xfr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0D6F7862-ACA7-FB5B-61D9-A339B1837C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1223714"/>
            <a:ext cx="5761036" cy="5360442"/>
          </a:xfrm>
          <a:noFill/>
        </p:spPr>
        <p:txBody>
          <a:bodyPr>
            <a:normAutofit lnSpcReduction="10000"/>
          </a:bodyPr>
          <a:lstStyle/>
          <a:p>
            <a:r>
              <a:rPr lang="en-US" sz="3600" dirty="0"/>
              <a:t>Function 1: N2ads</a:t>
            </a:r>
          </a:p>
          <a:p>
            <a:pPr lvl="1"/>
            <a:r>
              <a:rPr lang="en-US" sz="2400" dirty="0"/>
              <a:t>1 input: Filename</a:t>
            </a:r>
          </a:p>
          <a:p>
            <a:pPr lvl="1"/>
            <a:r>
              <a:rPr lang="en-US" sz="2400" dirty="0"/>
              <a:t>Uses Pandas to read the data within the file (for any number of samples)</a:t>
            </a:r>
          </a:p>
          <a:p>
            <a:pPr lvl="2"/>
            <a:r>
              <a:rPr lang="en-US" sz="2400" dirty="0"/>
              <a:t>Store the column titles</a:t>
            </a:r>
          </a:p>
          <a:p>
            <a:pPr lvl="2"/>
            <a:r>
              <a:rPr lang="en-US" sz="2400" dirty="0"/>
              <a:t>Iterate through the column titles to index into the data and store it as </a:t>
            </a:r>
            <a:r>
              <a:rPr lang="en-US" sz="2400" dirty="0" err="1"/>
              <a:t>numpy</a:t>
            </a:r>
            <a:r>
              <a:rPr lang="en-US" sz="2400" dirty="0"/>
              <a:t> arrays for any number of samples</a:t>
            </a:r>
          </a:p>
          <a:p>
            <a:pPr lvl="1"/>
            <a:r>
              <a:rPr lang="en-US" sz="2400" dirty="0"/>
              <a:t>Plots the N</a:t>
            </a:r>
            <a:r>
              <a:rPr lang="en-US" sz="2400" baseline="-25000" dirty="0"/>
              <a:t>2</a:t>
            </a:r>
            <a:r>
              <a:rPr lang="en-US" sz="2400" dirty="0"/>
              <a:t>-Adsorption Isotherms</a:t>
            </a:r>
          </a:p>
          <a:p>
            <a:pPr lvl="1"/>
            <a:r>
              <a:rPr lang="en-US" sz="2400" dirty="0"/>
              <a:t>Returns P/P0 and </a:t>
            </a:r>
            <a:r>
              <a:rPr lang="en-US" sz="2400" dirty="0" err="1"/>
              <a:t>V</a:t>
            </a:r>
            <a:r>
              <a:rPr lang="en-US" sz="2400" baseline="-25000" dirty="0" err="1"/>
              <a:t>adsorbed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A2EE8-56C2-EBB5-1D84-11C54B6D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79" y="91041"/>
            <a:ext cx="5182682" cy="1172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8A9D19-915F-B1ED-BAC3-146159360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3502"/>
          <a:stretch/>
        </p:blipFill>
        <p:spPr>
          <a:xfrm>
            <a:off x="273779" y="1223714"/>
            <a:ext cx="5182682" cy="3052771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F4CA47D4-2EE1-1AA1-5ABD-EE26B95CD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93" y="4306329"/>
            <a:ext cx="3937008" cy="24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238" y="334786"/>
            <a:ext cx="4500562" cy="883950"/>
          </a:xfrm>
        </p:spPr>
        <p:txBody>
          <a:bodyPr/>
          <a:lstStyle/>
          <a:p>
            <a:r>
              <a:rPr lang="en-US" dirty="0"/>
              <a:t>Approach: BET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Placeholder 13" descr="Data Points Digital background">
            <a:extLst>
              <a:ext uri="{FF2B5EF4-FFF2-40B4-BE49-F238E27FC236}">
                <a16:creationId xmlns:a16="http://schemas.microsoft.com/office/drawing/2014/main" id="{50462E40-6593-85AC-2639-FE9DEE5DD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9"/>
          <a:stretch/>
        </p:blipFill>
        <p:spPr>
          <a:xfrm>
            <a:off x="0" y="0"/>
            <a:ext cx="573024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1">
                <a:extLst>
                  <a:ext uri="{FF2B5EF4-FFF2-40B4-BE49-F238E27FC236}">
                    <a16:creationId xmlns:a16="http://schemas.microsoft.com/office/drawing/2014/main" id="{20E805D3-6014-7E67-93A8-F73FFA5D8DF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067621" y="1372658"/>
                <a:ext cx="5761036" cy="5360442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600" dirty="0"/>
                  <a:t>Function 2: SSA</a:t>
                </a:r>
              </a:p>
              <a:p>
                <a:pPr lvl="1"/>
                <a:r>
                  <a:rPr lang="en-US" sz="2600" dirty="0"/>
                  <a:t>3 Inputs: P/P</a:t>
                </a:r>
                <a:r>
                  <a:rPr lang="en-US" sz="2600" baseline="-25000" dirty="0"/>
                  <a:t>0 </a:t>
                </a:r>
                <a:r>
                  <a:rPr lang="en-US" sz="2600" dirty="0"/>
                  <a:t>, V, and </a:t>
                </a:r>
                <a:r>
                  <a:rPr lang="el-GR" sz="2600" dirty="0">
                    <a:ea typeface="Cambria Math" panose="02040503050406030204" pitchFamily="18" charset="0"/>
                  </a:rPr>
                  <a:t>σ</a:t>
                </a:r>
                <a:r>
                  <a:rPr lang="en-US" sz="2600" baseline="-25000" dirty="0">
                    <a:ea typeface="Cambria Math" panose="02040503050406030204" pitchFamily="18" charset="0"/>
                  </a:rPr>
                  <a:t>0</a:t>
                </a:r>
                <a:r>
                  <a:rPr lang="en-US" sz="2600" dirty="0">
                    <a:ea typeface="Cambria Math" panose="02040503050406030204" pitchFamily="18" charset="0"/>
                  </a:rPr>
                  <a:t> (=16.2e-20, optional)</a:t>
                </a:r>
              </a:p>
              <a:p>
                <a:pPr lvl="1"/>
                <a:r>
                  <a:rPr lang="en-US" sz="2600" dirty="0">
                    <a:ea typeface="Cambria Math" panose="02040503050406030204" pitchFamily="18" charset="0"/>
                  </a:rPr>
                  <a:t>Creates data in range of 0.025 to 0.3 to be used for the fit</a:t>
                </a:r>
              </a:p>
              <a:p>
                <a:pPr lvl="1"/>
                <a:r>
                  <a:rPr lang="en-US" sz="2600" dirty="0">
                    <a:ea typeface="Cambria Math" panose="02040503050406030204" pitchFamily="18" charset="0"/>
                  </a:rPr>
                  <a:t>Uses linear regression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dirty="0"/>
                  <a:t> vs.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pPr lvl="1"/>
                <a:r>
                  <a:rPr lang="en-US" sz="2600" dirty="0"/>
                  <a:t>Calculates monolayer capacity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den>
                    </m:f>
                  </m:oMath>
                </a14:m>
                <a:r>
                  <a:rPr lang="en-US" sz="2600" dirty="0"/>
                  <a:t> )</a:t>
                </a:r>
              </a:p>
              <a:p>
                <a:pPr lvl="1"/>
                <a:r>
                  <a:rPr lang="en-US" sz="2600" dirty="0"/>
                  <a:t>Calculates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3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𝑎𝑣𝑜𝑔𝑎𝑑𝑟𝑜𝑠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0.0224 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5" name="Content Placeholder 11">
                <a:extLst>
                  <a:ext uri="{FF2B5EF4-FFF2-40B4-BE49-F238E27FC236}">
                    <a16:creationId xmlns:a16="http://schemas.microsoft.com/office/drawing/2014/main" id="{20E805D3-6014-7E67-93A8-F73FFA5D8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067621" y="1372658"/>
                <a:ext cx="5761036" cy="5360442"/>
              </a:xfrm>
              <a:blipFill>
                <a:blip r:embed="rId4"/>
                <a:stretch>
                  <a:fillRect l="-4127" t="-2386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49FD3-0CEE-F71D-C300-48A0BB6C5DDF}"/>
              </a:ext>
            </a:extLst>
          </p:cNvPr>
          <p:cNvGrpSpPr/>
          <p:nvPr/>
        </p:nvGrpSpPr>
        <p:grpSpPr>
          <a:xfrm>
            <a:off x="645433" y="590020"/>
            <a:ext cx="4631418" cy="4724930"/>
            <a:chOff x="486553" y="399520"/>
            <a:chExt cx="4043604" cy="40030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C8064C-CD3C-1A82-BD1E-6A2195163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925" y="399520"/>
              <a:ext cx="4041232" cy="15543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ED6A7F-92CC-091A-419E-EE7FA366B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807" y="1895472"/>
              <a:ext cx="4041232" cy="131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8B1F0EA-97A8-CA22-6312-758D01352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553" y="3208872"/>
              <a:ext cx="4041232" cy="119367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9F9EFB-9DA9-F767-F32F-26F14115E7C4}"/>
              </a:ext>
            </a:extLst>
          </p:cNvPr>
          <p:cNvGrpSpPr/>
          <p:nvPr/>
        </p:nvGrpSpPr>
        <p:grpSpPr>
          <a:xfrm>
            <a:off x="81229" y="1372658"/>
            <a:ext cx="5567781" cy="3479863"/>
            <a:chOff x="81229" y="1372658"/>
            <a:chExt cx="5567781" cy="3479863"/>
          </a:xfrm>
        </p:grpSpPr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D456DE8F-741D-EF3F-1164-7A8A38CFF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29" y="1372658"/>
              <a:ext cx="5567781" cy="347986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A5F8FF-9C68-9AD6-059B-C0634F72B4FD}"/>
                </a:ext>
              </a:extLst>
            </p:cNvPr>
            <p:cNvSpPr/>
            <p:nvPr/>
          </p:nvSpPr>
          <p:spPr>
            <a:xfrm>
              <a:off x="984250" y="3225800"/>
              <a:ext cx="1225550" cy="9461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BB4F66F-AFC8-8AEB-7B75-592248167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28" y="1274733"/>
            <a:ext cx="5567781" cy="34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638" y="339764"/>
            <a:ext cx="4500562" cy="883950"/>
          </a:xfrm>
        </p:spPr>
        <p:txBody>
          <a:bodyPr/>
          <a:lstStyle/>
          <a:p>
            <a:r>
              <a:rPr lang="en-US" dirty="0"/>
              <a:t>Approach: BET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Placeholder 13" descr="Data Points Digital background">
            <a:extLst>
              <a:ext uri="{FF2B5EF4-FFF2-40B4-BE49-F238E27FC236}">
                <a16:creationId xmlns:a16="http://schemas.microsoft.com/office/drawing/2014/main" id="{50462E40-6593-85AC-2639-FE9DEE5DD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09"/>
          <a:stretch/>
        </p:blipFill>
        <p:spPr>
          <a:xfrm>
            <a:off x="0" y="0"/>
            <a:ext cx="6096000" cy="6858000"/>
          </a:xfrm>
        </p:spPr>
      </p:pic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20E805D3-6014-7E67-93A8-F73FFA5D8D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223714"/>
            <a:ext cx="5761036" cy="536044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Script:</a:t>
            </a:r>
          </a:p>
          <a:p>
            <a:pPr lvl="1"/>
            <a:r>
              <a:rPr lang="en-US" sz="2400" dirty="0"/>
              <a:t>Calls the first function to extract the data</a:t>
            </a:r>
          </a:p>
          <a:p>
            <a:pPr lvl="1"/>
            <a:r>
              <a:rPr lang="en-US" sz="2400" dirty="0"/>
              <a:t>Open a file to write the specific surface area results to</a:t>
            </a:r>
          </a:p>
          <a:p>
            <a:pPr lvl="1"/>
            <a:r>
              <a:rPr lang="en-US" sz="2400" dirty="0"/>
              <a:t>Loop through the number of samples and call the second function for each </a:t>
            </a:r>
          </a:p>
          <a:p>
            <a:pPr lvl="1"/>
            <a:r>
              <a:rPr lang="en-US" sz="2400" dirty="0"/>
              <a:t>Store the data in a </a:t>
            </a:r>
            <a:r>
              <a:rPr lang="en-US" sz="2400" dirty="0" err="1"/>
              <a:t>numpy</a:t>
            </a:r>
            <a:r>
              <a:rPr lang="en-US" sz="2400" dirty="0"/>
              <a:t> array and write to text file</a:t>
            </a:r>
          </a:p>
          <a:p>
            <a:pPr lvl="1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36137-D2A3-B5F9-C675-428E03A6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6" y="1293564"/>
            <a:ext cx="5931128" cy="357688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F97D68A-E374-4849-6312-8BEDB55F1B25}"/>
              </a:ext>
            </a:extLst>
          </p:cNvPr>
          <p:cNvGrpSpPr/>
          <p:nvPr/>
        </p:nvGrpSpPr>
        <p:grpSpPr>
          <a:xfrm>
            <a:off x="82436" y="43409"/>
            <a:ext cx="5948629" cy="6714487"/>
            <a:chOff x="82436" y="43409"/>
            <a:chExt cx="5948629" cy="6714487"/>
          </a:xfrm>
        </p:grpSpPr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9174AB32-703C-899D-8671-685BF6FAF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27267" y="4568021"/>
              <a:ext cx="3503798" cy="2189875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E1C5D59-340E-0F23-60D8-6AD41D6CDAB4}"/>
                </a:ext>
              </a:extLst>
            </p:cNvPr>
            <p:cNvGrpSpPr/>
            <p:nvPr/>
          </p:nvGrpSpPr>
          <p:grpSpPr>
            <a:xfrm>
              <a:off x="82436" y="43409"/>
              <a:ext cx="5369207" cy="6463803"/>
              <a:chOff x="101544" y="104920"/>
              <a:chExt cx="5369207" cy="6463803"/>
            </a:xfrm>
          </p:grpSpPr>
          <p:pic>
            <p:nvPicPr>
              <p:cNvPr id="13" name="Picture 12" descr="Chart, line chart&#10;&#10;Description automatically generated">
                <a:extLst>
                  <a:ext uri="{FF2B5EF4-FFF2-40B4-BE49-F238E27FC236}">
                    <a16:creationId xmlns:a16="http://schemas.microsoft.com/office/drawing/2014/main" id="{042D905D-CA98-E0CB-85CE-1FA948262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44" y="104920"/>
                <a:ext cx="3934191" cy="245886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2437A62-F8EC-D487-2E65-A08B605D8D79}"/>
                  </a:ext>
                </a:extLst>
              </p:cNvPr>
              <p:cNvGrpSpPr/>
              <p:nvPr/>
            </p:nvGrpSpPr>
            <p:grpSpPr>
              <a:xfrm>
                <a:off x="118798" y="245942"/>
                <a:ext cx="5351953" cy="6322781"/>
                <a:chOff x="118798" y="245942"/>
                <a:chExt cx="5351953" cy="6322781"/>
              </a:xfrm>
            </p:grpSpPr>
            <p:pic>
              <p:nvPicPr>
                <p:cNvPr id="8" name="Picture 7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D9B07FBE-6926-35E0-AF9D-00D0F17D0B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1654" y="2498270"/>
                  <a:ext cx="3583767" cy="2239854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F52F966-7977-2420-F9A5-2210EF961610}"/>
                    </a:ext>
                  </a:extLst>
                </p:cNvPr>
                <p:cNvGrpSpPr/>
                <p:nvPr/>
              </p:nvGrpSpPr>
              <p:grpSpPr>
                <a:xfrm>
                  <a:off x="118798" y="245942"/>
                  <a:ext cx="5351953" cy="6322781"/>
                  <a:chOff x="-527445" y="-201733"/>
                  <a:chExt cx="5351953" cy="6322781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7860A912-A349-2A11-F435-3C4251747D12}"/>
                      </a:ext>
                    </a:extLst>
                  </p:cNvPr>
                  <p:cNvGrpSpPr/>
                  <p:nvPr/>
                </p:nvGrpSpPr>
                <p:grpSpPr>
                  <a:xfrm>
                    <a:off x="2283244" y="-201733"/>
                    <a:ext cx="2541264" cy="4679825"/>
                    <a:chOff x="2283244" y="-201733"/>
                    <a:chExt cx="2541264" cy="4679825"/>
                  </a:xfrm>
                </p:grpSpPr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DBE9A694-AE93-9076-640A-13233FE65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3244" y="-201733"/>
                      <a:ext cx="421460" cy="18764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DA38DC38-BC47-C7E8-2E8B-4944B432DB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3048" y="4290449"/>
                      <a:ext cx="421460" cy="18764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94D3C5A7-B50F-4368-3C49-9D2C9961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9492" y="2157476"/>
                      <a:ext cx="421460" cy="187643"/>
                    </a:xfrm>
                    <a:prstGeom prst="ellipse">
                      <a:avLst/>
                    </a:pr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2D0E2521-D08D-5814-285A-2191D01AE4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527445" y="4614668"/>
                    <a:ext cx="2225335" cy="150638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2654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4" descr="Digital Graph Screen">
            <a:extLst>
              <a:ext uri="{FF2B5EF4-FFF2-40B4-BE49-F238E27FC236}">
                <a16:creationId xmlns:a16="http://schemas.microsoft.com/office/drawing/2014/main" id="{3818A1C5-654B-04D1-B280-2ABA9CF0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r="3250" b="31296"/>
          <a:stretch/>
        </p:blipFill>
        <p:spPr>
          <a:xfrm>
            <a:off x="5916909" y="825500"/>
            <a:ext cx="6117927" cy="3909090"/>
          </a:xfrm>
          <a:prstGeom prst="rect">
            <a:avLst/>
          </a:prstGeom>
        </p:spPr>
      </p:pic>
      <p:pic>
        <p:nvPicPr>
          <p:cNvPr id="23" name="Picture Placeholder 24" descr="Digital Graph Screen">
            <a:extLst>
              <a:ext uri="{FF2B5EF4-FFF2-40B4-BE49-F238E27FC236}">
                <a16:creationId xmlns:a16="http://schemas.microsoft.com/office/drawing/2014/main" id="{D78B9377-8362-94C1-5F24-CFFB1537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r="3250" b="31296"/>
          <a:stretch/>
        </p:blipFill>
        <p:spPr>
          <a:xfrm>
            <a:off x="76200" y="939402"/>
            <a:ext cx="5756575" cy="3689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509C3-AAF8-57FC-A971-842E71D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0" y="75105"/>
            <a:ext cx="11097551" cy="1332000"/>
          </a:xfrm>
        </p:spPr>
        <p:txBody>
          <a:bodyPr/>
          <a:lstStyle/>
          <a:p>
            <a:pPr algn="ctr"/>
            <a:r>
              <a:rPr lang="en-US" dirty="0"/>
              <a:t>Results and Discussion: XRD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5BD3B-7A5C-8F87-1AEC-D3E8D23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0B7CC4CB-808A-EE05-8010-861A158EF0DE}"/>
              </a:ext>
            </a:extLst>
          </p:cNvPr>
          <p:cNvSpPr txBox="1">
            <a:spLocks/>
          </p:cNvSpPr>
          <p:nvPr/>
        </p:nvSpPr>
        <p:spPr>
          <a:xfrm>
            <a:off x="488685" y="4711700"/>
            <a:ext cx="10828203" cy="18388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XRD plots are important for a qualitative analysis of crystallinity (sharp peaks mean more crystalline while broad peaks are more amorphous)</a:t>
            </a:r>
          </a:p>
          <a:p>
            <a:r>
              <a:rPr lang="en-US" sz="2200" dirty="0"/>
              <a:t>The R</a:t>
            </a:r>
            <a:r>
              <a:rPr lang="en-US" sz="2200" baseline="30000" dirty="0"/>
              <a:t>2</a:t>
            </a:r>
            <a:r>
              <a:rPr lang="en-US" sz="2200" dirty="0"/>
              <a:t> value was very close to 1 showing that the fitting used for calculating crystallite size is reliable</a:t>
            </a:r>
          </a:p>
        </p:txBody>
      </p:sp>
      <p:pic>
        <p:nvPicPr>
          <p:cNvPr id="16" name="Content Placeholder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4401E9-4ED2-FA03-EF3B-571A14127B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38981" y="934328"/>
            <a:ext cx="5911717" cy="3694822"/>
          </a:xfrm>
        </p:spPr>
      </p:pic>
      <p:pic>
        <p:nvPicPr>
          <p:cNvPr id="20" name="Content Placeholder 19" descr="Chart, histogram&#10;&#10;Description automatically generated">
            <a:extLst>
              <a:ext uri="{FF2B5EF4-FFF2-40B4-BE49-F238E27FC236}">
                <a16:creationId xmlns:a16="http://schemas.microsoft.com/office/drawing/2014/main" id="{2403D54C-C8AD-F1F4-8BAE-A4E8E96E5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7164" y="1028303"/>
            <a:ext cx="5614986" cy="3509364"/>
          </a:xfrm>
        </p:spPr>
      </p:pic>
    </p:spTree>
    <p:extLst>
      <p:ext uri="{BB962C8B-B14F-4D97-AF65-F5344CB8AC3E}">
        <p14:creationId xmlns:p14="http://schemas.microsoft.com/office/powerpoint/2010/main" val="341184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09C3-AAF8-57FC-A971-842E71D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" y="307436"/>
            <a:ext cx="11097551" cy="1332000"/>
          </a:xfrm>
        </p:spPr>
        <p:txBody>
          <a:bodyPr/>
          <a:lstStyle/>
          <a:p>
            <a:pPr algn="ctr"/>
            <a:r>
              <a:rPr lang="en-US" dirty="0"/>
              <a:t>Results and Discussion: XRD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5BD3B-7A5C-8F87-1AEC-D3E8D23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0B7CC4CB-808A-EE05-8010-861A158EF0DE}"/>
              </a:ext>
            </a:extLst>
          </p:cNvPr>
          <p:cNvSpPr txBox="1">
            <a:spLocks/>
          </p:cNvSpPr>
          <p:nvPr/>
        </p:nvSpPr>
        <p:spPr>
          <a:xfrm>
            <a:off x="550863" y="4305300"/>
            <a:ext cx="11090274" cy="22452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crystallite size remained relatively close at low temperatures (400-500°C).</a:t>
            </a:r>
          </a:p>
          <a:p>
            <a:r>
              <a:rPr lang="en-US" sz="2200" dirty="0"/>
              <a:t>With increasing calcination temperature (from 500°C to 700°C), the crystallite size decreased</a:t>
            </a:r>
          </a:p>
          <a:p>
            <a:pPr lvl="1"/>
            <a:r>
              <a:rPr lang="en-US" sz="2200" dirty="0"/>
              <a:t>Shows signs of sintering in the materials</a:t>
            </a:r>
            <a:r>
              <a:rPr lang="en-US" sz="2200" dirty="0">
                <a:sym typeface="Wingdings" panose="05000000000000000000" pitchFamily="2" charset="2"/>
              </a:rPr>
              <a:t> elevated temperatures under an oxidizing atmosphere leads to agglomeration of particles and larger crystallites</a:t>
            </a:r>
            <a:endParaRPr lang="en-US" sz="2200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46BE5338-F460-6257-76B7-B5361CB1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5242"/>
              </p:ext>
            </p:extLst>
          </p:nvPr>
        </p:nvGraphicFramePr>
        <p:xfrm>
          <a:off x="1484312" y="1159567"/>
          <a:ext cx="9005888" cy="288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944">
                  <a:extLst>
                    <a:ext uri="{9D8B030D-6E8A-4147-A177-3AD203B41FA5}">
                      <a16:colId xmlns:a16="http://schemas.microsoft.com/office/drawing/2014/main" val="4101035249"/>
                    </a:ext>
                  </a:extLst>
                </a:gridCol>
                <a:gridCol w="4502944">
                  <a:extLst>
                    <a:ext uri="{9D8B030D-6E8A-4147-A177-3AD203B41FA5}">
                      <a16:colId xmlns:a16="http://schemas.microsoft.com/office/drawing/2014/main" val="2480572093"/>
                    </a:ext>
                  </a:extLst>
                </a:gridCol>
              </a:tblGrid>
              <a:tr h="721836">
                <a:tc>
                  <a:txBody>
                    <a:bodyPr/>
                    <a:lstStyle/>
                    <a:p>
                      <a:r>
                        <a:rPr lang="en-US" sz="2400" dirty="0"/>
                        <a:t>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Crystallite Size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58477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r>
                        <a:rPr lang="en-US" sz="2400" dirty="0"/>
                        <a:t>Sample 1 (400°C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11421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r>
                        <a:rPr lang="en-US" sz="2400" dirty="0"/>
                        <a:t>Sample 2 (500°C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68133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r>
                        <a:rPr lang="en-US" sz="2400" dirty="0"/>
                        <a:t>Sample 3 (700°C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1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940494E1-6A9C-844D-796D-9975AADE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34108"/>
          <a:stretch/>
        </p:blipFill>
        <p:spPr>
          <a:xfrm rot="5400000">
            <a:off x="1463730" y="66620"/>
            <a:ext cx="4825890" cy="743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509C3-AAF8-57FC-A971-842E71D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12" y="88051"/>
            <a:ext cx="7626351" cy="743799"/>
          </a:xfrm>
        </p:spPr>
        <p:txBody>
          <a:bodyPr/>
          <a:lstStyle/>
          <a:p>
            <a:r>
              <a:rPr lang="en-US" dirty="0"/>
              <a:t>Results and Discussion: BET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786-40CE-F302-716C-245D4287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431" y="660510"/>
            <a:ext cx="5437186" cy="535354"/>
          </a:xfrm>
        </p:spPr>
        <p:txBody>
          <a:bodyPr/>
          <a:lstStyle/>
          <a:p>
            <a:r>
              <a:rPr lang="en-US" sz="3200" dirty="0"/>
              <a:t>Results of Function 1 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A24F73A-684F-CD68-01FD-CFC94C4B0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6863" y="1548312"/>
            <a:ext cx="7154384" cy="4471488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5BD3B-7A5C-8F87-1AEC-D3E8D23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A74741F5-E9EF-BDAF-2B59-789F97FA216F}"/>
              </a:ext>
            </a:extLst>
          </p:cNvPr>
          <p:cNvSpPr txBox="1">
            <a:spLocks/>
          </p:cNvSpPr>
          <p:nvPr/>
        </p:nvSpPr>
        <p:spPr>
          <a:xfrm>
            <a:off x="7689850" y="1593850"/>
            <a:ext cx="4179886" cy="4679156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400°C and 500°C sample exhibit a type IV isotherm with an H1 hysteresis loop. [12]</a:t>
            </a:r>
          </a:p>
          <a:p>
            <a:pPr lvl="1"/>
            <a:r>
              <a:rPr lang="en-US" sz="2000" dirty="0"/>
              <a:t>Mesoporous structure with well-defined cylindrical pores</a:t>
            </a:r>
          </a:p>
          <a:p>
            <a:r>
              <a:rPr lang="en-US" sz="2400" dirty="0"/>
              <a:t>700°C sample exhibits a type V isotherm with an H3 hysteresis loop. [12]</a:t>
            </a:r>
          </a:p>
          <a:p>
            <a:pPr lvl="1"/>
            <a:r>
              <a:rPr lang="en-US" sz="2000" dirty="0"/>
              <a:t>Porous structure with slit shaped pores</a:t>
            </a:r>
          </a:p>
        </p:txBody>
      </p:sp>
    </p:spTree>
    <p:extLst>
      <p:ext uri="{BB962C8B-B14F-4D97-AF65-F5344CB8AC3E}">
        <p14:creationId xmlns:p14="http://schemas.microsoft.com/office/powerpoint/2010/main" val="122633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940494E1-6A9C-844D-796D-9975AADE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34108"/>
          <a:stretch/>
        </p:blipFill>
        <p:spPr>
          <a:xfrm rot="5400000">
            <a:off x="1149527" y="380823"/>
            <a:ext cx="3663950" cy="5645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509C3-AAF8-57FC-A971-842E71D8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12" y="88051"/>
            <a:ext cx="7626351" cy="743799"/>
          </a:xfrm>
        </p:spPr>
        <p:txBody>
          <a:bodyPr/>
          <a:lstStyle/>
          <a:p>
            <a:r>
              <a:rPr lang="en-US" dirty="0"/>
              <a:t>Results and Discussion: BET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89786-40CE-F302-716C-245D4287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300" y="660510"/>
            <a:ext cx="11501436" cy="535354"/>
          </a:xfrm>
        </p:spPr>
        <p:txBody>
          <a:bodyPr/>
          <a:lstStyle/>
          <a:p>
            <a:pPr algn="ctr"/>
            <a:r>
              <a:rPr lang="en-US" sz="3200" dirty="0"/>
              <a:t>Results of Function 1 and 2 and script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5BD3B-7A5C-8F87-1AEC-D3E8D230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A74741F5-E9EF-BDAF-2B59-789F97FA216F}"/>
              </a:ext>
            </a:extLst>
          </p:cNvPr>
          <p:cNvSpPr txBox="1">
            <a:spLocks/>
          </p:cNvSpPr>
          <p:nvPr/>
        </p:nvSpPr>
        <p:spPr>
          <a:xfrm>
            <a:off x="838201" y="5173186"/>
            <a:ext cx="10339386" cy="1596763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R</a:t>
            </a:r>
            <a:r>
              <a:rPr lang="en-US" sz="2200" baseline="30000" dirty="0"/>
              <a:t>2</a:t>
            </a:r>
            <a:r>
              <a:rPr lang="en-US" sz="2200" dirty="0"/>
              <a:t> value was very close to 1 showing that the monolayer capacity result is reliable</a:t>
            </a:r>
          </a:p>
          <a:p>
            <a:r>
              <a:rPr lang="en-US" sz="2200" dirty="0"/>
              <a:t>SSA decreased with increasing calcination temperature (from 500°C to 700°C)</a:t>
            </a:r>
          </a:p>
          <a:p>
            <a:pPr lvl="1"/>
            <a:r>
              <a:rPr lang="en-US" sz="2200" dirty="0"/>
              <a:t>Shows signs of sintering in the materials</a:t>
            </a:r>
            <a:r>
              <a:rPr lang="en-US" sz="2200" dirty="0">
                <a:sym typeface="Wingdings" panose="05000000000000000000" pitchFamily="2" charset="2"/>
              </a:rPr>
              <a:t> elevated temperatures under an oxidizing atmosphere leads to agglomeration of particles and less reactive surface area</a:t>
            </a:r>
            <a:endParaRPr lang="en-US" sz="2200" dirty="0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3E0BD10F-B0F2-7E94-ECFF-050F8C322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92919"/>
              </p:ext>
            </p:extLst>
          </p:nvPr>
        </p:nvGraphicFramePr>
        <p:xfrm>
          <a:off x="6197600" y="1557655"/>
          <a:ext cx="5740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410103524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480572093"/>
                    </a:ext>
                  </a:extLst>
                </a:gridCol>
              </a:tblGrid>
              <a:tr h="653451">
                <a:tc>
                  <a:txBody>
                    <a:bodyPr/>
                    <a:lstStyle/>
                    <a:p>
                      <a:r>
                        <a:rPr lang="en-US" sz="2400" dirty="0"/>
                        <a:t>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Specific Surface Area (m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/g)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58477"/>
                  </a:ext>
                </a:extLst>
              </a:tr>
              <a:tr h="653451">
                <a:tc>
                  <a:txBody>
                    <a:bodyPr/>
                    <a:lstStyle/>
                    <a:p>
                      <a:r>
                        <a:rPr lang="en-US" sz="2400" dirty="0"/>
                        <a:t>Sample 1 (400°C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219.53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11421"/>
                  </a:ext>
                </a:extLst>
              </a:tr>
              <a:tr h="653451">
                <a:tc>
                  <a:txBody>
                    <a:bodyPr/>
                    <a:lstStyle/>
                    <a:p>
                      <a:r>
                        <a:rPr lang="en-US" sz="2400" dirty="0"/>
                        <a:t>Sample 2 (500°C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68133"/>
                  </a:ext>
                </a:extLst>
              </a:tr>
              <a:tr h="653451">
                <a:tc>
                  <a:txBody>
                    <a:bodyPr/>
                    <a:lstStyle/>
                    <a:p>
                      <a:r>
                        <a:rPr lang="en-US" sz="2400" dirty="0"/>
                        <a:t>Sample 3 (700°C Calcined)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13478"/>
                  </a:ext>
                </a:extLst>
              </a:tr>
            </a:tbl>
          </a:graphicData>
        </a:graphic>
      </p:graphicFrame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676D9668-AABF-DB82-DD1A-85D5F9754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6877" y="1487885"/>
            <a:ext cx="5429250" cy="3393280"/>
          </a:xfrm>
        </p:spPr>
      </p:pic>
    </p:spTree>
    <p:extLst>
      <p:ext uri="{BB962C8B-B14F-4D97-AF65-F5344CB8AC3E}">
        <p14:creationId xmlns:p14="http://schemas.microsoft.com/office/powerpoint/2010/main" val="345261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3" y="4330700"/>
            <a:ext cx="4500562" cy="1562959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8236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5750" y="1974850"/>
            <a:ext cx="7899400" cy="468625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Utilization of Python allows for an open-source and free method of analyzing large quantities of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Calculations of SSA from characterization data can be performed for multiple samples at once thus saving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Calculations of crystallite size can be performed using a variety of peaks and can also be used for plotting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nature of this code allows for a user to easily plug in the data file name and to have the results returned without requiring a significant understanding of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work: Creating a user interface using prompts and XRD code working with multiple samples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6D115-CC93-558D-DF38-6FE480C679F9}"/>
              </a:ext>
            </a:extLst>
          </p:cNvPr>
          <p:cNvSpPr/>
          <p:nvPr/>
        </p:nvSpPr>
        <p:spPr>
          <a:xfrm>
            <a:off x="324089" y="656691"/>
            <a:ext cx="8832612" cy="11455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8574087" cy="1145514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Introduction: Research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D94EF2-8026-1A45-2615-1EF742EC5686}"/>
              </a:ext>
            </a:extLst>
          </p:cNvPr>
          <p:cNvSpPr/>
          <p:nvPr/>
        </p:nvSpPr>
        <p:spPr>
          <a:xfrm>
            <a:off x="324088" y="1984204"/>
            <a:ext cx="8832612" cy="4588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88" y="2124013"/>
            <a:ext cx="8750062" cy="4588683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Automobiles and other combustion sources release carbon monoxide</a:t>
            </a:r>
            <a:r>
              <a:rPr lang="en-US" kern="1200" baseline="300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[1,2] 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</a:rPr>
              <a:t>Oxidizing CO into CO</a:t>
            </a:r>
            <a:r>
              <a:rPr lang="en-US" sz="2200" baseline="-25000" dirty="0">
                <a:solidFill>
                  <a:schemeClr val="bg1">
                    <a:alpha val="60000"/>
                  </a:schemeClr>
                </a:solidFill>
              </a:rPr>
              <a:t>2</a:t>
            </a:r>
            <a:r>
              <a:rPr lang="en-US" sz="2200" dirty="0">
                <a:solidFill>
                  <a:schemeClr val="bg1">
                    <a:alpha val="60000"/>
                  </a:schemeClr>
                </a:solidFill>
              </a:rPr>
              <a:t> reduces toxicity [1,2]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22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Platinum group metals are currently used for CO oxidation</a:t>
            </a:r>
            <a:r>
              <a:rPr lang="en-US" sz="2200" dirty="0">
                <a:solidFill>
                  <a:schemeClr val="bg1">
                    <a:alpha val="60000"/>
                  </a:schemeClr>
                </a:solidFill>
              </a:rPr>
              <a:t>,  but these catalysts are expensive, difficult to obtain and have low activity at low temperatures [3]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Cerium oxide (CeO</a:t>
            </a:r>
            <a:r>
              <a:rPr lang="en-US" kern="1200" baseline="-250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) is a promising catalyst as it can easily switch between 4</a:t>
            </a:r>
            <a:r>
              <a:rPr lang="en-US" kern="1200" baseline="300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and 3</a:t>
            </a:r>
            <a:r>
              <a:rPr lang="en-US" baseline="30000" dirty="0">
                <a:solidFill>
                  <a:schemeClr val="bg1">
                    <a:alpha val="60000"/>
                  </a:schemeClr>
                </a:solidFill>
              </a:rPr>
              <a:t>+ </a:t>
            </a:r>
            <a:r>
              <a:rPr lang="en-US" dirty="0">
                <a:solidFill>
                  <a:schemeClr val="bg1">
                    <a:alpha val="60000"/>
                  </a:schemeClr>
                </a:solidFill>
              </a:rPr>
              <a:t>oxidation states forming oxygen vacancies [4,5,6] </a:t>
            </a:r>
            <a:endParaRPr lang="en-US" kern="12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Oxygen vacancies and defect sites are related to catalytic performance as they can act as active sites for CO oxidation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Research examining influence of pretreatment temperature and condition (reducing/oxidizing/inert) on ceria to evaluate the impact on the physiochemical properties and catalytic activity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2D366-9B4E-9D86-AAF7-2FF4F0C6FD61}"/>
              </a:ext>
            </a:extLst>
          </p:cNvPr>
          <p:cNvSpPr/>
          <p:nvPr/>
        </p:nvSpPr>
        <p:spPr>
          <a:xfrm>
            <a:off x="9740900" y="2222500"/>
            <a:ext cx="1993900" cy="139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CeO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FA43FE-F7DB-867C-116E-D0143128583B}"/>
              </a:ext>
            </a:extLst>
          </p:cNvPr>
          <p:cNvSpPr/>
          <p:nvPr/>
        </p:nvSpPr>
        <p:spPr>
          <a:xfrm>
            <a:off x="9740900" y="2038350"/>
            <a:ext cx="355600" cy="368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38876-931B-852A-2110-7A3B146E3823}"/>
              </a:ext>
            </a:extLst>
          </p:cNvPr>
          <p:cNvSpPr/>
          <p:nvPr/>
        </p:nvSpPr>
        <p:spPr>
          <a:xfrm>
            <a:off x="10223500" y="2032377"/>
            <a:ext cx="355600" cy="368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F4129C-4099-0C1C-1301-DBA56FC1DCFF}"/>
              </a:ext>
            </a:extLst>
          </p:cNvPr>
          <p:cNvSpPr/>
          <p:nvPr/>
        </p:nvSpPr>
        <p:spPr>
          <a:xfrm>
            <a:off x="10725150" y="2035552"/>
            <a:ext cx="355600" cy="368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A5C610-179D-2419-15AE-54CA2C098265}"/>
              </a:ext>
            </a:extLst>
          </p:cNvPr>
          <p:cNvSpPr/>
          <p:nvPr/>
        </p:nvSpPr>
        <p:spPr>
          <a:xfrm>
            <a:off x="11226800" y="2032377"/>
            <a:ext cx="355600" cy="3683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8E22CB-C330-42BE-BB12-F0715E265FF7}"/>
              </a:ext>
            </a:extLst>
          </p:cNvPr>
          <p:cNvGrpSpPr/>
          <p:nvPr/>
        </p:nvGrpSpPr>
        <p:grpSpPr>
          <a:xfrm>
            <a:off x="9740900" y="4476648"/>
            <a:ext cx="2050184" cy="1574801"/>
            <a:chOff x="9740900" y="4476648"/>
            <a:chExt cx="2050184" cy="15748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33170A-1C61-32C6-5497-3B74C693C3DE}"/>
                </a:ext>
              </a:extLst>
            </p:cNvPr>
            <p:cNvGrpSpPr/>
            <p:nvPr/>
          </p:nvGrpSpPr>
          <p:grpSpPr>
            <a:xfrm>
              <a:off x="9740900" y="4476648"/>
              <a:ext cx="1993900" cy="1574801"/>
              <a:chOff x="9740900" y="4476648"/>
              <a:chExt cx="1993900" cy="15748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169CF7-D1A0-AAAB-48D4-54CF137B6FFF}"/>
                  </a:ext>
                </a:extLst>
              </p:cNvPr>
              <p:cNvSpPr/>
              <p:nvPr/>
            </p:nvSpPr>
            <p:spPr>
              <a:xfrm>
                <a:off x="9740900" y="4660799"/>
                <a:ext cx="1993900" cy="1390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CeO</a:t>
                </a:r>
                <a:r>
                  <a:rPr lang="en-US" sz="2800" baseline="-25000" dirty="0"/>
                  <a:t>2-x</a:t>
                </a:r>
                <a:endParaRPr lang="en-US" sz="28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B0DE98-2627-328B-A7F7-C9DC07B643D9}"/>
                  </a:ext>
                </a:extLst>
              </p:cNvPr>
              <p:cNvSpPr/>
              <p:nvPr/>
            </p:nvSpPr>
            <p:spPr>
              <a:xfrm>
                <a:off x="9864754" y="4476649"/>
                <a:ext cx="355600" cy="3683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4EAA0A-F302-514A-99E8-D32C4F02901F}"/>
                  </a:ext>
                </a:extLst>
              </p:cNvPr>
              <p:cNvSpPr/>
              <p:nvPr/>
            </p:nvSpPr>
            <p:spPr>
              <a:xfrm>
                <a:off x="10321549" y="4476648"/>
                <a:ext cx="355600" cy="3683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86AC56E-FB32-ADD1-A21A-F35EBFDA7BDC}"/>
                  </a:ext>
                </a:extLst>
              </p:cNvPr>
              <p:cNvSpPr/>
              <p:nvPr/>
            </p:nvSpPr>
            <p:spPr>
              <a:xfrm>
                <a:off x="11278410" y="4484318"/>
                <a:ext cx="355600" cy="3683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F3EABE-7E03-3ECB-A96B-80C34FD0A07D}"/>
                  </a:ext>
                </a:extLst>
              </p:cNvPr>
              <p:cNvSpPr/>
              <p:nvPr/>
            </p:nvSpPr>
            <p:spPr>
              <a:xfrm>
                <a:off x="10831582" y="4476648"/>
                <a:ext cx="355600" cy="3759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C18485-1F42-88A8-2541-F279C10247A7}"/>
                </a:ext>
              </a:extLst>
            </p:cNvPr>
            <p:cNvSpPr txBox="1"/>
            <p:nvPr/>
          </p:nvSpPr>
          <p:spPr>
            <a:xfrm>
              <a:off x="10335840" y="4835506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Ce</a:t>
              </a:r>
              <a:r>
                <a:rPr lang="en-US" sz="2400" baseline="30000" dirty="0"/>
                <a:t>3+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C5E745-48DC-DC05-47C7-7D8A295CFE07}"/>
                </a:ext>
              </a:extLst>
            </p:cNvPr>
            <p:cNvSpPr txBox="1"/>
            <p:nvPr/>
          </p:nvSpPr>
          <p:spPr>
            <a:xfrm>
              <a:off x="11018115" y="4864301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Ce</a:t>
              </a:r>
              <a:r>
                <a:rPr lang="en-US" sz="2400" baseline="30000" dirty="0"/>
                <a:t>3+</a:t>
              </a:r>
              <a:endParaRPr lang="en-US" sz="2400" dirty="0"/>
            </a:p>
          </p:txBody>
        </p:sp>
      </p:grp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5050D47F-59D3-9A67-9754-B2ABA86BA9CD}"/>
              </a:ext>
            </a:extLst>
          </p:cNvPr>
          <p:cNvSpPr/>
          <p:nvPr/>
        </p:nvSpPr>
        <p:spPr>
          <a:xfrm>
            <a:off x="10360430" y="1532034"/>
            <a:ext cx="1124760" cy="509765"/>
          </a:xfrm>
          <a:prstGeom prst="curved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F9A9A-BB50-22EE-30F2-5847EE1F1E2F}"/>
              </a:ext>
            </a:extLst>
          </p:cNvPr>
          <p:cNvSpPr txBox="1"/>
          <p:nvPr/>
        </p:nvSpPr>
        <p:spPr>
          <a:xfrm>
            <a:off x="10069201" y="112811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73BE7-8522-4EBC-54C1-BFF238039B08}"/>
              </a:ext>
            </a:extLst>
          </p:cNvPr>
          <p:cNvSpPr txBox="1"/>
          <p:nvPr/>
        </p:nvSpPr>
        <p:spPr>
          <a:xfrm>
            <a:off x="11060792" y="112189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4832585-DE18-6D60-03D2-E9DE5E3ED3E5}"/>
              </a:ext>
            </a:extLst>
          </p:cNvPr>
          <p:cNvSpPr/>
          <p:nvPr/>
        </p:nvSpPr>
        <p:spPr>
          <a:xfrm>
            <a:off x="10602873" y="3714750"/>
            <a:ext cx="400159" cy="585057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08A3-E9EE-BCC3-FBBF-5579CC7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7F5C-6B6F-352B-B51F-ED85FBE3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07" y="1300641"/>
            <a:ext cx="11090274" cy="3979625"/>
          </a:xfrm>
        </p:spPr>
        <p:txBody>
          <a:bodyPr/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J.A. Rodriguez et al., Ceria-Based Model Catalysts: Fundamental Studies on the Importance of the Metal-Ceria Interface in CO Oxidation, the Water-Gas Shift, CO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Hydrogenation, and Methane and Alcohol Reforming, Chem. Soc. Rev. 46 (2017) 1824-1841. 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https://doi.org/10.1039/C6CS00863A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NASA Global Climate Change, Fourteen years of carbon monoxide from MOPITT. 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https://climate.nasa.gov/news/2291/fourteen-years-of-carbon-monoxide-from-mopitt/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2015.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Langmuir, The mechanism of the catalytic action of platinum in the reactions 2CO + O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2CO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2H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O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2H</a:t>
            </a:r>
            <a:r>
              <a:rPr lang="en-US" sz="1400" b="0" i="0" u="none" strike="noStrike" cap="none" baseline="-25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O, Transactions of the Faraday Society. 17 (1922) 621-654. 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https://doi.org/10.1039/TF9221700621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Özkan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al., Rational Synthesis Concept for Cerium Oxide Nanoparticles: On the Impact of Particle Size on the Oxygen Storage Capacity, The Journal of Physical Chemistry C. 124 (2020) 8736-8748. 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https://doi.org/10.1021/acs.jpcc.0c00010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Aneggi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al., Surface-structure sensitivity of CO Oxidation Over Polycrystalline Ceria Powders, Journal of Catalysis. 234 (2005) 88-95. </a:t>
            </a:r>
            <a:r>
              <a:rPr lang="en-US" sz="1400" b="0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https://doi:10.1016/j.jcat.2005.06.008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 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J.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Kullgren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Oxygen Vacancy Chemistry in Ceria, Digital Comprehensive Summaries of Uppsala Dissertations from the Faculty of Science and Technology. 896 (2012) 59.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Alshammari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al., Supported Gold Nanoparticles as Promising Catalysts,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Catalystic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of Nano-Gold Catalysts (2016). http://dx.doi.org/10.5772/64394 </a:t>
            </a:r>
            <a:endParaRPr lang="en-US"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Origin.</a:t>
            </a: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Cientifico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Software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Cientifico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S.L. http://www.softwarecientifico.com/origin/</a:t>
            </a:r>
            <a:endParaRPr lang="en-US"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XRD Crystallite (Grain) Size Calculator (Scherrer Equation).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Instanano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Instanano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https://instanano.com/all/characterization/xrd/crystallite-size/. 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[10] 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C.F. Holder et al., Tutorial on Powder X-ray Diffraction for Characterizing Nanoscale Materials, ACS Nano 13 (2019) 7359-7365. http://dx.doi.org/10.1021/acsnano.9b05157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[11] 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Particle Tech Labs, BET Specific Surface Area. https://particletechlabs.com/analytical-testing/bet-specific-surface-area/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[12] 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M. </a:t>
            </a:r>
            <a:r>
              <a:rPr lang="en-US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Thommes</a:t>
            </a: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al. Physisorption of gases, with special reference to the evaluation of surface area and pore size distribution, Pure Applied Chemistry. 87 (2015) 1051-1069.</a:t>
            </a:r>
          </a:p>
          <a:p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61EC-F52B-6CB6-64F1-AFB4CEE4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8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6" descr="Data Points Digital background">
            <a:extLst>
              <a:ext uri="{FF2B5EF4-FFF2-40B4-BE49-F238E27FC236}">
                <a16:creationId xmlns:a16="http://schemas.microsoft.com/office/drawing/2014/main" id="{7C849B4E-0AE0-8873-6710-62931481C5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3"/>
          <a:stretch/>
        </p:blipFill>
        <p:spPr>
          <a:xfrm>
            <a:off x="6385309" y="0"/>
            <a:ext cx="5832997" cy="6858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2" y="827398"/>
            <a:ext cx="11097551" cy="879475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170" y="1629002"/>
            <a:ext cx="5832996" cy="3992480"/>
          </a:xfrm>
        </p:spPr>
        <p:txBody>
          <a:bodyPr/>
          <a:lstStyle/>
          <a:p>
            <a:r>
              <a:rPr lang="en-US" dirty="0"/>
              <a:t>Characterization of catalysts uses many different techniques</a:t>
            </a:r>
          </a:p>
          <a:p>
            <a:pPr lvl="1"/>
            <a:r>
              <a:rPr lang="en-US" sz="2000" dirty="0"/>
              <a:t>XRD</a:t>
            </a:r>
          </a:p>
          <a:p>
            <a:pPr lvl="1"/>
            <a:r>
              <a:rPr lang="en-US" sz="2000" dirty="0"/>
              <a:t>BET</a:t>
            </a:r>
          </a:p>
          <a:p>
            <a:r>
              <a:rPr lang="en-US" dirty="0"/>
              <a:t>These techniques require various numerical methods to analyze the results</a:t>
            </a:r>
          </a:p>
          <a:p>
            <a:r>
              <a:rPr lang="en-US" dirty="0"/>
              <a:t>With multiple samples, analysis could take a long time when performed by hand </a:t>
            </a:r>
          </a:p>
          <a:p>
            <a:r>
              <a:rPr lang="en-US" dirty="0"/>
              <a:t>Many applications capable of the calculations such as </a:t>
            </a:r>
            <a:r>
              <a:rPr lang="en-US" dirty="0" err="1"/>
              <a:t>OriginLab</a:t>
            </a:r>
            <a:r>
              <a:rPr lang="en-US" dirty="0"/>
              <a:t> require subscriptions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D257E-11E8-6E74-17F6-A80255F855D3}"/>
              </a:ext>
            </a:extLst>
          </p:cNvPr>
          <p:cNvGrpSpPr/>
          <p:nvPr/>
        </p:nvGrpSpPr>
        <p:grpSpPr>
          <a:xfrm>
            <a:off x="6754843" y="5004385"/>
            <a:ext cx="5306320" cy="1656715"/>
            <a:chOff x="6277667" y="723900"/>
            <a:chExt cx="4777913" cy="14097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AD3259-9687-B477-4C8C-50C1780CDE45}"/>
                </a:ext>
              </a:extLst>
            </p:cNvPr>
            <p:cNvSpPr/>
            <p:nvPr/>
          </p:nvSpPr>
          <p:spPr>
            <a:xfrm>
              <a:off x="6277667" y="749193"/>
              <a:ext cx="4777913" cy="11455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OriginLab - Origin and OriginPro - Data Analysis and Graphing Software">
              <a:extLst>
                <a:ext uri="{FF2B5EF4-FFF2-40B4-BE49-F238E27FC236}">
                  <a16:creationId xmlns:a16="http://schemas.microsoft.com/office/drawing/2014/main" id="{0BF4EAAB-A57C-490C-BC3C-A389D99C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437" y="723900"/>
              <a:ext cx="4524375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Some selected characterization methods of supported AuNPs' catalysts. |  Download Scientific Diagram">
            <a:extLst>
              <a:ext uri="{FF2B5EF4-FFF2-40B4-BE49-F238E27FC236}">
                <a16:creationId xmlns:a16="http://schemas.microsoft.com/office/drawing/2014/main" id="{F968A38D-40F2-86CD-1435-92F893AB0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3"/>
          <a:stretch/>
        </p:blipFill>
        <p:spPr bwMode="auto">
          <a:xfrm>
            <a:off x="7026949" y="264478"/>
            <a:ext cx="4848744" cy="44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7DF10-9E75-4D4C-A947-82554B338071}"/>
              </a:ext>
            </a:extLst>
          </p:cNvPr>
          <p:cNvSpPr txBox="1"/>
          <p:nvPr/>
        </p:nvSpPr>
        <p:spPr>
          <a:xfrm>
            <a:off x="11331954" y="4133093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556AF-9FDB-C7A3-DF79-641779D52FEA}"/>
              </a:ext>
            </a:extLst>
          </p:cNvPr>
          <p:cNvSpPr txBox="1"/>
          <p:nvPr/>
        </p:nvSpPr>
        <p:spPr>
          <a:xfrm>
            <a:off x="11587818" y="493707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275068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EDD-CB75-FF1E-D429-F6279CA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327525"/>
            <a:ext cx="5399995" cy="1332000"/>
          </a:xfrm>
        </p:spPr>
        <p:txBody>
          <a:bodyPr/>
          <a:lstStyle/>
          <a:p>
            <a:r>
              <a:rPr lang="en-US" dirty="0"/>
              <a:t>Background: XRD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133A-64F7-44E4-82B0-88055725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700" y="1107024"/>
            <a:ext cx="5519717" cy="528420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Characterization technique used for determining phase composition, crystal structure, </a:t>
            </a:r>
            <a:r>
              <a:rPr lang="en-US" b="1" dirty="0">
                <a:solidFill>
                  <a:schemeClr val="tx2">
                    <a:alpha val="60000"/>
                  </a:schemeClr>
                </a:solidFill>
              </a:rPr>
              <a:t>crystallite size, </a:t>
            </a:r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orientation of powder, etc. [10]</a:t>
            </a: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Crystallite size requires the use of the Scherrer Equation</a:t>
            </a: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Requires determination of</a:t>
            </a:r>
          </a:p>
          <a:p>
            <a:pPr lvl="1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Maximum value</a:t>
            </a:r>
          </a:p>
          <a:p>
            <a:pPr lvl="1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  <a:ea typeface="Cambria Math" panose="02040503050406030204" pitchFamily="18" charset="0"/>
              </a:rPr>
              <a:t>θ value at which the maximum occurs</a:t>
            </a: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Determination of the width of half the maximum</a:t>
            </a:r>
          </a:p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Goal: Plot the XRD spectra and determine the crystallite size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1BAB-3178-4762-8CE8-579881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02E072-A40E-8FB7-BD03-1E6D049D8AAC}"/>
              </a:ext>
            </a:extLst>
          </p:cNvPr>
          <p:cNvGrpSpPr/>
          <p:nvPr/>
        </p:nvGrpSpPr>
        <p:grpSpPr>
          <a:xfrm>
            <a:off x="6883276" y="3841299"/>
            <a:ext cx="4169534" cy="1635417"/>
            <a:chOff x="4721434" y="4822684"/>
            <a:chExt cx="4169534" cy="163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A36B58-7561-B733-B35F-B0150DFE4261}"/>
                    </a:ext>
                  </a:extLst>
                </p:cNvPr>
                <p:cNvSpPr txBox="1"/>
                <p:nvPr/>
              </p:nvSpPr>
              <p:spPr>
                <a:xfrm>
                  <a:off x="5119278" y="5435577"/>
                  <a:ext cx="2692275" cy="10225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A36B58-7561-B733-B35F-B0150DFE4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278" y="5435577"/>
                  <a:ext cx="2692275" cy="10225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9C9C475-F7D8-8E94-6ED8-275B253101C1}"/>
                </a:ext>
              </a:extLst>
            </p:cNvPr>
            <p:cNvSpPr txBox="1">
              <a:spLocks/>
            </p:cNvSpPr>
            <p:nvPr/>
          </p:nvSpPr>
          <p:spPr>
            <a:xfrm>
              <a:off x="4721434" y="4822684"/>
              <a:ext cx="4169534" cy="74676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8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latin typeface="+mn-lt"/>
                </a:rPr>
                <a:t>Scherrer Equation [9]</a:t>
              </a:r>
            </a:p>
          </p:txBody>
        </p:sp>
      </p:grpSp>
      <p:pic>
        <p:nvPicPr>
          <p:cNvPr id="2050" name="Picture 2" descr="XRD Crystallite (grain) Size Calculator (Scherrer Equation) - InstaNANO">
            <a:extLst>
              <a:ext uri="{FF2B5EF4-FFF2-40B4-BE49-F238E27FC236}">
                <a16:creationId xmlns:a16="http://schemas.microsoft.com/office/drawing/2014/main" id="{E816BE99-1C70-FDFA-2EF5-05D2792E7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 t="23598" r="2828" b="8010"/>
          <a:stretch/>
        </p:blipFill>
        <p:spPr bwMode="auto">
          <a:xfrm>
            <a:off x="6131132" y="327525"/>
            <a:ext cx="5744029" cy="34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167620D-381D-D7EC-DBA7-18AA80F82791}"/>
              </a:ext>
            </a:extLst>
          </p:cNvPr>
          <p:cNvSpPr txBox="1">
            <a:spLocks/>
          </p:cNvSpPr>
          <p:nvPr/>
        </p:nvSpPr>
        <p:spPr>
          <a:xfrm>
            <a:off x="6413500" y="5781443"/>
            <a:ext cx="5618596" cy="16054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K: Shape Factor     </a:t>
            </a:r>
            <a:r>
              <a:rPr lang="en-US" sz="2800" dirty="0">
                <a:latin typeface="+mn-lt"/>
                <a:ea typeface="Cambria Math" panose="02040503050406030204" pitchFamily="18" charset="0"/>
              </a:rPr>
              <a:t>λ: X-ray Wavelength</a:t>
            </a:r>
          </a:p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FWHM                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Bragg Angle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A6100-44C9-A641-CC87-0B77239E750E}"/>
              </a:ext>
            </a:extLst>
          </p:cNvPr>
          <p:cNvSpPr txBox="1"/>
          <p:nvPr/>
        </p:nvSpPr>
        <p:spPr>
          <a:xfrm>
            <a:off x="11274482" y="36560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26627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076" name="Freeform: Shape 307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77" name="Oval 308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78" name="Oval 308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: Shape 308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E1EDD-CB75-FF1E-D429-F6279CA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726" y="99332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/>
              <a:t>Background: </a:t>
            </a:r>
            <a:r>
              <a:rPr lang="en-US" sz="4400" dirty="0" err="1"/>
              <a:t>Brunauer</a:t>
            </a:r>
            <a:r>
              <a:rPr lang="en-US" sz="4400" dirty="0"/>
              <a:t>-Emmett-Teller (BET)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133A-64F7-44E4-82B0-88055725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971" y="2604957"/>
            <a:ext cx="5437187" cy="3394484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dirty="0"/>
              <a:t>Characterization technique used for determining the specific surface area (SSA), and pore size distributions of catalysts [12]</a:t>
            </a:r>
          </a:p>
          <a:p>
            <a:r>
              <a:rPr lang="en-US" dirty="0"/>
              <a:t>To determine the SSA,  the data must be examined when only a monolayer has formed. (0.025 &lt; P/P</a:t>
            </a:r>
            <a:r>
              <a:rPr lang="en-US" baseline="-25000" dirty="0"/>
              <a:t>0 </a:t>
            </a:r>
            <a:r>
              <a:rPr lang="en-US" dirty="0"/>
              <a:t>&lt; 0.30) [12]</a:t>
            </a:r>
          </a:p>
          <a:p>
            <a:r>
              <a:rPr lang="en-US" dirty="0"/>
              <a:t>Goal: Create a program that can plot adsorption isotherms and calculate the SSA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1BAB-3178-4762-8CE8-579881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0D09-87E8-3B22-2AB9-DE6ECA09CC49}"/>
              </a:ext>
            </a:extLst>
          </p:cNvPr>
          <p:cNvSpPr/>
          <p:nvPr/>
        </p:nvSpPr>
        <p:spPr>
          <a:xfrm>
            <a:off x="210457" y="428171"/>
            <a:ext cx="5790133" cy="199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E7EEB-8089-EE91-1EE2-F47A69F15AEA}"/>
                  </a:ext>
                </a:extLst>
              </p:cNvPr>
              <p:cNvSpPr txBox="1"/>
              <p:nvPr/>
            </p:nvSpPr>
            <p:spPr>
              <a:xfrm>
                <a:off x="278301" y="1262507"/>
                <a:ext cx="5499711" cy="895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E7EEB-8089-EE91-1EE2-F47A69F1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01" y="1262507"/>
                <a:ext cx="5499711" cy="895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7860D85-90A6-2CEE-F1ED-93D72B0A8B18}"/>
              </a:ext>
            </a:extLst>
          </p:cNvPr>
          <p:cNvSpPr txBox="1">
            <a:spLocks/>
          </p:cNvSpPr>
          <p:nvPr/>
        </p:nvSpPr>
        <p:spPr>
          <a:xfrm>
            <a:off x="1394193" y="652931"/>
            <a:ext cx="2588185" cy="746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BET equation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6A249-0CF6-C886-C286-698D074CE88D}"/>
              </a:ext>
            </a:extLst>
          </p:cNvPr>
          <p:cNvSpPr/>
          <p:nvPr/>
        </p:nvSpPr>
        <p:spPr>
          <a:xfrm>
            <a:off x="210456" y="2526527"/>
            <a:ext cx="5790133" cy="25282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F7FE99-D83F-1FA5-2D55-8C7C5CF5FAEA}"/>
              </a:ext>
            </a:extLst>
          </p:cNvPr>
          <p:cNvSpPr txBox="1">
            <a:spLocks/>
          </p:cNvSpPr>
          <p:nvPr/>
        </p:nvSpPr>
        <p:spPr>
          <a:xfrm>
            <a:off x="774845" y="2629047"/>
            <a:ext cx="4729226" cy="746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BET equation linearized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3550ED-0D48-2507-DBE0-CE2D633F1F27}"/>
                  </a:ext>
                </a:extLst>
              </p:cNvPr>
              <p:cNvSpPr txBox="1"/>
              <p:nvPr/>
            </p:nvSpPr>
            <p:spPr>
              <a:xfrm>
                <a:off x="774845" y="3315665"/>
                <a:ext cx="4464556" cy="71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3550ED-0D48-2507-DBE0-CE2D633F1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5" y="3315665"/>
                <a:ext cx="4464556" cy="71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958E767-3002-ACE3-1E37-D2577D19BE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842" y="4248017"/>
                <a:ext cx="5583748" cy="69435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Slope=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	y-intercept=</a:t>
                </a:r>
                <a:r>
                  <a:rPr lang="en-US" sz="2400" b="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958E767-3002-ACE3-1E37-D2577D19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2" y="4248017"/>
                <a:ext cx="5583748" cy="694357"/>
              </a:xfrm>
              <a:prstGeom prst="rect">
                <a:avLst/>
              </a:prstGeom>
              <a:blipFill>
                <a:blip r:embed="rId5"/>
                <a:stretch>
                  <a:fillRect l="-327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AEDD185-407B-AD7D-2FDD-4DAF3D519590}"/>
              </a:ext>
            </a:extLst>
          </p:cNvPr>
          <p:cNvSpPr/>
          <p:nvPr/>
        </p:nvSpPr>
        <p:spPr>
          <a:xfrm>
            <a:off x="209749" y="5167086"/>
            <a:ext cx="5790132" cy="15457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A7F93-63B5-F044-6F72-E379ED9975D0}"/>
                  </a:ext>
                </a:extLst>
              </p:cNvPr>
              <p:cNvSpPr txBox="1"/>
              <p:nvPr/>
            </p:nvSpPr>
            <p:spPr>
              <a:xfrm>
                <a:off x="538997" y="5276955"/>
                <a:ext cx="243816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A7F93-63B5-F044-6F72-E379ED997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7" y="5276955"/>
                <a:ext cx="2438168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0FEC8-8C6B-8D8F-C5A7-1E2D95BFEF2F}"/>
                  </a:ext>
                </a:extLst>
              </p:cNvPr>
              <p:cNvSpPr txBox="1"/>
              <p:nvPr/>
            </p:nvSpPr>
            <p:spPr>
              <a:xfrm>
                <a:off x="3468578" y="5326594"/>
                <a:ext cx="2572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Monolayer Capacity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0FEC8-8C6B-8D8F-C5A7-1E2D95BFE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78" y="5326594"/>
                <a:ext cx="257284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EFCC7-1C6E-C940-773B-74A33BA587F6}"/>
                  </a:ext>
                </a:extLst>
              </p:cNvPr>
              <p:cNvSpPr txBox="1"/>
              <p:nvPr/>
            </p:nvSpPr>
            <p:spPr>
              <a:xfrm>
                <a:off x="465403" y="5959390"/>
                <a:ext cx="2750753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𝑎𝑣𝑜𝑔𝑎𝑑𝑟𝑜𝑠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0.0224 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EFCC7-1C6E-C940-773B-74A33BA5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3" y="5959390"/>
                <a:ext cx="2750753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CF3D1-6A23-E545-1E69-50F5BF20FD65}"/>
                  </a:ext>
                </a:extLst>
              </p:cNvPr>
              <p:cNvSpPr txBox="1"/>
              <p:nvPr/>
            </p:nvSpPr>
            <p:spPr>
              <a:xfrm>
                <a:off x="3427039" y="5972827"/>
                <a:ext cx="25728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Cross-sectional area of N</a:t>
                </a:r>
                <a:r>
                  <a:rPr lang="en-US" baseline="-25000" dirty="0"/>
                  <a:t>2</a:t>
                </a:r>
                <a:r>
                  <a:rPr lang="en-US" dirty="0"/>
                  <a:t> (16.2 Å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CF3D1-6A23-E545-1E69-50F5BF20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039" y="5972827"/>
                <a:ext cx="2572841" cy="646331"/>
              </a:xfrm>
              <a:prstGeom prst="rect">
                <a:avLst/>
              </a:prstGeom>
              <a:blipFill>
                <a:blip r:embed="rId9"/>
                <a:stretch>
                  <a:fillRect l="-18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6F1F7-B096-5132-4DEB-0436E1E2BFAA}"/>
              </a:ext>
            </a:extLst>
          </p:cNvPr>
          <p:cNvGrpSpPr/>
          <p:nvPr/>
        </p:nvGrpSpPr>
        <p:grpSpPr>
          <a:xfrm>
            <a:off x="197011" y="327995"/>
            <a:ext cx="5866791" cy="6367892"/>
            <a:chOff x="197011" y="327995"/>
            <a:chExt cx="5866791" cy="6367892"/>
          </a:xfrm>
        </p:grpSpPr>
        <p:pic>
          <p:nvPicPr>
            <p:cNvPr id="3074" name="Picture 2" descr="BET Specific Surface Area Testing - Particle Technology Labs">
              <a:extLst>
                <a:ext uri="{FF2B5EF4-FFF2-40B4-BE49-F238E27FC236}">
                  <a16:creationId xmlns:a16="http://schemas.microsoft.com/office/drawing/2014/main" id="{84C3F5C6-BACB-C254-E18E-A9ED9132D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62" b="2064"/>
            <a:stretch/>
          </p:blipFill>
          <p:spPr bwMode="auto">
            <a:xfrm>
              <a:off x="197011" y="327995"/>
              <a:ext cx="5866791" cy="6367892"/>
            </a:xfrm>
            <a:custGeom>
              <a:avLst/>
              <a:gdLst/>
              <a:ahLst/>
              <a:cxnLst/>
              <a:rect l="l" t="t" r="r" b="b"/>
              <a:pathLst>
                <a:path w="5092062" h="5759450">
                  <a:moveTo>
                    <a:pt x="0" y="0"/>
                  </a:moveTo>
                  <a:lnTo>
                    <a:pt x="5092062" y="0"/>
                  </a:lnTo>
                  <a:lnTo>
                    <a:pt x="5092062" y="5759450"/>
                  </a:lnTo>
                  <a:lnTo>
                    <a:pt x="0" y="575945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D3DB3-4381-9C04-96A9-A3A4ABF8375A}"/>
                </a:ext>
              </a:extLst>
            </p:cNvPr>
            <p:cNvSpPr txBox="1"/>
            <p:nvPr/>
          </p:nvSpPr>
          <p:spPr>
            <a:xfrm>
              <a:off x="5300735" y="595585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84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1EDD-CB75-FF1E-D429-F6279CAC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726" y="99332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/>
              <a:t>Background: </a:t>
            </a:r>
            <a:r>
              <a:rPr lang="en-US" sz="4400" dirty="0" err="1"/>
              <a:t>Brunauer</a:t>
            </a:r>
            <a:r>
              <a:rPr lang="en-US" sz="4400" dirty="0"/>
              <a:t>-Emmett-Teller (BET)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133A-64F7-44E4-82B0-88055725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971" y="2604957"/>
            <a:ext cx="5437187" cy="3394484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Characterization technique used for determining the specific surface area (SSA), and pore size distributions of catalysts</a:t>
            </a:r>
          </a:p>
          <a:p>
            <a:r>
              <a:rPr lang="en-US" dirty="0"/>
              <a:t>To determine the SSA,  the data must be examined when only a monolayer has formed. (0.025 &lt; P/P</a:t>
            </a:r>
            <a:r>
              <a:rPr lang="en-US" baseline="-25000" dirty="0"/>
              <a:t>0 </a:t>
            </a:r>
            <a:r>
              <a:rPr lang="en-US" dirty="0"/>
              <a:t>&lt; 0.30)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1BAB-3178-4762-8CE8-579881EC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0D09-87E8-3B22-2AB9-DE6ECA09CC49}"/>
              </a:ext>
            </a:extLst>
          </p:cNvPr>
          <p:cNvSpPr/>
          <p:nvPr/>
        </p:nvSpPr>
        <p:spPr>
          <a:xfrm>
            <a:off x="210457" y="428171"/>
            <a:ext cx="5790133" cy="199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E7EEB-8089-EE91-1EE2-F47A69F15AEA}"/>
                  </a:ext>
                </a:extLst>
              </p:cNvPr>
              <p:cNvSpPr txBox="1"/>
              <p:nvPr/>
            </p:nvSpPr>
            <p:spPr>
              <a:xfrm>
                <a:off x="278301" y="1262507"/>
                <a:ext cx="5499711" cy="895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E7EEB-8089-EE91-1EE2-F47A69F1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01" y="1262507"/>
                <a:ext cx="5499711" cy="895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7860D85-90A6-2CEE-F1ED-93D72B0A8B18}"/>
              </a:ext>
            </a:extLst>
          </p:cNvPr>
          <p:cNvSpPr txBox="1">
            <a:spLocks/>
          </p:cNvSpPr>
          <p:nvPr/>
        </p:nvSpPr>
        <p:spPr>
          <a:xfrm>
            <a:off x="1394193" y="652931"/>
            <a:ext cx="2588185" cy="746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BET equation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6A249-0CF6-C886-C286-698D074CE88D}"/>
              </a:ext>
            </a:extLst>
          </p:cNvPr>
          <p:cNvSpPr/>
          <p:nvPr/>
        </p:nvSpPr>
        <p:spPr>
          <a:xfrm>
            <a:off x="210456" y="2526527"/>
            <a:ext cx="5790133" cy="25282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F7FE99-D83F-1FA5-2D55-8C7C5CF5FAEA}"/>
              </a:ext>
            </a:extLst>
          </p:cNvPr>
          <p:cNvSpPr txBox="1">
            <a:spLocks/>
          </p:cNvSpPr>
          <p:nvPr/>
        </p:nvSpPr>
        <p:spPr>
          <a:xfrm>
            <a:off x="774845" y="2629047"/>
            <a:ext cx="4729226" cy="7467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BET equation linearized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3550ED-0D48-2507-DBE0-CE2D633F1F27}"/>
                  </a:ext>
                </a:extLst>
              </p:cNvPr>
              <p:cNvSpPr txBox="1"/>
              <p:nvPr/>
            </p:nvSpPr>
            <p:spPr>
              <a:xfrm>
                <a:off x="774845" y="3315665"/>
                <a:ext cx="4464556" cy="71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3550ED-0D48-2507-DBE0-CE2D633F1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5" y="3315665"/>
                <a:ext cx="4464556" cy="710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958E767-3002-ACE3-1E37-D2577D19BE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842" y="4248017"/>
                <a:ext cx="5583748" cy="69435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Slope=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	y-intercept=</a:t>
                </a:r>
                <a:r>
                  <a:rPr lang="en-US" sz="2400" b="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958E767-3002-ACE3-1E37-D2577D19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2" y="4248017"/>
                <a:ext cx="5583748" cy="694357"/>
              </a:xfrm>
              <a:prstGeom prst="rect">
                <a:avLst/>
              </a:prstGeom>
              <a:blipFill>
                <a:blip r:embed="rId5"/>
                <a:stretch>
                  <a:fillRect l="-327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AEDD185-407B-AD7D-2FDD-4DAF3D519590}"/>
              </a:ext>
            </a:extLst>
          </p:cNvPr>
          <p:cNvSpPr/>
          <p:nvPr/>
        </p:nvSpPr>
        <p:spPr>
          <a:xfrm>
            <a:off x="209749" y="5167086"/>
            <a:ext cx="5790132" cy="15457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A7F93-63B5-F044-6F72-E379ED9975D0}"/>
                  </a:ext>
                </a:extLst>
              </p:cNvPr>
              <p:cNvSpPr txBox="1"/>
              <p:nvPr/>
            </p:nvSpPr>
            <p:spPr>
              <a:xfrm>
                <a:off x="538997" y="5276955"/>
                <a:ext cx="243816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A7F93-63B5-F044-6F72-E379ED997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7" y="5276955"/>
                <a:ext cx="2438168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0FEC8-8C6B-8D8F-C5A7-1E2D95BFEF2F}"/>
                  </a:ext>
                </a:extLst>
              </p:cNvPr>
              <p:cNvSpPr txBox="1"/>
              <p:nvPr/>
            </p:nvSpPr>
            <p:spPr>
              <a:xfrm>
                <a:off x="3468578" y="5326594"/>
                <a:ext cx="2572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Monolayer Capacity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70FEC8-8C6B-8D8F-C5A7-1E2D95BFE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78" y="5326594"/>
                <a:ext cx="2572841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EFCC7-1C6E-C940-773B-74A33BA587F6}"/>
                  </a:ext>
                </a:extLst>
              </p:cNvPr>
              <p:cNvSpPr txBox="1"/>
              <p:nvPr/>
            </p:nvSpPr>
            <p:spPr>
              <a:xfrm>
                <a:off x="465403" y="5959390"/>
                <a:ext cx="2750753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𝑎𝑣𝑜𝑔𝑎𝑑𝑟𝑜𝑠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0.0224 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EFCC7-1C6E-C940-773B-74A33BA5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3" y="5959390"/>
                <a:ext cx="2750753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CF3D1-6A23-E545-1E69-50F5BF20FD65}"/>
                  </a:ext>
                </a:extLst>
              </p:cNvPr>
              <p:cNvSpPr txBox="1"/>
              <p:nvPr/>
            </p:nvSpPr>
            <p:spPr>
              <a:xfrm>
                <a:off x="3427039" y="5972827"/>
                <a:ext cx="257284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Cross-sectional area of N</a:t>
                </a:r>
                <a:r>
                  <a:rPr lang="en-US" baseline="-25000" dirty="0"/>
                  <a:t>2</a:t>
                </a:r>
                <a:r>
                  <a:rPr lang="en-US" dirty="0"/>
                  <a:t> (16.2 Å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CF3D1-6A23-E545-1E69-50F5BF20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039" y="5972827"/>
                <a:ext cx="2572841" cy="646331"/>
              </a:xfrm>
              <a:prstGeom prst="rect">
                <a:avLst/>
              </a:prstGeom>
              <a:blipFill>
                <a:blip r:embed="rId9"/>
                <a:stretch>
                  <a:fillRect l="-18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260" y="212497"/>
            <a:ext cx="4500562" cy="883950"/>
          </a:xfrm>
        </p:spPr>
        <p:txBody>
          <a:bodyPr/>
          <a:lstStyle/>
          <a:p>
            <a:r>
              <a:rPr lang="en-US" dirty="0"/>
              <a:t>Approach: XRD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124131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84365" y="1401051"/>
            <a:ext cx="4500561" cy="3603210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Function 1: </a:t>
            </a:r>
            <a:r>
              <a:rPr lang="en-US" sz="3200" dirty="0" err="1"/>
              <a:t>XRD_import</a:t>
            </a:r>
            <a:endParaRPr lang="en-US" sz="3200" dirty="0"/>
          </a:p>
          <a:p>
            <a:pPr lvl="1"/>
            <a:r>
              <a:rPr lang="en-US" sz="2000" dirty="0"/>
              <a:t>1 input: data file name</a:t>
            </a:r>
          </a:p>
          <a:p>
            <a:pPr lvl="1"/>
            <a:r>
              <a:rPr lang="en-US" sz="2000" dirty="0"/>
              <a:t>Uses pandas to import the data and store it in </a:t>
            </a:r>
            <a:r>
              <a:rPr lang="en-US" sz="2000" dirty="0" err="1"/>
              <a:t>numpy</a:t>
            </a:r>
            <a:r>
              <a:rPr lang="en-US" sz="2000" dirty="0"/>
              <a:t> arrays</a:t>
            </a:r>
          </a:p>
          <a:p>
            <a:pPr lvl="1"/>
            <a:r>
              <a:rPr lang="en-US" sz="2000" dirty="0"/>
              <a:t>Based on the minimum, shifts all the data to positive intensity values if necessary</a:t>
            </a:r>
          </a:p>
          <a:p>
            <a:pPr lvl="1"/>
            <a:r>
              <a:rPr lang="en-US" sz="2000" dirty="0"/>
              <a:t>Plots the XRD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4881B-0299-9FB3-5586-43D46C64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74" y="654471"/>
            <a:ext cx="6252476" cy="549056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EA8001A-C35C-8C26-E30D-03C93E397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04" y="1177006"/>
            <a:ext cx="6809322" cy="42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260" y="212497"/>
            <a:ext cx="4500562" cy="883950"/>
          </a:xfrm>
        </p:spPr>
        <p:txBody>
          <a:bodyPr/>
          <a:lstStyle/>
          <a:p>
            <a:r>
              <a:rPr lang="en-US" dirty="0"/>
              <a:t>Approach: XRD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124131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84365" y="1401050"/>
            <a:ext cx="4500561" cy="4974349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/>
              <a:t>Function 2: </a:t>
            </a:r>
            <a:r>
              <a:rPr lang="en-US" sz="2800" dirty="0" err="1"/>
              <a:t>XRD_Slice</a:t>
            </a:r>
            <a:endParaRPr lang="en-US" sz="2800" dirty="0"/>
          </a:p>
          <a:p>
            <a:pPr lvl="1"/>
            <a:r>
              <a:rPr lang="en-US" sz="2000" dirty="0"/>
              <a:t>5 inputs: 2</a:t>
            </a:r>
            <a:r>
              <a:rPr lang="el-GR" sz="2000" dirty="0">
                <a:ea typeface="Cambria Math" panose="02040503050406030204" pitchFamily="18" charset="0"/>
              </a:rPr>
              <a:t>θ</a:t>
            </a:r>
            <a:r>
              <a:rPr lang="en-US" sz="2000" dirty="0">
                <a:ea typeface="Cambria Math" panose="02040503050406030204" pitchFamily="18" charset="0"/>
              </a:rPr>
              <a:t> (x) and intensity data (y), value of the peak of interest (optional), spread of peak of interest (optional), and a variable to toggle saving the figure </a:t>
            </a:r>
          </a:p>
          <a:p>
            <a:pPr lvl="1"/>
            <a:r>
              <a:rPr lang="en-US" sz="2000" dirty="0">
                <a:ea typeface="Cambria Math" panose="02040503050406030204" pitchFamily="18" charset="0"/>
              </a:rPr>
              <a:t>Iterates through the data and saves the data within the given range into new x and y arrays</a:t>
            </a:r>
          </a:p>
          <a:p>
            <a:pPr lvl="1"/>
            <a:r>
              <a:rPr lang="en-US" sz="2000" dirty="0">
                <a:ea typeface="Cambria Math" panose="02040503050406030204" pitchFamily="18" charset="0"/>
              </a:rPr>
              <a:t>Displays the plot so user can determine if the peak was properly sliced</a:t>
            </a:r>
          </a:p>
          <a:p>
            <a:pPr lvl="1"/>
            <a:r>
              <a:rPr lang="en-US" sz="2000" dirty="0">
                <a:ea typeface="Cambria Math" panose="02040503050406030204" pitchFamily="18" charset="0"/>
              </a:rPr>
              <a:t>Option to save the figure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9E14D-4AF3-8873-16AC-EB769562F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871"/>
          <a:stretch/>
        </p:blipFill>
        <p:spPr>
          <a:xfrm>
            <a:off x="1032618" y="300320"/>
            <a:ext cx="4868984" cy="6189241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02624BF-F12B-BA24-A321-E90BF09D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04" y="1267027"/>
            <a:ext cx="6809322" cy="42558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47F805-5AD4-28B9-B741-15C902F7AC78}"/>
              </a:ext>
            </a:extLst>
          </p:cNvPr>
          <p:cNvSpPr/>
          <p:nvPr/>
        </p:nvSpPr>
        <p:spPr>
          <a:xfrm>
            <a:off x="2257064" y="1816331"/>
            <a:ext cx="232756" cy="3225338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Histogram&#10;&#10;Description automatically generated with low confidence">
            <a:extLst>
              <a:ext uri="{FF2B5EF4-FFF2-40B4-BE49-F238E27FC236}">
                <a16:creationId xmlns:a16="http://schemas.microsoft.com/office/drawing/2014/main" id="{316101F9-0EF8-115F-A962-B63F7D47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02" y="1267027"/>
            <a:ext cx="6809324" cy="42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260" y="212497"/>
            <a:ext cx="4500562" cy="883950"/>
          </a:xfrm>
        </p:spPr>
        <p:txBody>
          <a:bodyPr/>
          <a:lstStyle/>
          <a:p>
            <a:r>
              <a:rPr lang="en-US" dirty="0"/>
              <a:t>Approach: XRD</a:t>
            </a:r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372"/>
            <a:ext cx="7124131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5476" y="1401050"/>
            <a:ext cx="4500561" cy="4633989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Function 3: XRD_FWHM</a:t>
            </a:r>
          </a:p>
          <a:p>
            <a:pPr lvl="1"/>
            <a:r>
              <a:rPr lang="en-US" sz="2200" dirty="0"/>
              <a:t>2 inputs: 2</a:t>
            </a:r>
            <a:r>
              <a:rPr lang="el-GR" sz="2200" dirty="0">
                <a:ea typeface="Cambria Math" panose="02040503050406030204" pitchFamily="18" charset="0"/>
              </a:rPr>
              <a:t>θ</a:t>
            </a:r>
            <a:r>
              <a:rPr lang="en-US" sz="2200" dirty="0">
                <a:ea typeface="Cambria Math" panose="02040503050406030204" pitchFamily="18" charset="0"/>
              </a:rPr>
              <a:t> data of the specific peak, and the corresponding intensity data</a:t>
            </a:r>
          </a:p>
          <a:p>
            <a:pPr lvl="1"/>
            <a:r>
              <a:rPr lang="en-US" sz="2200" dirty="0"/>
              <a:t>Uses curve fitting of a Gaussian function to the data and calculates arrays of data using the fitted-function</a:t>
            </a:r>
          </a:p>
          <a:p>
            <a:pPr lvl="1"/>
            <a:r>
              <a:rPr lang="en-US" sz="2200" dirty="0">
                <a:ea typeface="Cambria Math" panose="02040503050406030204" pitchFamily="18" charset="0"/>
              </a:rPr>
              <a:t>Finds the index of the maximum intensity value and stores the theta location and half max.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8EDE4C-875B-F752-344B-32EF5718185C}"/>
              </a:ext>
            </a:extLst>
          </p:cNvPr>
          <p:cNvGrpSpPr/>
          <p:nvPr/>
        </p:nvGrpSpPr>
        <p:grpSpPr>
          <a:xfrm>
            <a:off x="583420" y="1401050"/>
            <a:ext cx="6134727" cy="3552784"/>
            <a:chOff x="307073" y="-38642"/>
            <a:chExt cx="6134727" cy="35527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3E2368-4A2C-1E25-E63A-9A82AA3616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9265" r="40966" b="45794"/>
            <a:stretch/>
          </p:blipFill>
          <p:spPr>
            <a:xfrm>
              <a:off x="307073" y="1254749"/>
              <a:ext cx="6134725" cy="4113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91B90A-5921-1B42-383D-69DB131FA5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966" b="84000"/>
            <a:stretch/>
          </p:blipFill>
          <p:spPr>
            <a:xfrm>
              <a:off x="307073" y="-38642"/>
              <a:ext cx="6134727" cy="13320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E56517-20F6-8150-1722-029577ABC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360" r="40966" b="417"/>
            <a:stretch/>
          </p:blipFill>
          <p:spPr>
            <a:xfrm>
              <a:off x="307073" y="1664026"/>
              <a:ext cx="6134726" cy="1850116"/>
            </a:xfrm>
            <a:prstGeom prst="rect">
              <a:avLst/>
            </a:prstGeom>
          </p:spPr>
        </p:pic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7327FB3-AEED-EC9F-D93C-925B94B8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54" y="1157952"/>
            <a:ext cx="6752056" cy="422003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830805B-9FD6-C613-0C0D-DA4F41A26586}"/>
              </a:ext>
            </a:extLst>
          </p:cNvPr>
          <p:cNvGrpSpPr/>
          <p:nvPr/>
        </p:nvGrpSpPr>
        <p:grpSpPr>
          <a:xfrm>
            <a:off x="2870662" y="1658478"/>
            <a:ext cx="2849182" cy="3629224"/>
            <a:chOff x="3225339" y="1756757"/>
            <a:chExt cx="2849182" cy="36292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793AC3F-3754-B06E-18CA-88C31A092D7D}"/>
                </a:ext>
              </a:extLst>
            </p:cNvPr>
            <p:cNvGrpSpPr/>
            <p:nvPr/>
          </p:nvGrpSpPr>
          <p:grpSpPr>
            <a:xfrm>
              <a:off x="3225339" y="1756757"/>
              <a:ext cx="1973237" cy="3629224"/>
              <a:chOff x="3225339" y="1756757"/>
              <a:chExt cx="1973237" cy="362922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D10B027-179A-5202-3D78-6BD009C6A94B}"/>
                  </a:ext>
                </a:extLst>
              </p:cNvPr>
              <p:cNvCxnSpPr/>
              <p:nvPr/>
            </p:nvCxnSpPr>
            <p:spPr>
              <a:xfrm>
                <a:off x="4100945" y="1756757"/>
                <a:ext cx="0" cy="3258589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AE48AD-69C1-EB14-148B-2B509CDBA186}"/>
                  </a:ext>
                </a:extLst>
              </p:cNvPr>
              <p:cNvSpPr txBox="1"/>
              <p:nvPr/>
            </p:nvSpPr>
            <p:spPr>
              <a:xfrm>
                <a:off x="3945293" y="5016649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l-GR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baseline="-25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F1F373-F96F-7888-4CDC-CF134AAA9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5339" y="3399907"/>
                <a:ext cx="197323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D640BD-DDD5-E76D-23D7-F8F73BC75D0C}"/>
                </a:ext>
              </a:extLst>
            </p:cNvPr>
            <p:cNvSpPr txBox="1"/>
            <p:nvPr/>
          </p:nvSpPr>
          <p:spPr>
            <a:xfrm>
              <a:off x="5198576" y="3183668"/>
              <a:ext cx="87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baseline="-25000" dirty="0" err="1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half</a:t>
              </a:r>
              <a:r>
                <a:rPr lang="en-US" baseline="-25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-max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1900</Words>
  <Application>Microsoft Office PowerPoint</Application>
  <PresentationFormat>Widescreen</PresentationFormat>
  <Paragraphs>211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Walbaum Display</vt:lpstr>
      <vt:lpstr>3DFloatVTI</vt:lpstr>
      <vt:lpstr>Applications of Python Programming for Catalyst Characterization </vt:lpstr>
      <vt:lpstr>Introduction: Research Topic</vt:lpstr>
      <vt:lpstr>The Problem</vt:lpstr>
      <vt:lpstr>Background: XRD</vt:lpstr>
      <vt:lpstr>Background: Brunauer-Emmett-Teller (BET) Analysis</vt:lpstr>
      <vt:lpstr>Background: Brunauer-Emmett-Teller (BET) Analysis</vt:lpstr>
      <vt:lpstr>Approach: XRD</vt:lpstr>
      <vt:lpstr>Approach: XRD</vt:lpstr>
      <vt:lpstr>Approach: XRD</vt:lpstr>
      <vt:lpstr>Approach: XRD</vt:lpstr>
      <vt:lpstr>Approach: XRD</vt:lpstr>
      <vt:lpstr>Approach: BET</vt:lpstr>
      <vt:lpstr>Approach: BET</vt:lpstr>
      <vt:lpstr>Approach: BET</vt:lpstr>
      <vt:lpstr>Results and Discussion: XRD</vt:lpstr>
      <vt:lpstr>Results and Discussion: XRD</vt:lpstr>
      <vt:lpstr>Results and Discussion: BET</vt:lpstr>
      <vt:lpstr>Results and Discussion: BET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2021-01-28T12:59:42Z</dcterms:created>
  <dcterms:modified xsi:type="dcterms:W3CDTF">2023-05-06T03:21:35Z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