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4" r:id="rId4"/>
    <p:sldId id="286" r:id="rId5"/>
    <p:sldId id="288" r:id="rId6"/>
    <p:sldId id="287" r:id="rId7"/>
    <p:sldId id="289" r:id="rId8"/>
    <p:sldId id="290" r:id="rId9"/>
    <p:sldId id="276" r:id="rId10"/>
    <p:sldId id="277" r:id="rId11"/>
    <p:sldId id="274" r:id="rId12"/>
    <p:sldId id="275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81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2724" autoAdjust="0"/>
  </p:normalViewPr>
  <p:slideViewPr>
    <p:cSldViewPr snapToGrid="0">
      <p:cViewPr varScale="1">
        <p:scale>
          <a:sx n="61" d="100"/>
          <a:sy n="6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2BDFF-9721-4FF8-9E39-88090C5D8502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92E0-24FB-41E9-A31F-E4ADEA17C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0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92E0-24FB-41E9-A31F-E4ADEA17C5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3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92E0-24FB-41E9-A31F-E4ADEA17C5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7315" y="5333365"/>
            <a:ext cx="9144000" cy="587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Mastser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7FB-D157-4A8C-A7D4-62CFDFB0A1EE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rcRect l="30101" t="12588" r="26970" b="49431"/>
          <a:stretch>
            <a:fillRect/>
          </a:stretch>
        </p:blipFill>
        <p:spPr>
          <a:xfrm>
            <a:off x="187325" y="89535"/>
            <a:ext cx="878205" cy="7772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955675"/>
            <a:ext cx="12204700" cy="19050"/>
          </a:xfrm>
          <a:prstGeom prst="line">
            <a:avLst/>
          </a:prstGeom>
          <a:ln w="76200" cmpd="sng">
            <a:solidFill>
              <a:srgbClr val="981A1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E9E4-B18E-459A-A8F9-E9B57B5FF603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F2EB-EB1E-4F2D-A3CD-4FFCF7103A59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F3B1-C7E3-4F61-91DA-A706B6C4A7F3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7315" y="5333365"/>
            <a:ext cx="9144000" cy="587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Mastser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2569-4607-4A9D-BE6E-FB16D1663E58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89535"/>
            <a:ext cx="1180618" cy="866140"/>
            <a:chOff x="0" y="89535"/>
            <a:chExt cx="1180618" cy="866140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/>
            <a:srcRect l="30101" t="12588" r="26970" b="49431"/>
            <a:stretch>
              <a:fillRect/>
            </a:stretch>
          </p:blipFill>
          <p:spPr>
            <a:xfrm>
              <a:off x="187325" y="89535"/>
              <a:ext cx="878205" cy="77724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 userDrawn="1"/>
          </p:nvCxnSpPr>
          <p:spPr>
            <a:xfrm>
              <a:off x="0" y="955675"/>
              <a:ext cx="1180618" cy="0"/>
            </a:xfrm>
            <a:prstGeom prst="line">
              <a:avLst/>
            </a:prstGeom>
            <a:ln w="76200" cmpd="sng">
              <a:solidFill>
                <a:srgbClr val="981A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8950-59CE-4989-9C35-F1C0DEC02AD5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C37B3E-AEB0-479A-A2D5-17CD7CE306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011382" y="0"/>
            <a:ext cx="1180618" cy="866140"/>
            <a:chOff x="0" y="89535"/>
            <a:chExt cx="1180618" cy="86614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rcRect l="30101" t="12588" r="26970" b="49431"/>
            <a:stretch>
              <a:fillRect/>
            </a:stretch>
          </p:blipFill>
          <p:spPr>
            <a:xfrm>
              <a:off x="187325" y="89535"/>
              <a:ext cx="878205" cy="777240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0" y="955675"/>
              <a:ext cx="1180618" cy="0"/>
            </a:xfrm>
            <a:prstGeom prst="line">
              <a:avLst/>
            </a:prstGeom>
            <a:ln w="76200" cmpd="sng">
              <a:solidFill>
                <a:srgbClr val="981A1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A726-6C46-472A-B04F-3D57FE796AAE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C37B3E-AEB0-479A-A2D5-17CD7CE30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F23C-9EA4-4E39-8957-30A5E28BBF56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C37B3E-AEB0-479A-A2D5-17CD7CE30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5047-E6AA-49F8-A50E-E537C408DC46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C37B3E-AEB0-479A-A2D5-17CD7CE30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2DA-42E6-4A75-8DC8-4732331A928A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67A-C985-4F80-B5B6-4A8CEAD61498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AF53-32FF-4769-B1E3-D9A882CA0455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8349-2C9C-483B-89EB-E206E0752544}" type="datetime1">
              <a:rPr lang="en-US" altLang="zh-CN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7B3E-AEB0-479A-A2D5-17CD7CE30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1257" y="1133324"/>
            <a:ext cx="11669485" cy="1638794"/>
          </a:xfrm>
          <a:prstGeom prst="roundRect">
            <a:avLst/>
          </a:prstGeom>
          <a:solidFill>
            <a:srgbClr val="981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04067" y="1291002"/>
            <a:ext cx="107197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Fe-MOR Catalysts and Their Performances </a:t>
            </a:r>
          </a:p>
          <a:p>
            <a:pPr algn="ctr"/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for CH</a:t>
            </a:r>
            <a:r>
              <a:rPr lang="en-US" altLang="zh-CN" sz="4000" b="1" i="0" baseline="-2500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Oxidation with N</a:t>
            </a:r>
            <a:r>
              <a:rPr lang="en-US" altLang="zh-CN" sz="4000" b="1" i="0" baseline="-2500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77915" y="3032611"/>
            <a:ext cx="594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CME502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Shenglai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Nav Nidhi Rajput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05/04/2023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9A0FE-C116-5630-438D-770DA5BBAB41}"/>
              </a:ext>
            </a:extLst>
          </p:cNvPr>
          <p:cNvSpPr txBox="1"/>
          <p:nvPr/>
        </p:nvSpPr>
        <p:spPr>
          <a:xfrm>
            <a:off x="259282" y="608772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Shenglai.Li@stonybrook.edu, Department of Materials Science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Chemical Engineering, Stony Brook University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DF0CDD-B1A4-ED40-6B23-8A514350387F}"/>
              </a:ext>
            </a:extLst>
          </p:cNvPr>
          <p:cNvCxnSpPr/>
          <p:nvPr/>
        </p:nvCxnSpPr>
        <p:spPr>
          <a:xfrm>
            <a:off x="368139" y="5999967"/>
            <a:ext cx="217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3"/>
    </mc:Choice>
    <mc:Fallback xmlns="">
      <p:transition spd="slow" advTm="644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DFAC22-6B15-4A63-AC1D-C9ECD63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4D700CB-BCFB-85A7-8DCB-95EDB506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58119"/>
              </p:ext>
            </p:extLst>
          </p:nvPr>
        </p:nvGraphicFramePr>
        <p:xfrm>
          <a:off x="2473167" y="1560337"/>
          <a:ext cx="7245666" cy="3102138"/>
        </p:xfrm>
        <a:graphic>
          <a:graphicData uri="http://schemas.openxmlformats.org/drawingml/2006/table">
            <a:tbl>
              <a:tblPr/>
              <a:tblGrid>
                <a:gridCol w="233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Catalyst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Si/Al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/(wt.%)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BET Surface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Area/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kern="10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Fe-MOR-0.1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24.8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376.8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Fe-MOR-0.5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24.3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0.48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370.4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Fe-MOR-1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24.7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0.93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347.5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Fe-MOR-2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24.3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1.92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314.7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Fe-MOR-3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24.5</a:t>
                      </a:r>
                      <a:endParaRPr lang="zh-C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2.88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278.3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474D31-3AEF-A3BC-A287-94BD80A1B31C}"/>
              </a:ext>
            </a:extLst>
          </p:cNvPr>
          <p:cNvSpPr txBox="1"/>
          <p:nvPr/>
        </p:nvSpPr>
        <p:spPr>
          <a:xfrm>
            <a:off x="2529840" y="682122"/>
            <a:ext cx="745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properties of Fe-MOR catalysts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C7308-F516-B65C-8DC9-DFB7F31E63FA}"/>
              </a:ext>
            </a:extLst>
          </p:cNvPr>
          <p:cNvSpPr txBox="1"/>
          <p:nvPr/>
        </p:nvSpPr>
        <p:spPr>
          <a:xfrm>
            <a:off x="1463040" y="4975093"/>
            <a:ext cx="1010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Fe-MOR-0.1, where 0.1 means that the Fe loading is 0.1%, and so 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10501-33AA-D472-FB28-56EE88CBC3B9}"/>
              </a:ext>
            </a:extLst>
          </p:cNvPr>
          <p:cNvSpPr txBox="1"/>
          <p:nvPr/>
        </p:nvSpPr>
        <p:spPr>
          <a:xfrm>
            <a:off x="765810" y="5687629"/>
            <a:ext cx="12188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Fe loading ≥ 1%, the specific surface area decreases.</a:t>
            </a:r>
          </a:p>
        </p:txBody>
      </p:sp>
    </p:spTree>
    <p:extLst>
      <p:ext uri="{BB962C8B-B14F-4D97-AF65-F5344CB8AC3E}">
        <p14:creationId xmlns:p14="http://schemas.microsoft.com/office/powerpoint/2010/main" val="17320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BFD552-2734-4FA6-9E99-4B978CA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81CB80-FE57-EE78-75C9-4ED17BA0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8" y="997267"/>
            <a:ext cx="5459762" cy="401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C2AEC8-F7F5-B29C-8E4A-DCD25AC0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924400"/>
            <a:ext cx="56578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1E96C-D149-038A-686B-087ECE900DF9}"/>
              </a:ext>
            </a:extLst>
          </p:cNvPr>
          <p:cNvSpPr txBox="1"/>
          <p:nvPr/>
        </p:nvSpPr>
        <p:spPr>
          <a:xfrm>
            <a:off x="1722120" y="5198367"/>
            <a:ext cx="9717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</a:t>
            </a:r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XRD patterns for MOR and the Fe-MOR catalyst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2E250-5C6C-29CE-9915-F0D21AB8C5B6}"/>
              </a:ext>
            </a:extLst>
          </p:cNvPr>
          <p:cNvSpPr txBox="1"/>
          <p:nvPr/>
        </p:nvSpPr>
        <p:spPr>
          <a:xfrm>
            <a:off x="4303395" y="1415534"/>
            <a:ext cx="147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70B85-1E02-99D0-1D9B-38AC64999BDC}"/>
              </a:ext>
            </a:extLst>
          </p:cNvPr>
          <p:cNvSpPr txBox="1"/>
          <p:nvPr/>
        </p:nvSpPr>
        <p:spPr>
          <a:xfrm>
            <a:off x="9763157" y="1398508"/>
            <a:ext cx="147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Fe-MOR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06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5A5941-63CE-4AA2-A88C-4DD26DC1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D227BF-0821-11AE-A17E-C6B600BD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" y="785813"/>
            <a:ext cx="54483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DFFF7C7-D049-587D-F242-F6E157FB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5813"/>
            <a:ext cx="54483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B013B-5433-228E-F653-656431524A36}"/>
              </a:ext>
            </a:extLst>
          </p:cNvPr>
          <p:cNvSpPr txBox="1"/>
          <p:nvPr/>
        </p:nvSpPr>
        <p:spPr>
          <a:xfrm>
            <a:off x="1739265" y="5388998"/>
            <a:ext cx="9717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UV-Vis images </a:t>
            </a:r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 and the Fe-MOR catalyst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6F0C5-B32E-7889-F3D4-5042519BC457}"/>
              </a:ext>
            </a:extLst>
          </p:cNvPr>
          <p:cNvSpPr txBox="1"/>
          <p:nvPr/>
        </p:nvSpPr>
        <p:spPr>
          <a:xfrm>
            <a:off x="4478655" y="1136413"/>
            <a:ext cx="147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3C253-51F7-7994-39A2-E23D79C2F61C}"/>
              </a:ext>
            </a:extLst>
          </p:cNvPr>
          <p:cNvSpPr txBox="1"/>
          <p:nvPr/>
        </p:nvSpPr>
        <p:spPr>
          <a:xfrm>
            <a:off x="9875520" y="1169423"/>
            <a:ext cx="147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Fe-MOR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89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4AD1E-6150-6BA5-44DA-2D2E9A0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341110"/>
            <a:ext cx="2743200" cy="365125"/>
          </a:xfrm>
        </p:spPr>
        <p:txBody>
          <a:bodyPr/>
          <a:lstStyle/>
          <a:p>
            <a:fld id="{31C37B3E-AEB0-479A-A2D5-17CD7CE3067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FAFD0131-D7B5-0C7B-14FC-E47CB7DDD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8" t="14793" r="17112" b="57639"/>
          <a:stretch/>
        </p:blipFill>
        <p:spPr>
          <a:xfrm>
            <a:off x="1767002" y="-437498"/>
            <a:ext cx="7992096" cy="41458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3E365B-75F0-FB60-320F-DC38A264F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29" b="14081"/>
          <a:stretch/>
        </p:blipFill>
        <p:spPr>
          <a:xfrm>
            <a:off x="137160" y="2989916"/>
            <a:ext cx="11584940" cy="38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7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9F00B-D262-6C02-D323-F709CDE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5504173-9E8D-4C46-CD45-5F6CB7E2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6741"/>
              </p:ext>
            </p:extLst>
          </p:nvPr>
        </p:nvGraphicFramePr>
        <p:xfrm>
          <a:off x="961803" y="1166862"/>
          <a:ext cx="10332496" cy="4609150"/>
        </p:xfrm>
        <a:graphic>
          <a:graphicData uri="http://schemas.openxmlformats.org/drawingml/2006/table">
            <a:tbl>
              <a:tblPr/>
              <a:tblGrid>
                <a:gridCol w="190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1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5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4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51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4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60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Catalyst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Average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conversion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/(%)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Selectivity / (%)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OH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HCHO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OCH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Total oxy-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genates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6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Fe-MOR-0.1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1.1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31.4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31.4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68.6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6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Fe-MOR-0.5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2.1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14.3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13.8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10.2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38.3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6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Fe-MOR-1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0.9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11.8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17.4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36.0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64.0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6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Fe-MOR-2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2.2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12.2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10.1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7.5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29.8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69.8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06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Fe-MOR-3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11.1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13.8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2.8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26.7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73.3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FangSong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009" marR="680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8DB9E5-566C-FCF2-D47E-C6A123F5ECEA}"/>
              </a:ext>
            </a:extLst>
          </p:cNvPr>
          <p:cNvSpPr txBox="1"/>
          <p:nvPr/>
        </p:nvSpPr>
        <p:spPr>
          <a:xfrm>
            <a:off x="259080" y="399640"/>
            <a:ext cx="106984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 Performance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of Fe-MOR-cataly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Oxidation with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97DBB-091B-4C6F-79C5-424C3EC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079B2-C5E3-D049-208D-64338162EC54}"/>
              </a:ext>
            </a:extLst>
          </p:cNvPr>
          <p:cNvSpPr txBox="1"/>
          <p:nvPr/>
        </p:nvSpPr>
        <p:spPr>
          <a:xfrm>
            <a:off x="327660" y="1524258"/>
            <a:ext cx="115366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981A1E"/>
                </a:solidFill>
              </a:rPr>
              <a:t>High temperature </a:t>
            </a:r>
            <a:r>
              <a:rPr lang="en-US" altLang="zh-CN" sz="2800" b="1" dirty="0">
                <a:solidFill>
                  <a:srgbClr val="981A1E"/>
                </a:solidFill>
              </a:rPr>
              <a:t>calcination </a:t>
            </a:r>
            <a:r>
              <a:rPr lang="zh-CN" altLang="en-US" sz="2800" b="1" dirty="0">
                <a:solidFill>
                  <a:srgbClr val="981A1E"/>
                </a:solidFill>
              </a:rPr>
              <a:t>did not destroy the basic </a:t>
            </a:r>
            <a:r>
              <a:rPr lang="en-US" altLang="zh-CN" sz="2800" b="1" dirty="0">
                <a:solidFill>
                  <a:srgbClr val="981A1E"/>
                </a:solidFill>
              </a:rPr>
              <a:t>structure </a:t>
            </a:r>
            <a:r>
              <a:rPr lang="zh-CN" altLang="en-US" sz="2800" b="1" dirty="0">
                <a:solidFill>
                  <a:srgbClr val="981A1E"/>
                </a:solidFill>
              </a:rPr>
              <a:t>of </a:t>
            </a:r>
            <a:r>
              <a:rPr lang="en-US" altLang="zh-CN" sz="2800" b="1" dirty="0">
                <a:solidFill>
                  <a:srgbClr val="981A1E"/>
                </a:solidFill>
              </a:rPr>
              <a:t>Fe-MOR catalysts</a:t>
            </a:r>
            <a:r>
              <a:rPr lang="zh-CN" altLang="en-US" sz="2800" b="1" dirty="0">
                <a:solidFill>
                  <a:srgbClr val="981A1E"/>
                </a:solidFill>
              </a:rPr>
              <a:t>.</a:t>
            </a:r>
            <a:endParaRPr lang="en-US" altLang="zh-CN" sz="2800" b="1" dirty="0">
              <a:solidFill>
                <a:srgbClr val="981A1E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endParaRPr lang="zh-CN" altLang="en-US" sz="2800" b="1" dirty="0">
              <a:solidFill>
                <a:srgbClr val="981A1E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981A1E"/>
                </a:solidFill>
              </a:rPr>
              <a:t>The specific surface area of the catalyst gradually decreased with increasing loading Fe content.</a:t>
            </a:r>
            <a:endParaRPr lang="en-US" altLang="zh-CN" sz="2800" b="1" dirty="0">
              <a:solidFill>
                <a:srgbClr val="981A1E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981A1E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981A1E"/>
                </a:solidFill>
              </a:rPr>
              <a:t>The selectivity and yield of oxygenated organics increased with increasing loading Fe content and then decreased.</a:t>
            </a:r>
          </a:p>
          <a:p>
            <a:pPr marL="571500" indent="-571500" algn="just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981A1E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981A1E"/>
                </a:solidFill>
              </a:rPr>
              <a:t>Fe-MOR-0.5 catalyst was more effective with a total selectivity of 38.4% for oxygenated organics.</a:t>
            </a:r>
            <a:endParaRPr lang="zh-CN" altLang="en-US" sz="2800" b="1" dirty="0">
              <a:solidFill>
                <a:srgbClr val="981A1E"/>
              </a:solidFill>
            </a:endParaRPr>
          </a:p>
        </p:txBody>
      </p:sp>
      <p:sp>
        <p:nvSpPr>
          <p:cNvPr id="5" name="文本框 133">
            <a:extLst>
              <a:ext uri="{FF2B5EF4-FFF2-40B4-BE49-F238E27FC236}">
                <a16:creationId xmlns:a16="http://schemas.microsoft.com/office/drawing/2014/main" id="{FD853568-24BC-1407-D480-17CF113D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468" y="470912"/>
            <a:ext cx="29870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2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126C3-8413-8228-08CF-5B7C3EC4DDB6}"/>
              </a:ext>
            </a:extLst>
          </p:cNvPr>
          <p:cNvSpPr txBox="1"/>
          <p:nvPr/>
        </p:nvSpPr>
        <p:spPr>
          <a:xfrm>
            <a:off x="1175086" y="2071805"/>
            <a:ext cx="9462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981A1E"/>
                </a:solidFill>
              </a:rPr>
              <a:t>Thank you.</a:t>
            </a:r>
          </a:p>
          <a:p>
            <a:pPr algn="ctr"/>
            <a:endParaRPr lang="en-US" altLang="zh-CN" sz="4000" b="1" dirty="0">
              <a:solidFill>
                <a:srgbClr val="981A1E"/>
              </a:solidFill>
            </a:endParaRPr>
          </a:p>
          <a:p>
            <a:pPr algn="ctr"/>
            <a:r>
              <a:rPr lang="en-US" altLang="zh-CN" sz="4000" b="1" dirty="0">
                <a:solidFill>
                  <a:srgbClr val="981A1E"/>
                </a:solidFill>
              </a:rPr>
              <a:t>Any questions, comments, and suggestions?</a:t>
            </a:r>
            <a:endParaRPr lang="zh-CN" altLang="en-US" sz="4000" b="1" dirty="0">
              <a:solidFill>
                <a:srgbClr val="981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62B49C-900B-D0BE-E54C-B901DDF3D481}"/>
              </a:ext>
            </a:extLst>
          </p:cNvPr>
          <p:cNvSpPr txBox="1"/>
          <p:nvPr/>
        </p:nvSpPr>
        <p:spPr>
          <a:xfrm>
            <a:off x="5274647" y="1675565"/>
            <a:ext cx="3407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rgbClr val="981A1E"/>
              </a:solidFill>
            </a:endParaRPr>
          </a:p>
        </p:txBody>
      </p:sp>
      <p:sp>
        <p:nvSpPr>
          <p:cNvPr id="9" name="文本框 81">
            <a:extLst>
              <a:ext uri="{FF2B5EF4-FFF2-40B4-BE49-F238E27FC236}">
                <a16:creationId xmlns:a16="http://schemas.microsoft.com/office/drawing/2014/main" id="{17B6478F-1BCF-2A77-CFA0-0B25DE0E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09" y="4045501"/>
            <a:ext cx="58848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Results and Discussion</a:t>
            </a: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3">
            <a:extLst>
              <a:ext uri="{FF2B5EF4-FFF2-40B4-BE49-F238E27FC236}">
                <a16:creationId xmlns:a16="http://schemas.microsoft.com/office/drawing/2014/main" id="{944FCEDB-29C0-9A57-5DB1-144690AB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985" y="5388575"/>
            <a:ext cx="29870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73">
            <a:extLst>
              <a:ext uri="{FF2B5EF4-FFF2-40B4-BE49-F238E27FC236}">
                <a16:creationId xmlns:a16="http://schemas.microsoft.com/office/drawing/2014/main" id="{910AF8DA-5ADA-03BD-FA6D-84E686FF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649" y="2815473"/>
            <a:ext cx="6884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Experimental and Programming</a:t>
            </a: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BE129A-89DF-0EED-D4ED-BD48C385DA3F}"/>
              </a:ext>
            </a:extLst>
          </p:cNvPr>
          <p:cNvGrpSpPr/>
          <p:nvPr/>
        </p:nvGrpSpPr>
        <p:grpSpPr>
          <a:xfrm>
            <a:off x="3612288" y="1657154"/>
            <a:ext cx="695358" cy="4191790"/>
            <a:chOff x="3710825" y="1751797"/>
            <a:chExt cx="695358" cy="4191790"/>
          </a:xfrm>
        </p:grpSpPr>
        <p:sp>
          <p:nvSpPr>
            <p:cNvPr id="8" name="Freeform 71">
              <a:extLst>
                <a:ext uri="{FF2B5EF4-FFF2-40B4-BE49-F238E27FC236}">
                  <a16:creationId xmlns:a16="http://schemas.microsoft.com/office/drawing/2014/main" id="{D5CC23BB-628A-7260-4C09-CA43F1F9B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405" y="4131227"/>
              <a:ext cx="511175" cy="54133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0C5103D1-7A82-556E-CF39-0B24979AA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825" y="5486387"/>
              <a:ext cx="606425" cy="45720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CDB73C70-45DE-C9B9-217F-7070D7CBD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205" y="1751797"/>
              <a:ext cx="401637" cy="528636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1" name="Picture 2" descr="C:\Users\Administrator\Documents\icon\图片\瓶子.png">
              <a:extLst>
                <a:ext uri="{FF2B5EF4-FFF2-40B4-BE49-F238E27FC236}">
                  <a16:creationId xmlns:a16="http://schemas.microsoft.com/office/drawing/2014/main" id="{A57FA1B4-AADD-6D46-BC57-AE28FA049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lum bright="24000"/>
            </a:blip>
            <a:srcRect/>
            <a:stretch>
              <a:fillRect/>
            </a:stretch>
          </p:blipFill>
          <p:spPr bwMode="auto">
            <a:xfrm>
              <a:off x="3771182" y="2790361"/>
              <a:ext cx="635001" cy="635001"/>
            </a:xfrm>
            <a:prstGeom prst="rect">
              <a:avLst/>
            </a:prstGeom>
            <a:no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DE5796-BEA3-2B12-D7A3-1EFBE832CFF8}"/>
              </a:ext>
            </a:extLst>
          </p:cNvPr>
          <p:cNvGrpSpPr/>
          <p:nvPr/>
        </p:nvGrpSpPr>
        <p:grpSpPr>
          <a:xfrm>
            <a:off x="2196804" y="1657154"/>
            <a:ext cx="975154" cy="4177247"/>
            <a:chOff x="2190226" y="1713143"/>
            <a:chExt cx="975154" cy="4177247"/>
          </a:xfrm>
        </p:grpSpPr>
        <p:sp>
          <p:nvSpPr>
            <p:cNvPr id="10" name="文本框 86">
              <a:extLst>
                <a:ext uri="{FF2B5EF4-FFF2-40B4-BE49-F238E27FC236}">
                  <a16:creationId xmlns:a16="http://schemas.microsoft.com/office/drawing/2014/main" id="{16AD6B95-2551-6D6A-D4F3-8FA64DE6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264" y="4045501"/>
              <a:ext cx="9194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981A1E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3</a:t>
              </a:r>
              <a:endParaRPr lang="zh-CN" altLang="en-US" sz="3600" b="1" dirty="0">
                <a:solidFill>
                  <a:srgbClr val="981A1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38">
              <a:extLst>
                <a:ext uri="{FF2B5EF4-FFF2-40B4-BE49-F238E27FC236}">
                  <a16:creationId xmlns:a16="http://schemas.microsoft.com/office/drawing/2014/main" id="{D7BC3350-14EE-BEA5-C11A-4DC70B001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226" y="5244059"/>
              <a:ext cx="9194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981A1E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4</a:t>
              </a:r>
              <a:endParaRPr lang="zh-CN" altLang="en-US" sz="3600" b="1" dirty="0">
                <a:solidFill>
                  <a:srgbClr val="981A1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78">
              <a:extLst>
                <a:ext uri="{FF2B5EF4-FFF2-40B4-BE49-F238E27FC236}">
                  <a16:creationId xmlns:a16="http://schemas.microsoft.com/office/drawing/2014/main" id="{D746BFF7-EF67-3C85-868D-1CEB5049B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937" y="2808429"/>
              <a:ext cx="919443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981A1E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2</a:t>
              </a:r>
              <a:endParaRPr lang="zh-CN" altLang="en-US" sz="3600" b="1" dirty="0">
                <a:solidFill>
                  <a:srgbClr val="981A1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18">
              <a:extLst>
                <a:ext uri="{FF2B5EF4-FFF2-40B4-BE49-F238E27FC236}">
                  <a16:creationId xmlns:a16="http://schemas.microsoft.com/office/drawing/2014/main" id="{6DEE7064-B6F1-F0CB-89CC-A8C3B84A4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937" y="1713143"/>
              <a:ext cx="9194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981A1E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</a:t>
              </a:r>
              <a:endParaRPr lang="zh-CN" altLang="en-US" sz="3600" b="1" dirty="0">
                <a:solidFill>
                  <a:srgbClr val="981A1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92"/>
    </mc:Choice>
    <mc:Fallback xmlns="">
      <p:transition spd="slow" advTm="441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4FFE-7569-4EA5-C11C-9D5E328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8560674-7106-444C-448C-36F6F75C5B53}"/>
              </a:ext>
            </a:extLst>
          </p:cNvPr>
          <p:cNvSpPr/>
          <p:nvPr/>
        </p:nvSpPr>
        <p:spPr>
          <a:xfrm>
            <a:off x="0" y="6396343"/>
            <a:ext cx="436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Science, 2017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356: 523-527.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BB0A1D-6BE8-B968-406D-98494310AAAF}"/>
              </a:ext>
            </a:extLst>
          </p:cNvPr>
          <p:cNvGrpSpPr/>
          <p:nvPr/>
        </p:nvGrpSpPr>
        <p:grpSpPr>
          <a:xfrm>
            <a:off x="462588" y="947713"/>
            <a:ext cx="11053006" cy="4962574"/>
            <a:chOff x="462588" y="947713"/>
            <a:chExt cx="11053006" cy="49625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E9A837-1D09-4CDD-BA4F-CB54A379A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588" y="947713"/>
              <a:ext cx="11053006" cy="49625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543A18-F63A-DEE5-E3E3-19372D288259}"/>
                </a:ext>
              </a:extLst>
            </p:cNvPr>
            <p:cNvSpPr/>
            <p:nvPr/>
          </p:nvSpPr>
          <p:spPr>
            <a:xfrm>
              <a:off x="3759200" y="4846320"/>
              <a:ext cx="1219200" cy="71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"/>
    </mc:Choice>
    <mc:Fallback xmlns="">
      <p:transition spd="slow" advTm="34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2D5FC-72D7-C452-FFE1-183CDB1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" name="组合 24">
            <a:extLst>
              <a:ext uri="{FF2B5EF4-FFF2-40B4-BE49-F238E27FC236}">
                <a16:creationId xmlns:a16="http://schemas.microsoft.com/office/drawing/2014/main" id="{8F639F9C-75A6-C466-FEFC-FE1FF36A8932}"/>
              </a:ext>
            </a:extLst>
          </p:cNvPr>
          <p:cNvGrpSpPr/>
          <p:nvPr/>
        </p:nvGrpSpPr>
        <p:grpSpPr>
          <a:xfrm>
            <a:off x="794269" y="4740108"/>
            <a:ext cx="1637811" cy="1130500"/>
            <a:chOff x="377371" y="1765955"/>
            <a:chExt cx="2925005" cy="2457702"/>
          </a:xfrm>
        </p:grpSpPr>
        <p:pic>
          <p:nvPicPr>
            <p:cNvPr id="5" name="Picture 10" descr="C:\Users\Administrator\Desktop\图片3.png">
              <a:extLst>
                <a:ext uri="{FF2B5EF4-FFF2-40B4-BE49-F238E27FC236}">
                  <a16:creationId xmlns:a16="http://schemas.microsoft.com/office/drawing/2014/main" id="{B173FC96-49B1-A490-332B-C2B336228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45518" b="36254"/>
            <a:stretch>
              <a:fillRect/>
            </a:stretch>
          </p:blipFill>
          <p:spPr bwMode="auto">
            <a:xfrm>
              <a:off x="377371" y="1765955"/>
              <a:ext cx="2925005" cy="24577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9B016D0-B961-7D84-8C20-22B3E7ABB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0801" y="2310013"/>
              <a:ext cx="373516" cy="52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8802E09C-F8CB-7A4D-24F5-122397372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4572" y="3073969"/>
              <a:ext cx="420913" cy="592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37DFA8-DD61-AD2A-9AB3-1A54FF62668F}"/>
              </a:ext>
            </a:extLst>
          </p:cNvPr>
          <p:cNvSpPr txBox="1"/>
          <p:nvPr/>
        </p:nvSpPr>
        <p:spPr>
          <a:xfrm>
            <a:off x="3237925" y="3018975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Air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150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E1D8E-1A4F-A7F4-622A-978C487BE9AE}"/>
              </a:ext>
            </a:extLst>
          </p:cNvPr>
          <p:cNvSpPr txBox="1"/>
          <p:nvPr/>
        </p:nvSpPr>
        <p:spPr>
          <a:xfrm>
            <a:off x="3572361" y="408458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x hours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5FD02-B556-BCA2-A64E-A816FFE414BC}"/>
              </a:ext>
            </a:extLst>
          </p:cNvPr>
          <p:cNvSpPr txBox="1"/>
          <p:nvPr/>
        </p:nvSpPr>
        <p:spPr>
          <a:xfrm>
            <a:off x="5941828" y="1894219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Air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500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A136C-FA17-AE16-A37E-85C3A6215595}"/>
              </a:ext>
            </a:extLst>
          </p:cNvPr>
          <p:cNvSpPr txBox="1"/>
          <p:nvPr/>
        </p:nvSpPr>
        <p:spPr>
          <a:xfrm>
            <a:off x="6389083" y="306103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4 hours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4">
            <a:extLst>
              <a:ext uri="{FF2B5EF4-FFF2-40B4-BE49-F238E27FC236}">
                <a16:creationId xmlns:a16="http://schemas.microsoft.com/office/drawing/2014/main" id="{74E423D9-6186-9BA1-5BFE-54ED91593477}"/>
              </a:ext>
            </a:extLst>
          </p:cNvPr>
          <p:cNvSpPr/>
          <p:nvPr/>
        </p:nvSpPr>
        <p:spPr>
          <a:xfrm>
            <a:off x="4513027" y="5208540"/>
            <a:ext cx="6356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Fe-MOR calcination conditions</a:t>
            </a:r>
            <a:r>
              <a:rPr lang="en-US" altLang="zh-CN" sz="2800" baseline="30000" dirty="0">
                <a:latin typeface="Times New Roman" pitchFamily="18" charset="0"/>
                <a:ea typeface="+mj-ea"/>
                <a:cs typeface="Times New Roman" pitchFamily="18" charset="0"/>
              </a:rPr>
              <a:t>[1][2]</a:t>
            </a:r>
            <a:endParaRPr lang="zh-CN" altLang="en-US" sz="2800" baseline="30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ABBC21-368E-72F3-CE96-C3D0506914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26767" y="3601805"/>
            <a:ext cx="2092111" cy="348927"/>
          </a:xfrm>
          <a:prstGeom prst="rect">
            <a:avLst/>
          </a:prstGeom>
          <a:gradFill rotWithShape="1">
            <a:gsLst>
              <a:gs pos="0">
                <a:srgbClr val="981A1E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267013A-CB23-F4AA-E66D-6E70C7B1F6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29086" y="2598706"/>
            <a:ext cx="2092111" cy="348927"/>
          </a:xfrm>
          <a:prstGeom prst="rect">
            <a:avLst/>
          </a:prstGeom>
          <a:gradFill rotWithShape="1">
            <a:gsLst>
              <a:gs pos="0">
                <a:srgbClr val="981A1E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141EC0-4D8F-129C-4C88-F832484D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10" y="976921"/>
            <a:ext cx="739955" cy="93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 descr="C:\Users\Administrator\Desktop\图片3.png">
            <a:extLst>
              <a:ext uri="{FF2B5EF4-FFF2-40B4-BE49-F238E27FC236}">
                <a16:creationId xmlns:a16="http://schemas.microsoft.com/office/drawing/2014/main" id="{FCCDDE6D-7E75-66DB-E581-4306AA71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45518" b="36254"/>
          <a:stretch>
            <a:fillRect/>
          </a:stretch>
        </p:blipFill>
        <p:spPr bwMode="auto">
          <a:xfrm>
            <a:off x="2014612" y="963070"/>
            <a:ext cx="1188079" cy="99826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4" descr="https://timgsa.baidu.com/timg?image&amp;quality=80&amp;size=b9999_10000&amp;sec=1535463497828&amp;di=a04678124d84ddfc94b36a724e4ec779&amp;imgtype=0&amp;src=http%3A%2F%2Fimg2.21food.cn%2Fimg%2Falbum%2F2014%2F12%2F8%2Fkeyan17171128059.jpg">
            <a:extLst>
              <a:ext uri="{FF2B5EF4-FFF2-40B4-BE49-F238E27FC236}">
                <a16:creationId xmlns:a16="http://schemas.microsoft.com/office/drawing/2014/main" id="{6007D9CE-C513-6FBD-9D61-26FFD7D7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51309"/>
          <a:stretch>
            <a:fillRect/>
          </a:stretch>
        </p:blipFill>
        <p:spPr bwMode="auto">
          <a:xfrm>
            <a:off x="1078803" y="2187304"/>
            <a:ext cx="1173125" cy="116192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8" name="直接箭头连接符 32">
            <a:extLst>
              <a:ext uri="{FF2B5EF4-FFF2-40B4-BE49-F238E27FC236}">
                <a16:creationId xmlns:a16="http://schemas.microsoft.com/office/drawing/2014/main" id="{507B3E5D-8FF2-D58A-45E3-371E536E1022}"/>
              </a:ext>
            </a:extLst>
          </p:cNvPr>
          <p:cNvCxnSpPr/>
          <p:nvPr/>
        </p:nvCxnSpPr>
        <p:spPr>
          <a:xfrm>
            <a:off x="1615155" y="3922909"/>
            <a:ext cx="7583" cy="707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5">
            <a:extLst>
              <a:ext uri="{FF2B5EF4-FFF2-40B4-BE49-F238E27FC236}">
                <a16:creationId xmlns:a16="http://schemas.microsoft.com/office/drawing/2014/main" id="{B944FD71-D65F-D02A-1834-6868BB312A5E}"/>
              </a:ext>
            </a:extLst>
          </p:cNvPr>
          <p:cNvCxnSpPr/>
          <p:nvPr/>
        </p:nvCxnSpPr>
        <p:spPr>
          <a:xfrm flipV="1">
            <a:off x="2986025" y="3010467"/>
            <a:ext cx="7059903" cy="2221927"/>
          </a:xfrm>
          <a:prstGeom prst="straightConnector1">
            <a:avLst/>
          </a:prstGeom>
          <a:ln w="57150">
            <a:solidFill>
              <a:srgbClr val="981A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C03A64-A78E-1F1F-B2FA-FEF2AA690524}"/>
              </a:ext>
            </a:extLst>
          </p:cNvPr>
          <p:cNvSpPr txBox="1"/>
          <p:nvPr/>
        </p:nvSpPr>
        <p:spPr>
          <a:xfrm>
            <a:off x="8904513" y="1192924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lang="en-US" altLang="zh-CN" sz="2800" baseline="-25000" dirty="0"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900 </a:t>
            </a:r>
            <a:r>
              <a:rPr lang="zh-CN" alt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6F3E9-B48A-7D34-BD22-0ACE925F18C4}"/>
              </a:ext>
            </a:extLst>
          </p:cNvPr>
          <p:cNvSpPr txBox="1"/>
          <p:nvPr/>
        </p:nvSpPr>
        <p:spPr>
          <a:xfrm>
            <a:off x="9353352" y="2337095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 hours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8CCEFAF-B817-43B5-F955-85A6804084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79322" y="1806903"/>
            <a:ext cx="2092111" cy="348927"/>
          </a:xfrm>
          <a:prstGeom prst="rect">
            <a:avLst/>
          </a:prstGeom>
          <a:gradFill rotWithShape="1">
            <a:gsLst>
              <a:gs pos="0">
                <a:srgbClr val="981A1E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C017C048-44D9-FFEF-DECC-4D60FC8F8892}"/>
              </a:ext>
            </a:extLst>
          </p:cNvPr>
          <p:cNvSpPr/>
          <p:nvPr/>
        </p:nvSpPr>
        <p:spPr>
          <a:xfrm>
            <a:off x="0" y="5933442"/>
            <a:ext cx="9071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[1] Journal of Catalysis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264 : 163-174.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[2] Chemistry - A European  Journal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7890 -7899.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A4625-E1ED-3E13-7A4F-190B98CC0F76}"/>
              </a:ext>
            </a:extLst>
          </p:cNvPr>
          <p:cNvSpPr txBox="1"/>
          <p:nvPr/>
        </p:nvSpPr>
        <p:spPr>
          <a:xfrm>
            <a:off x="2064" y="2120699"/>
            <a:ext cx="1118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Ferrocene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CE9DB-C3F5-2015-B450-912D03ABFCE9}"/>
              </a:ext>
            </a:extLst>
          </p:cNvPr>
          <p:cNvSpPr txBox="1"/>
          <p:nvPr/>
        </p:nvSpPr>
        <p:spPr>
          <a:xfrm>
            <a:off x="2678678" y="2160800"/>
            <a:ext cx="125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Mordenite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AFB43C-5139-1899-F795-255E21061E61}"/>
              </a:ext>
            </a:extLst>
          </p:cNvPr>
          <p:cNvSpPr txBox="1"/>
          <p:nvPr/>
        </p:nvSpPr>
        <p:spPr>
          <a:xfrm>
            <a:off x="377801" y="3314800"/>
            <a:ext cx="2700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ion exchange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"/>
    </mc:Choice>
    <mc:Fallback xmlns="">
      <p:transition spd="slow" advTm="2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1A4F81-C13A-87B9-5505-E860B3F0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4EA9F-89F6-F1A8-D0D3-3DA9E554FF36}"/>
              </a:ext>
            </a:extLst>
          </p:cNvPr>
          <p:cNvGrpSpPr/>
          <p:nvPr/>
        </p:nvGrpSpPr>
        <p:grpSpPr>
          <a:xfrm>
            <a:off x="375924" y="1799116"/>
            <a:ext cx="7858753" cy="1463560"/>
            <a:chOff x="308218" y="889660"/>
            <a:chExt cx="7858753" cy="14635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432E94-B5E2-3BFC-CF1E-C6E2DBF7F62C}"/>
                </a:ext>
              </a:extLst>
            </p:cNvPr>
            <p:cNvSpPr txBox="1"/>
            <p:nvPr/>
          </p:nvSpPr>
          <p:spPr>
            <a:xfrm>
              <a:off x="3193094" y="1768445"/>
              <a:ext cx="497387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CH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4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N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O →  CH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3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OH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N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</a:t>
              </a:r>
              <a:endParaRPr lang="zh-CN" altLang="en-US" sz="32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6DC3BD-266A-594A-EC2F-6E07ADD22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173" y="1828782"/>
              <a:ext cx="640134" cy="4572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04B880-B729-720D-BD21-A642B61481B5}"/>
                </a:ext>
              </a:extLst>
            </p:cNvPr>
            <p:cNvSpPr txBox="1"/>
            <p:nvPr/>
          </p:nvSpPr>
          <p:spPr>
            <a:xfrm>
              <a:off x="308218" y="889660"/>
              <a:ext cx="232671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rgbClr val="981A1E"/>
                  </a:solidFill>
                </a:rPr>
                <a:t>Theoretical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6FE9B9-0881-FB3A-304C-70C656CDAECC}"/>
              </a:ext>
            </a:extLst>
          </p:cNvPr>
          <p:cNvGrpSpPr/>
          <p:nvPr/>
        </p:nvGrpSpPr>
        <p:grpSpPr>
          <a:xfrm>
            <a:off x="375924" y="3983632"/>
            <a:ext cx="11440151" cy="1975849"/>
            <a:chOff x="308218" y="3265635"/>
            <a:chExt cx="11440151" cy="19758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BB843A-F653-E2F4-F522-E0DFCA320F82}"/>
                </a:ext>
              </a:extLst>
            </p:cNvPr>
            <p:cNvSpPr txBox="1"/>
            <p:nvPr/>
          </p:nvSpPr>
          <p:spPr>
            <a:xfrm>
              <a:off x="2242158" y="4164266"/>
              <a:ext cx="950621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4CH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4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+ 4N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O →    2CH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3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OH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 2CH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3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O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CH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3  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+  HCHO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</a:t>
              </a:r>
            </a:p>
            <a:p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                        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+ 4N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 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+  3O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+  2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H</a:t>
              </a:r>
              <a:r>
                <a:rPr lang="en-US" altLang="zh-CN" sz="3200" baseline="-250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2</a:t>
              </a:r>
              <a:r>
                <a:rPr lang="en-US" altLang="zh-CN" sz="3200" dirty="0">
                  <a:latin typeface="Times New Roman" panose="02020603050405020304" pitchFamily="18" charset="0"/>
                  <a:ea typeface="FangSong" panose="02010609060101010101" pitchFamily="49" charset="-122"/>
                </a:rPr>
                <a:t>O + 2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CO  + 2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 </a:t>
              </a:r>
              <a:r>
                <a:rPr lang="en-US" altLang="zh-CN" sz="32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CO</a:t>
              </a:r>
              <a:r>
                <a:rPr lang="en-US" altLang="zh-CN" sz="3200" baseline="-25000" dirty="0">
                  <a:effectLst/>
                  <a:latin typeface="Times New Roman" panose="02020603050405020304" pitchFamily="18" charset="0"/>
                  <a:ea typeface="FangSong" panose="02010609060101010101" pitchFamily="49" charset="-122"/>
                </a:rPr>
                <a:t>2</a:t>
              </a:r>
              <a:endParaRPr lang="zh-CN" altLang="en-US" sz="3200" baseline="-25000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02F248-FA5F-2749-3134-7157CA9C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172" y="4119845"/>
              <a:ext cx="640135" cy="6340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C9A23B-844A-257B-337B-0646917A30B3}"/>
                </a:ext>
              </a:extLst>
            </p:cNvPr>
            <p:cNvSpPr txBox="1"/>
            <p:nvPr/>
          </p:nvSpPr>
          <p:spPr>
            <a:xfrm>
              <a:off x="308218" y="3265635"/>
              <a:ext cx="30111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rgbClr val="981A1E"/>
                  </a:solidFill>
                </a:rPr>
                <a:t>Experimental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7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"/>
    </mc:Choice>
    <mc:Fallback xmlns="">
      <p:transition spd="slow" advTm="7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D5C88-60A9-FD19-A30D-91DA0797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81" y="136525"/>
            <a:ext cx="4890501" cy="4805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52969-C4EE-F68C-2BB6-E2E02B31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176" y="1127125"/>
            <a:ext cx="6334125" cy="522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42853-CD63-7D84-2410-F5228965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1893108"/>
            <a:ext cx="6096000" cy="527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97FA0-CB45-301A-BAE9-FB16963B9072}"/>
              </a:ext>
            </a:extLst>
          </p:cNvPr>
          <p:cNvSpPr txBox="1"/>
          <p:nvPr/>
        </p:nvSpPr>
        <p:spPr>
          <a:xfrm>
            <a:off x="1351179" y="433857"/>
            <a:ext cx="3604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</a:t>
            </a:r>
            <a:r>
              <a:rPr lang="en-US" altLang="zh-CN" sz="32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</a:t>
            </a:r>
            <a:r>
              <a:rPr lang="en-US" altLang="zh-CN" sz="32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= n </a:t>
            </a:r>
            <a:r>
              <a:rPr lang="en-US" altLang="zh-CN" sz="32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</a:t>
            </a:r>
            <a:r>
              <a:rPr lang="en-US" altLang="zh-CN" sz="32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p,m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d</a:t>
            </a:r>
            <a:r>
              <a:rPr lang="en-US" altLang="zh-CN" sz="32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 </a:t>
            </a:r>
            <a:endParaRPr lang="zh-CN" alt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C624A-A876-F301-F36D-BAAC772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2DC73-48F9-ABEB-4B1E-83A96E95B09D}"/>
                  </a:ext>
                </a:extLst>
              </p:cNvPr>
              <p:cNvSpPr txBox="1"/>
              <p:nvPr/>
            </p:nvSpPr>
            <p:spPr>
              <a:xfrm>
                <a:off x="-278671" y="1315963"/>
                <a:ext cx="6118964" cy="1209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298.15</m:t>
                          </m:r>
                        </m:sub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d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𝐻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zh-CN" altLang="en-US" sz="32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298.15</m:t>
                          </m:r>
                        </m:sub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 △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p</m:t>
                              </m:r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m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d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2DC73-48F9-ABEB-4B1E-83A96E95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671" y="1315963"/>
                <a:ext cx="6118964" cy="1209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22B04A-0FC5-A896-D444-9018C2FF592D}"/>
              </a:ext>
            </a:extLst>
          </p:cNvPr>
          <p:cNvSpPr txBox="1"/>
          <p:nvPr/>
        </p:nvSpPr>
        <p:spPr>
          <a:xfrm>
            <a:off x="-604347" y="2822408"/>
            <a:ext cx="644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n </a:t>
            </a:r>
            <a:r>
              <a:rPr lang="en-US" altLang="zh-CN" sz="3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p,m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3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4CE9DC-46DF-352F-EE78-01AFAC9991F0}"/>
                  </a:ext>
                </a:extLst>
              </p:cNvPr>
              <p:cNvSpPr txBox="1"/>
              <p:nvPr/>
            </p:nvSpPr>
            <p:spPr>
              <a:xfrm>
                <a:off x="-1002049" y="3609355"/>
                <a:ext cx="7565720" cy="11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000" i="0">
                              <a:latin typeface="Cambria Math" panose="02040503050406030204" pitchFamily="18" charset="0"/>
                            </a:rPr>
                            <m:t>298.15</m:t>
                          </m:r>
                        </m:sub>
                        <m:sup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30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3000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000" i="0">
                              <a:latin typeface="Cambria Math" panose="02040503050406030204" pitchFamily="18" charset="0"/>
                            </a:rPr>
                            <m:t>298.15</m:t>
                          </m:r>
                        </m:sub>
                        <m:sup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000" i="0">
                              <a:latin typeface="Cambria Math" panose="02040503050406030204" pitchFamily="18" charset="0"/>
                            </a:rPr>
                            <m:t>△</m:t>
                          </m:r>
                          <m:sSub>
                            <m:sSubPr>
                              <m:ctrlPr>
                                <a:rPr lang="zh-CN" altLang="en-US" sz="3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30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zh-CN" altLang="en-US" sz="3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0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30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4CE9DC-46DF-352F-EE78-01AFAC99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2049" y="3609355"/>
                <a:ext cx="7565720" cy="11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BF2F6F-E0AE-7F21-1A71-80CC2F4CF438}"/>
              </a:ext>
            </a:extLst>
          </p:cNvPr>
          <p:cNvSpPr txBox="1"/>
          <p:nvPr/>
        </p:nvSpPr>
        <p:spPr>
          <a:xfrm>
            <a:off x="-278671" y="5348336"/>
            <a:ext cx="6334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△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  = △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 – 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△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200" i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kern="1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"/>
    </mc:Choice>
    <mc:Fallback xmlns="">
      <p:transition spd="slow" advTm="2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F09E0-8F8E-A685-C0D8-CC847246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91"/>
            <a:ext cx="5876925" cy="442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643B3-4074-F96E-C209-F83BE3BE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8" y="1624012"/>
            <a:ext cx="6067425" cy="3609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8AEA4-45D3-4ADD-4962-EB41A8F5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691" y="4598749"/>
            <a:ext cx="6915150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C51DCF-5947-3D3A-20AB-039527A7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3DF66-9763-E5DB-4A7D-21F82BD865C1}"/>
              </a:ext>
            </a:extLst>
          </p:cNvPr>
          <p:cNvSpPr txBox="1"/>
          <p:nvPr/>
        </p:nvSpPr>
        <p:spPr>
          <a:xfrm>
            <a:off x="-659671" y="5620355"/>
            <a:ext cx="6334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XRD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"/>
    </mc:Choice>
    <mc:Fallback xmlns="">
      <p:transition spd="slow" advTm="31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9AD9F-533F-4B21-3C08-1C74DCDF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92"/>
            <a:ext cx="6172200" cy="435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8059D-342E-E5C2-E4D9-DA06C8EB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35" y="1766570"/>
            <a:ext cx="6343650" cy="438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8C3340-6E4F-ECC8-D32A-7BF7B38B6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5" y="4184650"/>
            <a:ext cx="653415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3487E-AD72-93EC-82B1-7C1B348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651D8-58EC-4FBF-8960-AA3FC8A67DB8}"/>
              </a:ext>
            </a:extLst>
          </p:cNvPr>
          <p:cNvSpPr txBox="1"/>
          <p:nvPr/>
        </p:nvSpPr>
        <p:spPr>
          <a:xfrm>
            <a:off x="-1259205" y="5373619"/>
            <a:ext cx="6334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UV-Vis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"/>
    </mc:Choice>
    <mc:Fallback xmlns="">
      <p:transition spd="slow" advTm="5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39807-ED74-4220-81EE-C8422AC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B3E-AEB0-479A-A2D5-17CD7CE306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D751E-D74C-74FC-2D62-B4C9A04C325F}"/>
              </a:ext>
            </a:extLst>
          </p:cNvPr>
          <p:cNvSpPr txBox="1"/>
          <p:nvPr/>
        </p:nvSpPr>
        <p:spPr>
          <a:xfrm>
            <a:off x="121920" y="5805950"/>
            <a:ext cx="11628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Enthalpy change and Gibbs free energy change with temperature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24D64-A42A-D06D-76D9-2F323547067D}"/>
              </a:ext>
            </a:extLst>
          </p:cNvPr>
          <p:cNvSpPr txBox="1"/>
          <p:nvPr/>
        </p:nvSpPr>
        <p:spPr>
          <a:xfrm>
            <a:off x="7561305" y="2028920"/>
            <a:ext cx="47808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Reaction is feasible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981A1E"/>
                </a:solidFill>
                <a:latin typeface="微软雅黑" pitchFamily="34" charset="-122"/>
                <a:ea typeface="微软雅黑" pitchFamily="34" charset="-122"/>
              </a:rPr>
              <a:t>Exothermic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3200" b="1" dirty="0">
              <a:solidFill>
                <a:srgbClr val="981A1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2DB6C0-FB70-83B7-80DA-6102675A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8643"/>
            <a:ext cx="7176591" cy="533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847</Words>
  <Application>Microsoft Office PowerPoint</Application>
  <PresentationFormat>Widescreen</PresentationFormat>
  <Paragraphs>180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DengXian</vt:lpstr>
      <vt:lpstr>Microsoft JhengHei</vt:lpstr>
      <vt:lpstr>微软雅黑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SHENGLAI LI</cp:lastModifiedBy>
  <cp:revision>160</cp:revision>
  <dcterms:created xsi:type="dcterms:W3CDTF">2015-07-06T03:09:00Z</dcterms:created>
  <dcterms:modified xsi:type="dcterms:W3CDTF">2023-05-04T14:09:36Z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