
<file path=[Content_Types].xml><?xml version="1.0" encoding="utf-8"?>
<Types xmlns="http://schemas.openxmlformats.org/package/2006/content-types">
  <Default Extension="jpeg" ContentType="image/jpeg"/>
  <Default Extension="jpg" ContentType="image/tif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67" r:id="rId7"/>
    <p:sldId id="273" r:id="rId8"/>
    <p:sldId id="263" r:id="rId9"/>
    <p:sldId id="264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5897"/>
    <a:srgbClr val="46ADA7"/>
    <a:srgbClr val="5DE7DC"/>
    <a:srgbClr val="9D60A4"/>
    <a:srgbClr val="CB88E2"/>
    <a:srgbClr val="AB1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14"/>
    <p:restoredTop sz="96327" autoAdjust="0"/>
  </p:normalViewPr>
  <p:slideViewPr>
    <p:cSldViewPr snapToGrid="0" snapToObjects="1" showGuides="1">
      <p:cViewPr>
        <p:scale>
          <a:sx n="100" d="100"/>
          <a:sy n="100" d="100"/>
        </p:scale>
        <p:origin x="288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CD996-931B-1041-8CED-4F36655CE847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BE491-9445-D640-A8B7-1CE7702A4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5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Whenever I start doing electrochemical tests on a battery, the preliminary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BE491-9445-D640-A8B7-1CE7702A40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02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</a:t>
            </a:r>
            <a:r>
              <a:rPr lang="en-US" dirty="0"/>
              <a:t>: in class when we used the open file function with ‘w’ it would rewrite original file and data would be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BE491-9445-D640-A8B7-1CE7702A40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78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</a:t>
            </a:r>
            <a:r>
              <a:rPr lang="en-US" dirty="0"/>
              <a:t>: in class when we used the open file function with ‘w’ it would rewrite original file and data would be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BE491-9445-D640-A8B7-1CE7702A40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0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</a:t>
            </a:r>
            <a:r>
              <a:rPr lang="en-US" dirty="0"/>
              <a:t>: in class when we used the open file function with ‘w’ it would rewrite original file and data would be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BE491-9445-D640-A8B7-1CE7702A40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75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</a:t>
            </a:r>
            <a:r>
              <a:rPr lang="en-US" dirty="0"/>
              <a:t>: in class when we used the open file function with ‘w’ it would rewrite original file and data would be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BE491-9445-D640-A8B7-1CE7702A40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82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</a:t>
            </a:r>
            <a:r>
              <a:rPr lang="en-US" dirty="0"/>
              <a:t>: in class when we used the open file function with ‘w’ it would rewrite original file and data would be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BE491-9445-D640-A8B7-1CE7702A40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31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</a:t>
            </a:r>
            <a:r>
              <a:rPr lang="en-US" dirty="0"/>
              <a:t>: in class when we used the open file function with ‘w’ it would rewrite original file and data would be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BE491-9445-D640-A8B7-1CE7702A40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6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</a:t>
            </a:r>
            <a:r>
              <a:rPr lang="en-US" dirty="0"/>
              <a:t>: in class when we used the open file function with ‘w’ it would rewrite original file and data would be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BE491-9445-D640-A8B7-1CE7702A40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93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</a:t>
            </a:r>
            <a:r>
              <a:rPr lang="en-US" dirty="0"/>
              <a:t>: in class when we used the open file function with ‘w’ it would rewrite original file and data would be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BE491-9445-D640-A8B7-1CE7702A40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12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</a:t>
            </a:r>
            <a:r>
              <a:rPr lang="en-US" dirty="0"/>
              <a:t>: in class when we used the open file function with ‘w’ it would rewrite original file and data would be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BE491-9445-D640-A8B7-1CE7702A40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32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</a:t>
            </a:r>
            <a:r>
              <a:rPr lang="en-US" dirty="0"/>
              <a:t>: in class when we used the open file function with ‘w’ it would rewrite original file and data would be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BE491-9445-D640-A8B7-1CE7702A40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6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948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079712"/>
            <a:ext cx="9144000" cy="98255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000"/>
              </a:lnSpc>
              <a:buNone/>
              <a:defRPr sz="20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PRESENTATION • DATE</a:t>
            </a:r>
            <a:br>
              <a:rPr lang="en-US" dirty="0"/>
            </a:br>
            <a:r>
              <a:rPr lang="en-US" dirty="0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799" y="650905"/>
            <a:ext cx="3874959" cy="65492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4793201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799" y="1883088"/>
            <a:ext cx="6489977" cy="23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8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25715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6BCCE-F513-9C40-8FD6-36D2B624AFC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854148" y="1320800"/>
            <a:ext cx="2603008" cy="434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D28B0AA-D819-554A-B331-0F72C78849D5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537713" y="1320800"/>
            <a:ext cx="2587487" cy="2112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28A1CAF-A569-4347-A007-3D6D57007AB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8537713" y="3529726"/>
            <a:ext cx="2587487" cy="2134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3B1A83-7D9A-E342-9B99-D348B96AC8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356871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 &amp; Headshot Photo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6BCCE-F513-9C40-8FD6-36D2B624AFC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778901" y="226612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3946972-D9BC-6947-83DC-1E81FA9AE611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1919222" y="226612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AE7E2C5-6E3C-204A-9FB6-8DE59945F4BF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595164" y="226612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627001-6303-744A-99BD-45BDA9C0FE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19222" y="5076074"/>
            <a:ext cx="2603008" cy="56433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 i="0">
                <a:solidFill>
                  <a:srgbClr val="AB1500"/>
                </a:solidFill>
                <a:latin typeface="Museo Slab 700" panose="02000000000000000000" pitchFamily="2" charset="77"/>
              </a:defRPr>
            </a:lvl1pPr>
            <a:lvl2pPr marL="11113" indent="0" algn="ctr"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236537" indent="0" algn="ctr">
              <a:buFontTx/>
              <a:buNone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0375D4-0094-7A46-99AA-81B1D929311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777925" y="5076074"/>
            <a:ext cx="2603008" cy="56433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 i="0">
                <a:solidFill>
                  <a:srgbClr val="AB1500"/>
                </a:solidFill>
                <a:latin typeface="Museo Slab 700" panose="02000000000000000000" pitchFamily="2" charset="77"/>
              </a:defRPr>
            </a:lvl1pPr>
            <a:lvl2pPr marL="11113" indent="0" algn="ctr"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236537" indent="0" algn="ctr">
              <a:buFontTx/>
              <a:buNone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F8FAB14-FAEB-5547-A79E-FCEEB169777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598127" y="5076074"/>
            <a:ext cx="2603008" cy="56433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 i="0">
                <a:solidFill>
                  <a:srgbClr val="AB1500"/>
                </a:solidFill>
                <a:latin typeface="Museo Slab 700" panose="02000000000000000000" pitchFamily="2" charset="77"/>
              </a:defRPr>
            </a:lvl1pPr>
            <a:lvl2pPr marL="11113" indent="0" algn="ctr"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236537" indent="0" algn="ctr">
              <a:buFontTx/>
              <a:buNone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A90A10-C49B-A54A-9F09-E8AC9256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1"/>
            <a:ext cx="10058400" cy="5715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1-Line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71213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C01D404-17C7-6C4D-88CA-3C7C83F5CEB0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212245" y="0"/>
            <a:ext cx="117580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4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493335"/>
            <a:ext cx="10058400" cy="6166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Photo Caption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95E6CB4-D81F-844A-BCF0-74A01999686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1087120" y="1320800"/>
            <a:ext cx="10038080" cy="40109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28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493336"/>
            <a:ext cx="4926496" cy="37297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Short Caption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95E6CB4-D81F-844A-BCF0-74A01999686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1087120" y="1315720"/>
            <a:ext cx="4926496" cy="40109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417649-2551-0F49-BB28-B6B91E62181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95833" y="1315720"/>
            <a:ext cx="4926496" cy="40109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F3B1665-3B35-5443-BC76-04114799C49E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195832" y="5493336"/>
            <a:ext cx="4949687" cy="350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11113" indent="0" algn="ctr"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236537" indent="0" algn="ctr">
              <a:buFontTx/>
              <a:buNone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Short Caption Here</a:t>
            </a:r>
          </a:p>
        </p:txBody>
      </p:sp>
    </p:spTree>
    <p:extLst>
      <p:ext uri="{BB962C8B-B14F-4D97-AF65-F5344CB8AC3E}">
        <p14:creationId xmlns:p14="http://schemas.microsoft.com/office/powerpoint/2010/main" val="245061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: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948" y="0"/>
            <a:ext cx="122018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54579-7F16-DC40-991D-71D97A52E1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29222" y="1473013"/>
            <a:ext cx="6962384" cy="296468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ts val="5500"/>
              </a:lnSpc>
              <a:defRPr sz="7000" b="1" i="0">
                <a:solidFill>
                  <a:schemeClr val="bg1"/>
                </a:solidFill>
                <a:latin typeface="Effra Heavy" panose="020B0603020203020204" pitchFamily="34" charset="0"/>
              </a:defRPr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PRESENTATION NAME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4655811"/>
            <a:ext cx="9144000" cy="98255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000"/>
              </a:lnSpc>
              <a:buNone/>
              <a:defRPr sz="20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PRESENTATION • DATE</a:t>
            </a:r>
            <a:br>
              <a:rPr lang="en-US" dirty="0"/>
            </a:br>
            <a:r>
              <a:rPr lang="en-US" dirty="0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6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-Line Hed &amp;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9BAF-7D99-A249-AFC7-E47DCB504B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1-Line Headline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190127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Type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Integer ante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libero id,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AAA66-D45D-F344-B196-AC141CC3F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2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Hed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922C38A-E007-7044-A3C4-89DAFBD2AF4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20607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7660A8-5A24-9242-8993-914FC07FC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1-Line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828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 &amp;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626581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Type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Integer ante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libero id,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226C5F-8B57-A24B-B185-22B41FDD4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269250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657061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43F018-346F-8048-9611-88C8A9C80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1066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, Bullets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673410"/>
            <a:ext cx="4533900" cy="277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4250903-B030-CF43-AE7E-EE2BBCEB42E0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854149" y="2673410"/>
            <a:ext cx="5271052" cy="2990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B192BA-045B-C84C-A282-DFA15F466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268337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00971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ACA7CA-9F25-CF44-B760-F691AC4EA8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854148" y="1320800"/>
            <a:ext cx="5271052" cy="434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EBC2C5-6FE6-D04D-B1F3-21C30C798A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149041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41611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ACA7CA-9F25-CF44-B760-F691AC4EA8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537712" y="1320800"/>
            <a:ext cx="2587487" cy="434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6BCCE-F513-9C40-8FD6-36D2B624AFC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854148" y="1320800"/>
            <a:ext cx="2589575" cy="434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482A70-B2D2-524C-9B65-16C829D5BC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263333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D3A6E-17FB-0B44-86DE-DACABB0A1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tint val="75000"/>
                  </a:schemeClr>
                </a:solidFill>
                <a:latin typeface="Museo Slab 900" panose="02000000000000000000" pitchFamily="2" charset="77"/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0FC680-BCA4-DA4A-9A1F-DC208AC0EC2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975699" y="0"/>
            <a:ext cx="216301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5E99B1-C4F1-1540-A13C-B1992CB8352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216301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C55571-0A5A-D246-AF01-A70D3543FB5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66800" y="381250"/>
            <a:ext cx="2609241" cy="4409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F26E46-FAD2-8547-891D-91EB61F1B1F8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66800" y="6162805"/>
            <a:ext cx="1021875" cy="37610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A43318-4440-544C-AE8C-40AD793C5E00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73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49" r:id="rId2"/>
    <p:sldLayoutId id="2147483666" r:id="rId3"/>
    <p:sldLayoutId id="2147483667" r:id="rId4"/>
    <p:sldLayoutId id="2147483651" r:id="rId5"/>
    <p:sldLayoutId id="2147483660" r:id="rId6"/>
    <p:sldLayoutId id="2147483662" r:id="rId7"/>
    <p:sldLayoutId id="2147483661" r:id="rId8"/>
    <p:sldLayoutId id="2147483663" r:id="rId9"/>
    <p:sldLayoutId id="2147483664" r:id="rId10"/>
    <p:sldLayoutId id="2147483665" r:id="rId11"/>
    <p:sldLayoutId id="2147483655" r:id="rId12"/>
    <p:sldLayoutId id="2147483668" r:id="rId13"/>
    <p:sldLayoutId id="214748366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72" userDrawn="1">
          <p15:clr>
            <a:srgbClr val="F26B43"/>
          </p15:clr>
        </p15:guide>
        <p15:guide id="2" pos="7008" userDrawn="1">
          <p15:clr>
            <a:srgbClr val="F26B43"/>
          </p15:clr>
        </p15:guide>
        <p15:guide id="3" orient="horz" pos="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0383-ED20-364A-9B09-D79C2B08B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Plots for Electrochemical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A1E82-A684-A746-99E0-675AE15C6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Marie Millares	CME502 – Mathematical Modelling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F41F7-7E80-204B-B3D5-E896CFE2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8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0C92D0-C9B6-40BD-8681-59F07402D353}"/>
              </a:ext>
            </a:extLst>
          </p:cNvPr>
          <p:cNvSpPr txBox="1"/>
          <p:nvPr/>
        </p:nvSpPr>
        <p:spPr>
          <a:xfrm>
            <a:off x="5502877" y="244741"/>
            <a:ext cx="64502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dirty="0"/>
              <a:t>Explanation of Code: Plotting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B205-C278-D907-1B81-97B856264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347" y="886968"/>
            <a:ext cx="3381530" cy="50840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3DD03A-2238-0451-AF70-353A6CE59E13}"/>
              </a:ext>
            </a:extLst>
          </p:cNvPr>
          <p:cNvSpPr/>
          <p:nvPr/>
        </p:nvSpPr>
        <p:spPr>
          <a:xfrm>
            <a:off x="2647565" y="1359544"/>
            <a:ext cx="2718486" cy="17299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16E04-AD35-4C09-AA91-97EF234D223D}"/>
              </a:ext>
            </a:extLst>
          </p:cNvPr>
          <p:cNvSpPr/>
          <p:nvPr/>
        </p:nvSpPr>
        <p:spPr>
          <a:xfrm>
            <a:off x="2647565" y="1978577"/>
            <a:ext cx="2718486" cy="17299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7A51C-33B7-D362-A50D-D4679999320A}"/>
              </a:ext>
            </a:extLst>
          </p:cNvPr>
          <p:cNvSpPr txBox="1"/>
          <p:nvPr/>
        </p:nvSpPr>
        <p:spPr>
          <a:xfrm>
            <a:off x="5693349" y="2291271"/>
            <a:ext cx="606928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Uses method from </a:t>
            </a:r>
            <a:r>
              <a:rPr lang="en-US" sz="2000" dirty="0" err="1">
                <a:latin typeface="Lucida Console" panose="020B0609040504020204" pitchFamily="49" charset="0"/>
              </a:rPr>
              <a:t>DataImport</a:t>
            </a:r>
            <a:r>
              <a:rPr lang="en-US" sz="2000" dirty="0"/>
              <a:t> class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Nested function containing desired plots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Flexible so that more plots can be added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92991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0C92D0-C9B6-40BD-8681-59F07402D353}"/>
              </a:ext>
            </a:extLst>
          </p:cNvPr>
          <p:cNvSpPr txBox="1"/>
          <p:nvPr/>
        </p:nvSpPr>
        <p:spPr>
          <a:xfrm>
            <a:off x="5502877" y="244741"/>
            <a:ext cx="64502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dirty="0"/>
              <a:t>Results: Cycling Tests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4F02E4-839A-F3F3-5496-3F9E3BADE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137" y="767961"/>
            <a:ext cx="6198758" cy="52137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087F2A-0B42-B2D4-D0A3-9CD27F533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27" y="1126930"/>
            <a:ext cx="5182649" cy="224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E516E5-A866-CF5D-D12A-45955C94297A}"/>
              </a:ext>
            </a:extLst>
          </p:cNvPr>
          <p:cNvSpPr txBox="1"/>
          <p:nvPr/>
        </p:nvSpPr>
        <p:spPr>
          <a:xfrm>
            <a:off x="223031" y="3556001"/>
            <a:ext cx="5377042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is normalized to the battery’s active mass, which was a user input earlier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Able to identify SEI formation due to the large specific capacity after the first discharge</a:t>
            </a:r>
          </a:p>
        </p:txBody>
      </p:sp>
    </p:spTree>
    <p:extLst>
      <p:ext uri="{BB962C8B-B14F-4D97-AF65-F5344CB8AC3E}">
        <p14:creationId xmlns:p14="http://schemas.microsoft.com/office/powerpoint/2010/main" val="248955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0C92D0-C9B6-40BD-8681-59F07402D353}"/>
              </a:ext>
            </a:extLst>
          </p:cNvPr>
          <p:cNvSpPr txBox="1"/>
          <p:nvPr/>
        </p:nvSpPr>
        <p:spPr>
          <a:xfrm>
            <a:off x="5502877" y="244741"/>
            <a:ext cx="64502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dirty="0"/>
              <a:t>Results: Voltage Profiles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18556-C218-B55A-0222-41E868E40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139" y="767961"/>
            <a:ext cx="3727721" cy="3202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9918CD-AF01-923B-512B-2FF09BC8E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752" y="780862"/>
            <a:ext cx="3864084" cy="3202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FEFB01-372A-A77A-7DA4-EF304F280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21" y="901699"/>
            <a:ext cx="3742111" cy="2946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2AB67D-3B95-9269-875F-603C57AD6E2D}"/>
              </a:ext>
            </a:extLst>
          </p:cNvPr>
          <p:cNvSpPr txBox="1"/>
          <p:nvPr/>
        </p:nvSpPr>
        <p:spPr>
          <a:xfrm>
            <a:off x="238896" y="3970097"/>
            <a:ext cx="1166894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is normalized to the battery’s active mass, which was a user input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Voltage range for y-axis is determined by user input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Electron equivalence is calculated using theoretical capacity  and active mass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Material we are plotting is a high voltage material– it is showing stability in that region based off the profiles</a:t>
            </a:r>
          </a:p>
        </p:txBody>
      </p:sp>
    </p:spTree>
    <p:extLst>
      <p:ext uri="{BB962C8B-B14F-4D97-AF65-F5344CB8AC3E}">
        <p14:creationId xmlns:p14="http://schemas.microsoft.com/office/powerpoint/2010/main" val="427895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0C92D0-C9B6-40BD-8681-59F07402D353}"/>
              </a:ext>
            </a:extLst>
          </p:cNvPr>
          <p:cNvSpPr txBox="1"/>
          <p:nvPr/>
        </p:nvSpPr>
        <p:spPr>
          <a:xfrm>
            <a:off x="5502877" y="244741"/>
            <a:ext cx="64502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dirty="0"/>
              <a:t>Conclusions and Future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C9583-CEC9-4C19-557E-0611E0A2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19" y="1100179"/>
            <a:ext cx="7882561" cy="17705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2EF0D8-0214-1F26-C39D-9D6327B7C6D7}"/>
              </a:ext>
            </a:extLst>
          </p:cNvPr>
          <p:cNvSpPr txBox="1"/>
          <p:nvPr/>
        </p:nvSpPr>
        <p:spPr>
          <a:xfrm>
            <a:off x="1572659" y="3086623"/>
            <a:ext cx="904668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/>
              <a:t>Will save me lots of time and expedite research progress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/>
              <a:t>Had lots of fun coding the program and found it to be super useful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/>
              <a:t>Learned more about classes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Make more plots! Particularly rate capability and </a:t>
            </a:r>
            <a:r>
              <a:rPr lang="en-US" sz="2400" dirty="0" err="1"/>
              <a:t>dQ</a:t>
            </a:r>
            <a:r>
              <a:rPr lang="en-US" sz="2400" dirty="0"/>
              <a:t>/</a:t>
            </a:r>
            <a:r>
              <a:rPr lang="en-US" sz="2400" dirty="0" err="1"/>
              <a:t>dV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Include a coulombic efficiency axis for cycling plot</a:t>
            </a:r>
          </a:p>
        </p:txBody>
      </p:sp>
    </p:spTree>
    <p:extLst>
      <p:ext uri="{BB962C8B-B14F-4D97-AF65-F5344CB8AC3E}">
        <p14:creationId xmlns:p14="http://schemas.microsoft.com/office/powerpoint/2010/main" val="6812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8D61C-9E0A-044A-A263-0CD092BA2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C92D0-C9B6-40BD-8681-59F07402D353}"/>
              </a:ext>
            </a:extLst>
          </p:cNvPr>
          <p:cNvSpPr txBox="1"/>
          <p:nvPr/>
        </p:nvSpPr>
        <p:spPr>
          <a:xfrm>
            <a:off x="5502877" y="244741"/>
            <a:ext cx="64502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dirty="0"/>
              <a:t>Research Background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CC476-F060-45C8-9B5E-A01F2C00DAB0}"/>
              </a:ext>
            </a:extLst>
          </p:cNvPr>
          <p:cNvSpPr txBox="1"/>
          <p:nvPr/>
        </p:nvSpPr>
        <p:spPr>
          <a:xfrm>
            <a:off x="498342" y="2047985"/>
            <a:ext cx="364421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Charge / Discharge Cycling 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44B4E4-99C0-4B7A-BE1A-FF38102A0F9E}"/>
              </a:ext>
            </a:extLst>
          </p:cNvPr>
          <p:cNvSpPr txBox="1"/>
          <p:nvPr/>
        </p:nvSpPr>
        <p:spPr>
          <a:xfrm>
            <a:off x="6492985" y="2069623"/>
            <a:ext cx="307876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Voltage Profiles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3D8DAC-D592-4C66-B99C-92C426A120C6}"/>
              </a:ext>
            </a:extLst>
          </p:cNvPr>
          <p:cNvSpPr txBox="1"/>
          <p:nvPr/>
        </p:nvSpPr>
        <p:spPr>
          <a:xfrm>
            <a:off x="592412" y="5299004"/>
            <a:ext cx="345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Depicts cell stability, energy output per cycle, and parasitic reactions</a:t>
            </a:r>
            <a:endParaRPr lang="en-US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0EF9CD-CDEF-43E3-A9FF-A225A7E2307E}"/>
              </a:ext>
            </a:extLst>
          </p:cNvPr>
          <p:cNvSpPr txBox="1"/>
          <p:nvPr/>
        </p:nvSpPr>
        <p:spPr>
          <a:xfrm>
            <a:off x="4696969" y="5278780"/>
            <a:ext cx="296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Depicts energy as a function of voltage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4FF26-C424-4AE5-B51D-3F73ACCBD03E}"/>
              </a:ext>
            </a:extLst>
          </p:cNvPr>
          <p:cNvSpPr txBox="1"/>
          <p:nvPr/>
        </p:nvSpPr>
        <p:spPr>
          <a:xfrm>
            <a:off x="8359540" y="5299003"/>
            <a:ext cx="327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Depicts the number of electrons stored in material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807626-0F2A-CFB4-83E1-00899DE9D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48" y="2448095"/>
            <a:ext cx="3456076" cy="29068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C3FF89-97C2-6500-9B07-C266A13E2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993" y="2448096"/>
            <a:ext cx="3384009" cy="29068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579C9B-5859-6CC1-7F54-91E626A69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576" y="2490958"/>
            <a:ext cx="3456076" cy="28640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D388DA-3353-A631-14E2-E2E9BD8BA6DA}"/>
              </a:ext>
            </a:extLst>
          </p:cNvPr>
          <p:cNvSpPr txBox="1"/>
          <p:nvPr/>
        </p:nvSpPr>
        <p:spPr>
          <a:xfrm>
            <a:off x="926106" y="891441"/>
            <a:ext cx="103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Research Objective: </a:t>
            </a:r>
            <a:r>
              <a:rPr lang="en-US" sz="2400" dirty="0"/>
              <a:t>Develop new materials to advance next generation batteries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A7943-C8B2-381D-F96F-387FABAC291F}"/>
              </a:ext>
            </a:extLst>
          </p:cNvPr>
          <p:cNvSpPr txBox="1"/>
          <p:nvPr/>
        </p:nvSpPr>
        <p:spPr>
          <a:xfrm>
            <a:off x="926106" y="1375667"/>
            <a:ext cx="103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Types of Preliminary Battery 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F7F26D-127E-31F2-59F0-CA181A9A98C2}"/>
              </a:ext>
            </a:extLst>
          </p:cNvPr>
          <p:cNvSpPr/>
          <p:nvPr/>
        </p:nvSpPr>
        <p:spPr>
          <a:xfrm>
            <a:off x="467348" y="2047985"/>
            <a:ext cx="3675208" cy="3918574"/>
          </a:xfrm>
          <a:prstGeom prst="rect">
            <a:avLst/>
          </a:prstGeom>
          <a:noFill/>
          <a:ln w="28575">
            <a:solidFill>
              <a:srgbClr val="AB1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DF98D2-66B6-CD3B-DE8C-FC0BFF294552}"/>
              </a:ext>
            </a:extLst>
          </p:cNvPr>
          <p:cNvSpPr/>
          <p:nvPr/>
        </p:nvSpPr>
        <p:spPr>
          <a:xfrm>
            <a:off x="4340084" y="2047985"/>
            <a:ext cx="7384567" cy="3918574"/>
          </a:xfrm>
          <a:prstGeom prst="rect">
            <a:avLst/>
          </a:prstGeom>
          <a:noFill/>
          <a:ln w="28575">
            <a:solidFill>
              <a:srgbClr val="AB1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2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0C92D0-C9B6-40BD-8681-59F07402D353}"/>
              </a:ext>
            </a:extLst>
          </p:cNvPr>
          <p:cNvSpPr txBox="1"/>
          <p:nvPr/>
        </p:nvSpPr>
        <p:spPr>
          <a:xfrm>
            <a:off x="4532243" y="244741"/>
            <a:ext cx="74208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dirty="0"/>
              <a:t>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74E41-90A2-4D11-B3B7-1E1A25BC7233}"/>
              </a:ext>
            </a:extLst>
          </p:cNvPr>
          <p:cNvSpPr txBox="1"/>
          <p:nvPr/>
        </p:nvSpPr>
        <p:spPr>
          <a:xfrm>
            <a:off x="746897" y="1722360"/>
            <a:ext cx="5879681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processing was done in excel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charged cycle and discharged cycle were filtered for plotting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Copy and pasted necessary information into a new excel for plotting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Required re-formatting of excel plots every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Time consuming, inefficient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20A9DC4-1729-67C6-2A7D-AEE55DDDE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244" y="715312"/>
            <a:ext cx="4987859" cy="529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5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0C92D0-C9B6-40BD-8681-59F07402D353}"/>
              </a:ext>
            </a:extLst>
          </p:cNvPr>
          <p:cNvSpPr txBox="1"/>
          <p:nvPr/>
        </p:nvSpPr>
        <p:spPr>
          <a:xfrm>
            <a:off x="5502877" y="244741"/>
            <a:ext cx="64502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dirty="0"/>
              <a:t>Project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74E41-90A2-4D11-B3B7-1E1A25BC7233}"/>
              </a:ext>
            </a:extLst>
          </p:cNvPr>
          <p:cNvSpPr txBox="1"/>
          <p:nvPr/>
        </p:nvSpPr>
        <p:spPr>
          <a:xfrm>
            <a:off x="334653" y="2415173"/>
            <a:ext cx="7748191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Develop a robust code that will…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Provide a </a:t>
            </a:r>
            <a:r>
              <a:rPr lang="en-US" sz="2000" u="sng" dirty="0"/>
              <a:t>convenient user interface</a:t>
            </a:r>
            <a:r>
              <a:rPr lang="en-US" sz="2000" dirty="0"/>
              <a:t> to input external information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u="sng" dirty="0"/>
              <a:t>Extract data</a:t>
            </a:r>
            <a:r>
              <a:rPr lang="en-US" sz="2000" dirty="0"/>
              <a:t> from .xlsx file </a:t>
            </a:r>
            <a:r>
              <a:rPr lang="en-US" sz="2000" u="sng" dirty="0"/>
              <a:t>without overwriting</a:t>
            </a:r>
            <a:r>
              <a:rPr lang="en-US" sz="2000" dirty="0"/>
              <a:t> original file or stored data in code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u="sng" dirty="0"/>
              <a:t>Store data</a:t>
            </a:r>
            <a:r>
              <a:rPr lang="en-US" sz="2000" dirty="0"/>
              <a:t> in a manner that is </a:t>
            </a:r>
            <a:r>
              <a:rPr lang="en-US" sz="2000" u="sng" dirty="0"/>
              <a:t>convenient for manipulation, plotting, and any future calculations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Pl</a:t>
            </a:r>
            <a:r>
              <a:rPr lang="en-US" sz="2000" u="sng" dirty="0"/>
              <a:t>ot publication-ready figures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CFEAE-46DC-DBA1-FDF4-88134F335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373" y="3154931"/>
            <a:ext cx="3694396" cy="1455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03DFFA-1B86-F94B-AF93-061DEB765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889956" y="829710"/>
            <a:ext cx="2506133" cy="1523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1AE57B-A03C-6A0B-445D-2531B28FBE0F}"/>
              </a:ext>
            </a:extLst>
          </p:cNvPr>
          <p:cNvSpPr txBox="1"/>
          <p:nvPr/>
        </p:nvSpPr>
        <p:spPr>
          <a:xfrm>
            <a:off x="5825067" y="1196526"/>
            <a:ext cx="4109156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i="1" dirty="0"/>
              <a:t>Let’s Speed Things Up!</a:t>
            </a:r>
          </a:p>
        </p:txBody>
      </p:sp>
    </p:spTree>
    <p:extLst>
      <p:ext uri="{BB962C8B-B14F-4D97-AF65-F5344CB8AC3E}">
        <p14:creationId xmlns:p14="http://schemas.microsoft.com/office/powerpoint/2010/main" val="8456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0C92D0-C9B6-40BD-8681-59F07402D353}"/>
              </a:ext>
            </a:extLst>
          </p:cNvPr>
          <p:cNvSpPr txBox="1"/>
          <p:nvPr/>
        </p:nvSpPr>
        <p:spPr>
          <a:xfrm>
            <a:off x="5502877" y="244741"/>
            <a:ext cx="64502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dirty="0"/>
              <a:t>Explanation of Code: User Interface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F3ED0C-D3D2-45BD-BE9C-A0AD47A36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3" r="2261"/>
          <a:stretch/>
        </p:blipFill>
        <p:spPr>
          <a:xfrm>
            <a:off x="7143566" y="819491"/>
            <a:ext cx="2266950" cy="11049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87F93-E562-4F09-B933-9934ABF8A4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9" r="2093" b="855"/>
          <a:stretch/>
        </p:blipFill>
        <p:spPr>
          <a:xfrm>
            <a:off x="9585243" y="1258982"/>
            <a:ext cx="2171700" cy="11049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85FD5C-3E2C-4A79-8D41-27CC5D1FAE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542"/>
          <a:stretch/>
        </p:blipFill>
        <p:spPr>
          <a:xfrm>
            <a:off x="8032668" y="2594563"/>
            <a:ext cx="3105150" cy="1095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0F2C2D-9A29-44CC-A70B-EE89E2CF93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95" r="1491" b="847"/>
          <a:stretch/>
        </p:blipFill>
        <p:spPr>
          <a:xfrm>
            <a:off x="7092918" y="3925381"/>
            <a:ext cx="2317598" cy="1095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EF5129-A30B-4F4E-913E-D6DEAB050F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58" r="1641" b="863"/>
          <a:stretch/>
        </p:blipFill>
        <p:spPr>
          <a:xfrm>
            <a:off x="9585243" y="4694532"/>
            <a:ext cx="2284268" cy="1095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95639E-78D0-476C-9E5E-F804345BF0F9}"/>
              </a:ext>
            </a:extLst>
          </p:cNvPr>
          <p:cNvSpPr txBox="1"/>
          <p:nvPr/>
        </p:nvSpPr>
        <p:spPr>
          <a:xfrm>
            <a:off x="322489" y="3758258"/>
            <a:ext cx="650655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Allows for </a:t>
            </a:r>
            <a:r>
              <a:rPr lang="en-US" sz="2000" u="sng" dirty="0"/>
              <a:t>flexibility in the code from user to user</a:t>
            </a:r>
          </a:p>
          <a:p>
            <a:pPr algn="ctr">
              <a:lnSpc>
                <a:spcPct val="150000"/>
              </a:lnSpc>
            </a:pPr>
            <a:r>
              <a:rPr lang="en-US" sz="2000" dirty="0"/>
              <a:t>**  Active mass and theoretical specific capacity must be calculated externally, with respect to coin cell measurements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5F07AA-DDAF-2B19-E177-0CE63B5B0D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623" y="964764"/>
            <a:ext cx="6673216" cy="235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7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0C92D0-C9B6-40BD-8681-59F07402D353}"/>
              </a:ext>
            </a:extLst>
          </p:cNvPr>
          <p:cNvSpPr txBox="1"/>
          <p:nvPr/>
        </p:nvSpPr>
        <p:spPr>
          <a:xfrm>
            <a:off x="5502877" y="244741"/>
            <a:ext cx="64502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dirty="0"/>
              <a:t>Rest of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335D43-C3E4-21DB-1B21-E872FDB53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19" y="1557379"/>
            <a:ext cx="7882561" cy="17705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74D266-5F77-8440-A450-EF7BCB773DB1}"/>
              </a:ext>
            </a:extLst>
          </p:cNvPr>
          <p:cNvSpPr txBox="1"/>
          <p:nvPr/>
        </p:nvSpPr>
        <p:spPr>
          <a:xfrm>
            <a:off x="4041421" y="3342978"/>
            <a:ext cx="4109156" cy="1458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i="1" dirty="0"/>
              <a:t>That’s it!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60A0C-F207-F7A4-0FA9-646A3EEE87A1}"/>
              </a:ext>
            </a:extLst>
          </p:cNvPr>
          <p:cNvSpPr txBox="1"/>
          <p:nvPr/>
        </p:nvSpPr>
        <p:spPr>
          <a:xfrm>
            <a:off x="8150577" y="5455075"/>
            <a:ext cx="410915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Well… not really…</a:t>
            </a:r>
          </a:p>
        </p:txBody>
      </p:sp>
    </p:spTree>
    <p:extLst>
      <p:ext uri="{BB962C8B-B14F-4D97-AF65-F5344CB8AC3E}">
        <p14:creationId xmlns:p14="http://schemas.microsoft.com/office/powerpoint/2010/main" val="356482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0C92D0-C9B6-40BD-8681-59F07402D353}"/>
              </a:ext>
            </a:extLst>
          </p:cNvPr>
          <p:cNvSpPr txBox="1"/>
          <p:nvPr/>
        </p:nvSpPr>
        <p:spPr>
          <a:xfrm>
            <a:off x="5502877" y="244741"/>
            <a:ext cx="64502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dirty="0"/>
              <a:t>Explanation of Code: Classes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8EEF36-F1B2-8B37-34F2-802AF7583BCC}"/>
              </a:ext>
            </a:extLst>
          </p:cNvPr>
          <p:cNvSpPr txBox="1"/>
          <p:nvPr/>
        </p:nvSpPr>
        <p:spPr>
          <a:xfrm>
            <a:off x="5072251" y="897668"/>
            <a:ext cx="585433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Classes </a:t>
            </a:r>
            <a:r>
              <a:rPr lang="en-US" sz="2400" u="sng" dirty="0"/>
              <a:t>organize code</a:t>
            </a:r>
            <a:r>
              <a:rPr lang="en-US" sz="2400" dirty="0"/>
              <a:t> by bundling data and functions together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FB215-D776-53C6-36B3-7BE546120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36" y="949608"/>
            <a:ext cx="3995986" cy="50539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04983B-D565-ED0B-CCFC-1150530AFF0B}"/>
              </a:ext>
            </a:extLst>
          </p:cNvPr>
          <p:cNvSpPr txBox="1"/>
          <p:nvPr/>
        </p:nvSpPr>
        <p:spPr>
          <a:xfrm>
            <a:off x="4354022" y="2170445"/>
            <a:ext cx="7290794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Purpose of this class is to bundle file handling functions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Created nested methods to differentiate both functionalities, but both must always be run for plotting to be correct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9D60A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6ADA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load</a:t>
            </a:r>
            <a:r>
              <a:rPr lang="en-US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(): </a:t>
            </a:r>
            <a:r>
              <a:rPr lang="en-US" sz="2000" dirty="0"/>
              <a:t>extracts header titles and column information from Excel files into corresponding key variables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9D60A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6ADA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sort</a:t>
            </a:r>
            <a:r>
              <a:rPr lang="en-US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(): </a:t>
            </a:r>
            <a:r>
              <a:rPr lang="en-US" sz="2000" dirty="0"/>
              <a:t>sorts extracted data into initialized empty dictionaries, separates data information by cycle number and charge / discharge</a:t>
            </a:r>
          </a:p>
        </p:txBody>
      </p:sp>
    </p:spTree>
    <p:extLst>
      <p:ext uri="{BB962C8B-B14F-4D97-AF65-F5344CB8AC3E}">
        <p14:creationId xmlns:p14="http://schemas.microsoft.com/office/powerpoint/2010/main" val="342999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0C92D0-C9B6-40BD-8681-59F07402D353}"/>
              </a:ext>
            </a:extLst>
          </p:cNvPr>
          <p:cNvSpPr txBox="1"/>
          <p:nvPr/>
        </p:nvSpPr>
        <p:spPr>
          <a:xfrm>
            <a:off x="5502877" y="244741"/>
            <a:ext cx="64502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dirty="0"/>
              <a:t>Explanation of Code: Load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454AA-BA5C-7D0C-5C0F-7504F309D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121" y="1026628"/>
            <a:ext cx="4823694" cy="3784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E7A918-1BD0-830E-9C29-958FEBB8D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035" y="1026628"/>
            <a:ext cx="1896619" cy="37843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11DD51-9979-9D6A-CB59-398F75ABA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45" y="1014281"/>
            <a:ext cx="4409106" cy="3784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8F2FD5-709B-AFAA-57B0-8A12E68EB010}"/>
              </a:ext>
            </a:extLst>
          </p:cNvPr>
          <p:cNvSpPr txBox="1"/>
          <p:nvPr/>
        </p:nvSpPr>
        <p:spPr>
          <a:xfrm>
            <a:off x="1368970" y="4875762"/>
            <a:ext cx="945406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9D60A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openpyxl</a:t>
            </a:r>
            <a:r>
              <a:rPr lang="en-US" sz="2000" b="1" dirty="0">
                <a:solidFill>
                  <a:srgbClr val="9D60A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was used since it made handling .xlsx files easier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Headers from each column were extracted from the excel file and later populated</a:t>
            </a:r>
          </a:p>
        </p:txBody>
      </p:sp>
    </p:spTree>
    <p:extLst>
      <p:ext uri="{BB962C8B-B14F-4D97-AF65-F5344CB8AC3E}">
        <p14:creationId xmlns:p14="http://schemas.microsoft.com/office/powerpoint/2010/main" val="217481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0C92D0-C9B6-40BD-8681-59F07402D353}"/>
              </a:ext>
            </a:extLst>
          </p:cNvPr>
          <p:cNvSpPr txBox="1"/>
          <p:nvPr/>
        </p:nvSpPr>
        <p:spPr>
          <a:xfrm>
            <a:off x="5502877" y="244741"/>
            <a:ext cx="64502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dirty="0"/>
              <a:t>Explanation of Code: Sort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141A6-B2CA-9849-257B-81EC2E769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876300"/>
            <a:ext cx="4572000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000782-DB81-7587-5EEF-EAE6BA213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102" y="1438275"/>
            <a:ext cx="4572000" cy="3200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F39E5D-C9A1-61E3-120D-E9E98DEA9DE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209653" y="2390775"/>
            <a:ext cx="4572000" cy="3200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13CDD-E905-382B-7EFA-757B6BBC8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347" y="876300"/>
            <a:ext cx="5360258" cy="41557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D8FC8-B0C6-B661-3564-48366825D447}"/>
              </a:ext>
            </a:extLst>
          </p:cNvPr>
          <p:cNvSpPr txBox="1"/>
          <p:nvPr/>
        </p:nvSpPr>
        <p:spPr>
          <a:xfrm>
            <a:off x="255318" y="5013743"/>
            <a:ext cx="11063471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Sort uses the final product from the load method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Empty lists within dictionaries within dictionaries that were initialized begin populating with values</a:t>
            </a:r>
          </a:p>
        </p:txBody>
      </p:sp>
    </p:spTree>
    <p:extLst>
      <p:ext uri="{BB962C8B-B14F-4D97-AF65-F5344CB8AC3E}">
        <p14:creationId xmlns:p14="http://schemas.microsoft.com/office/powerpoint/2010/main" val="177664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090355 Powerpoint_Template_BrandFonts_WIDE" id="{5D14662A-8BAA-4A48-8855-CB64C93D5119}" vid="{5D2E4CAD-B484-674D-8639-085B21DC4B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20090355-Powerpoint_Template_BrandFonts_WIDE</Template>
  <TotalTime>788</TotalTime>
  <Words>788</Words>
  <Application>Microsoft Macintosh PowerPoint</Application>
  <PresentationFormat>Widescreen</PresentationFormat>
  <Paragraphs>83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Effra</vt:lpstr>
      <vt:lpstr>Effra Heavy</vt:lpstr>
      <vt:lpstr>Museo Slab 300</vt:lpstr>
      <vt:lpstr>Museo Slab 700</vt:lpstr>
      <vt:lpstr>Museo Slab 900</vt:lpstr>
      <vt:lpstr>Arial</vt:lpstr>
      <vt:lpstr>Calibri</vt:lpstr>
      <vt:lpstr>Courier New</vt:lpstr>
      <vt:lpstr>Lucida Console</vt:lpstr>
      <vt:lpstr>Wingdings</vt:lpstr>
      <vt:lpstr>Office Theme</vt:lpstr>
      <vt:lpstr>Plots for Electrochemical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Francoise C Millares</dc:creator>
  <cp:lastModifiedBy>Millares Francoise, Marie</cp:lastModifiedBy>
  <cp:revision>20</cp:revision>
  <cp:lastPrinted>2018-10-25T20:35:58Z</cp:lastPrinted>
  <dcterms:created xsi:type="dcterms:W3CDTF">2023-04-27T17:11:56Z</dcterms:created>
  <dcterms:modified xsi:type="dcterms:W3CDTF">2023-05-04T04:18:14Z</dcterms:modified>
</cp:coreProperties>
</file>