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c3b1c2de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c3b1c2de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c3b1c2deb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c3b1c2deb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ac3b1c2deb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ac3b1c2deb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c3ed3a4d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c3ed3a4d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c3ed3a4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c3ed3a4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c3ed3a4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c3ed3a4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wenruliu/adult-income-dataset" TargetMode="External"/><Relationship Id="rId4" Type="http://schemas.openxmlformats.org/officeDocument/2006/relationships/hyperlink" Target="https://www.kaggle.com/datasets/wenruliu/adult-income-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1562850"/>
            <a:ext cx="7801500" cy="2017800"/>
          </a:xfrm>
          <a:prstGeom prst="rect">
            <a:avLst/>
          </a:prstGeom>
        </p:spPr>
        <p:txBody>
          <a:bodyPr anchorCtr="0" anchor="b" bIns="91425" lIns="91425" spcFirstLastPara="1" rIns="91425" wrap="square" tIns="91425">
            <a:spAutoFit/>
          </a:bodyPr>
          <a:lstStyle/>
          <a:p>
            <a:pPr indent="0" lvl="0" marL="914400" rtl="0" algn="l">
              <a:lnSpc>
                <a:spcPct val="115000"/>
              </a:lnSpc>
              <a:spcBef>
                <a:spcPts val="2400"/>
              </a:spcBef>
              <a:spcAft>
                <a:spcPts val="0"/>
              </a:spcAft>
              <a:buNone/>
            </a:pPr>
            <a:r>
              <a:rPr b="1" lang="en" sz="2700"/>
              <a:t>Adult income dataset visualizations and predictive models</a:t>
            </a:r>
            <a:endParaRPr b="1" sz="2700"/>
          </a:p>
          <a:p>
            <a:pPr indent="0" lvl="0" marL="0" rtl="0" algn="ctr">
              <a:spcBef>
                <a:spcPts val="600"/>
              </a:spcBef>
              <a:spcAft>
                <a:spcPts val="0"/>
              </a:spcAft>
              <a:buNone/>
            </a:pPr>
            <a:r>
              <a:t/>
            </a:r>
            <a:endParaRPr sz="52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 Tulani Aytch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 of various features from a dataset on income and testing of predictive models on the given data to help make predictions on the average income of an adult, specifically whether they would be earning more or less than 50k.</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Adul</a:t>
            </a:r>
            <a:r>
              <a:rPr lang="en"/>
              <a:t>t income </a:t>
            </a:r>
            <a:r>
              <a:rPr lang="en">
                <a:uFill>
                  <a:noFill/>
                </a:uFill>
                <a:hlinkClick r:id="rId3"/>
              </a:rPr>
              <a:t>dataset </a:t>
            </a:r>
            <a:r>
              <a:rPr lang="en"/>
              <a:t>from Kaggle.</a:t>
            </a:r>
            <a:endParaRPr/>
          </a:p>
          <a:p>
            <a:pPr indent="-342900" lvl="0" marL="457200" marR="0" rtl="0" algn="l">
              <a:lnSpc>
                <a:spcPct val="115000"/>
              </a:lnSpc>
              <a:spcBef>
                <a:spcPts val="0"/>
              </a:spcBef>
              <a:spcAft>
                <a:spcPts val="0"/>
              </a:spcAft>
              <a:buSzPts val="1800"/>
              <a:buChar char="●"/>
            </a:pPr>
            <a:r>
              <a:rPr lang="en"/>
              <a:t>14 features and 48842+ instances.</a:t>
            </a:r>
            <a:endParaRPr/>
          </a:p>
          <a:p>
            <a:pPr indent="-342900" lvl="0" marL="457200" rtl="0" algn="l">
              <a:spcBef>
                <a:spcPts val="0"/>
              </a:spcBef>
              <a:spcAft>
                <a:spcPts val="0"/>
              </a:spcAft>
              <a:buSzPts val="1800"/>
              <a:buChar char="●"/>
            </a:pPr>
            <a:r>
              <a:rPr lang="en"/>
              <a:t>Features include the individual’s education level, age, gender, occupation, and etc. </a:t>
            </a:r>
            <a:endParaRPr/>
          </a:p>
          <a:p>
            <a:pPr indent="0" lvl="0" marL="457200" rtl="0" algn="l">
              <a:spcBef>
                <a:spcPts val="1200"/>
              </a:spcBef>
              <a:spcAft>
                <a:spcPts val="0"/>
              </a:spcAft>
              <a:buNone/>
            </a:pPr>
            <a:r>
              <a:t/>
            </a:r>
            <a:endParaRPr/>
          </a:p>
          <a:p>
            <a:pPr indent="-342900" lvl="0" marL="457200" marR="0" rtl="0" algn="l">
              <a:lnSpc>
                <a:spcPct val="115000"/>
              </a:lnSpc>
              <a:spcBef>
                <a:spcPts val="1200"/>
              </a:spcBef>
              <a:spcAft>
                <a:spcPts val="0"/>
              </a:spcAft>
              <a:buSzPts val="1800"/>
              <a:buChar char="●"/>
            </a:pPr>
            <a:r>
              <a:rPr lang="en"/>
              <a:t>Data link:</a:t>
            </a:r>
            <a:endParaRPr/>
          </a:p>
          <a:p>
            <a:pPr indent="0" lvl="0" marL="0" marR="0" rtl="0" algn="l">
              <a:lnSpc>
                <a:spcPct val="115000"/>
              </a:lnSpc>
              <a:spcBef>
                <a:spcPts val="1200"/>
              </a:spcBef>
              <a:spcAft>
                <a:spcPts val="0"/>
              </a:spcAft>
              <a:buNone/>
            </a:pPr>
            <a:r>
              <a:rPr lang="en" u="sng">
                <a:solidFill>
                  <a:schemeClr val="hlink"/>
                </a:solidFill>
                <a:hlinkClick r:id="rId4"/>
              </a:rPr>
              <a:t>https://www.kaggle.com/datasets/wenruliu/adult-income-dataset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 1: Income by Occupation</a:t>
            </a:r>
            <a:endParaRPr/>
          </a:p>
        </p:txBody>
      </p:sp>
      <p:sp>
        <p:nvSpPr>
          <p:cNvPr id="78" name="Google Shape;78;p16"/>
          <p:cNvSpPr txBox="1"/>
          <p:nvPr>
            <p:ph idx="1" type="body"/>
          </p:nvPr>
        </p:nvSpPr>
        <p:spPr>
          <a:xfrm>
            <a:off x="4224525" y="1152475"/>
            <a:ext cx="46077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Income based on whether or not person earned 50K or less, with 1 being &gt; 50k and 0 being &lt; 50k.</a:t>
            </a:r>
            <a:endParaRPr/>
          </a:p>
          <a:p>
            <a:pPr indent="-342900" lvl="0" marL="457200" rtl="0" algn="l">
              <a:spcBef>
                <a:spcPts val="0"/>
              </a:spcBef>
              <a:spcAft>
                <a:spcPts val="0"/>
              </a:spcAft>
              <a:buSzPts val="1800"/>
              <a:buChar char="●"/>
            </a:pPr>
            <a:r>
              <a:rPr lang="en"/>
              <a:t>The job with the </a:t>
            </a:r>
            <a:r>
              <a:rPr lang="en"/>
              <a:t>highest amount of people with sub 50k incomes was priv-house-serv.</a:t>
            </a:r>
            <a:endParaRPr/>
          </a:p>
          <a:p>
            <a:pPr indent="-342900" lvl="0" marL="457200" rtl="0" algn="l">
              <a:spcBef>
                <a:spcPts val="0"/>
              </a:spcBef>
              <a:spcAft>
                <a:spcPts val="0"/>
              </a:spcAft>
              <a:buSzPts val="1800"/>
              <a:buChar char="●"/>
            </a:pPr>
            <a:r>
              <a:rPr lang="en"/>
              <a:t>The jobs with the highest amount of people with 50k+ incomes were, Exec-managerial, and Prof-Specialty, with around 44-45%.</a:t>
            </a:r>
            <a:endParaRPr/>
          </a:p>
          <a:p>
            <a:pPr indent="-342900" lvl="0" marL="457200" rtl="0" algn="l">
              <a:spcBef>
                <a:spcPts val="0"/>
              </a:spcBef>
              <a:spcAft>
                <a:spcPts val="0"/>
              </a:spcAft>
              <a:buSzPts val="1800"/>
              <a:buChar char="●"/>
            </a:pPr>
            <a:r>
              <a:rPr lang="en"/>
              <a:t>High deviation with armed forces.</a:t>
            </a:r>
            <a:endParaRPr/>
          </a:p>
        </p:txBody>
      </p:sp>
      <p:pic>
        <p:nvPicPr>
          <p:cNvPr id="79" name="Google Shape;79;p16"/>
          <p:cNvPicPr preferRelativeResize="0"/>
          <p:nvPr/>
        </p:nvPicPr>
        <p:blipFill>
          <a:blip r:embed="rId3">
            <a:alphaModFix/>
          </a:blip>
          <a:stretch>
            <a:fillRect/>
          </a:stretch>
        </p:blipFill>
        <p:spPr>
          <a:xfrm>
            <a:off x="504850" y="1146175"/>
            <a:ext cx="367665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 2: Count of Educational </a:t>
            </a:r>
            <a:r>
              <a:rPr lang="en"/>
              <a:t>background </a:t>
            </a:r>
            <a:r>
              <a:rPr lang="en"/>
              <a:t> </a:t>
            </a:r>
            <a:endParaRPr/>
          </a:p>
        </p:txBody>
      </p:sp>
      <p:sp>
        <p:nvSpPr>
          <p:cNvPr id="85" name="Google Shape;85;p17"/>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Vast </a:t>
            </a:r>
            <a:r>
              <a:rPr lang="en"/>
              <a:t>majority of people did not finish college.</a:t>
            </a:r>
            <a:endParaRPr/>
          </a:p>
          <a:p>
            <a:pPr indent="-342900" lvl="0" marL="457200" rtl="0" algn="l">
              <a:spcBef>
                <a:spcPts val="0"/>
              </a:spcBef>
              <a:spcAft>
                <a:spcPts val="0"/>
              </a:spcAft>
              <a:buSzPts val="1800"/>
              <a:buChar char="●"/>
            </a:pPr>
            <a:r>
              <a:rPr lang="en"/>
              <a:t>Far more people in the dataset earned less than 50k.</a:t>
            </a:r>
            <a:endParaRPr/>
          </a:p>
          <a:p>
            <a:pPr indent="-342900" lvl="0" marL="457200" rtl="0" algn="l">
              <a:spcBef>
                <a:spcPts val="0"/>
              </a:spcBef>
              <a:spcAft>
                <a:spcPts val="0"/>
              </a:spcAft>
              <a:buSzPts val="1800"/>
              <a:buChar char="●"/>
            </a:pPr>
            <a:r>
              <a:rPr lang="en"/>
              <a:t>Potentially valuable information to be found here. </a:t>
            </a:r>
            <a:endParaRPr/>
          </a:p>
        </p:txBody>
      </p:sp>
      <p:pic>
        <p:nvPicPr>
          <p:cNvPr id="86" name="Google Shape;86;p17"/>
          <p:cNvPicPr preferRelativeResize="0"/>
          <p:nvPr/>
        </p:nvPicPr>
        <p:blipFill>
          <a:blip r:embed="rId3">
            <a:alphaModFix/>
          </a:blip>
          <a:stretch>
            <a:fillRect/>
          </a:stretch>
        </p:blipFill>
        <p:spPr>
          <a:xfrm>
            <a:off x="556850" y="1152475"/>
            <a:ext cx="3819525"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Model chosen for Dataset</a:t>
            </a:r>
            <a:endParaRPr/>
          </a:p>
        </p:txBody>
      </p:sp>
      <p:sp>
        <p:nvSpPr>
          <p:cNvPr id="92" name="Google Shape;92;p18"/>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 is a DecisionTreeClassifier.</a:t>
            </a:r>
            <a:endParaRPr/>
          </a:p>
          <a:p>
            <a:pPr indent="-342900" lvl="0" marL="457200" rtl="0" algn="l">
              <a:spcBef>
                <a:spcPts val="0"/>
              </a:spcBef>
              <a:spcAft>
                <a:spcPts val="0"/>
              </a:spcAft>
              <a:buSzPts val="1800"/>
              <a:buChar char="●"/>
            </a:pPr>
            <a:r>
              <a:rPr lang="en"/>
              <a:t>Performed well on &lt;50k instances.</a:t>
            </a:r>
            <a:endParaRPr/>
          </a:p>
          <a:p>
            <a:pPr indent="-342900" lvl="0" marL="457200" rtl="0" algn="l">
              <a:spcBef>
                <a:spcPts val="0"/>
              </a:spcBef>
              <a:spcAft>
                <a:spcPts val="0"/>
              </a:spcAft>
              <a:buSzPts val="1800"/>
              <a:buChar char="●"/>
            </a:pPr>
            <a:r>
              <a:rPr lang="en"/>
              <a:t>No model performed well on test data for 50k&gt;, but this model </a:t>
            </a:r>
            <a:r>
              <a:rPr lang="en"/>
              <a:t>performed the best.</a:t>
            </a:r>
            <a:endParaRPr/>
          </a:p>
          <a:p>
            <a:pPr indent="-342900" lvl="0" marL="457200" rtl="0" algn="l">
              <a:spcBef>
                <a:spcPts val="0"/>
              </a:spcBef>
              <a:spcAft>
                <a:spcPts val="0"/>
              </a:spcAft>
              <a:buSzPts val="1800"/>
              <a:buChar char="●"/>
            </a:pPr>
            <a:r>
              <a:rPr lang="en"/>
              <a:t>Overall balanced metrics.</a:t>
            </a:r>
            <a:endParaRPr/>
          </a:p>
        </p:txBody>
      </p:sp>
      <p:pic>
        <p:nvPicPr>
          <p:cNvPr id="93" name="Google Shape;93;p18"/>
          <p:cNvPicPr preferRelativeResize="0"/>
          <p:nvPr/>
        </p:nvPicPr>
        <p:blipFill>
          <a:blip r:embed="rId3">
            <a:alphaModFix/>
          </a:blip>
          <a:stretch>
            <a:fillRect/>
          </a:stretch>
        </p:blipFill>
        <p:spPr>
          <a:xfrm>
            <a:off x="248425" y="1152475"/>
            <a:ext cx="4267200" cy="369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recommendations </a:t>
            </a:r>
            <a:endParaRPr/>
          </a:p>
        </p:txBody>
      </p:sp>
      <p:sp>
        <p:nvSpPr>
          <p:cNvPr id="99" name="Google Shape;99;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2000">
                <a:solidFill>
                  <a:schemeClr val="dk1"/>
                </a:solidFill>
                <a:latin typeface="Oswald"/>
                <a:ea typeface="Oswald"/>
                <a:cs typeface="Oswald"/>
                <a:sym typeface="Oswald"/>
              </a:rPr>
              <a:t>For the Dataset:</a:t>
            </a:r>
            <a:endParaRPr sz="2000"/>
          </a:p>
          <a:p>
            <a:pPr indent="-317500" lvl="0" marL="457200" rtl="0" algn="l">
              <a:spcBef>
                <a:spcPts val="1200"/>
              </a:spcBef>
              <a:spcAft>
                <a:spcPts val="0"/>
              </a:spcAft>
              <a:buSzPts val="1400"/>
              <a:buChar char="●"/>
            </a:pPr>
            <a:r>
              <a:rPr lang="en"/>
              <a:t>Consider finding subject matter expert for: </a:t>
            </a:r>
            <a:endParaRPr/>
          </a:p>
          <a:p>
            <a:pPr indent="-304800" lvl="1" marL="914400" rtl="0" algn="l">
              <a:spcBef>
                <a:spcPts val="0"/>
              </a:spcBef>
              <a:spcAft>
                <a:spcPts val="0"/>
              </a:spcAft>
              <a:buSzPts val="1200"/>
              <a:buChar char="○"/>
            </a:pPr>
            <a:r>
              <a:rPr lang="en"/>
              <a:t>Correlation between not finishing college and </a:t>
            </a:r>
            <a:r>
              <a:rPr lang="en"/>
              <a:t>lower</a:t>
            </a:r>
            <a:r>
              <a:rPr lang="en"/>
              <a:t> income</a:t>
            </a:r>
            <a:endParaRPr/>
          </a:p>
          <a:p>
            <a:pPr indent="-304800" lvl="1" marL="914400" rtl="0" algn="l">
              <a:spcBef>
                <a:spcPts val="0"/>
              </a:spcBef>
              <a:spcAft>
                <a:spcPts val="0"/>
              </a:spcAft>
              <a:buSzPts val="1200"/>
              <a:buChar char="○"/>
            </a:pPr>
            <a:r>
              <a:rPr lang="en"/>
              <a:t>Finding out what the “other-service” column entails.</a:t>
            </a:r>
            <a:endParaRPr/>
          </a:p>
          <a:p>
            <a:pPr indent="-304800" lvl="1" marL="914400" rtl="0" algn="l">
              <a:spcBef>
                <a:spcPts val="0"/>
              </a:spcBef>
              <a:spcAft>
                <a:spcPts val="0"/>
              </a:spcAft>
              <a:buSzPts val="1200"/>
              <a:buChar char="○"/>
            </a:pPr>
            <a:r>
              <a:rPr lang="en"/>
              <a:t>What leads to certain jobs earning more/less?</a:t>
            </a:r>
            <a:endParaRPr/>
          </a:p>
          <a:p>
            <a:pPr indent="-317500" lvl="0" marL="457200" rtl="0" algn="l">
              <a:spcBef>
                <a:spcPts val="0"/>
              </a:spcBef>
              <a:spcAft>
                <a:spcPts val="0"/>
              </a:spcAft>
              <a:buSzPts val="1400"/>
              <a:buChar char="●"/>
            </a:pPr>
            <a:r>
              <a:rPr lang="en"/>
              <a:t>Data is from 1994 (consider inflation).</a:t>
            </a:r>
            <a:endParaRPr/>
          </a:p>
          <a:p>
            <a:pPr indent="0" lvl="0" marL="457200" rtl="0" algn="l">
              <a:spcBef>
                <a:spcPts val="1200"/>
              </a:spcBef>
              <a:spcAft>
                <a:spcPts val="1200"/>
              </a:spcAft>
              <a:buNone/>
            </a:pPr>
            <a:r>
              <a:t/>
            </a:r>
            <a:endParaRPr/>
          </a:p>
        </p:txBody>
      </p:sp>
      <p:sp>
        <p:nvSpPr>
          <p:cNvPr id="100" name="Google Shape;100;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latin typeface="Oswald"/>
                <a:ea typeface="Oswald"/>
                <a:cs typeface="Oswald"/>
                <a:sym typeface="Oswald"/>
              </a:rPr>
              <a:t>For the Model:</a:t>
            </a:r>
            <a:endParaRPr sz="2000"/>
          </a:p>
          <a:p>
            <a:pPr indent="-317500" lvl="0" marL="457200" rtl="0" algn="l">
              <a:spcBef>
                <a:spcPts val="1200"/>
              </a:spcBef>
              <a:spcAft>
                <a:spcPts val="0"/>
              </a:spcAft>
              <a:buSzPts val="1400"/>
              <a:buChar char="●"/>
            </a:pPr>
            <a:r>
              <a:rPr lang="en"/>
              <a:t>Far less data for over 50k than under</a:t>
            </a:r>
            <a:endParaRPr/>
          </a:p>
          <a:p>
            <a:pPr indent="-317500" lvl="0" marL="457200" rtl="0" algn="l">
              <a:spcBef>
                <a:spcPts val="0"/>
              </a:spcBef>
              <a:spcAft>
                <a:spcPts val="0"/>
              </a:spcAft>
              <a:buSzPts val="1400"/>
              <a:buChar char="●"/>
            </a:pPr>
            <a:r>
              <a:rPr lang="en"/>
              <a:t>Dataset </a:t>
            </a:r>
            <a:r>
              <a:rPr lang="en" u="sng"/>
              <a:t>includes</a:t>
            </a:r>
            <a:r>
              <a:rPr lang="en"/>
              <a:t> </a:t>
            </a:r>
            <a:r>
              <a:rPr lang="en"/>
              <a:t>race, gender, and native country. </a:t>
            </a:r>
            <a:endParaRPr/>
          </a:p>
          <a:p>
            <a:pPr indent="-317500" lvl="0" marL="457200" rtl="0" algn="l">
              <a:spcBef>
                <a:spcPts val="0"/>
              </a:spcBef>
              <a:spcAft>
                <a:spcPts val="0"/>
              </a:spcAft>
              <a:buSzPts val="1400"/>
              <a:buChar char="●"/>
            </a:pPr>
            <a:r>
              <a:rPr lang="en"/>
              <a:t>Needs tuning before deploying.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