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8351838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27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366841"/>
            <a:ext cx="5829300" cy="290767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86649"/>
            <a:ext cx="5143500" cy="201642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2B1B-D52A-40D7-BB5E-AB2C7F772B92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26BB-36C1-407A-82CE-D8C6E8363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54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2B1B-D52A-40D7-BB5E-AB2C7F772B92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26BB-36C1-407A-82CE-D8C6E8363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27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44658"/>
            <a:ext cx="1478756" cy="70777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44658"/>
            <a:ext cx="4350544" cy="707779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2B1B-D52A-40D7-BB5E-AB2C7F772B92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26BB-36C1-407A-82CE-D8C6E8363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51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2B1B-D52A-40D7-BB5E-AB2C7F772B92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26BB-36C1-407A-82CE-D8C6E8363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50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082162"/>
            <a:ext cx="5915025" cy="34741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589161"/>
            <a:ext cx="5915025" cy="182696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2B1B-D52A-40D7-BB5E-AB2C7F772B92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26BB-36C1-407A-82CE-D8C6E8363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840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223290"/>
            <a:ext cx="2914650" cy="52991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223290"/>
            <a:ext cx="2914650" cy="52991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2B1B-D52A-40D7-BB5E-AB2C7F772B92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26BB-36C1-407A-82CE-D8C6E8363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8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44660"/>
            <a:ext cx="5915025" cy="16143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047361"/>
            <a:ext cx="2901255" cy="100338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050741"/>
            <a:ext cx="2901255" cy="44871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047361"/>
            <a:ext cx="2915543" cy="100338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050741"/>
            <a:ext cx="2915543" cy="44871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2B1B-D52A-40D7-BB5E-AB2C7F772B92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26BB-36C1-407A-82CE-D8C6E8363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97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2B1B-D52A-40D7-BB5E-AB2C7F772B92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26BB-36C1-407A-82CE-D8C6E8363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92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2B1B-D52A-40D7-BB5E-AB2C7F772B92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26BB-36C1-407A-82CE-D8C6E8363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46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56789"/>
            <a:ext cx="2211884" cy="19487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202512"/>
            <a:ext cx="3471863" cy="593521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505551"/>
            <a:ext cx="2211884" cy="46418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2B1B-D52A-40D7-BB5E-AB2C7F772B92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26BB-36C1-407A-82CE-D8C6E8363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00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56789"/>
            <a:ext cx="2211884" cy="19487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202512"/>
            <a:ext cx="3471863" cy="593521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505551"/>
            <a:ext cx="2211884" cy="46418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2B1B-D52A-40D7-BB5E-AB2C7F772B92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26BB-36C1-407A-82CE-D8C6E8363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28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44660"/>
            <a:ext cx="5915025" cy="1614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223290"/>
            <a:ext cx="5915025" cy="5299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7740918"/>
            <a:ext cx="1543050" cy="4446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22B1B-D52A-40D7-BB5E-AB2C7F772B92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740918"/>
            <a:ext cx="2314575" cy="4446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740918"/>
            <a:ext cx="1543050" cy="4446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426BB-36C1-407A-82CE-D8C6E8363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0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codelists.org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2" y="302511"/>
            <a:ext cx="6827213" cy="7736169"/>
            <a:chOff x="0" y="43934"/>
            <a:chExt cx="6827213" cy="7736169"/>
          </a:xfrm>
        </p:grpSpPr>
        <p:sp>
          <p:nvSpPr>
            <p:cNvPr id="43" name="Text Box 2"/>
            <p:cNvSpPr txBox="1">
              <a:spLocks noChangeArrowheads="1"/>
            </p:cNvSpPr>
            <p:nvPr/>
          </p:nvSpPr>
          <p:spPr bwMode="auto">
            <a:xfrm>
              <a:off x="47706" y="512537"/>
              <a:ext cx="2306678" cy="596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Search of existing </a:t>
              </a:r>
              <a:r>
                <a:rPr lang="en-US" altLang="en-US" sz="1100" dirty="0" err="1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Keele</a:t>
              </a:r>
              <a:r>
                <a:rPr lang="en-US" altLang="en-US" sz="1100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 studies</a:t>
              </a:r>
              <a:endParaRPr lang="en-US" altLang="en-US" sz="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(TAPS, PRELIM, MSKCOM, SNIPE)</a:t>
              </a:r>
              <a:endParaRPr lang="en-US" altLang="en-US" sz="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i="1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n</a:t>
              </a:r>
              <a:r>
                <a:rPr lang="en-US" altLang="en-US" sz="1100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=13,200 entities</a:t>
              </a:r>
              <a:endParaRPr lang="en-US" alt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Text Box 87"/>
            <p:cNvSpPr txBox="1">
              <a:spLocks noChangeArrowheads="1"/>
            </p:cNvSpPr>
            <p:nvPr/>
          </p:nvSpPr>
          <p:spPr bwMode="auto">
            <a:xfrm>
              <a:off x="2425947" y="514125"/>
              <a:ext cx="1714500" cy="596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Add linked SNOMED description IDs/terms </a:t>
              </a:r>
              <a:endParaRPr lang="en-US" altLang="en-US" sz="40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i="1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n</a:t>
              </a:r>
              <a:r>
                <a:rPr lang="en-US" altLang="en-US" sz="110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=3,414 entities</a:t>
              </a:r>
              <a:endParaRPr lang="en-US" alt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Text Box 61"/>
            <p:cNvSpPr txBox="1">
              <a:spLocks noChangeArrowheads="1"/>
            </p:cNvSpPr>
            <p:nvPr/>
          </p:nvSpPr>
          <p:spPr bwMode="auto">
            <a:xfrm>
              <a:off x="993442" y="1725386"/>
              <a:ext cx="2369960" cy="5508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Provisional review by KPJ based on category level decisions</a:t>
              </a:r>
            </a:p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800" i="1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6838 “Include” , </a:t>
              </a:r>
              <a:r>
                <a:rPr lang="en-US" altLang="en-US" sz="800" i="1" dirty="0">
                  <a:latin typeface="Segoe UI" panose="020B0502040204020203" pitchFamily="34" charset="0"/>
                  <a:cs typeface="Segoe UI" panose="020B0502040204020203" pitchFamily="34" charset="0"/>
                </a:rPr>
                <a:t>9400 “</a:t>
              </a:r>
              <a:r>
                <a:rPr lang="en-US" altLang="en-US" sz="800" i="1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Exclude”, 376</a:t>
              </a:r>
              <a:r>
                <a:rPr lang="en-US" altLang="en-US" sz="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en-US" sz="800" i="1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“Uncertain”</a:t>
              </a:r>
              <a:endParaRPr lang="en-US" altLang="en-US" sz="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Text Box 59"/>
            <p:cNvSpPr txBox="1">
              <a:spLocks noChangeArrowheads="1"/>
            </p:cNvSpPr>
            <p:nvPr/>
          </p:nvSpPr>
          <p:spPr bwMode="auto">
            <a:xfrm>
              <a:off x="988694" y="1293587"/>
              <a:ext cx="2374707" cy="254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i="1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n</a:t>
              </a:r>
              <a:r>
                <a:rPr lang="en-US" altLang="en-US" sz="110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=16,614 entities</a:t>
              </a:r>
              <a:endParaRPr lang="en-US" alt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Text Box 6"/>
            <p:cNvSpPr txBox="1">
              <a:spLocks noChangeArrowheads="1"/>
            </p:cNvSpPr>
            <p:nvPr/>
          </p:nvSpPr>
          <p:spPr bwMode="auto">
            <a:xfrm>
              <a:off x="982287" y="2423997"/>
              <a:ext cx="2381114" cy="4270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Review &amp; consensus of GMP, JH, EP</a:t>
              </a:r>
              <a:endParaRPr lang="en-US" altLang="en-US" sz="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i="1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n</a:t>
              </a:r>
              <a:r>
                <a:rPr lang="en-US" altLang="en-US" sz="1100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=6,767 entities</a:t>
              </a:r>
              <a:endParaRPr lang="en-US" altLang="en-US" sz="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Text Box 64"/>
            <p:cNvSpPr txBox="1">
              <a:spLocks noChangeArrowheads="1"/>
            </p:cNvSpPr>
            <p:nvPr/>
          </p:nvSpPr>
          <p:spPr bwMode="auto">
            <a:xfrm>
              <a:off x="990241" y="3011289"/>
              <a:ext cx="2373160" cy="4508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Map to unique Concept IDs</a:t>
              </a:r>
              <a:endParaRPr lang="en-US" altLang="en-US" sz="40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i="1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n</a:t>
              </a:r>
              <a:r>
                <a:rPr lang="en-US" altLang="en-US" sz="110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=3,226 Concept IDs</a:t>
              </a:r>
              <a:endParaRPr lang="en-US" alt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Text Box 90"/>
            <p:cNvSpPr txBox="1">
              <a:spLocks noChangeArrowheads="1"/>
            </p:cNvSpPr>
            <p:nvPr/>
          </p:nvSpPr>
          <p:spPr bwMode="auto">
            <a:xfrm>
              <a:off x="4253943" y="518887"/>
              <a:ext cx="2519848" cy="596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Search Open Safely codelists </a:t>
              </a:r>
              <a:r>
                <a:rPr lang="en-US" altLang="en-US" sz="110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  <a:hlinkClick r:id="rId2"/>
                </a:rPr>
                <a:t>www.opencodelists.org</a:t>
              </a:r>
              <a:endParaRPr lang="en-US" altLang="en-US" sz="40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i="1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n</a:t>
              </a:r>
              <a:r>
                <a:rPr lang="en-US" altLang="en-US" sz="110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=8,258 Concept IDs</a:t>
              </a:r>
              <a:endParaRPr lang="en-US" alt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Text Box 72"/>
            <p:cNvSpPr txBox="1">
              <a:spLocks noChangeArrowheads="1"/>
            </p:cNvSpPr>
            <p:nvPr/>
          </p:nvSpPr>
          <p:spPr bwMode="auto">
            <a:xfrm>
              <a:off x="4253943" y="2851048"/>
              <a:ext cx="2573270" cy="6110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Removal of Concept IDs already identified</a:t>
              </a:r>
              <a:endParaRPr lang="en-US" altLang="en-US" sz="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i="1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 n</a:t>
              </a:r>
              <a:r>
                <a:rPr lang="en-US" altLang="en-US" sz="1100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=5,804 Concept IDs</a:t>
              </a:r>
              <a:endParaRPr lang="en-US" altLang="en-US" sz="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Text Box 70"/>
            <p:cNvSpPr txBox="1">
              <a:spLocks noChangeArrowheads="1"/>
            </p:cNvSpPr>
            <p:nvPr/>
          </p:nvSpPr>
          <p:spPr bwMode="auto">
            <a:xfrm>
              <a:off x="2179678" y="3776437"/>
              <a:ext cx="3076134" cy="273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i="1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n</a:t>
              </a:r>
              <a:r>
                <a:rPr lang="en-US" altLang="en-US" sz="110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=9,030 Concept IDs</a:t>
              </a:r>
              <a:endParaRPr lang="en-US" alt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Text Box 74"/>
            <p:cNvSpPr txBox="1">
              <a:spLocks noChangeArrowheads="1"/>
            </p:cNvSpPr>
            <p:nvPr/>
          </p:nvSpPr>
          <p:spPr bwMode="auto">
            <a:xfrm>
              <a:off x="2179678" y="4241892"/>
              <a:ext cx="3076134" cy="7990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Search of Aurum 2016-mid 2021</a:t>
              </a:r>
              <a:endParaRPr lang="en-US" altLang="en-US" sz="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Count ≥ 1 recorded event</a:t>
              </a:r>
              <a:endParaRPr lang="en-US" altLang="en-US" sz="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i="1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n</a:t>
              </a:r>
              <a:r>
                <a:rPr lang="en-US" altLang="en-US" sz="1100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=3,762 Concept IDs</a:t>
              </a:r>
            </a:p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en-US" altLang="en-US" sz="800" i="1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Pathway 1 = 2,982, </a:t>
              </a:r>
              <a:r>
                <a:rPr lang="en-US" altLang="en-US" sz="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altLang="en-US" sz="800" i="1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Pathway 2 = 780) </a:t>
              </a:r>
              <a:endParaRPr lang="en-US" altLang="en-US" sz="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Text Box 80"/>
            <p:cNvSpPr txBox="1">
              <a:spLocks noChangeArrowheads="1"/>
            </p:cNvSpPr>
            <p:nvPr/>
          </p:nvSpPr>
          <p:spPr bwMode="auto">
            <a:xfrm>
              <a:off x="2179678" y="5231898"/>
              <a:ext cx="3076134" cy="7684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Annual recorded prevalence ≥ 0.5/10,000 registered population</a:t>
              </a:r>
              <a:endParaRPr lang="en-US" altLang="en-US" sz="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i="1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n</a:t>
              </a:r>
              <a:r>
                <a:rPr lang="en-US" altLang="en-US" sz="1100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=488 Concept IDs</a:t>
              </a:r>
              <a:endParaRPr lang="en-US" altLang="en-US" sz="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800" i="1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(Pathway 1 = 471</a:t>
              </a:r>
              <a:r>
                <a:rPr lang="en-US" alt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altLang="en-US" sz="800" i="1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Pathway 2 =17) </a:t>
              </a:r>
              <a:endParaRPr lang="en-US" alt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Text Box 15"/>
            <p:cNvSpPr txBox="1">
              <a:spLocks noChangeArrowheads="1"/>
            </p:cNvSpPr>
            <p:nvPr/>
          </p:nvSpPr>
          <p:spPr bwMode="auto">
            <a:xfrm>
              <a:off x="2179678" y="6191320"/>
              <a:ext cx="3076134" cy="603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Second review &amp; consensus of GMP, JH, EP</a:t>
              </a:r>
              <a:endParaRPr lang="en-US" altLang="en-US" sz="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i="1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n</a:t>
              </a:r>
              <a:r>
                <a:rPr lang="en-US" altLang="en-US" sz="1100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=473 Concept IDs</a:t>
              </a:r>
            </a:p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800" i="1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(Pathway 1 = 466, Pathway 2 = 7) </a:t>
              </a:r>
              <a:endParaRPr lang="en-US" altLang="en-US" sz="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2157262" y="1547587"/>
              <a:ext cx="0" cy="1778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2145418" y="2270051"/>
              <a:ext cx="0" cy="1778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2142215" y="2836416"/>
              <a:ext cx="0" cy="1778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1499321" y="1109437"/>
              <a:ext cx="0" cy="1778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063238" y="1115787"/>
              <a:ext cx="0" cy="1778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3825656" y="4057742"/>
              <a:ext cx="0" cy="1778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3834028" y="5040904"/>
              <a:ext cx="0" cy="1778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834028" y="6000326"/>
              <a:ext cx="0" cy="1778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5597314" y="1115787"/>
              <a:ext cx="6350" cy="1728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 Box 88"/>
            <p:cNvSpPr txBox="1">
              <a:spLocks noChangeArrowheads="1"/>
            </p:cNvSpPr>
            <p:nvPr/>
          </p:nvSpPr>
          <p:spPr bwMode="auto">
            <a:xfrm>
              <a:off x="47705" y="144237"/>
              <a:ext cx="4092741" cy="25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PATHWAY 1</a:t>
              </a:r>
              <a:endParaRPr lang="en-US" alt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Text Box 89"/>
            <p:cNvSpPr txBox="1">
              <a:spLocks noChangeArrowheads="1"/>
            </p:cNvSpPr>
            <p:nvPr/>
          </p:nvSpPr>
          <p:spPr bwMode="auto">
            <a:xfrm>
              <a:off x="4253943" y="140904"/>
              <a:ext cx="2519848" cy="25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dirty="0"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PATHWAY 2</a:t>
              </a:r>
              <a:endParaRPr lang="en-US" alt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Text Box 3"/>
            <p:cNvSpPr txBox="1">
              <a:spLocks noChangeArrowheads="1"/>
            </p:cNvSpPr>
            <p:nvPr/>
          </p:nvSpPr>
          <p:spPr bwMode="auto">
            <a:xfrm>
              <a:off x="2179678" y="6982428"/>
              <a:ext cx="3076134" cy="7976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Removal of final exclusion codes and a</a:t>
              </a:r>
              <a:r>
                <a:rPr lang="en-US" altLang="en-US" sz="1100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ddition of </a:t>
              </a:r>
              <a:r>
                <a:rPr lang="en-US" alt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codes where included is inactive (via Browser search)</a:t>
              </a:r>
              <a:endParaRPr lang="en-US" altLang="en-US" sz="400" dirty="0"/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i="1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  <a:r>
                <a:rPr lang="en-US" altLang="en-US" sz="1100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=498 </a:t>
              </a:r>
              <a:r>
                <a:rPr lang="en-US" alt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Concept IDs</a:t>
              </a:r>
              <a:endParaRPr lang="en-US" altLang="en-US" sz="400" dirty="0"/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dirty="0">
                <a:latin typeface="Arial" panose="020B0604020202020204" pitchFamily="34" charset="0"/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3825656" y="6794570"/>
              <a:ext cx="0" cy="17780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Rectangle 95"/>
            <p:cNvSpPr>
              <a:spLocks noChangeArrowheads="1"/>
            </p:cNvSpPr>
            <p:nvPr/>
          </p:nvSpPr>
          <p:spPr bwMode="auto">
            <a:xfrm>
              <a:off x="0" y="43934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GB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>
              <a:off x="2666091" y="3462139"/>
              <a:ext cx="5547" cy="314298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H="1">
              <a:off x="5015393" y="3462139"/>
              <a:ext cx="5547" cy="314298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878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182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M. Peat (Prof.)</dc:creator>
  <cp:lastModifiedBy>George M. Peat (Prof.)</cp:lastModifiedBy>
  <cp:revision>5</cp:revision>
  <dcterms:created xsi:type="dcterms:W3CDTF">2021-10-07T07:01:04Z</dcterms:created>
  <dcterms:modified xsi:type="dcterms:W3CDTF">2021-10-14T15:48:50Z</dcterms:modified>
</cp:coreProperties>
</file>