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7c556bbe8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c556bbe8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7c556bbe8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c556bbe8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c556bbe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c556bbe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c556bbe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c556bbe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c556bbe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c556bbe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c556bbe88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c556bbe88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c556bbe8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c556bbe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c556bbe8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c556bbe8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c556bbe8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c556bbe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c556bbe8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c556bbe8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1/13 Sprint Presentation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Unity Tower Defense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Languages</a:t>
            </a:r>
            <a:endParaRPr/>
          </a:p>
        </p:txBody>
      </p:sp>
      <p:sp>
        <p:nvSpPr>
          <p:cNvPr id="345" name="Google Shape;345;p22"/>
          <p:cNvSpPr txBox="1"/>
          <p:nvPr>
            <p:ph idx="1" type="body"/>
          </p:nvPr>
        </p:nvSpPr>
        <p:spPr>
          <a:xfrm>
            <a:off x="311700" y="1470525"/>
            <a:ext cx="8520600" cy="3098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MySQl</a:t>
            </a:r>
            <a:endParaRPr/>
          </a:p>
          <a:p>
            <a:pPr indent="-311150" lvl="0" marL="457200" rtl="0" algn="l">
              <a:spcBef>
                <a:spcPts val="0"/>
              </a:spcBef>
              <a:spcAft>
                <a:spcPts val="0"/>
              </a:spcAft>
              <a:buSzPts val="1300"/>
              <a:buChar char="●"/>
            </a:pPr>
            <a:r>
              <a:rPr lang="en"/>
              <a:t>HTML</a:t>
            </a:r>
            <a:endParaRPr/>
          </a:p>
          <a:p>
            <a:pPr indent="-311150" lvl="0" marL="457200" rtl="0" algn="l">
              <a:spcBef>
                <a:spcPts val="0"/>
              </a:spcBef>
              <a:spcAft>
                <a:spcPts val="0"/>
              </a:spcAft>
              <a:buSzPts val="1300"/>
              <a:buChar char="●"/>
            </a:pPr>
            <a:r>
              <a:rPr lang="en"/>
              <a:t>CSS</a:t>
            </a:r>
            <a:endParaRPr/>
          </a:p>
          <a:p>
            <a:pPr indent="-311150" lvl="0" marL="457200" rtl="0" algn="l">
              <a:spcBef>
                <a:spcPts val="0"/>
              </a:spcBef>
              <a:spcAft>
                <a:spcPts val="0"/>
              </a:spcAft>
              <a:buSzPts val="1300"/>
              <a:buChar char="●"/>
            </a:pPr>
            <a:r>
              <a:rPr lang="en"/>
              <a:t>PHP</a:t>
            </a:r>
            <a:endParaRPr/>
          </a:p>
          <a:p>
            <a:pPr indent="-311150" lvl="0" marL="457200" rtl="0" algn="l">
              <a:spcBef>
                <a:spcPts val="0"/>
              </a:spcBef>
              <a:spcAft>
                <a:spcPts val="0"/>
              </a:spcAft>
              <a:buSzPts val="1300"/>
              <a:buChar char="●"/>
            </a:pPr>
            <a:r>
              <a:rPr lang="en"/>
              <a:t>Java</a:t>
            </a:r>
            <a:endParaRPr/>
          </a:p>
          <a:p>
            <a:pPr indent="-311150" lvl="0" marL="457200" rtl="0" algn="l">
              <a:spcBef>
                <a:spcPts val="0"/>
              </a:spcBef>
              <a:spcAft>
                <a:spcPts val="0"/>
              </a:spcAft>
              <a:buSzPts val="1300"/>
              <a:buChar char="●"/>
            </a:pPr>
            <a:r>
              <a:rPr lang="en"/>
              <a:t>JavaScript</a:t>
            </a:r>
            <a:endParaRPr/>
          </a:p>
          <a:p>
            <a:pPr indent="-311150" lvl="0" marL="457200" rtl="0" algn="l">
              <a:spcBef>
                <a:spcPts val="0"/>
              </a:spcBef>
              <a:spcAft>
                <a:spcPts val="0"/>
              </a:spcAft>
              <a:buSzPts val="1300"/>
              <a:buChar char="●"/>
            </a:pPr>
            <a:r>
              <a:rPr lang="en"/>
              <a:t>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Configuration Management, Server Setup</a:t>
            </a:r>
            <a:endParaRPr/>
          </a:p>
        </p:txBody>
      </p:sp>
      <p:sp>
        <p:nvSpPr>
          <p:cNvPr id="351" name="Google Shape;351;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Servers will be hosted locally (mySQL and Github)</a:t>
            </a:r>
            <a:endParaRPr/>
          </a:p>
          <a:p>
            <a:pPr indent="-298450" lvl="1" marL="914400" rtl="0" algn="l">
              <a:spcBef>
                <a:spcPts val="0"/>
              </a:spcBef>
              <a:spcAft>
                <a:spcPts val="0"/>
              </a:spcAft>
              <a:buSzPts val="1100"/>
              <a:buChar char="○"/>
            </a:pPr>
            <a:r>
              <a:rPr lang="en"/>
              <a:t>Default configuration</a:t>
            </a:r>
            <a:endParaRPr/>
          </a:p>
          <a:p>
            <a:pPr indent="-311150" lvl="0" marL="457200" rtl="0" algn="l">
              <a:spcBef>
                <a:spcPts val="0"/>
              </a:spcBef>
              <a:spcAft>
                <a:spcPts val="0"/>
              </a:spcAft>
              <a:buSzPts val="1300"/>
              <a:buChar char="●"/>
            </a:pPr>
            <a:r>
              <a:rPr lang="en"/>
              <a:t>Github will have equal number of branches</a:t>
            </a:r>
            <a:endParaRPr/>
          </a:p>
          <a:p>
            <a:pPr indent="0" lvl="0" marL="9144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Vision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create a enjoyable, easy to play defense game where users are eager to beat their current high score. By using 3D graphics and audio, we will create an immersive experience for the user. We will also allow high scores to be stored in a secure database along with them being viewed on a website.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Backgrounds</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Mitchell O’Hair: Computer Science, Java, C#, Unity, MySQL, Blender</a:t>
            </a:r>
            <a:endParaRPr/>
          </a:p>
          <a:p>
            <a:pPr indent="0" lvl="0" marL="0" rtl="0" algn="l">
              <a:spcBef>
                <a:spcPts val="1600"/>
              </a:spcBef>
              <a:spcAft>
                <a:spcPts val="0"/>
              </a:spcAft>
              <a:buNone/>
            </a:pPr>
            <a:r>
              <a:rPr lang="en"/>
              <a:t>Doug Hartley: Computer Science, Java, quality assurance testing, diagrams, HTML</a:t>
            </a:r>
            <a:endParaRPr/>
          </a:p>
          <a:p>
            <a:pPr indent="0" lvl="0" marL="0" rtl="0" algn="l">
              <a:spcBef>
                <a:spcPts val="1600"/>
              </a:spcBef>
              <a:spcAft>
                <a:spcPts val="0"/>
              </a:spcAft>
              <a:buNone/>
            </a:pPr>
            <a:r>
              <a:rPr lang="en"/>
              <a:t>James Bridges: Information Technology, Java, C#, Unity, MySQL, Html, Php, CSS, Javascript</a:t>
            </a:r>
            <a:endParaRPr/>
          </a:p>
          <a:p>
            <a:pPr indent="0" lvl="0" marL="0" rtl="0" algn="l">
              <a:spcBef>
                <a:spcPts val="1600"/>
              </a:spcBef>
              <a:spcAft>
                <a:spcPts val="0"/>
              </a:spcAft>
              <a:buNone/>
            </a:pPr>
            <a:r>
              <a:rPr lang="en"/>
              <a:t>Jagjot Singh: Computer Science, MySQL, Html, PHP, CSS, Java and Javascript </a:t>
            </a:r>
            <a:endParaRPr/>
          </a:p>
          <a:p>
            <a:pPr indent="0" lvl="0" marL="0" rtl="0" algn="l">
              <a:spcBef>
                <a:spcPts val="1600"/>
              </a:spcBef>
              <a:spcAft>
                <a:spcPts val="0"/>
              </a:spcAft>
              <a:buNone/>
            </a:pPr>
            <a:r>
              <a:rPr lang="en"/>
              <a:t>Jenna Mackool: Information Technology, Web Development, HTML, CSS,</a:t>
            </a:r>
            <a:endParaRPr/>
          </a:p>
          <a:p>
            <a:pPr indent="0" lvl="0" marL="0" rtl="0" algn="l">
              <a:spcBef>
                <a:spcPts val="1600"/>
              </a:spcBef>
              <a:spcAft>
                <a:spcPts val="0"/>
              </a:spcAft>
              <a:buNone/>
            </a:pPr>
            <a:r>
              <a:rPr lang="en"/>
              <a:t>Stevan Rajkovic: Information Technology, QA, Java, PHP, CSS, HTML, C++, Shell scripting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Socio-economic Impact, Business Objectives</a:t>
            </a:r>
            <a:endParaRPr/>
          </a:p>
        </p:txBody>
      </p:sp>
      <p:sp>
        <p:nvSpPr>
          <p:cNvPr id="296" name="Google Shape;296;p16"/>
          <p:cNvSpPr txBox="1"/>
          <p:nvPr>
            <p:ph idx="1" type="body"/>
          </p:nvPr>
        </p:nvSpPr>
        <p:spPr>
          <a:xfrm>
            <a:off x="311700" y="1711700"/>
            <a:ext cx="8520600" cy="2857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Socio-economic Impact? - negligible, people like games. This game could be played by all ages.</a:t>
            </a:r>
            <a:endParaRPr/>
          </a:p>
          <a:p>
            <a:pPr indent="-311150" lvl="0" marL="457200" rtl="0" algn="l">
              <a:spcBef>
                <a:spcPts val="1600"/>
              </a:spcBef>
              <a:spcAft>
                <a:spcPts val="0"/>
              </a:spcAft>
              <a:buSzPts val="1300"/>
              <a:buChar char="●"/>
            </a:pPr>
            <a:r>
              <a:rPr lang="en"/>
              <a:t>Monetization via in game purchases and/or from Unity ads.</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Gap Analysis</a:t>
            </a:r>
            <a:endParaRPr/>
          </a:p>
        </p:txBody>
      </p:sp>
      <p:cxnSp>
        <p:nvCxnSpPr>
          <p:cNvPr id="302" name="Google Shape;302;p17"/>
          <p:cNvCxnSpPr/>
          <p:nvPr/>
        </p:nvCxnSpPr>
        <p:spPr>
          <a:xfrm rot="10800000">
            <a:off x="1931950" y="1367525"/>
            <a:ext cx="0" cy="2784900"/>
          </a:xfrm>
          <a:prstGeom prst="straightConnector1">
            <a:avLst/>
          </a:prstGeom>
          <a:noFill/>
          <a:ln cap="flat" cmpd="sng" w="28575">
            <a:solidFill>
              <a:schemeClr val="dk2"/>
            </a:solidFill>
            <a:prstDash val="solid"/>
            <a:round/>
            <a:headEnd len="med" w="med" type="none"/>
            <a:tailEnd len="med" w="med" type="triangle"/>
          </a:ln>
        </p:spPr>
      </p:cxnSp>
      <p:cxnSp>
        <p:nvCxnSpPr>
          <p:cNvPr id="303" name="Google Shape;303;p17"/>
          <p:cNvCxnSpPr/>
          <p:nvPr/>
        </p:nvCxnSpPr>
        <p:spPr>
          <a:xfrm>
            <a:off x="1931950" y="4152425"/>
            <a:ext cx="4039500" cy="0"/>
          </a:xfrm>
          <a:prstGeom prst="straightConnector1">
            <a:avLst/>
          </a:prstGeom>
          <a:noFill/>
          <a:ln cap="flat" cmpd="sng" w="28575">
            <a:solidFill>
              <a:schemeClr val="dk2"/>
            </a:solidFill>
            <a:prstDash val="solid"/>
            <a:round/>
            <a:headEnd len="med" w="med" type="none"/>
            <a:tailEnd len="med" w="med" type="triangle"/>
          </a:ln>
        </p:spPr>
      </p:cxnSp>
      <p:cxnSp>
        <p:nvCxnSpPr>
          <p:cNvPr id="304" name="Google Shape;304;p17"/>
          <p:cNvCxnSpPr/>
          <p:nvPr/>
        </p:nvCxnSpPr>
        <p:spPr>
          <a:xfrm flipH="1" rot="10800000">
            <a:off x="1931950" y="3788525"/>
            <a:ext cx="3750900" cy="363900"/>
          </a:xfrm>
          <a:prstGeom prst="straightConnector1">
            <a:avLst/>
          </a:prstGeom>
          <a:noFill/>
          <a:ln cap="flat" cmpd="sng" w="28575">
            <a:solidFill>
              <a:schemeClr val="dk2"/>
            </a:solidFill>
            <a:prstDash val="solid"/>
            <a:round/>
            <a:headEnd len="med" w="med" type="none"/>
            <a:tailEnd len="med" w="med" type="triangle"/>
          </a:ln>
        </p:spPr>
      </p:cxnSp>
      <p:cxnSp>
        <p:nvCxnSpPr>
          <p:cNvPr id="305" name="Google Shape;305;p17"/>
          <p:cNvCxnSpPr/>
          <p:nvPr/>
        </p:nvCxnSpPr>
        <p:spPr>
          <a:xfrm flipH="1" rot="10800000">
            <a:off x="1931950" y="1580525"/>
            <a:ext cx="3550200" cy="2571900"/>
          </a:xfrm>
          <a:prstGeom prst="straightConnector1">
            <a:avLst/>
          </a:prstGeom>
          <a:noFill/>
          <a:ln cap="flat" cmpd="sng" w="28575">
            <a:solidFill>
              <a:schemeClr val="dk2"/>
            </a:solidFill>
            <a:prstDash val="solid"/>
            <a:round/>
            <a:headEnd len="med" w="med" type="none"/>
            <a:tailEnd len="med" w="med" type="triangle"/>
          </a:ln>
        </p:spPr>
      </p:cxnSp>
      <p:sp>
        <p:nvSpPr>
          <p:cNvPr id="306" name="Google Shape;306;p17"/>
          <p:cNvSpPr txBox="1"/>
          <p:nvPr/>
        </p:nvSpPr>
        <p:spPr>
          <a:xfrm>
            <a:off x="3562750" y="4255375"/>
            <a:ext cx="24087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Time</a:t>
            </a:r>
            <a:endParaRPr/>
          </a:p>
        </p:txBody>
      </p:sp>
      <p:sp>
        <p:nvSpPr>
          <p:cNvPr id="307" name="Google Shape;307;p17"/>
          <p:cNvSpPr txBox="1"/>
          <p:nvPr/>
        </p:nvSpPr>
        <p:spPr>
          <a:xfrm>
            <a:off x="664900" y="2207950"/>
            <a:ext cx="11919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Project Completion</a:t>
            </a:r>
            <a:endParaRPr/>
          </a:p>
        </p:txBody>
      </p:sp>
      <p:sp>
        <p:nvSpPr>
          <p:cNvPr id="308" name="Google Shape;308;p17"/>
          <p:cNvSpPr txBox="1"/>
          <p:nvPr/>
        </p:nvSpPr>
        <p:spPr>
          <a:xfrm>
            <a:off x="5745675" y="1152475"/>
            <a:ext cx="28602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Potential (if we work together)</a:t>
            </a:r>
            <a:endParaRPr/>
          </a:p>
        </p:txBody>
      </p:sp>
      <p:sp>
        <p:nvSpPr>
          <p:cNvPr id="309" name="Google Shape;309;p17"/>
          <p:cNvSpPr txBox="1"/>
          <p:nvPr/>
        </p:nvSpPr>
        <p:spPr>
          <a:xfrm>
            <a:off x="5745675" y="3550275"/>
            <a:ext cx="3286800" cy="3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Performance (today, where implementation didn’t start yet)</a:t>
            </a:r>
            <a:endParaRPr/>
          </a:p>
        </p:txBody>
      </p:sp>
      <p:cxnSp>
        <p:nvCxnSpPr>
          <p:cNvPr id="310" name="Google Shape;310;p17"/>
          <p:cNvCxnSpPr/>
          <p:nvPr/>
        </p:nvCxnSpPr>
        <p:spPr>
          <a:xfrm>
            <a:off x="5645275" y="4027025"/>
            <a:ext cx="0" cy="288600"/>
          </a:xfrm>
          <a:prstGeom prst="straightConnector1">
            <a:avLst/>
          </a:prstGeom>
          <a:noFill/>
          <a:ln cap="flat" cmpd="sng" w="28575">
            <a:solidFill>
              <a:schemeClr val="dk2"/>
            </a:solidFill>
            <a:prstDash val="solid"/>
            <a:round/>
            <a:headEnd len="med" w="med" type="none"/>
            <a:tailEnd len="med" w="med" type="none"/>
          </a:ln>
        </p:spPr>
      </p:cxnSp>
      <p:sp>
        <p:nvSpPr>
          <p:cNvPr id="311" name="Google Shape;311;p17"/>
          <p:cNvSpPr txBox="1"/>
          <p:nvPr/>
        </p:nvSpPr>
        <p:spPr>
          <a:xfrm>
            <a:off x="5369300" y="4292875"/>
            <a:ext cx="11415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 = 14 weeks</a:t>
            </a:r>
            <a:endParaRPr/>
          </a:p>
        </p:txBody>
      </p:sp>
      <p:sp>
        <p:nvSpPr>
          <p:cNvPr id="312" name="Google Shape;312;p17"/>
          <p:cNvSpPr txBox="1"/>
          <p:nvPr/>
        </p:nvSpPr>
        <p:spPr>
          <a:xfrm>
            <a:off x="162975" y="1517950"/>
            <a:ext cx="20073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y = 100% completion</a:t>
            </a:r>
            <a:endParaRPr sz="1200"/>
          </a:p>
        </p:txBody>
      </p:sp>
      <p:cxnSp>
        <p:nvCxnSpPr>
          <p:cNvPr id="313" name="Google Shape;313;p17"/>
          <p:cNvCxnSpPr/>
          <p:nvPr/>
        </p:nvCxnSpPr>
        <p:spPr>
          <a:xfrm>
            <a:off x="1756300" y="1737550"/>
            <a:ext cx="351300" cy="0"/>
          </a:xfrm>
          <a:prstGeom prst="straightConnector1">
            <a:avLst/>
          </a:prstGeom>
          <a:noFill/>
          <a:ln cap="flat" cmpd="sng" w="28575">
            <a:solidFill>
              <a:schemeClr val="dk2"/>
            </a:solidFill>
            <a:prstDash val="solid"/>
            <a:round/>
            <a:headEnd len="med" w="med" type="none"/>
            <a:tailEnd len="med" w="med" type="none"/>
          </a:ln>
        </p:spPr>
      </p:cxnSp>
      <p:sp>
        <p:nvSpPr>
          <p:cNvPr id="314" name="Google Shape;314;p17"/>
          <p:cNvSpPr/>
          <p:nvPr/>
        </p:nvSpPr>
        <p:spPr>
          <a:xfrm rot="-5738105">
            <a:off x="2580613" y="1183224"/>
            <a:ext cx="2083669" cy="3514703"/>
          </a:xfrm>
          <a:prstGeom prst="rtTriangl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txBox="1"/>
          <p:nvPr/>
        </p:nvSpPr>
        <p:spPr>
          <a:xfrm>
            <a:off x="3706350" y="3010825"/>
            <a:ext cx="17313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Gap</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and Ethical Concerns</a:t>
            </a:r>
            <a:endParaRPr/>
          </a:p>
        </p:txBody>
      </p:sp>
      <p:sp>
        <p:nvSpPr>
          <p:cNvPr id="321" name="Google Shape;321;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The database must be secure to prevent data breach</a:t>
            </a:r>
            <a:endParaRPr/>
          </a:p>
          <a:p>
            <a:pPr indent="-311150" lvl="0" marL="457200" rtl="0" algn="l">
              <a:lnSpc>
                <a:spcPct val="150000"/>
              </a:lnSpc>
              <a:spcBef>
                <a:spcPts val="0"/>
              </a:spcBef>
              <a:spcAft>
                <a:spcPts val="0"/>
              </a:spcAft>
              <a:buSzPts val="1300"/>
              <a:buChar char="●"/>
            </a:pPr>
            <a:r>
              <a:rPr lang="en"/>
              <a:t>In order to view player data from the database, a login is required via the </a:t>
            </a:r>
            <a:r>
              <a:rPr lang="en"/>
              <a:t>accessible</a:t>
            </a:r>
            <a:r>
              <a:rPr lang="en"/>
              <a:t> website</a:t>
            </a:r>
            <a:endParaRPr/>
          </a:p>
          <a:p>
            <a:pPr indent="-311150" lvl="0" marL="457200" rtl="0" algn="l">
              <a:lnSpc>
                <a:spcPct val="150000"/>
              </a:lnSpc>
              <a:spcBef>
                <a:spcPts val="0"/>
              </a:spcBef>
              <a:spcAft>
                <a:spcPts val="0"/>
              </a:spcAft>
              <a:buSzPts val="1300"/>
              <a:buChar char="●"/>
            </a:pPr>
            <a:r>
              <a:rPr lang="en"/>
              <a:t>Player time: how much time is too much?</a:t>
            </a:r>
            <a:endParaRPr/>
          </a:p>
          <a:p>
            <a:pPr indent="-311150" lvl="0" marL="457200" rtl="0" algn="l">
              <a:lnSpc>
                <a:spcPct val="150000"/>
              </a:lnSpc>
              <a:spcBef>
                <a:spcPts val="0"/>
              </a:spcBef>
              <a:spcAft>
                <a:spcPts val="0"/>
              </a:spcAft>
              <a:buSzPts val="1300"/>
              <a:buChar char="●"/>
            </a:pPr>
            <a:r>
              <a:rPr lang="en"/>
              <a:t>Will not monetize via “</a:t>
            </a:r>
            <a:r>
              <a:rPr lang="en"/>
              <a:t>loot boxes</a:t>
            </a:r>
            <a:r>
              <a:rPr lang="en"/>
              <a:t>” as they are predatory in nature towards people with gambling addictions.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Glossary of key Terms</a:t>
            </a:r>
            <a:endParaRPr/>
          </a:p>
        </p:txBody>
      </p:sp>
      <p:sp>
        <p:nvSpPr>
          <p:cNvPr id="327" name="Google Shape;327;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Tower Defense: A genre of game in which the player places structures that hold off increasingly challenging discrete waves of virtual opponents. These games are typically endless and associated with a survival score.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Plan</a:t>
            </a:r>
            <a:endParaRPr/>
          </a:p>
        </p:txBody>
      </p:sp>
      <p:sp>
        <p:nvSpPr>
          <p:cNvPr id="333" name="Google Shape;333;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Tower Defense - a </a:t>
            </a:r>
            <a:r>
              <a:rPr lang="en">
                <a:solidFill>
                  <a:srgbClr val="222222"/>
                </a:solidFill>
                <a:highlight>
                  <a:srgbClr val="FFFFFF"/>
                </a:highlight>
              </a:rPr>
              <a:t>player places structures to hold off discrete waves of opponents; the longer the player stays alive, the better the score</a:t>
            </a:r>
            <a:endParaRPr>
              <a:solidFill>
                <a:srgbClr val="222222"/>
              </a:solidFill>
              <a:highlight>
                <a:srgbClr val="FFFFFF"/>
              </a:highlight>
            </a:endParaRPr>
          </a:p>
          <a:p>
            <a:pPr indent="-298450" lvl="1" marL="914400" rtl="0" algn="l">
              <a:lnSpc>
                <a:spcPct val="150000"/>
              </a:lnSpc>
              <a:spcBef>
                <a:spcPts val="0"/>
              </a:spcBef>
              <a:spcAft>
                <a:spcPts val="0"/>
              </a:spcAft>
              <a:buClr>
                <a:srgbClr val="222222"/>
              </a:buClr>
              <a:buSzPts val="1100"/>
              <a:buChar char="○"/>
            </a:pPr>
            <a:r>
              <a:rPr lang="en">
                <a:solidFill>
                  <a:srgbClr val="222222"/>
                </a:solidFill>
                <a:highlight>
                  <a:srgbClr val="FFFFFF"/>
                </a:highlight>
              </a:rPr>
              <a:t>3D point defense game using C# and Unity gaming engine</a:t>
            </a:r>
            <a:endParaRPr>
              <a:solidFill>
                <a:srgbClr val="222222"/>
              </a:solidFill>
              <a:highlight>
                <a:srgbClr val="FFFFFF"/>
              </a:highlight>
            </a:endParaRPr>
          </a:p>
          <a:p>
            <a:pPr indent="-311150" lvl="0" marL="457200" rtl="0" algn="l">
              <a:lnSpc>
                <a:spcPct val="150000"/>
              </a:lnSpc>
              <a:spcBef>
                <a:spcPts val="0"/>
              </a:spcBef>
              <a:spcAft>
                <a:spcPts val="0"/>
              </a:spcAft>
              <a:buClr>
                <a:srgbClr val="222222"/>
              </a:buClr>
              <a:buSzPts val="1300"/>
              <a:buChar char="●"/>
            </a:pPr>
            <a:r>
              <a:rPr lang="en">
                <a:solidFill>
                  <a:srgbClr val="222222"/>
                </a:solidFill>
                <a:highlight>
                  <a:srgbClr val="FFFFFF"/>
                </a:highlight>
              </a:rPr>
              <a:t>Audio will also be implemented using Unity</a:t>
            </a:r>
            <a:endParaRPr>
              <a:solidFill>
                <a:srgbClr val="222222"/>
              </a:solidFill>
              <a:highlight>
                <a:srgbClr val="FFFFFF"/>
              </a:highlight>
            </a:endParaRPr>
          </a:p>
          <a:p>
            <a:pPr indent="-311150" lvl="0" marL="457200" rtl="0" algn="l">
              <a:lnSpc>
                <a:spcPct val="150000"/>
              </a:lnSpc>
              <a:spcBef>
                <a:spcPts val="0"/>
              </a:spcBef>
              <a:spcAft>
                <a:spcPts val="0"/>
              </a:spcAft>
              <a:buClr>
                <a:srgbClr val="222222"/>
              </a:buClr>
              <a:buSzPts val="1300"/>
              <a:buChar char="●"/>
            </a:pPr>
            <a:r>
              <a:rPr lang="en">
                <a:solidFill>
                  <a:srgbClr val="222222"/>
                </a:solidFill>
                <a:highlight>
                  <a:srgbClr val="FFFFFF"/>
                </a:highlight>
              </a:rPr>
              <a:t>High scores and login information stored in SQL database</a:t>
            </a:r>
            <a:endParaRPr>
              <a:solidFill>
                <a:srgbClr val="222222"/>
              </a:solidFill>
              <a:highlight>
                <a:srgbClr val="FFFFFF"/>
              </a:highlight>
            </a:endParaRPr>
          </a:p>
          <a:p>
            <a:pPr indent="-311150" lvl="0" marL="457200" rtl="0" algn="l">
              <a:lnSpc>
                <a:spcPct val="150000"/>
              </a:lnSpc>
              <a:spcBef>
                <a:spcPts val="0"/>
              </a:spcBef>
              <a:spcAft>
                <a:spcPts val="0"/>
              </a:spcAft>
              <a:buClr>
                <a:srgbClr val="222222"/>
              </a:buClr>
              <a:buSzPts val="1300"/>
              <a:buChar char="●"/>
            </a:pPr>
            <a:r>
              <a:rPr lang="en">
                <a:solidFill>
                  <a:srgbClr val="222222"/>
                </a:solidFill>
                <a:highlight>
                  <a:srgbClr val="FFFFFF"/>
                </a:highlight>
              </a:rPr>
              <a:t>Website protected by username/password shows high scores</a:t>
            </a:r>
            <a:endParaRPr>
              <a:solidFill>
                <a:srgbClr val="222222"/>
              </a:solidFill>
              <a:highlight>
                <a:srgbClr val="FFFFFF"/>
              </a:highlight>
            </a:endParaRPr>
          </a:p>
          <a:p>
            <a:pPr indent="0" lvl="0" marL="0" rtl="0" algn="l">
              <a:spcBef>
                <a:spcPts val="1600"/>
              </a:spcBef>
              <a:spcAft>
                <a:spcPts val="1600"/>
              </a:spcAft>
              <a:buNone/>
            </a:pPr>
            <a:r>
              <a:t/>
            </a:r>
            <a:endParaRPr>
              <a:solidFill>
                <a:srgbClr val="222222"/>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 Chain and Development </a:t>
            </a:r>
            <a:r>
              <a:rPr lang="en"/>
              <a:t>Environment</a:t>
            </a:r>
            <a:endParaRPr/>
          </a:p>
        </p:txBody>
      </p:sp>
      <p:sp>
        <p:nvSpPr>
          <p:cNvPr id="339" name="Google Shape;339;p21"/>
          <p:cNvSpPr txBox="1"/>
          <p:nvPr>
            <p:ph idx="1" type="body"/>
          </p:nvPr>
        </p:nvSpPr>
        <p:spPr>
          <a:xfrm>
            <a:off x="311700" y="1542550"/>
            <a:ext cx="8520600" cy="30264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GitHub for file sharing</a:t>
            </a:r>
            <a:endParaRPr/>
          </a:p>
          <a:p>
            <a:pPr indent="-311150" lvl="0" marL="457200" rtl="0" algn="l">
              <a:lnSpc>
                <a:spcPct val="150000"/>
              </a:lnSpc>
              <a:spcBef>
                <a:spcPts val="0"/>
              </a:spcBef>
              <a:spcAft>
                <a:spcPts val="0"/>
              </a:spcAft>
              <a:buSzPts val="1300"/>
              <a:buChar char="●"/>
            </a:pPr>
            <a:r>
              <a:rPr lang="en"/>
              <a:t>Trello for Sprint management</a:t>
            </a:r>
            <a:endParaRPr/>
          </a:p>
          <a:p>
            <a:pPr indent="-311150" lvl="0" marL="457200" rtl="0" algn="l">
              <a:lnSpc>
                <a:spcPct val="150000"/>
              </a:lnSpc>
              <a:spcBef>
                <a:spcPts val="0"/>
              </a:spcBef>
              <a:spcAft>
                <a:spcPts val="0"/>
              </a:spcAft>
              <a:buSzPts val="1300"/>
              <a:buChar char="●"/>
            </a:pPr>
            <a:r>
              <a:rPr lang="en"/>
              <a:t>Visual Studio for IDE</a:t>
            </a:r>
            <a:endParaRPr/>
          </a:p>
          <a:p>
            <a:pPr indent="-311150" lvl="0" marL="457200" rtl="0" algn="l">
              <a:lnSpc>
                <a:spcPct val="150000"/>
              </a:lnSpc>
              <a:spcBef>
                <a:spcPts val="0"/>
              </a:spcBef>
              <a:spcAft>
                <a:spcPts val="0"/>
              </a:spcAft>
              <a:buSzPts val="1300"/>
              <a:buChar char="●"/>
            </a:pPr>
            <a:r>
              <a:rPr lang="en"/>
              <a:t>Unity as the Game Engine</a:t>
            </a:r>
            <a:endParaRPr/>
          </a:p>
          <a:p>
            <a:pPr indent="-311150" lvl="0" marL="457200" rtl="0" algn="l">
              <a:lnSpc>
                <a:spcPct val="150000"/>
              </a:lnSpc>
              <a:spcBef>
                <a:spcPts val="0"/>
              </a:spcBef>
              <a:spcAft>
                <a:spcPts val="0"/>
              </a:spcAft>
              <a:buSzPts val="1300"/>
              <a:buChar char="●"/>
            </a:pPr>
            <a:r>
              <a:rPr lang="en"/>
              <a:t>Discord and email for communication</a:t>
            </a:r>
            <a:endParaRPr/>
          </a:p>
          <a:p>
            <a:pPr indent="-311150" lvl="0" marL="457200" rtl="0" algn="l">
              <a:lnSpc>
                <a:spcPct val="150000"/>
              </a:lnSpc>
              <a:spcBef>
                <a:spcPts val="0"/>
              </a:spcBef>
              <a:spcAft>
                <a:spcPts val="0"/>
              </a:spcAft>
              <a:buSzPts val="1300"/>
              <a:buChar char="●"/>
            </a:pPr>
            <a:r>
              <a:rPr lang="en"/>
              <a:t>Blender for 3D asset creation (and unity asset store)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