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A812A-837A-A938-C2A0-A279DA19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1E171-C8BB-8A10-BCD8-94F484926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59A1-857B-EBDA-D0A7-0248222D7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FDFF-535E-BCD1-7975-5F66150E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738AB-B07F-9964-B96D-4BAB55D5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36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1415-AFFF-A3AE-3714-E47D18E1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91F5F-3FE9-39D0-1019-CBBD0F4D5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EFFF3-4B91-B0CB-9C94-0ABE592B2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FC64-1E50-5A54-7AFB-309E3921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4F52C-F9F7-1ED3-0547-DEC080BF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45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ED920-B89D-A2D6-60D6-8C4CD3D6C8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6964C-A5DD-6736-821D-2112433C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BC47E-E783-71CA-D4F6-5EFB2F8E8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38689-BD77-86B6-9812-36EC815F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97DF9-52B6-9D5B-AB70-6ADEFF24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38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EF382-4FB9-5DF2-0FD6-AA44B1ACE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70A28-1E23-CC86-BFE2-5F85E4F52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5B1F-713E-5EEE-80D6-2B7E00BF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1A5C5-8193-7013-1529-139DE6096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CC582-6522-EB74-AAFC-004EF20F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249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03917-AABF-22DF-F1D3-94232ABD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F0E9F-F06D-EC61-A88A-5A1D3FB0C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0DFC8-C6B1-178E-2DB9-BE2C2123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2BE24-385A-8A5E-24B0-4ACA8BFB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C56A-280B-4541-5011-99A594EE1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18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249-F94D-2A11-0BB1-FE96C5CA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25B2-C4C2-2588-A081-71CD674F1D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29DEC-C33C-C82E-0233-6FE65DE4B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A58F4-59DA-7D9F-F611-81C3F0D8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D6A2-90EB-4304-542D-BFEBAF1F8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D90D-6392-E164-F4F5-53CD5D17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3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43EB-5414-6955-2D05-376126F6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53976-3FDE-1012-F1CF-68FC70F95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47A0A-1647-7067-0EC6-9CD813314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D513-C4FB-9479-8808-658F2D49D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A3F010-EFC4-5687-0D7D-1C40AB3A6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D9E89-FD7B-9961-E74F-013F4842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7C5A2-2928-4975-A60A-9CB39013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F9FB5-96E4-DA6F-D968-622EBC02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5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EE3AB-3706-1C92-5988-510150AC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3C214-9A68-E90F-30D9-BE25B3A8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05DCB-208D-B877-2ACF-E3E0A0421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53CF-0586-6A01-BF5D-D1F1DFEA9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FBD2D-BD43-AB38-11B6-92F3D7A1F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9484A9-67A9-32D8-AA88-161727C0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E445D-81D9-7667-58DE-27AFA617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879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A69-5C8C-3928-038E-75B2FCF4A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AE4E-E47D-FBF5-31AF-2844CAC9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99085-50BE-04B5-6640-431496554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DD63C-864D-59F0-C5C9-6ED4ED34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BCBA1-DC6B-FDB3-BB47-02524AA1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1802D-E6FC-4EC6-26A9-31CD8C9F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A04E-7635-2F4C-E50D-D5325507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31717-E255-316F-9F0C-7E48B8BD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9C8E8-8811-C4CC-6EE5-B3899DF1E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52505-A655-E954-AF76-F9BC7251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085A-8529-7569-73FE-219CA35A9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578C-BEF7-DBEF-B960-2918B0D7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03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B5099-2914-80C8-25E5-BBC825A7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B612B-8AD7-35B2-BD42-CA40B370E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B4F06-831C-482F-7FA5-BA611BF61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A5F39-C8E0-4710-910E-9158CD3EA478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19461-06CD-DF86-ED30-D92845CD5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7FA67-4BC7-CAD7-8D54-A012A090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826C0E-69BB-4652-911E-23F714D898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49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8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4F712-3D6A-67B6-0630-3E38E1A22B26}"/>
              </a:ext>
            </a:extLst>
          </p:cNvPr>
          <p:cNvSpPr txBox="1"/>
          <p:nvPr/>
        </p:nvSpPr>
        <p:spPr>
          <a:xfrm>
            <a:off x="860312" y="380692"/>
            <a:ext cx="10267122" cy="122251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>
                <a:latin typeface="Segoe UI" panose="020B0502040204020203" pitchFamily="34" charset="0"/>
                <a:cs typeface="Segoe UI" panose="020B0502040204020203" pitchFamily="34" charset="0"/>
              </a:rPr>
              <a:t>Tools and Features</a:t>
            </a:r>
          </a:p>
          <a:p>
            <a:pPr algn="l">
              <a:lnSpc>
                <a:spcPct val="90000"/>
              </a:lnSpc>
            </a:pPr>
            <a:endParaRPr lang="en-US" sz="1200" dirty="0"/>
          </a:p>
          <a:p>
            <a:pPr algn="l">
              <a:lnSpc>
                <a:spcPct val="90000"/>
              </a:lnSpc>
            </a:pP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1E9126-380B-A7C0-A522-9F9BF71293AA}"/>
              </a:ext>
            </a:extLst>
          </p:cNvPr>
          <p:cNvSpPr txBox="1"/>
          <p:nvPr/>
        </p:nvSpPr>
        <p:spPr>
          <a:xfrm>
            <a:off x="8027581" y="5834388"/>
            <a:ext cx="2498652" cy="438822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By:-  Team     </a:t>
            </a:r>
          </a:p>
          <a:p>
            <a:pPr algn="l">
              <a:lnSpc>
                <a:spcPct val="90000"/>
              </a:lnSpc>
            </a:pPr>
            <a:endParaRPr lang="en-US" sz="1200" dirty="0"/>
          </a:p>
          <a:p>
            <a:pPr algn="l">
              <a:lnSpc>
                <a:spcPct val="90000"/>
              </a:lnSpc>
            </a:pPr>
            <a:endParaRPr lang="en-US" sz="1200" dirty="0"/>
          </a:p>
        </p:txBody>
      </p:sp>
      <p:pic>
        <p:nvPicPr>
          <p:cNvPr id="6" name="Picture 5" descr="A white computer and a phone&#10;&#10;Description automatically generated">
            <a:extLst>
              <a:ext uri="{FF2B5EF4-FFF2-40B4-BE49-F238E27FC236}">
                <a16:creationId xmlns:a16="http://schemas.microsoft.com/office/drawing/2014/main" id="{A6B30A56-B8A9-4A60-A85E-0973D7919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882" y="1733859"/>
            <a:ext cx="2445490" cy="2046866"/>
          </a:xfrm>
          <a:prstGeom prst="rect">
            <a:avLst/>
          </a:prstGeom>
        </p:spPr>
      </p:pic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98F51F94-D035-4609-17EC-C260A3863B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786" y="1562985"/>
            <a:ext cx="3364151" cy="2339827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19319FC-8F4C-A776-8DEF-795DCB974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231" y="3016466"/>
            <a:ext cx="6218459" cy="1420491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1A214D2-85FA-A343-3B43-C63B09765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412" y="3635805"/>
            <a:ext cx="3109229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6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DB4C183-1D78-851D-1D1F-C9BD23D8D024}"/>
              </a:ext>
            </a:extLst>
          </p:cNvPr>
          <p:cNvSpPr txBox="1"/>
          <p:nvPr/>
        </p:nvSpPr>
        <p:spPr>
          <a:xfrm>
            <a:off x="0" y="65840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noProof="0" dirty="0"/>
              <a:t>Overview of Configuration Manager(SCCM) Features</a:t>
            </a:r>
            <a:endParaRPr lang="en-US" sz="3200" b="1" dirty="0"/>
          </a:p>
        </p:txBody>
      </p:sp>
      <p:sp>
        <p:nvSpPr>
          <p:cNvPr id="5" name="AutoShape 68">
            <a:extLst>
              <a:ext uri="{FF2B5EF4-FFF2-40B4-BE49-F238E27FC236}">
                <a16:creationId xmlns:a16="http://schemas.microsoft.com/office/drawing/2014/main" id="{7EF02B81-9FE8-21CF-C74B-207BB966F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33" y="822015"/>
            <a:ext cx="1787653" cy="420624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Compliance Management</a:t>
            </a:r>
          </a:p>
        </p:txBody>
      </p:sp>
      <p:sp>
        <p:nvSpPr>
          <p:cNvPr id="6" name="AutoShape 68">
            <a:extLst>
              <a:ext uri="{FF2B5EF4-FFF2-40B4-BE49-F238E27FC236}">
                <a16:creationId xmlns:a16="http://schemas.microsoft.com/office/drawing/2014/main" id="{953A462D-72FE-95B8-DABB-29767D82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247" y="750895"/>
            <a:ext cx="1787653" cy="420624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B19822-F171-B4C8-AF1F-61A80B36200E}"/>
              </a:ext>
            </a:extLst>
          </p:cNvPr>
          <p:cNvSpPr/>
          <p:nvPr/>
        </p:nvSpPr>
        <p:spPr bwMode="auto">
          <a:xfrm>
            <a:off x="659794" y="1395182"/>
            <a:ext cx="1602656" cy="1602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92321A-797C-B0BF-A7B2-14D9EE12A2B9}"/>
              </a:ext>
            </a:extLst>
          </p:cNvPr>
          <p:cNvSpPr/>
          <p:nvPr/>
        </p:nvSpPr>
        <p:spPr bwMode="auto">
          <a:xfrm>
            <a:off x="3249475" y="1363592"/>
            <a:ext cx="1602656" cy="1602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FEF635-A016-AC9D-E3E8-66F3AB7B8B37}"/>
              </a:ext>
            </a:extLst>
          </p:cNvPr>
          <p:cNvSpPr/>
          <p:nvPr/>
        </p:nvSpPr>
        <p:spPr bwMode="auto">
          <a:xfrm>
            <a:off x="5926550" y="1326065"/>
            <a:ext cx="1602656" cy="1602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4A1227-33CC-1374-4629-806478C2B866}"/>
              </a:ext>
            </a:extLst>
          </p:cNvPr>
          <p:cNvSpPr/>
          <p:nvPr/>
        </p:nvSpPr>
        <p:spPr bwMode="auto">
          <a:xfrm>
            <a:off x="8312745" y="1279392"/>
            <a:ext cx="1602656" cy="1602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1" name="Picture 25" descr="NetworkPrinter01">
            <a:extLst>
              <a:ext uri="{FF2B5EF4-FFF2-40B4-BE49-F238E27FC236}">
                <a16:creationId xmlns:a16="http://schemas.microsoft.com/office/drawing/2014/main" id="{01F5D9EF-117C-515E-3F4B-AD5FDD74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37" y="1857021"/>
            <a:ext cx="627100" cy="5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4" descr="Folder_OpenWithDocumentWriting01">
            <a:extLst>
              <a:ext uri="{FF2B5EF4-FFF2-40B4-BE49-F238E27FC236}">
                <a16:creationId xmlns:a16="http://schemas.microsoft.com/office/drawing/2014/main" id="{17C773F7-4DB3-47F3-5324-05DF39116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21" y="2123017"/>
            <a:ext cx="521926" cy="55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3" descr="Computer_DesktopComputerSansKeyboard01">
            <a:extLst>
              <a:ext uri="{FF2B5EF4-FFF2-40B4-BE49-F238E27FC236}">
                <a16:creationId xmlns:a16="http://schemas.microsoft.com/office/drawing/2014/main" id="{20D2BF76-D6F4-B453-8321-805D4BDF8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217" y="1729389"/>
            <a:ext cx="414123" cy="46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 descr="search01">
            <a:extLst>
              <a:ext uri="{FF2B5EF4-FFF2-40B4-BE49-F238E27FC236}">
                <a16:creationId xmlns:a16="http://schemas.microsoft.com/office/drawing/2014/main" id="{A270B423-729A-656F-70A8-7270D3CBB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1204">
            <a:off x="1145773" y="2279731"/>
            <a:ext cx="1022351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0" descr="User_client">
            <a:extLst>
              <a:ext uri="{FF2B5EF4-FFF2-40B4-BE49-F238E27FC236}">
                <a16:creationId xmlns:a16="http://schemas.microsoft.com/office/drawing/2014/main" id="{8D1FBD21-0F31-B525-A57B-D6BAC069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48" y="1663623"/>
            <a:ext cx="862013" cy="97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3" descr="WindowsFlagLogo01">
            <a:extLst>
              <a:ext uri="{FF2B5EF4-FFF2-40B4-BE49-F238E27FC236}">
                <a16:creationId xmlns:a16="http://schemas.microsoft.com/office/drawing/2014/main" id="{CBB6D83E-48AF-DB18-4CDE-076A18D18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60" y="1844879"/>
            <a:ext cx="460845" cy="36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2" descr="Global01">
            <a:extLst>
              <a:ext uri="{FF2B5EF4-FFF2-40B4-BE49-F238E27FC236}">
                <a16:creationId xmlns:a16="http://schemas.microsoft.com/office/drawing/2014/main" id="{6F9705CC-F97C-E171-31A4-B590DBE77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03" y="2164920"/>
            <a:ext cx="715518" cy="66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93060D-4DEA-931D-94F5-312743B4CF2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8" y="1791354"/>
            <a:ext cx="534838" cy="586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720F35-3B19-42D9-F089-434AE176FD9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50" y="1688741"/>
            <a:ext cx="748452" cy="836259"/>
          </a:xfrm>
          <a:prstGeom prst="rect">
            <a:avLst/>
          </a:prstGeom>
        </p:spPr>
      </p:pic>
      <p:pic>
        <p:nvPicPr>
          <p:cNvPr id="20" name="Picture 35" descr="Computer_DesktopComputerSansKeyboard01">
            <a:extLst>
              <a:ext uri="{FF2B5EF4-FFF2-40B4-BE49-F238E27FC236}">
                <a16:creationId xmlns:a16="http://schemas.microsoft.com/office/drawing/2014/main" id="{BF86C295-88A6-B75C-1680-AEEB23046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866" y="1840972"/>
            <a:ext cx="373957" cy="45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36" descr="GroupPolicyObject01">
            <a:extLst>
              <a:ext uri="{FF2B5EF4-FFF2-40B4-BE49-F238E27FC236}">
                <a16:creationId xmlns:a16="http://schemas.microsoft.com/office/drawing/2014/main" id="{33E1ED6B-220B-5952-82D0-310B59B04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07" y="1730503"/>
            <a:ext cx="985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34">
            <a:extLst>
              <a:ext uri="{FF2B5EF4-FFF2-40B4-BE49-F238E27FC236}">
                <a16:creationId xmlns:a16="http://schemas.microsoft.com/office/drawing/2014/main" id="{36ECA468-AD28-2D09-82C5-E93FC1D3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89" y="3112616"/>
            <a:ext cx="2092058" cy="576881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Hardware and Software Inventory</a:t>
            </a:r>
          </a:p>
        </p:txBody>
      </p:sp>
      <p:sp>
        <p:nvSpPr>
          <p:cNvPr id="23" name="AutoShape 34">
            <a:extLst>
              <a:ext uri="{FF2B5EF4-FFF2-40B4-BE49-F238E27FC236}">
                <a16:creationId xmlns:a16="http://schemas.microsoft.com/office/drawing/2014/main" id="{D96EF23B-DD56-CC3A-2715-A8BE25EEC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40" y="3875600"/>
            <a:ext cx="1981466" cy="504582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Software Metering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7594DBF-019A-E8F7-34BC-6102B338D16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83172" y="3098562"/>
            <a:ext cx="205122" cy="182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2398D1F-8DD5-C79D-F5D5-8E83508673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37657" y="3903590"/>
            <a:ext cx="205122" cy="182331"/>
          </a:xfrm>
          <a:prstGeom prst="rect">
            <a:avLst/>
          </a:prstGeom>
        </p:spPr>
      </p:pic>
      <p:sp>
        <p:nvSpPr>
          <p:cNvPr id="26" name="AutoShape 34">
            <a:extLst>
              <a:ext uri="{FF2B5EF4-FFF2-40B4-BE49-F238E27FC236}">
                <a16:creationId xmlns:a16="http://schemas.microsoft.com/office/drawing/2014/main" id="{FA41DD62-DB84-F7B7-79FB-C47E06905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63" y="5153066"/>
            <a:ext cx="1981466" cy="453063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/>
              <a:t>Remote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</p:txBody>
      </p:sp>
      <p:sp>
        <p:nvSpPr>
          <p:cNvPr id="27" name="AutoShape 34">
            <a:extLst>
              <a:ext uri="{FF2B5EF4-FFF2-40B4-BE49-F238E27FC236}">
                <a16:creationId xmlns:a16="http://schemas.microsoft.com/office/drawing/2014/main" id="{86843160-91F5-DAA3-729C-83D46732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480" y="3112617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Application Management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54E3DB9-EBF9-4DBE-4924-636CD47DC7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6918" y="3123081"/>
            <a:ext cx="205122" cy="182331"/>
          </a:xfrm>
          <a:prstGeom prst="rect">
            <a:avLst/>
          </a:prstGeom>
        </p:spPr>
      </p:pic>
      <p:sp>
        <p:nvSpPr>
          <p:cNvPr id="29" name="AutoShape 34">
            <a:extLst>
              <a:ext uri="{FF2B5EF4-FFF2-40B4-BE49-F238E27FC236}">
                <a16:creationId xmlns:a16="http://schemas.microsoft.com/office/drawing/2014/main" id="{EB1DDE31-2253-16F8-D9CB-B2EE52210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7" y="3783870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Software Update/O365 Management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F52D8F-71B6-AFDD-D03A-89F3737C02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9712" y="3729801"/>
            <a:ext cx="261750" cy="232667"/>
          </a:xfrm>
          <a:prstGeom prst="rect">
            <a:avLst/>
          </a:prstGeom>
        </p:spPr>
      </p:pic>
      <p:sp>
        <p:nvSpPr>
          <p:cNvPr id="31" name="AutoShape 34">
            <a:extLst>
              <a:ext uri="{FF2B5EF4-FFF2-40B4-BE49-F238E27FC236}">
                <a16:creationId xmlns:a16="http://schemas.microsoft.com/office/drawing/2014/main" id="{D1ED2B75-C4BE-4FDD-FCC6-7B115C214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7" y="4433944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Operating System Deployment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23BBF0A-A26D-7837-3C72-0A03890BA4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1912" y="4502167"/>
            <a:ext cx="205122" cy="182331"/>
          </a:xfrm>
          <a:prstGeom prst="rect">
            <a:avLst/>
          </a:prstGeom>
        </p:spPr>
      </p:pic>
      <p:sp>
        <p:nvSpPr>
          <p:cNvPr id="33" name="AutoShape 34">
            <a:extLst>
              <a:ext uri="{FF2B5EF4-FFF2-40B4-BE49-F238E27FC236}">
                <a16:creationId xmlns:a16="http://schemas.microsoft.com/office/drawing/2014/main" id="{63100DF4-4B9E-E2A2-30C0-37F0F9F86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480" y="5059903"/>
            <a:ext cx="1981466" cy="546226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Third party driver and application Management</a:t>
            </a:r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89F2CF2C-C8EB-A2BE-4F1F-5632E3968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017" y="4146342"/>
            <a:ext cx="1838972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</a:p>
        </p:txBody>
      </p:sp>
      <p:sp>
        <p:nvSpPr>
          <p:cNvPr id="35" name="AutoShape 34">
            <a:extLst>
              <a:ext uri="{FF2B5EF4-FFF2-40B4-BE49-F238E27FC236}">
                <a16:creationId xmlns:a16="http://schemas.microsoft.com/office/drawing/2014/main" id="{146D85B9-A04F-6EE7-C4BB-47FAD3F19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11" y="3668233"/>
            <a:ext cx="1861893" cy="41001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Power Management</a:t>
            </a:r>
          </a:p>
        </p:txBody>
      </p:sp>
      <p:sp>
        <p:nvSpPr>
          <p:cNvPr id="36" name="AutoShape 34">
            <a:extLst>
              <a:ext uri="{FF2B5EF4-FFF2-40B4-BE49-F238E27FC236}">
                <a16:creationId xmlns:a16="http://schemas.microsoft.com/office/drawing/2014/main" id="{43B6933E-6949-74FF-DD00-E228172E4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3712" y="5185555"/>
            <a:ext cx="1838972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Bulk operations</a:t>
            </a:r>
          </a:p>
        </p:txBody>
      </p:sp>
      <p:sp>
        <p:nvSpPr>
          <p:cNvPr id="37" name="AutoShape 34">
            <a:extLst>
              <a:ext uri="{FF2B5EF4-FFF2-40B4-BE49-F238E27FC236}">
                <a16:creationId xmlns:a16="http://schemas.microsoft.com/office/drawing/2014/main" id="{DF52DDEA-0F63-F5D4-A1D6-814058195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695" y="3020067"/>
            <a:ext cx="1838972" cy="457108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Compliance Settings</a:t>
            </a:r>
          </a:p>
        </p:txBody>
      </p:sp>
      <p:sp>
        <p:nvSpPr>
          <p:cNvPr id="38" name="AutoShape 34">
            <a:extLst>
              <a:ext uri="{FF2B5EF4-FFF2-40B4-BE49-F238E27FC236}">
                <a16:creationId xmlns:a16="http://schemas.microsoft.com/office/drawing/2014/main" id="{A028F6FD-BFCA-5D2B-C33B-4984759D4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003" y="3701664"/>
            <a:ext cx="1838972" cy="457108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Endpoint Protection</a:t>
            </a:r>
          </a:p>
        </p:txBody>
      </p:sp>
      <p:sp>
        <p:nvSpPr>
          <p:cNvPr id="39" name="AutoShape 34">
            <a:extLst>
              <a:ext uri="{FF2B5EF4-FFF2-40B4-BE49-F238E27FC236}">
                <a16:creationId xmlns:a16="http://schemas.microsoft.com/office/drawing/2014/main" id="{30052B7F-56CE-E1F6-9C06-C2AAEFA7B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266" y="3001626"/>
            <a:ext cx="1838972" cy="457108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Role based administration</a:t>
            </a:r>
          </a:p>
        </p:txBody>
      </p:sp>
      <p:sp>
        <p:nvSpPr>
          <p:cNvPr id="40" name="AutoShape 34">
            <a:extLst>
              <a:ext uri="{FF2B5EF4-FFF2-40B4-BE49-F238E27FC236}">
                <a16:creationId xmlns:a16="http://schemas.microsoft.com/office/drawing/2014/main" id="{87C4A7DE-ED4B-9FE9-274B-DB965C044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355" y="6202762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Microsoft Store for business apps</a:t>
            </a:r>
          </a:p>
        </p:txBody>
      </p:sp>
      <p:sp>
        <p:nvSpPr>
          <p:cNvPr id="41" name="AutoShape 34">
            <a:extLst>
              <a:ext uri="{FF2B5EF4-FFF2-40B4-BE49-F238E27FC236}">
                <a16:creationId xmlns:a16="http://schemas.microsoft.com/office/drawing/2014/main" id="{C1CD4326-7DC0-E862-D54E-E601BC0F3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695" y="4677367"/>
            <a:ext cx="1838972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Client Health</a:t>
            </a:r>
          </a:p>
        </p:txBody>
      </p:sp>
      <p:sp>
        <p:nvSpPr>
          <p:cNvPr id="42" name="AutoShape 34">
            <a:extLst>
              <a:ext uri="{FF2B5EF4-FFF2-40B4-BE49-F238E27FC236}">
                <a16:creationId xmlns:a16="http://schemas.microsoft.com/office/drawing/2014/main" id="{E00D13C2-4B23-4B30-0972-67F8E6857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8078" y="4611736"/>
            <a:ext cx="1851989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</a:p>
        </p:txBody>
      </p:sp>
      <p:sp>
        <p:nvSpPr>
          <p:cNvPr id="43" name="AutoShape 34">
            <a:extLst>
              <a:ext uri="{FF2B5EF4-FFF2-40B4-BE49-F238E27FC236}">
                <a16:creationId xmlns:a16="http://schemas.microsoft.com/office/drawing/2014/main" id="{AAA1D3CB-18E9-7950-6F87-D10627FDA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47" y="821457"/>
            <a:ext cx="1787653" cy="420624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/>
              <a:t>Asset Man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/>
              <a:t>gement</a:t>
            </a:r>
          </a:p>
        </p:txBody>
      </p:sp>
      <p:sp>
        <p:nvSpPr>
          <p:cNvPr id="44" name="AutoShape 14">
            <a:extLst>
              <a:ext uri="{FF2B5EF4-FFF2-40B4-BE49-F238E27FC236}">
                <a16:creationId xmlns:a16="http://schemas.microsoft.com/office/drawing/2014/main" id="{6CF0B0DA-82C7-1F9C-E99E-19793D0F7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640" y="840824"/>
            <a:ext cx="1787653" cy="420624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  <p:sp>
        <p:nvSpPr>
          <p:cNvPr id="45" name="AutoShape 34">
            <a:extLst>
              <a:ext uri="{FF2B5EF4-FFF2-40B4-BE49-F238E27FC236}">
                <a16:creationId xmlns:a16="http://schemas.microsoft.com/office/drawing/2014/main" id="{A5E30CDE-6D9B-2EE0-F1A7-ED48151A4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669" y="5363039"/>
            <a:ext cx="2053057" cy="463603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A31781F-1D45-5679-1710-F48090ACFE8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890" y="5433849"/>
            <a:ext cx="468184" cy="31836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9716EB7-070D-C359-C0AD-8A3C10D97CB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65" y="4712155"/>
            <a:ext cx="286138" cy="313790"/>
          </a:xfrm>
          <a:prstGeom prst="rect">
            <a:avLst/>
          </a:prstGeom>
        </p:spPr>
      </p:pic>
      <p:sp>
        <p:nvSpPr>
          <p:cNvPr id="48" name="AutoShape 34">
            <a:extLst>
              <a:ext uri="{FF2B5EF4-FFF2-40B4-BE49-F238E27FC236}">
                <a16:creationId xmlns:a16="http://schemas.microsoft.com/office/drawing/2014/main" id="{AAC1B728-A763-B49B-E762-C595DDB1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0706" y="6432698"/>
            <a:ext cx="1685393" cy="303758"/>
          </a:xfrm>
          <a:prstGeom prst="roundRect">
            <a:avLst>
              <a:gd name="adj" fmla="val 28783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ADR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4D9DEF9-BE08-D9FF-FF85-E3DDC046358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46395" y="6475664"/>
            <a:ext cx="205122" cy="18233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C0058A6-9BB2-225A-4325-31CDE420419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536865" y="5055154"/>
            <a:ext cx="232987" cy="2071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5C2F231-AEA5-A7CA-4F77-35D6755C0BF5}"/>
              </a:ext>
            </a:extLst>
          </p:cNvPr>
          <p:cNvSpPr txBox="1"/>
          <p:nvPr/>
        </p:nvSpPr>
        <p:spPr>
          <a:xfrm>
            <a:off x="10887503" y="5128380"/>
            <a:ext cx="1304497" cy="32612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/>
              <a:t>Feature Present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07481C-0AC0-2EF2-83E2-6EAC32C038D3}"/>
              </a:ext>
            </a:extLst>
          </p:cNvPr>
          <p:cNvSpPr txBox="1"/>
          <p:nvPr/>
        </p:nvSpPr>
        <p:spPr>
          <a:xfrm>
            <a:off x="10698940" y="5494144"/>
            <a:ext cx="1493060" cy="31123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/>
              <a:t>Feature Not Present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EEF45DBF-EEC7-4AFE-C5B8-33416EE08F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41279" y="5067202"/>
            <a:ext cx="205122" cy="1823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277CB6A-34EF-4F67-7003-D66D2D09AA1A}"/>
              </a:ext>
            </a:extLst>
          </p:cNvPr>
          <p:cNvSpPr txBox="1"/>
          <p:nvPr/>
        </p:nvSpPr>
        <p:spPr>
          <a:xfrm>
            <a:off x="10809532" y="5823039"/>
            <a:ext cx="1382468" cy="20562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Feature Using</a:t>
            </a:r>
          </a:p>
          <a:p>
            <a:pPr algn="l">
              <a:lnSpc>
                <a:spcPct val="90000"/>
              </a:lnSpc>
            </a:pP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7EF431-272B-6D1D-6C95-09036C2A50E1}"/>
              </a:ext>
            </a:extLst>
          </p:cNvPr>
          <p:cNvSpPr txBox="1"/>
          <p:nvPr/>
        </p:nvSpPr>
        <p:spPr>
          <a:xfrm>
            <a:off x="10820401" y="6198782"/>
            <a:ext cx="1477924" cy="28707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Feature Not Using</a:t>
            </a:r>
          </a:p>
          <a:p>
            <a:pPr algn="l">
              <a:lnSpc>
                <a:spcPct val="90000"/>
              </a:lnSpc>
            </a:pPr>
            <a:endParaRPr lang="en-US" sz="1200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BD0D485-1172-640B-37F9-864AEC8495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05287" y="5477207"/>
            <a:ext cx="248537" cy="23159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CCC484D-CC24-EB00-6645-1D388F7738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96992" y="5785773"/>
            <a:ext cx="273789" cy="229787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CAB3F99-070C-6E96-92C0-40E570B434C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92674" y="6124354"/>
            <a:ext cx="271469" cy="2551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49D44B0-1734-02DC-89BC-577BDB64077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45365" y="3482053"/>
            <a:ext cx="217082" cy="18219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ABA6714-C108-7D7C-EAB0-A8E253ECE12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207141" y="4183801"/>
            <a:ext cx="272507" cy="22871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A20206B-229E-310A-C4FE-B490F7F9A18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01485" y="4715428"/>
            <a:ext cx="273789" cy="229787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D3BA9D11-F51F-56BF-659C-EACAFBCFED8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35848" y="6483978"/>
            <a:ext cx="273789" cy="229787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CB4169B6-17E4-99B7-C9DA-C481D4434DC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86546" y="4045578"/>
            <a:ext cx="273789" cy="22978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2D956F0-0645-2FF3-0DC9-546C853FF6B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05792" y="3365094"/>
            <a:ext cx="273789" cy="22978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695501B-C456-CC70-875F-59834197DC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5823" y="3038512"/>
            <a:ext cx="232987" cy="2071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CCDBCB85-F6E8-E5B3-DFC4-C420733E262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73925" y="3665833"/>
            <a:ext cx="232987" cy="2071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FF70646-F465-7AF2-970F-0CAB840DD8D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67600" y="4186829"/>
            <a:ext cx="232987" cy="2071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21F991F-ED5A-18D9-1D68-B032734882F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8232" y="4697191"/>
            <a:ext cx="232987" cy="2071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5CB3619-5901-97DD-F705-9688B91977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78233" y="5186288"/>
            <a:ext cx="232987" cy="2071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8A309CED-8C38-1D93-31A0-F929D2F2DE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87215" y="3280033"/>
            <a:ext cx="273789" cy="22978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171875DD-11F7-E98D-8BE7-5AA7A763B7C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70257" y="4407085"/>
            <a:ext cx="273789" cy="22978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17D90057-5200-BEF5-497B-BC113EC81F4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91428" y="4912242"/>
            <a:ext cx="241986" cy="20309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C6916BE-68D6-8E9C-1AD5-DFA25146571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59625" y="5438443"/>
            <a:ext cx="273789" cy="22978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31C812C-D19C-587A-2E4D-C1D9BBA0B3C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28027" y="2985349"/>
            <a:ext cx="232987" cy="20710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4BF58B71-27F0-0460-67E1-44C6ECEECD4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96129" y="4612130"/>
            <a:ext cx="251638" cy="22367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EC2B9C9-CDB8-4F6D-9032-51D8317F91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23720" y="5377675"/>
            <a:ext cx="232987" cy="20710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C9B6EE8-7775-2D9D-64C3-2446F4609E3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09420" y="3226871"/>
            <a:ext cx="273789" cy="229787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8D921831-E5A0-2AF1-4CAE-67CD5219C3D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66890" y="4853652"/>
            <a:ext cx="272507" cy="22871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A293C63-4F07-3EDC-92ED-D4F1B30B5A5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915747" y="5640462"/>
            <a:ext cx="209164" cy="175548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29967055-C255-D493-5BDE-9D0F9FE8A9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49292" y="3697730"/>
            <a:ext cx="232987" cy="2071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0135D0C-A61E-2DD0-77E9-570D73AD29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44539" y="3912781"/>
            <a:ext cx="226226" cy="21265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0D243D7-2823-0C0F-B649-AB4C720A80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1442" y="5186288"/>
            <a:ext cx="232987" cy="207100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79C2719-0382-3F06-E8B8-857EA47F096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30413" y="5415517"/>
            <a:ext cx="232033" cy="218111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66C0185-EFBB-AC5A-EE8F-38FA483926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66930" y="6313340"/>
            <a:ext cx="232987" cy="207100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EB3204D-D8CA-CD99-5A33-865441DFD2A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56672" y="6539023"/>
            <a:ext cx="237536" cy="223284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CDAEE58-59AE-7458-10F7-7A1E833271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16549" y="5327410"/>
            <a:ext cx="244549" cy="229876"/>
          </a:xfrm>
          <a:prstGeom prst="rect">
            <a:avLst/>
          </a:prstGeom>
        </p:spPr>
      </p:pic>
      <p:sp>
        <p:nvSpPr>
          <p:cNvPr id="87" name="AutoShape 34">
            <a:extLst>
              <a:ext uri="{FF2B5EF4-FFF2-40B4-BE49-F238E27FC236}">
                <a16:creationId xmlns:a16="http://schemas.microsoft.com/office/drawing/2014/main" id="{F9BEA297-6015-60D7-4774-E27B8A03B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239" y="5765432"/>
            <a:ext cx="1838972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 management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E4E4AF9B-6E48-D31B-226D-D2F6A82A80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9497" y="5792344"/>
            <a:ext cx="232987" cy="20710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C2A5F4D-974C-D620-F8A4-DF789C1BF5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2156" y="6033867"/>
            <a:ext cx="196495" cy="164915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D2625C2-C348-BC79-4482-0205548BA70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82898" y="3884430"/>
            <a:ext cx="221400" cy="20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5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F44C9-41CA-6249-B938-6DDE5CFA4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DCE6B1-4A45-8860-8573-5BA71B6F37DF}"/>
              </a:ext>
            </a:extLst>
          </p:cNvPr>
          <p:cNvSpPr txBox="1"/>
          <p:nvPr/>
        </p:nvSpPr>
        <p:spPr>
          <a:xfrm>
            <a:off x="0" y="66063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noProof="0" dirty="0"/>
              <a:t>Overview of Microsoft Intune Features</a:t>
            </a:r>
            <a:endParaRPr lang="en-US" sz="3200" b="1" dirty="0"/>
          </a:p>
        </p:txBody>
      </p:sp>
      <p:sp>
        <p:nvSpPr>
          <p:cNvPr id="3" name="AutoShape 68">
            <a:extLst>
              <a:ext uri="{FF2B5EF4-FFF2-40B4-BE49-F238E27FC236}">
                <a16:creationId xmlns:a16="http://schemas.microsoft.com/office/drawing/2014/main" id="{4BAB7CBC-3BC1-033B-2771-C9B2EB7AC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019" y="833461"/>
            <a:ext cx="1904891" cy="420624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Compliance and Configuration  Policies</a:t>
            </a:r>
          </a:p>
        </p:txBody>
      </p:sp>
      <p:sp>
        <p:nvSpPr>
          <p:cNvPr id="4" name="AutoShape 68">
            <a:extLst>
              <a:ext uri="{FF2B5EF4-FFF2-40B4-BE49-F238E27FC236}">
                <a16:creationId xmlns:a16="http://schemas.microsoft.com/office/drawing/2014/main" id="{C67A280B-15DA-A036-144E-B38CF7B44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0247" y="750895"/>
            <a:ext cx="1787653" cy="420624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EC56CE-E765-8C7A-F3CD-8BBE8E835743}"/>
              </a:ext>
            </a:extLst>
          </p:cNvPr>
          <p:cNvSpPr/>
          <p:nvPr/>
        </p:nvSpPr>
        <p:spPr bwMode="auto">
          <a:xfrm>
            <a:off x="659794" y="1395182"/>
            <a:ext cx="1602656" cy="1602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B08402-F86E-E898-89EE-F7377F3BBEE6}"/>
              </a:ext>
            </a:extLst>
          </p:cNvPr>
          <p:cNvSpPr/>
          <p:nvPr/>
        </p:nvSpPr>
        <p:spPr bwMode="auto">
          <a:xfrm>
            <a:off x="3249475" y="1363592"/>
            <a:ext cx="1602656" cy="1602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D80B0C-3569-3A3A-8D31-A5430FAA066A}"/>
              </a:ext>
            </a:extLst>
          </p:cNvPr>
          <p:cNvSpPr/>
          <p:nvPr/>
        </p:nvSpPr>
        <p:spPr bwMode="auto">
          <a:xfrm>
            <a:off x="5926550" y="1326065"/>
            <a:ext cx="1602656" cy="1602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D49C5B-6D60-9E2C-E1D7-0E8AA57E7998}"/>
              </a:ext>
            </a:extLst>
          </p:cNvPr>
          <p:cNvSpPr/>
          <p:nvPr/>
        </p:nvSpPr>
        <p:spPr bwMode="auto">
          <a:xfrm>
            <a:off x="8312745" y="1279392"/>
            <a:ext cx="1602656" cy="1602656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dist="35921" dir="2700000" algn="ctr" rotWithShape="0">
              <a:srgbClr val="AFAFAF"/>
            </a:outerShdw>
          </a:effectLst>
        </p:spPr>
        <p:txBody>
          <a:bodyPr vert="horz" wrap="square" lIns="182880" tIns="45720" rIns="18288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9" name="Picture 25" descr="NetworkPrinter01">
            <a:extLst>
              <a:ext uri="{FF2B5EF4-FFF2-40B4-BE49-F238E27FC236}">
                <a16:creationId xmlns:a16="http://schemas.microsoft.com/office/drawing/2014/main" id="{548FFA9A-83D1-C2A4-4602-C43BC783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37" y="1857021"/>
            <a:ext cx="627100" cy="573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4" descr="Folder_OpenWithDocumentWriting01">
            <a:extLst>
              <a:ext uri="{FF2B5EF4-FFF2-40B4-BE49-F238E27FC236}">
                <a16:creationId xmlns:a16="http://schemas.microsoft.com/office/drawing/2014/main" id="{FC0615FA-139F-F8FE-E4EF-12591CFE4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21" y="2123017"/>
            <a:ext cx="521926" cy="558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3" descr="Computer_DesktopComputerSansKeyboard01">
            <a:extLst>
              <a:ext uri="{FF2B5EF4-FFF2-40B4-BE49-F238E27FC236}">
                <a16:creationId xmlns:a16="http://schemas.microsoft.com/office/drawing/2014/main" id="{9D09AD99-3BC0-809F-712E-F6E4C1F42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217" y="1729389"/>
            <a:ext cx="414123" cy="46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search01">
            <a:extLst>
              <a:ext uri="{FF2B5EF4-FFF2-40B4-BE49-F238E27FC236}">
                <a16:creationId xmlns:a16="http://schemas.microsoft.com/office/drawing/2014/main" id="{49EDA506-A01F-E51E-4376-C77B5A985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1204">
            <a:off x="1145773" y="2279731"/>
            <a:ext cx="1022351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0" descr="User_client">
            <a:extLst>
              <a:ext uri="{FF2B5EF4-FFF2-40B4-BE49-F238E27FC236}">
                <a16:creationId xmlns:a16="http://schemas.microsoft.com/office/drawing/2014/main" id="{B8F954C4-0AE9-1391-6B01-19687A6C9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248" y="1663623"/>
            <a:ext cx="862013" cy="977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3" descr="WindowsFlagLogo01">
            <a:extLst>
              <a:ext uri="{FF2B5EF4-FFF2-40B4-BE49-F238E27FC236}">
                <a16:creationId xmlns:a16="http://schemas.microsoft.com/office/drawing/2014/main" id="{A6A389A3-AD91-0878-FBA8-293878D9B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560" y="1844879"/>
            <a:ext cx="460845" cy="366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2" descr="Global01">
            <a:extLst>
              <a:ext uri="{FF2B5EF4-FFF2-40B4-BE49-F238E27FC236}">
                <a16:creationId xmlns:a16="http://schemas.microsoft.com/office/drawing/2014/main" id="{B4E8B35C-C045-0037-F051-227AABBCD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03" y="2164920"/>
            <a:ext cx="715518" cy="667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D0A052-7F16-4EC8-F9C9-92824445D07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0998" y="1791354"/>
            <a:ext cx="534838" cy="5865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4376EE-79EE-21EA-1D14-F3479A8D1E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850" y="1688741"/>
            <a:ext cx="748452" cy="836259"/>
          </a:xfrm>
          <a:prstGeom prst="rect">
            <a:avLst/>
          </a:prstGeom>
        </p:spPr>
      </p:pic>
      <p:pic>
        <p:nvPicPr>
          <p:cNvPr id="18" name="Picture 35" descr="Computer_DesktopComputerSansKeyboard01">
            <a:extLst>
              <a:ext uri="{FF2B5EF4-FFF2-40B4-BE49-F238E27FC236}">
                <a16:creationId xmlns:a16="http://schemas.microsoft.com/office/drawing/2014/main" id="{5F55D551-62DB-BF7D-0998-E96DAF18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866" y="1840972"/>
            <a:ext cx="373957" cy="45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6" descr="GroupPolicyObject01">
            <a:extLst>
              <a:ext uri="{FF2B5EF4-FFF2-40B4-BE49-F238E27FC236}">
                <a16:creationId xmlns:a16="http://schemas.microsoft.com/office/drawing/2014/main" id="{72901BA5-8114-996D-BB1C-9895804A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07" y="1730503"/>
            <a:ext cx="9858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AutoShape 34">
            <a:extLst>
              <a:ext uri="{FF2B5EF4-FFF2-40B4-BE49-F238E27FC236}">
                <a16:creationId xmlns:a16="http://schemas.microsoft.com/office/drawing/2014/main" id="{BC1CE7FF-F08C-646B-0A20-9E6458B41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89" y="3112617"/>
            <a:ext cx="1981466" cy="504582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Hardware and Software Inventory</a:t>
            </a:r>
          </a:p>
        </p:txBody>
      </p:sp>
      <p:sp>
        <p:nvSpPr>
          <p:cNvPr id="21" name="AutoShape 34">
            <a:extLst>
              <a:ext uri="{FF2B5EF4-FFF2-40B4-BE49-F238E27FC236}">
                <a16:creationId xmlns:a16="http://schemas.microsoft.com/office/drawing/2014/main" id="{99104E97-885D-6BE6-DACC-BE4E22248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540" y="3932240"/>
            <a:ext cx="1981466" cy="453063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/>
              <a:t>Remote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help tool</a:t>
            </a:r>
          </a:p>
        </p:txBody>
      </p:sp>
      <p:sp>
        <p:nvSpPr>
          <p:cNvPr id="22" name="AutoShape 34">
            <a:extLst>
              <a:ext uri="{FF2B5EF4-FFF2-40B4-BE49-F238E27FC236}">
                <a16:creationId xmlns:a16="http://schemas.microsoft.com/office/drawing/2014/main" id="{F007A39E-980F-5B27-B691-A9C6E0F60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480" y="3112617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Application Management</a:t>
            </a:r>
          </a:p>
        </p:txBody>
      </p:sp>
      <p:sp>
        <p:nvSpPr>
          <p:cNvPr id="23" name="AutoShape 34">
            <a:extLst>
              <a:ext uri="{FF2B5EF4-FFF2-40B4-BE49-F238E27FC236}">
                <a16:creationId xmlns:a16="http://schemas.microsoft.com/office/drawing/2014/main" id="{30A6C433-7DE9-6142-C7FB-B5E44DAAD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7" y="3783870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Software Update/O365 Management</a:t>
            </a:r>
          </a:p>
        </p:txBody>
      </p:sp>
      <p:sp>
        <p:nvSpPr>
          <p:cNvPr id="24" name="AutoShape 34">
            <a:extLst>
              <a:ext uri="{FF2B5EF4-FFF2-40B4-BE49-F238E27FC236}">
                <a16:creationId xmlns:a16="http://schemas.microsoft.com/office/drawing/2014/main" id="{B5292D50-E55D-DC44-59D2-67719906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27" y="4433944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Autopilot</a:t>
            </a:r>
          </a:p>
        </p:txBody>
      </p:sp>
      <p:sp>
        <p:nvSpPr>
          <p:cNvPr id="25" name="AutoShape 34">
            <a:extLst>
              <a:ext uri="{FF2B5EF4-FFF2-40B4-BE49-F238E27FC236}">
                <a16:creationId xmlns:a16="http://schemas.microsoft.com/office/drawing/2014/main" id="{0CCF91AE-FC5C-B0A8-80F0-C8821393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480" y="5059903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Feature Update</a:t>
            </a:r>
          </a:p>
        </p:txBody>
      </p:sp>
      <p:sp>
        <p:nvSpPr>
          <p:cNvPr id="26" name="AutoShape 34">
            <a:extLst>
              <a:ext uri="{FF2B5EF4-FFF2-40B4-BE49-F238E27FC236}">
                <a16:creationId xmlns:a16="http://schemas.microsoft.com/office/drawing/2014/main" id="{C8E899A6-A609-E15B-7627-3C7A7353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017" y="4146342"/>
            <a:ext cx="1838972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Scripts / Proactive Remediation</a:t>
            </a:r>
          </a:p>
        </p:txBody>
      </p:sp>
      <p:sp>
        <p:nvSpPr>
          <p:cNvPr id="27" name="AutoShape 34">
            <a:extLst>
              <a:ext uri="{FF2B5EF4-FFF2-40B4-BE49-F238E27FC236}">
                <a16:creationId xmlns:a16="http://schemas.microsoft.com/office/drawing/2014/main" id="{E35764BC-B109-9279-FE69-614BD11EC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12" y="3621135"/>
            <a:ext cx="1798850" cy="457108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Configuration  Profiles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4EE81BE0-9D74-9DA7-7D33-5539D8C3C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4344" y="4817432"/>
            <a:ext cx="1838972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Endpoint Analytics</a:t>
            </a:r>
          </a:p>
        </p:txBody>
      </p:sp>
      <p:sp>
        <p:nvSpPr>
          <p:cNvPr id="29" name="AutoShape 34">
            <a:extLst>
              <a:ext uri="{FF2B5EF4-FFF2-40B4-BE49-F238E27FC236}">
                <a16:creationId xmlns:a16="http://schemas.microsoft.com/office/drawing/2014/main" id="{0D7755C1-5D6F-444E-BAE6-8BD411832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0695" y="3020067"/>
            <a:ext cx="1838972" cy="457108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Compliance Settings</a:t>
            </a:r>
          </a:p>
        </p:txBody>
      </p:sp>
      <p:sp>
        <p:nvSpPr>
          <p:cNvPr id="30" name="AutoShape 34">
            <a:extLst>
              <a:ext uri="{FF2B5EF4-FFF2-40B4-BE49-F238E27FC236}">
                <a16:creationId xmlns:a16="http://schemas.microsoft.com/office/drawing/2014/main" id="{25A9BDC7-0695-15A6-0C4C-5098E5D0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6483" y="3701664"/>
            <a:ext cx="1838972" cy="457108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Endpoint Protection</a:t>
            </a:r>
          </a:p>
        </p:txBody>
      </p:sp>
      <p:sp>
        <p:nvSpPr>
          <p:cNvPr id="31" name="AutoShape 34">
            <a:extLst>
              <a:ext uri="{FF2B5EF4-FFF2-40B4-BE49-F238E27FC236}">
                <a16:creationId xmlns:a16="http://schemas.microsoft.com/office/drawing/2014/main" id="{0FA09C0F-2B67-EA61-E929-02CA11551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2266" y="3001626"/>
            <a:ext cx="1838972" cy="457108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Role based administration</a:t>
            </a:r>
          </a:p>
        </p:txBody>
      </p:sp>
      <p:sp>
        <p:nvSpPr>
          <p:cNvPr id="32" name="AutoShape 34">
            <a:extLst>
              <a:ext uri="{FF2B5EF4-FFF2-40B4-BE49-F238E27FC236}">
                <a16:creationId xmlns:a16="http://schemas.microsoft.com/office/drawing/2014/main" id="{B110376A-FA45-C712-C02A-3DA0EF19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041" y="5685697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Microsoft Store apps</a:t>
            </a:r>
          </a:p>
        </p:txBody>
      </p:sp>
      <p:sp>
        <p:nvSpPr>
          <p:cNvPr id="33" name="AutoShape 34">
            <a:extLst>
              <a:ext uri="{FF2B5EF4-FFF2-40B4-BE49-F238E27FC236}">
                <a16:creationId xmlns:a16="http://schemas.microsoft.com/office/drawing/2014/main" id="{6C0798A9-8DCC-35EF-E444-C1530B65A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6003" y="4442720"/>
            <a:ext cx="1851989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Reporting</a:t>
            </a:r>
          </a:p>
        </p:txBody>
      </p:sp>
      <p:sp>
        <p:nvSpPr>
          <p:cNvPr id="34" name="AutoShape 34">
            <a:extLst>
              <a:ext uri="{FF2B5EF4-FFF2-40B4-BE49-F238E27FC236}">
                <a16:creationId xmlns:a16="http://schemas.microsoft.com/office/drawing/2014/main" id="{56AEADD3-D7B9-4E14-F2BC-D6C38EB4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47" y="821457"/>
            <a:ext cx="1787653" cy="420624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/>
              <a:t>Asset Man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/>
              <a:t>gement</a:t>
            </a:r>
          </a:p>
        </p:txBody>
      </p:sp>
      <p:sp>
        <p:nvSpPr>
          <p:cNvPr id="35" name="AutoShape 14">
            <a:extLst>
              <a:ext uri="{FF2B5EF4-FFF2-40B4-BE49-F238E27FC236}">
                <a16:creationId xmlns:a16="http://schemas.microsoft.com/office/drawing/2014/main" id="{7A0EB36B-97F5-F256-5F06-63CD3FF8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640" y="840824"/>
            <a:ext cx="1787653" cy="420624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Deployment(Co management)</a:t>
            </a:r>
          </a:p>
        </p:txBody>
      </p:sp>
      <p:sp>
        <p:nvSpPr>
          <p:cNvPr id="36" name="AutoShape 34">
            <a:extLst>
              <a:ext uri="{FF2B5EF4-FFF2-40B4-BE49-F238E27FC236}">
                <a16:creationId xmlns:a16="http://schemas.microsoft.com/office/drawing/2014/main" id="{A465B4DF-2164-E353-2BB2-3A656C66B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746" y="5182753"/>
            <a:ext cx="1851989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3547B0C-074D-C854-04E5-A27B29D2093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9371" y="4591910"/>
            <a:ext cx="286138" cy="313790"/>
          </a:xfrm>
          <a:prstGeom prst="rect">
            <a:avLst/>
          </a:prstGeom>
        </p:spPr>
      </p:pic>
      <p:sp>
        <p:nvSpPr>
          <p:cNvPr id="38" name="AutoShape 34">
            <a:extLst>
              <a:ext uri="{FF2B5EF4-FFF2-40B4-BE49-F238E27FC236}">
                <a16:creationId xmlns:a16="http://schemas.microsoft.com/office/drawing/2014/main" id="{A720D885-3652-D9D7-F91F-0A3059AA4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7746" y="5185555"/>
            <a:ext cx="2007411" cy="448167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A4735BA-A6CD-54C2-06EC-0D843BBDC7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003" y="5297463"/>
            <a:ext cx="569059" cy="386961"/>
          </a:xfrm>
          <a:prstGeom prst="rect">
            <a:avLst/>
          </a:prstGeom>
        </p:spPr>
      </p:pic>
      <p:sp>
        <p:nvSpPr>
          <p:cNvPr id="40" name="AutoShape 34">
            <a:extLst>
              <a:ext uri="{FF2B5EF4-FFF2-40B4-BE49-F238E27FC236}">
                <a16:creationId xmlns:a16="http://schemas.microsoft.com/office/drawing/2014/main" id="{CADF4EAB-9AF4-3569-21D8-69B332501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041" y="6296307"/>
            <a:ext cx="1981466" cy="475120"/>
          </a:xfrm>
          <a:prstGeom prst="roundRect">
            <a:avLst>
              <a:gd name="adj" fmla="val 4167"/>
            </a:avLst>
          </a:prstGeom>
          <a:solidFill>
            <a:schemeClr val="accent2">
              <a:lumMod val="75000"/>
            </a:schemeClr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 algn="ctr" eaLnBrk="0" hangingPunct="0">
              <a:lnSpc>
                <a:spcPct val="85000"/>
              </a:lnSpc>
              <a:defRPr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Autopatch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3ABE476-1094-AA48-B539-AADCB3D684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36865" y="5055154"/>
            <a:ext cx="232987" cy="2071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66EE581-CE6D-72AA-A89A-4BCFE4DED3C7}"/>
              </a:ext>
            </a:extLst>
          </p:cNvPr>
          <p:cNvSpPr txBox="1"/>
          <p:nvPr/>
        </p:nvSpPr>
        <p:spPr>
          <a:xfrm>
            <a:off x="10887503" y="5128380"/>
            <a:ext cx="1304497" cy="326123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/>
              <a:t>Feature Present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9AB246-21F6-17B1-9D4E-7A9E97B61102}"/>
              </a:ext>
            </a:extLst>
          </p:cNvPr>
          <p:cNvSpPr txBox="1"/>
          <p:nvPr/>
        </p:nvSpPr>
        <p:spPr>
          <a:xfrm>
            <a:off x="10698940" y="5494144"/>
            <a:ext cx="1493060" cy="31123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/>
              <a:t>Feature Not Present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6F3472-6089-5E2B-4225-9C0AA381F12F}"/>
              </a:ext>
            </a:extLst>
          </p:cNvPr>
          <p:cNvSpPr txBox="1"/>
          <p:nvPr/>
        </p:nvSpPr>
        <p:spPr>
          <a:xfrm>
            <a:off x="10809532" y="5823039"/>
            <a:ext cx="1382468" cy="205620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Feature Using</a:t>
            </a:r>
          </a:p>
          <a:p>
            <a:pPr algn="l">
              <a:lnSpc>
                <a:spcPct val="90000"/>
              </a:lnSpc>
            </a:pP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D1E1DF-71B4-94F2-BAC3-B0AF071A7382}"/>
              </a:ext>
            </a:extLst>
          </p:cNvPr>
          <p:cNvSpPr txBox="1"/>
          <p:nvPr/>
        </p:nvSpPr>
        <p:spPr>
          <a:xfrm>
            <a:off x="10820401" y="6198782"/>
            <a:ext cx="1477924" cy="287078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Feature Not Using</a:t>
            </a:r>
          </a:p>
          <a:p>
            <a:pPr algn="l">
              <a:lnSpc>
                <a:spcPct val="90000"/>
              </a:lnSpc>
            </a:pPr>
            <a:endParaRPr lang="en-US" sz="12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276447B8-9530-A8F2-BFB6-1EC7A4F164D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05287" y="5477207"/>
            <a:ext cx="248537" cy="231592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A8BABBB-4572-2F1A-6C35-8B1D85EEB84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496992" y="5785773"/>
            <a:ext cx="273789" cy="2297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0C0402-8A49-9FFB-E554-97EF1284D7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492674" y="6124354"/>
            <a:ext cx="271469" cy="25518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B0FC0DD-6490-9CCF-84CB-A850214AF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18512" y="3128394"/>
            <a:ext cx="232987" cy="2071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81CBAF0-77A8-D44B-2FF5-56A45F73D6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00176" y="3931647"/>
            <a:ext cx="232987" cy="2071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B681F88-A3BB-3E26-5AAE-164A5D9556D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88196" y="3144838"/>
            <a:ext cx="232987" cy="20710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9E55B5C-C722-6FAC-85DE-CB568C599F8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3255" y="3772159"/>
            <a:ext cx="232987" cy="2071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F42E95D-F708-1C56-2767-ECB6511F6D0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35032" y="4442010"/>
            <a:ext cx="232987" cy="2071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49D458-D93E-035B-2F21-8E1AAF69CE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88195" y="5069331"/>
            <a:ext cx="232987" cy="2071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F66E1E8-E27E-FCCA-4F4D-D4E4AF52F3E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98828" y="5675387"/>
            <a:ext cx="232987" cy="2071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3160D4E-18D4-639A-321E-B861F20AE4A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5665" y="6281442"/>
            <a:ext cx="232987" cy="2071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1CBF1AF-17AD-E414-326C-782C765EBE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63293" y="3006614"/>
            <a:ext cx="232987" cy="2071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DB87247-0FA7-4C06-994E-7D0765FC94B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20763" y="3591405"/>
            <a:ext cx="232987" cy="2071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584E0DE-EE43-67BC-AB94-DBB6DA435C0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99497" y="4165564"/>
            <a:ext cx="232987" cy="2071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B8E6CF3-DFD2-5425-D541-5615DB987F3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10130" y="4782252"/>
            <a:ext cx="232987" cy="2071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4CC2E00-82B1-B5BB-E309-B7C9505D3A0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06762" y="2974717"/>
            <a:ext cx="232987" cy="2071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EEB453C5-EA97-BBC3-BF4D-1185FF3FCFF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859926" y="3676466"/>
            <a:ext cx="232987" cy="2071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E51E9953-8BEE-71BF-226D-152C95B8C7E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85498" y="4463275"/>
            <a:ext cx="232987" cy="2071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34A04C4D-C793-6AEB-7C4B-3EE88AD3E44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34353" y="5196922"/>
            <a:ext cx="232987" cy="2071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9D2EA54-79EF-29EB-C928-7C3D531991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90852" y="3407625"/>
            <a:ext cx="248981" cy="20896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97E19D39-F6CB-AAD3-BA74-8CE46B13367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14294" y="4720856"/>
            <a:ext cx="254654" cy="213727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1CD8692F-0E09-9DC1-2291-60BC4360BCB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62585" y="3939253"/>
            <a:ext cx="217082" cy="18219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BAD9426-DC79-7D4F-DB1C-DF558E5E504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12787" y="5076936"/>
            <a:ext cx="227715" cy="19111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255DFE0-0181-3298-75A2-893B7B79602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54637" y="6542568"/>
            <a:ext cx="221400" cy="20811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C87E36A0-2F8C-6FBF-7A5B-021C583AAC7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65269" y="5330456"/>
            <a:ext cx="221400" cy="20811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B7FB52CA-E41F-81A5-7EDA-B36D02DC97E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50330" y="4033284"/>
            <a:ext cx="221400" cy="20811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369EA057-04BB-551D-42A1-C05B862126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277251" y="4182140"/>
            <a:ext cx="221400" cy="2081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0826159-2B0A-A918-8B71-023543CB7EB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2361780" y="3370521"/>
            <a:ext cx="202549" cy="19039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888822F9-1705-70D6-BCB8-34317A068D6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53958" y="5458047"/>
            <a:ext cx="221400" cy="20811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B4C0D6A-EAF8-D5A6-5834-964578FB83C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798014" y="3218122"/>
            <a:ext cx="221400" cy="20811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6650782-03F6-29C1-F13A-34A4B4C3F5D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533279" y="4408968"/>
            <a:ext cx="221400" cy="20811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0157472-AE89-75F8-1E9D-EBED6F13DB0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05701" y="3825839"/>
            <a:ext cx="242945" cy="20390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AC11B88-AF9D-8952-ACDC-98B8A8038F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81069" y="4708341"/>
            <a:ext cx="217082" cy="182194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8CDCF23-770C-B04E-3146-F97D855A2F7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580129" y="3262313"/>
            <a:ext cx="217082" cy="18219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95A60746-28C5-CA92-3F3B-6CF1B9110FC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790854" y="5916907"/>
            <a:ext cx="221833" cy="186181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DF99CA39-4AE6-548B-5A88-105D1C82E781}"/>
              </a:ext>
            </a:extLst>
          </p:cNvPr>
          <p:cNvSpPr txBox="1"/>
          <p:nvPr/>
        </p:nvSpPr>
        <p:spPr>
          <a:xfrm>
            <a:off x="7881384" y="6485308"/>
            <a:ext cx="61509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374151"/>
                </a:solidFill>
                <a:effectLst/>
                <a:highlight>
                  <a:srgbClr val="C0C0C0"/>
                </a:highlight>
                <a:latin typeface="Söhne"/>
              </a:rPr>
              <a:t>Note:- We are utilizing some features partially due to (BAU) scope…  </a:t>
            </a:r>
            <a:endParaRPr lang="en-US" sz="12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6088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89B6E-2C66-DC28-0AE9-7A575F5F4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ECE1460-8C42-F0AC-FD41-9CCDE140C8E1}"/>
              </a:ext>
            </a:extLst>
          </p:cNvPr>
          <p:cNvSpPr txBox="1"/>
          <p:nvPr/>
        </p:nvSpPr>
        <p:spPr>
          <a:xfrm>
            <a:off x="955985" y="104434"/>
            <a:ext cx="9863814" cy="48933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latin typeface="+mj-lt"/>
                <a:cs typeface="Segoe UI" panose="020B0502040204020203" pitchFamily="34" charset="0"/>
              </a:rPr>
              <a:t>SCCM and Intune Features</a:t>
            </a:r>
            <a:endParaRPr lang="en-US" sz="3200" dirty="0">
              <a:latin typeface="+mj-lt"/>
            </a:endParaRPr>
          </a:p>
          <a:p>
            <a:pPr algn="l">
              <a:lnSpc>
                <a:spcPct val="90000"/>
              </a:lnSpc>
            </a:pPr>
            <a:endParaRPr lang="en-US" sz="3200" dirty="0"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BC56C6-8BDA-11B4-F2EC-600B48482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20276"/>
              </p:ext>
            </p:extLst>
          </p:nvPr>
        </p:nvGraphicFramePr>
        <p:xfrm>
          <a:off x="367230" y="570796"/>
          <a:ext cx="11223623" cy="5317230"/>
        </p:xfrm>
        <a:graphic>
          <a:graphicData uri="http://schemas.openxmlformats.org/drawingml/2006/table">
            <a:tbl>
              <a:tblPr/>
              <a:tblGrid>
                <a:gridCol w="1995122">
                  <a:extLst>
                    <a:ext uri="{9D8B030D-6E8A-4147-A177-3AD203B41FA5}">
                      <a16:colId xmlns:a16="http://schemas.microsoft.com/office/drawing/2014/main" val="894602862"/>
                    </a:ext>
                  </a:extLst>
                </a:gridCol>
                <a:gridCol w="1647037">
                  <a:extLst>
                    <a:ext uri="{9D8B030D-6E8A-4147-A177-3AD203B41FA5}">
                      <a16:colId xmlns:a16="http://schemas.microsoft.com/office/drawing/2014/main" val="2748208967"/>
                    </a:ext>
                  </a:extLst>
                </a:gridCol>
                <a:gridCol w="1774385">
                  <a:extLst>
                    <a:ext uri="{9D8B030D-6E8A-4147-A177-3AD203B41FA5}">
                      <a16:colId xmlns:a16="http://schemas.microsoft.com/office/drawing/2014/main" val="3318477201"/>
                    </a:ext>
                  </a:extLst>
                </a:gridCol>
                <a:gridCol w="2147940">
                  <a:extLst>
                    <a:ext uri="{9D8B030D-6E8A-4147-A177-3AD203B41FA5}">
                      <a16:colId xmlns:a16="http://schemas.microsoft.com/office/drawing/2014/main" val="3611367767"/>
                    </a:ext>
                  </a:extLst>
                </a:gridCol>
                <a:gridCol w="3659139">
                  <a:extLst>
                    <a:ext uri="{9D8B030D-6E8A-4147-A177-3AD203B41FA5}">
                      <a16:colId xmlns:a16="http://schemas.microsoft.com/office/drawing/2014/main" val="1758310374"/>
                    </a:ext>
                  </a:extLst>
                </a:gridCol>
              </a:tblGrid>
              <a:tr h="24196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FF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SCCM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FF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Intune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FF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Recommendation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FF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Challenges In Intune/SCCM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FF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867730"/>
                  </a:ext>
                </a:extLst>
              </a:tr>
              <a:tr h="3395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Windows Patching/ OOB updates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Move WorkLoad to use Intune feature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Cannot deploy selective updates in Intune (WUFB tool Limitation)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1541052"/>
                  </a:ext>
                </a:extLst>
              </a:tr>
              <a:tr h="33025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 Servicing /Feature Upgrade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Move WorkLoad to use Intune feature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394615"/>
                  </a:ext>
                </a:extLst>
              </a:tr>
              <a:tr h="19526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Apps Management / Win32 Apps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Workload already on Inutne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7680267"/>
                  </a:ext>
                </a:extLst>
              </a:tr>
              <a:tr h="53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O365 Patching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Possible using Autopatch / setting catalogs/</a:t>
                      </a:r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admx</a:t>
                      </a:r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templets 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Move WorkLoad to Use Autopatch Intune feature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6970908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Hardware Inventory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Detailed Reporting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Limited Inventory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 PowerShell / Graph API to create  Reports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Very Basic Inventory information in Intune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7224470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Software Inventory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Detailed Reporting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Limited Inventory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 PowerShell / Graph API to create  Reports (Limited options)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Very Basic Inventory information in Intune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178391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Software Metering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not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Explore Alternative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492971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OS deployment PXE Boot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not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User 100% Autopilot deployment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9765559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Windows Autopilot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not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Already Using in Production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249881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Configuration Baseline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Yes(Configuration Baseline)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Not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182739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Endpoint Analytics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9302462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Proactive remediation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available and Using.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293361"/>
                  </a:ext>
                </a:extLst>
              </a:tr>
              <a:tr h="3862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ADR (SCCM) /Autopatch(Intune)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available (Update ring /Autopatch)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 Windows Autopatch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889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566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00618-4E4F-8517-3AF2-9115BA51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E5E205-6C8B-FFE3-25EC-267C1C7FD7D3}"/>
              </a:ext>
            </a:extLst>
          </p:cNvPr>
          <p:cNvSpPr txBox="1"/>
          <p:nvPr/>
        </p:nvSpPr>
        <p:spPr>
          <a:xfrm>
            <a:off x="955985" y="104434"/>
            <a:ext cx="9863814" cy="48933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b="1" dirty="0">
                <a:latin typeface="+mj-lt"/>
                <a:cs typeface="Segoe UI" panose="020B0502040204020203" pitchFamily="34" charset="0"/>
              </a:rPr>
              <a:t>SCCM and Intune Features</a:t>
            </a:r>
            <a:endParaRPr lang="en-US" sz="3200" dirty="0">
              <a:latin typeface="+mj-lt"/>
            </a:endParaRPr>
          </a:p>
          <a:p>
            <a:pPr algn="l">
              <a:lnSpc>
                <a:spcPct val="90000"/>
              </a:lnSpc>
            </a:pPr>
            <a:endParaRPr lang="en-US" sz="3200" dirty="0"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6FF3D5-775A-4424-E472-36A847884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319570"/>
              </p:ext>
            </p:extLst>
          </p:nvPr>
        </p:nvGraphicFramePr>
        <p:xfrm>
          <a:off x="356598" y="706337"/>
          <a:ext cx="11223623" cy="4557031"/>
        </p:xfrm>
        <a:graphic>
          <a:graphicData uri="http://schemas.openxmlformats.org/drawingml/2006/table">
            <a:tbl>
              <a:tblPr/>
              <a:tblGrid>
                <a:gridCol w="1995122">
                  <a:extLst>
                    <a:ext uri="{9D8B030D-6E8A-4147-A177-3AD203B41FA5}">
                      <a16:colId xmlns:a16="http://schemas.microsoft.com/office/drawing/2014/main" val="1625832455"/>
                    </a:ext>
                  </a:extLst>
                </a:gridCol>
                <a:gridCol w="1647037">
                  <a:extLst>
                    <a:ext uri="{9D8B030D-6E8A-4147-A177-3AD203B41FA5}">
                      <a16:colId xmlns:a16="http://schemas.microsoft.com/office/drawing/2014/main" val="504214246"/>
                    </a:ext>
                  </a:extLst>
                </a:gridCol>
                <a:gridCol w="1774385">
                  <a:extLst>
                    <a:ext uri="{9D8B030D-6E8A-4147-A177-3AD203B41FA5}">
                      <a16:colId xmlns:a16="http://schemas.microsoft.com/office/drawing/2014/main" val="2511806853"/>
                    </a:ext>
                  </a:extLst>
                </a:gridCol>
                <a:gridCol w="2147940">
                  <a:extLst>
                    <a:ext uri="{9D8B030D-6E8A-4147-A177-3AD203B41FA5}">
                      <a16:colId xmlns:a16="http://schemas.microsoft.com/office/drawing/2014/main" val="1135966332"/>
                    </a:ext>
                  </a:extLst>
                </a:gridCol>
                <a:gridCol w="3659139">
                  <a:extLst>
                    <a:ext uri="{9D8B030D-6E8A-4147-A177-3AD203B41FA5}">
                      <a16:colId xmlns:a16="http://schemas.microsoft.com/office/drawing/2014/main" val="35729757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Feature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FF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SCCM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FF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Intune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FFB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Recommendation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FFD3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2000" b="1" i="0" u="none" strike="noStrike" dirty="0">
                          <a:solidFill>
                            <a:srgbClr val="2A2A2A"/>
                          </a:solidFill>
                          <a:effectLst/>
                          <a:latin typeface="Calibri" panose="020F0502020204030204" pitchFamily="34" charset="0"/>
                        </a:rPr>
                        <a:t>Limitations In Intune/SCCM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FF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90433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Reports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 Intune limited reports are available compared to SCCM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003985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 Management /Enrollment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7900371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CMG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not available / Required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Intune is itself a cloud based service to manage Endpoints.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897889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Compliance Policies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 (Limited)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Move WorkLoad to use Intune feature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122106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Device Configuration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Using (Limited)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Move WorkLoad to use Intune feature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990880"/>
                  </a:ext>
                </a:extLst>
              </a:tr>
              <a:tr h="1782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3rd Party Apps Patching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not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MS Soon Release this in Feb 2024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Working on PMPC POC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476729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Driver update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Move WorkLoad to use Intune feature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4619835"/>
                  </a:ext>
                </a:extLst>
              </a:tr>
              <a:tr h="5348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Co-management (Workload is shifted only for Endpoint Security and Application Management)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Enabled for all devices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Enabled for all devices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1852485"/>
                  </a:ext>
                </a:extLst>
              </a:tr>
              <a:tr h="247381">
                <a:tc>
                  <a:txBody>
                    <a:bodyPr/>
                    <a:lstStyle/>
                    <a:p>
                      <a:pPr algn="l" rtl="0" fontAlgn="t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9780627"/>
                  </a:ext>
                </a:extLst>
              </a:tr>
              <a:tr h="3565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GPO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Using AD to deploy GPO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Use Configuration Profile to deploy setting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3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Feature is not available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4245" marR="4245" marT="424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549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87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DFFF50-5D34-D338-AA9B-0F447BF33DBC}"/>
              </a:ext>
            </a:extLst>
          </p:cNvPr>
          <p:cNvSpPr txBox="1"/>
          <p:nvPr/>
        </p:nvSpPr>
        <p:spPr>
          <a:xfrm>
            <a:off x="934720" y="232025"/>
            <a:ext cx="9863814" cy="48933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latin typeface="+mj-lt"/>
              </a:rPr>
              <a:t>Major features we miss if we use stand alone Intune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7E480-077A-9BE2-4246-A01C4B76DEE4}"/>
              </a:ext>
            </a:extLst>
          </p:cNvPr>
          <p:cNvSpPr txBox="1"/>
          <p:nvPr/>
        </p:nvSpPr>
        <p:spPr>
          <a:xfrm>
            <a:off x="471667" y="615036"/>
            <a:ext cx="11553756" cy="5904614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Co management / Tenant attach / CMG / Workload functionality will be removed (No Major Impact)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Selective windows update/O365 deployment is not possible ( by design).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Very basic hardware / software inventory via PowerShell / Graph API / Graph explorer (Custom PS Scripts Needed) 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Limited functions on Remote help tool ( No Impact as we are using Log me In ).</a:t>
            </a:r>
          </a:p>
          <a:p>
            <a:pPr marL="171450" indent="-1714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Software metering is not available in Intune. (We have to explore alternative id this is critical requirement)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Limited reports available( default reports). ( Custom PS Scripts Needed 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Limited logs for troubleshooting compared to SCCM. (This is tool Limitation Specific to patching troubleshooting)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Limited conditions / rules to create dynamic user/device groups. (Tool Limitation but alternative are available like exclude / include filters )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OS deployment on BareMetal is not possible ( by design).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  <a:cs typeface="Calibri" panose="020F0502020204030204" pitchFamily="34" charset="0"/>
              </a:rPr>
              <a:t>C$ of devices cannot be accessible for troubleshooting. ( Need Remote session to troubleshoot specific device issues )</a:t>
            </a:r>
            <a:endParaRPr lang="en-US" sz="2000" dirty="0"/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171450" indent="-171450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algn="l">
              <a:lnSpc>
                <a:spcPct val="90000"/>
              </a:lnSpc>
            </a:pPr>
            <a:endParaRPr lang="en-US" sz="2000" dirty="0"/>
          </a:p>
          <a:p>
            <a:pPr marL="171450" indent="-1714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171450" indent="-1714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171450" indent="-1714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171450" indent="-1714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171450" indent="-1714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200" dirty="0"/>
          </a:p>
          <a:p>
            <a:pPr marL="171450" indent="-171450" algn="l">
              <a:lnSpc>
                <a:spcPct val="90000"/>
              </a:lnSpc>
              <a:buFont typeface="Wingdings" panose="05000000000000000000" pitchFamily="2" charset="2"/>
              <a:buChar char="Ø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86087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BB56B-F59D-9D3F-9794-815800F6B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53E45C-657A-7E72-8B86-E1F2D487CAE1}"/>
              </a:ext>
            </a:extLst>
          </p:cNvPr>
          <p:cNvSpPr txBox="1"/>
          <p:nvPr/>
        </p:nvSpPr>
        <p:spPr>
          <a:xfrm>
            <a:off x="934720" y="232025"/>
            <a:ext cx="9863814" cy="48933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3200" dirty="0">
                <a:latin typeface="+mj-lt"/>
              </a:rPr>
              <a:t>Current Workload Management Status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6345EA-DC16-EC6F-EA90-7A9DDA362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032239"/>
              </p:ext>
            </p:extLst>
          </p:nvPr>
        </p:nvGraphicFramePr>
        <p:xfrm>
          <a:off x="284480" y="1036320"/>
          <a:ext cx="11721485" cy="4802272"/>
        </p:xfrm>
        <a:graphic>
          <a:graphicData uri="http://schemas.openxmlformats.org/drawingml/2006/table">
            <a:tbl>
              <a:tblPr/>
              <a:tblGrid>
                <a:gridCol w="4643120">
                  <a:extLst>
                    <a:ext uri="{9D8B030D-6E8A-4147-A177-3AD203B41FA5}">
                      <a16:colId xmlns:a16="http://schemas.microsoft.com/office/drawing/2014/main" val="2134700068"/>
                    </a:ext>
                  </a:extLst>
                </a:gridCol>
                <a:gridCol w="1601602">
                  <a:extLst>
                    <a:ext uri="{9D8B030D-6E8A-4147-A177-3AD203B41FA5}">
                      <a16:colId xmlns:a16="http://schemas.microsoft.com/office/drawing/2014/main" val="3371409005"/>
                    </a:ext>
                  </a:extLst>
                </a:gridCol>
                <a:gridCol w="1964321">
                  <a:extLst>
                    <a:ext uri="{9D8B030D-6E8A-4147-A177-3AD203B41FA5}">
                      <a16:colId xmlns:a16="http://schemas.microsoft.com/office/drawing/2014/main" val="2282489850"/>
                    </a:ext>
                  </a:extLst>
                </a:gridCol>
                <a:gridCol w="3512442">
                  <a:extLst>
                    <a:ext uri="{9D8B030D-6E8A-4147-A177-3AD203B41FA5}">
                      <a16:colId xmlns:a16="http://schemas.microsoft.com/office/drawing/2014/main" val="3417964065"/>
                    </a:ext>
                  </a:extLst>
                </a:gridCol>
              </a:tblGrid>
              <a:tr h="301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Workload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SCCM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Pilot Intune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Intune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316175"/>
                  </a:ext>
                </a:extLst>
              </a:tr>
              <a:tr h="449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Compliance Policies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 Yes ( 3 devices)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72342"/>
                  </a:ext>
                </a:extLst>
              </a:tr>
              <a:tr h="44982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187437"/>
                  </a:ext>
                </a:extLst>
              </a:tr>
              <a:tr h="44982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Device Configuration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( 4 devices)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662538"/>
                  </a:ext>
                </a:extLst>
              </a:tr>
              <a:tr h="44982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1470870"/>
                  </a:ext>
                </a:extLst>
              </a:tr>
              <a:tr h="389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Endpoint Protection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91512"/>
                  </a:ext>
                </a:extLst>
              </a:tr>
              <a:tr h="38986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0030013"/>
                  </a:ext>
                </a:extLst>
              </a:tr>
              <a:tr h="38138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Resource Access Policies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 ( 4 Devices)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695906"/>
                  </a:ext>
                </a:extLst>
              </a:tr>
              <a:tr h="38138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193165"/>
                  </a:ext>
                </a:extLst>
              </a:tr>
              <a:tr h="3019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Client Apps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Yes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463903"/>
                  </a:ext>
                </a:extLst>
              </a:tr>
              <a:tr h="449821"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6069340"/>
                  </a:ext>
                </a:extLst>
              </a:tr>
              <a:tr h="38986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Office Click to run Apps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11" marR="5611" marT="5611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7719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710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CF604-959E-F891-4558-9EBCC5E26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2732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789</Words>
  <Application>Microsoft Office PowerPoint</Application>
  <PresentationFormat>Widescreen</PresentationFormat>
  <Paragraphs>217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Segoe UI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Unisys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Pandey, Chander Mani</dc:creator>
  <cp:lastModifiedBy>Pandey, Chander Mani</cp:lastModifiedBy>
  <cp:revision>2</cp:revision>
  <dcterms:created xsi:type="dcterms:W3CDTF">2025-04-14T08:34:32Z</dcterms:created>
  <dcterms:modified xsi:type="dcterms:W3CDTF">2025-04-14T08:46:00Z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bec90da-8de3-41c2-83a2-9a36daf445f7_Enabled">
    <vt:lpwstr>true</vt:lpwstr>
  </property>
  <property fmtid="{D5CDD505-2E9C-101B-9397-08002B2CF9AE}" pid="3" name="MSIP_Label_cbec90da-8de3-41c2-83a2-9a36daf445f7_SetDate">
    <vt:lpwstr>2025-04-14T08:42:58Z</vt:lpwstr>
  </property>
  <property fmtid="{D5CDD505-2E9C-101B-9397-08002B2CF9AE}" pid="4" name="MSIP_Label_cbec90da-8de3-41c2-83a2-9a36daf445f7_Method">
    <vt:lpwstr>Standard</vt:lpwstr>
  </property>
  <property fmtid="{D5CDD505-2E9C-101B-9397-08002B2CF9AE}" pid="5" name="MSIP_Label_cbec90da-8de3-41c2-83a2-9a36daf445f7_Name">
    <vt:lpwstr>Confidential File</vt:lpwstr>
  </property>
  <property fmtid="{D5CDD505-2E9C-101B-9397-08002B2CF9AE}" pid="6" name="MSIP_Label_cbec90da-8de3-41c2-83a2-9a36daf445f7_SiteId">
    <vt:lpwstr>8d894c2b-238f-490b-8dd1-d93898c5bf83</vt:lpwstr>
  </property>
  <property fmtid="{D5CDD505-2E9C-101B-9397-08002B2CF9AE}" pid="7" name="MSIP_Label_cbec90da-8de3-41c2-83a2-9a36daf445f7_ActionId">
    <vt:lpwstr>39f39712-0cdd-4344-a389-53ea38de0744</vt:lpwstr>
  </property>
  <property fmtid="{D5CDD505-2E9C-101B-9397-08002B2CF9AE}" pid="8" name="MSIP_Label_cbec90da-8de3-41c2-83a2-9a36daf445f7_ContentBits">
    <vt:lpwstr>0</vt:lpwstr>
  </property>
  <property fmtid="{D5CDD505-2E9C-101B-9397-08002B2CF9AE}" pid="9" name="MSIP_Label_cbec90da-8de3-41c2-83a2-9a36daf445f7_Tag">
    <vt:lpwstr>10, 3, 0, 1</vt:lpwstr>
  </property>
</Properties>
</file>