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Roboto"/>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font" Target="fonts/Raleway-regular.fntdata"/><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Robo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b5af4ea51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b5af4ea51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b5af4ea5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b5af4ea5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b5af4ea51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b5af4ea51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b5af4ea51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b5af4ea51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b5af4ea51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b5af4ea51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b5af4ea516_0_8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b5af4ea516_0_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idx="1" type="subTitle"/>
          </p:nvPr>
        </p:nvSpPr>
        <p:spPr>
          <a:xfrm>
            <a:off x="354150" y="2223600"/>
            <a:ext cx="8520600" cy="11571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0"/>
              </a:spcAft>
              <a:buSzPts val="935"/>
              <a:buNone/>
            </a:pPr>
            <a:r>
              <a:rPr i="1" lang="en" sz="1420">
                <a:solidFill>
                  <a:schemeClr val="dk1"/>
                </a:solidFill>
                <a:highlight>
                  <a:schemeClr val="lt2"/>
                </a:highlight>
                <a:latin typeface="Roboto"/>
                <a:ea typeface="Roboto"/>
                <a:cs typeface="Roboto"/>
                <a:sym typeface="Roboto"/>
              </a:rPr>
              <a:t>Context:</a:t>
            </a:r>
            <a:r>
              <a:rPr lang="en" sz="1420">
                <a:solidFill>
                  <a:schemeClr val="dk1"/>
                </a:solidFill>
                <a:highlight>
                  <a:schemeClr val="lt2"/>
                </a:highlight>
                <a:latin typeface="Roboto"/>
                <a:ea typeface="Roboto"/>
                <a:cs typeface="Roboto"/>
                <a:sym typeface="Roboto"/>
              </a:rPr>
              <a:t> Big Mountain Resort is seeking to optimize its ticket pricing strategy in the competitive ski resort market.</a:t>
            </a:r>
            <a:endParaRPr sz="1420">
              <a:solidFill>
                <a:schemeClr val="dk1"/>
              </a:solidFill>
              <a:highlight>
                <a:schemeClr val="lt2"/>
              </a:highlight>
              <a:latin typeface="Roboto"/>
              <a:ea typeface="Roboto"/>
              <a:cs typeface="Roboto"/>
              <a:sym typeface="Roboto"/>
            </a:endParaRPr>
          </a:p>
          <a:p>
            <a:pPr indent="0" lvl="0" marL="457200" rtl="0" algn="l">
              <a:lnSpc>
                <a:spcPct val="95000"/>
              </a:lnSpc>
              <a:spcBef>
                <a:spcPts val="1500"/>
              </a:spcBef>
              <a:spcAft>
                <a:spcPts val="0"/>
              </a:spcAft>
              <a:buSzPts val="935"/>
              <a:buNone/>
            </a:pPr>
            <a:r>
              <a:t/>
            </a:r>
            <a:endParaRPr sz="1420">
              <a:solidFill>
                <a:schemeClr val="dk1"/>
              </a:solidFill>
              <a:highlight>
                <a:schemeClr val="lt2"/>
              </a:highlight>
              <a:latin typeface="Roboto"/>
              <a:ea typeface="Roboto"/>
              <a:cs typeface="Roboto"/>
              <a:sym typeface="Roboto"/>
            </a:endParaRPr>
          </a:p>
          <a:p>
            <a:pPr indent="0" lvl="0" marL="457200" rtl="0" algn="l">
              <a:lnSpc>
                <a:spcPct val="95000"/>
              </a:lnSpc>
              <a:spcBef>
                <a:spcPts val="1500"/>
              </a:spcBef>
              <a:spcAft>
                <a:spcPts val="1500"/>
              </a:spcAft>
              <a:buSzPts val="935"/>
              <a:buNone/>
            </a:pPr>
            <a:r>
              <a:rPr i="1" lang="en" sz="1420">
                <a:solidFill>
                  <a:schemeClr val="dk1"/>
                </a:solidFill>
                <a:highlight>
                  <a:schemeClr val="lt2"/>
                </a:highlight>
                <a:latin typeface="Roboto"/>
                <a:ea typeface="Roboto"/>
                <a:cs typeface="Roboto"/>
                <a:sym typeface="Roboto"/>
              </a:rPr>
              <a:t>Problem Statement: </a:t>
            </a:r>
            <a:r>
              <a:rPr lang="en" sz="1420">
                <a:solidFill>
                  <a:schemeClr val="dk1"/>
                </a:solidFill>
                <a:highlight>
                  <a:schemeClr val="lt2"/>
                </a:highlight>
                <a:latin typeface="Roboto"/>
                <a:ea typeface="Roboto"/>
                <a:cs typeface="Roboto"/>
                <a:sym typeface="Roboto"/>
              </a:rPr>
              <a:t>Despite offering premium facilities compared to other resorts in Montana, Big Mountain Resort's current ticket pricing does not reflect its market position, potentially leading to unrealized revenue.</a:t>
            </a:r>
            <a:endParaRPr sz="1760">
              <a:highlight>
                <a:schemeClr val="lt2"/>
              </a:highlight>
            </a:endParaRPr>
          </a:p>
        </p:txBody>
      </p:sp>
      <p:sp>
        <p:nvSpPr>
          <p:cNvPr id="87" name="Google Shape;87;p13"/>
          <p:cNvSpPr txBox="1"/>
          <p:nvPr/>
        </p:nvSpPr>
        <p:spPr>
          <a:xfrm>
            <a:off x="1653500" y="719475"/>
            <a:ext cx="6994800" cy="694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500"/>
              </a:spcAft>
              <a:buNone/>
            </a:pPr>
            <a:r>
              <a:rPr lang="en" sz="2400">
                <a:solidFill>
                  <a:schemeClr val="dk1"/>
                </a:solidFill>
                <a:highlight>
                  <a:schemeClr val="lt2"/>
                </a:highlight>
                <a:latin typeface="Roboto"/>
                <a:ea typeface="Roboto"/>
                <a:cs typeface="Roboto"/>
                <a:sym typeface="Roboto"/>
              </a:rPr>
              <a:t>Big Mountain Resort - Executive Report</a:t>
            </a:r>
            <a:endParaRPr sz="2400">
              <a:solidFill>
                <a:schemeClr val="dk1"/>
              </a:solidFill>
              <a:highlight>
                <a:schemeClr val="lt2"/>
              </a:highlight>
            </a:endParaRPr>
          </a:p>
        </p:txBody>
      </p:sp>
      <p:sp>
        <p:nvSpPr>
          <p:cNvPr id="88" name="Google Shape;88;p13"/>
          <p:cNvSpPr txBox="1"/>
          <p:nvPr/>
        </p:nvSpPr>
        <p:spPr>
          <a:xfrm>
            <a:off x="3162500" y="1497900"/>
            <a:ext cx="2624700" cy="7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dk1"/>
                </a:solidFill>
                <a:highlight>
                  <a:schemeClr val="lt2"/>
                </a:highlight>
              </a:rPr>
              <a:t>Problem Identification:</a:t>
            </a:r>
            <a:endParaRPr sz="1800" u="sng">
              <a:solidFill>
                <a:schemeClr val="dk1"/>
              </a:solidFill>
              <a:highlight>
                <a:schemeClr val="lt2"/>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nvSpPr>
        <p:spPr>
          <a:xfrm>
            <a:off x="1200900" y="2707525"/>
            <a:ext cx="6994800" cy="4617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500"/>
              </a:spcAft>
              <a:buNone/>
            </a:pPr>
            <a:r>
              <a:rPr lang="en" sz="2400">
                <a:solidFill>
                  <a:schemeClr val="dk1"/>
                </a:solidFill>
                <a:highlight>
                  <a:schemeClr val="lt2"/>
                </a:highlight>
                <a:latin typeface="Roboto"/>
                <a:ea typeface="Roboto"/>
                <a:cs typeface="Roboto"/>
                <a:sym typeface="Roboto"/>
              </a:rPr>
              <a:t>Key Findings:</a:t>
            </a:r>
            <a:endParaRPr sz="2400">
              <a:solidFill>
                <a:schemeClr val="dk2"/>
              </a:solidFill>
              <a:highlight>
                <a:schemeClr val="lt2"/>
              </a:highlight>
            </a:endParaRPr>
          </a:p>
        </p:txBody>
      </p:sp>
      <p:sp>
        <p:nvSpPr>
          <p:cNvPr id="94" name="Google Shape;94;p14"/>
          <p:cNvSpPr txBox="1"/>
          <p:nvPr/>
        </p:nvSpPr>
        <p:spPr>
          <a:xfrm>
            <a:off x="1608225" y="867750"/>
            <a:ext cx="4000200" cy="7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highlight>
                  <a:schemeClr val="lt2"/>
                </a:highlight>
                <a:latin typeface="Roboto"/>
                <a:ea typeface="Roboto"/>
                <a:cs typeface="Roboto"/>
                <a:sym typeface="Roboto"/>
              </a:rPr>
              <a:t>Scenarios Considered</a:t>
            </a:r>
            <a:endParaRPr sz="2400">
              <a:solidFill>
                <a:schemeClr val="dk1"/>
              </a:solidFill>
              <a:highlight>
                <a:schemeClr val="lt2"/>
              </a:highlight>
              <a:latin typeface="Roboto"/>
              <a:ea typeface="Roboto"/>
              <a:cs typeface="Roboto"/>
              <a:sym typeface="Roboto"/>
            </a:endParaRPr>
          </a:p>
          <a:p>
            <a:pPr indent="0" lvl="0" marL="0" rtl="0" algn="l">
              <a:spcBef>
                <a:spcPts val="0"/>
              </a:spcBef>
              <a:spcAft>
                <a:spcPts val="0"/>
              </a:spcAft>
              <a:buNone/>
            </a:pPr>
            <a:r>
              <a:t/>
            </a:r>
            <a:endParaRPr sz="2400">
              <a:solidFill>
                <a:schemeClr val="dk1"/>
              </a:solidFill>
              <a:highlight>
                <a:schemeClr val="lt1"/>
              </a:highlight>
              <a:latin typeface="Roboto"/>
              <a:ea typeface="Roboto"/>
              <a:cs typeface="Roboto"/>
              <a:sym typeface="Roboto"/>
            </a:endParaRPr>
          </a:p>
        </p:txBody>
      </p:sp>
      <p:sp>
        <p:nvSpPr>
          <p:cNvPr id="95" name="Google Shape;95;p14"/>
          <p:cNvSpPr txBox="1"/>
          <p:nvPr/>
        </p:nvSpPr>
        <p:spPr>
          <a:xfrm>
            <a:off x="1327200" y="1593450"/>
            <a:ext cx="6090000" cy="978300"/>
          </a:xfrm>
          <a:prstGeom prst="rect">
            <a:avLst/>
          </a:prstGeom>
          <a:noFill/>
          <a:ln>
            <a:noFill/>
          </a:ln>
        </p:spPr>
        <p:txBody>
          <a:bodyPr anchorCtr="0" anchor="t" bIns="91425" lIns="91425" spcFirstLastPara="1" rIns="91425" wrap="square" tIns="91425">
            <a:noAutofit/>
          </a:bodyPr>
          <a:lstStyle/>
          <a:p>
            <a:pPr indent="-307975" lvl="0" marL="457200" rtl="0" algn="l">
              <a:lnSpc>
                <a:spcPct val="115000"/>
              </a:lnSpc>
              <a:spcBef>
                <a:spcPts val="1100"/>
              </a:spcBef>
              <a:spcAft>
                <a:spcPts val="0"/>
              </a:spcAft>
              <a:buClr>
                <a:schemeClr val="dk1"/>
              </a:buClr>
              <a:buSzPts val="1250"/>
              <a:buAutoNum type="arabicPeriod"/>
            </a:pPr>
            <a:r>
              <a:rPr lang="en" sz="1250">
                <a:solidFill>
                  <a:schemeClr val="dk1"/>
                </a:solidFill>
                <a:highlight>
                  <a:schemeClr val="lt2"/>
                </a:highlight>
              </a:rPr>
              <a:t>Closing down 10 least used runs.</a:t>
            </a:r>
            <a:endParaRPr sz="1250">
              <a:solidFill>
                <a:schemeClr val="dk1"/>
              </a:solidFill>
              <a:highlight>
                <a:schemeClr val="lt2"/>
              </a:highlight>
            </a:endParaRPr>
          </a:p>
          <a:p>
            <a:pPr indent="-307975" lvl="0" marL="457200" rtl="0" algn="l">
              <a:lnSpc>
                <a:spcPct val="115000"/>
              </a:lnSpc>
              <a:spcBef>
                <a:spcPts val="0"/>
              </a:spcBef>
              <a:spcAft>
                <a:spcPts val="0"/>
              </a:spcAft>
              <a:buClr>
                <a:schemeClr val="dk1"/>
              </a:buClr>
              <a:buSzPts val="1250"/>
              <a:buAutoNum type="arabicPeriod"/>
            </a:pPr>
            <a:r>
              <a:rPr lang="en" sz="1250">
                <a:solidFill>
                  <a:schemeClr val="dk1"/>
                </a:solidFill>
                <a:highlight>
                  <a:schemeClr val="lt2"/>
                </a:highlight>
              </a:rPr>
              <a:t>Increase vertical drop with increase in snow making coverage. </a:t>
            </a:r>
            <a:endParaRPr sz="1250">
              <a:solidFill>
                <a:schemeClr val="dk1"/>
              </a:solidFill>
              <a:highlight>
                <a:schemeClr val="lt2"/>
              </a:highlight>
            </a:endParaRPr>
          </a:p>
          <a:p>
            <a:pPr indent="-307975" lvl="0" marL="457200" rtl="0" algn="l">
              <a:lnSpc>
                <a:spcPct val="115000"/>
              </a:lnSpc>
              <a:spcBef>
                <a:spcPts val="0"/>
              </a:spcBef>
              <a:spcAft>
                <a:spcPts val="0"/>
              </a:spcAft>
              <a:buClr>
                <a:schemeClr val="dk1"/>
              </a:buClr>
              <a:buSzPts val="1250"/>
              <a:buAutoNum type="arabicPeriod"/>
            </a:pPr>
            <a:r>
              <a:rPr lang="en" sz="1250">
                <a:solidFill>
                  <a:schemeClr val="dk1"/>
                </a:solidFill>
                <a:highlight>
                  <a:schemeClr val="lt2"/>
                </a:highlight>
              </a:rPr>
              <a:t>Increase vertical drop with additional snow making coverage. </a:t>
            </a:r>
            <a:endParaRPr sz="1250">
              <a:solidFill>
                <a:schemeClr val="dk1"/>
              </a:solidFill>
              <a:highlight>
                <a:schemeClr val="lt2"/>
              </a:highlight>
            </a:endParaRPr>
          </a:p>
          <a:p>
            <a:pPr indent="-307975" lvl="0" marL="457200" rtl="0" algn="l">
              <a:lnSpc>
                <a:spcPct val="115000"/>
              </a:lnSpc>
              <a:spcBef>
                <a:spcPts val="0"/>
              </a:spcBef>
              <a:spcAft>
                <a:spcPts val="0"/>
              </a:spcAft>
              <a:buClr>
                <a:schemeClr val="dk1"/>
              </a:buClr>
              <a:buSzPts val="1250"/>
              <a:buAutoNum type="arabicPeriod"/>
            </a:pPr>
            <a:r>
              <a:rPr lang="en" sz="1250">
                <a:solidFill>
                  <a:schemeClr val="dk1"/>
                </a:solidFill>
                <a:highlight>
                  <a:schemeClr val="lt2"/>
                </a:highlight>
              </a:rPr>
              <a:t>Increase longest run.</a:t>
            </a:r>
            <a:endParaRPr sz="1250">
              <a:solidFill>
                <a:schemeClr val="dk1"/>
              </a:solidFill>
              <a:highlight>
                <a:schemeClr val="lt2"/>
              </a:highlight>
            </a:endParaRPr>
          </a:p>
          <a:p>
            <a:pPr indent="0" lvl="0" marL="0" rtl="0" algn="l">
              <a:spcBef>
                <a:spcPts val="1100"/>
              </a:spcBef>
              <a:spcAft>
                <a:spcPts val="0"/>
              </a:spcAft>
              <a:buNone/>
            </a:pPr>
            <a:r>
              <a:t/>
            </a:r>
            <a:endParaRPr sz="1200">
              <a:solidFill>
                <a:schemeClr val="dk2"/>
              </a:solidFill>
            </a:endParaRPr>
          </a:p>
        </p:txBody>
      </p:sp>
      <p:sp>
        <p:nvSpPr>
          <p:cNvPr id="96" name="Google Shape;96;p14"/>
          <p:cNvSpPr txBox="1"/>
          <p:nvPr/>
        </p:nvSpPr>
        <p:spPr>
          <a:xfrm>
            <a:off x="1327200" y="3169225"/>
            <a:ext cx="6742200" cy="18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000">
                <a:solidFill>
                  <a:schemeClr val="dk2"/>
                </a:solidFill>
                <a:highlight>
                  <a:schemeClr val="lt2"/>
                </a:highlight>
              </a:rPr>
              <a:t>Scenario 1: </a:t>
            </a:r>
            <a:r>
              <a:rPr lang="en" sz="1000">
                <a:solidFill>
                  <a:schemeClr val="dk2"/>
                </a:solidFill>
                <a:highlight>
                  <a:schemeClr val="lt2"/>
                </a:highlight>
              </a:rPr>
              <a:t>Reveals that closing up to five runs would not affect ticket prices, offering an opportunity for cost </a:t>
            </a:r>
            <a:endParaRPr sz="1000">
              <a:solidFill>
                <a:schemeClr val="dk2"/>
              </a:solidFill>
              <a:highlight>
                <a:schemeClr val="lt2"/>
              </a:highlight>
            </a:endParaRPr>
          </a:p>
          <a:p>
            <a:pPr indent="0" lvl="0" marL="0" rtl="0" algn="l">
              <a:spcBef>
                <a:spcPts val="0"/>
              </a:spcBef>
              <a:spcAft>
                <a:spcPts val="0"/>
              </a:spcAft>
              <a:buNone/>
            </a:pPr>
            <a:r>
              <a:rPr lang="en" sz="1000">
                <a:solidFill>
                  <a:schemeClr val="dk2"/>
                </a:solidFill>
                <a:highlight>
                  <a:schemeClr val="lt2"/>
                </a:highlight>
              </a:rPr>
              <a:t>savings without impacting sales. </a:t>
            </a:r>
            <a:endParaRPr sz="1000">
              <a:solidFill>
                <a:schemeClr val="dk2"/>
              </a:solidFill>
              <a:highlight>
                <a:schemeClr val="lt2"/>
              </a:highlight>
            </a:endParaRPr>
          </a:p>
          <a:p>
            <a:pPr indent="0" lvl="0" marL="0" rtl="0" algn="l">
              <a:spcBef>
                <a:spcPts val="0"/>
              </a:spcBef>
              <a:spcAft>
                <a:spcPts val="0"/>
              </a:spcAft>
              <a:buNone/>
            </a:pPr>
            <a:r>
              <a:t/>
            </a:r>
            <a:endParaRPr sz="1000">
              <a:solidFill>
                <a:schemeClr val="dk2"/>
              </a:solidFill>
              <a:highlight>
                <a:schemeClr val="lt2"/>
              </a:highlight>
            </a:endParaRPr>
          </a:p>
          <a:p>
            <a:pPr indent="0" lvl="0" marL="0" rtl="0" algn="l">
              <a:spcBef>
                <a:spcPts val="0"/>
              </a:spcBef>
              <a:spcAft>
                <a:spcPts val="0"/>
              </a:spcAft>
              <a:buNone/>
            </a:pPr>
            <a:r>
              <a:rPr b="1" i="1" lang="en" sz="1000">
                <a:solidFill>
                  <a:schemeClr val="dk2"/>
                </a:solidFill>
                <a:highlight>
                  <a:schemeClr val="lt2"/>
                </a:highlight>
              </a:rPr>
              <a:t>Scenario 2:</a:t>
            </a:r>
            <a:r>
              <a:rPr lang="en" sz="1000">
                <a:solidFill>
                  <a:schemeClr val="dk2"/>
                </a:solidFill>
                <a:highlight>
                  <a:schemeClr val="lt2"/>
                </a:highlight>
              </a:rPr>
              <a:t> Enables a ticket price increase of $2, suggesting that customers may value other aspects of the resort enough to absorb this hike. </a:t>
            </a:r>
            <a:endParaRPr sz="1000">
              <a:solidFill>
                <a:schemeClr val="dk2"/>
              </a:solidFill>
              <a:highlight>
                <a:schemeClr val="lt2"/>
              </a:highlight>
            </a:endParaRPr>
          </a:p>
          <a:p>
            <a:pPr indent="0" lvl="0" marL="0" rtl="0" algn="l">
              <a:spcBef>
                <a:spcPts val="0"/>
              </a:spcBef>
              <a:spcAft>
                <a:spcPts val="0"/>
              </a:spcAft>
              <a:buNone/>
            </a:pPr>
            <a:r>
              <a:t/>
            </a:r>
            <a:endParaRPr sz="1000">
              <a:solidFill>
                <a:schemeClr val="dk2"/>
              </a:solidFill>
              <a:highlight>
                <a:schemeClr val="lt2"/>
              </a:highlight>
            </a:endParaRPr>
          </a:p>
          <a:p>
            <a:pPr indent="0" lvl="0" marL="0" rtl="0" algn="l">
              <a:spcBef>
                <a:spcPts val="0"/>
              </a:spcBef>
              <a:spcAft>
                <a:spcPts val="0"/>
              </a:spcAft>
              <a:buNone/>
            </a:pPr>
            <a:r>
              <a:rPr b="1" i="1" lang="en" sz="1000">
                <a:solidFill>
                  <a:schemeClr val="dk2"/>
                </a:solidFill>
                <a:highlight>
                  <a:schemeClr val="lt2"/>
                </a:highlight>
              </a:rPr>
              <a:t>Scenario 3:</a:t>
            </a:r>
            <a:r>
              <a:rPr lang="en" sz="1000">
                <a:solidFill>
                  <a:schemeClr val="dk2"/>
                </a:solidFill>
                <a:highlight>
                  <a:schemeClr val="lt2"/>
                </a:highlight>
              </a:rPr>
              <a:t> Which expands Scenario 2 by adding 2 more acres of snow-making, shows no significant difference in return on investment (ROI), indicating that the extra snow-making capacity does not add perceivable value over the ticket price increase alone. </a:t>
            </a:r>
            <a:endParaRPr sz="1000">
              <a:solidFill>
                <a:schemeClr val="dk2"/>
              </a:solidFill>
              <a:highlight>
                <a:schemeClr val="lt2"/>
              </a:highlight>
            </a:endParaRPr>
          </a:p>
          <a:p>
            <a:pPr indent="0" lvl="0" marL="0" rtl="0" algn="l">
              <a:spcBef>
                <a:spcPts val="0"/>
              </a:spcBef>
              <a:spcAft>
                <a:spcPts val="0"/>
              </a:spcAft>
              <a:buNone/>
            </a:pPr>
            <a:r>
              <a:t/>
            </a:r>
            <a:endParaRPr sz="1000">
              <a:solidFill>
                <a:schemeClr val="dk2"/>
              </a:solidFill>
              <a:highlight>
                <a:schemeClr val="lt2"/>
              </a:highlight>
            </a:endParaRPr>
          </a:p>
          <a:p>
            <a:pPr indent="0" lvl="0" marL="0" rtl="0" algn="l">
              <a:spcBef>
                <a:spcPts val="0"/>
              </a:spcBef>
              <a:spcAft>
                <a:spcPts val="0"/>
              </a:spcAft>
              <a:buNone/>
            </a:pPr>
            <a:r>
              <a:rPr b="1" i="1" lang="en" sz="1000">
                <a:solidFill>
                  <a:schemeClr val="dk2"/>
                </a:solidFill>
                <a:highlight>
                  <a:schemeClr val="lt2"/>
                </a:highlight>
              </a:rPr>
              <a:t>Scenario 4:</a:t>
            </a:r>
            <a:r>
              <a:rPr lang="en" sz="1000">
                <a:solidFill>
                  <a:schemeClr val="dk2"/>
                </a:solidFill>
                <a:highlight>
                  <a:schemeClr val="lt2"/>
                </a:highlight>
              </a:rPr>
              <a:t> The outcome shows no effect on ticket prices, further emphasizes the limited impact of certain enhancements. </a:t>
            </a:r>
            <a:endParaRPr sz="1000">
              <a:solidFill>
                <a:schemeClr val="dk2"/>
              </a:solidFill>
              <a:highlight>
                <a:schemeClr val="lt2"/>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1758675" y="886800"/>
            <a:ext cx="403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t>Recommendations</a:t>
            </a:r>
            <a:endParaRPr sz="2820"/>
          </a:p>
        </p:txBody>
      </p:sp>
      <p:sp>
        <p:nvSpPr>
          <p:cNvPr id="102" name="Google Shape;102;p15"/>
          <p:cNvSpPr txBox="1"/>
          <p:nvPr>
            <p:ph idx="1" type="body"/>
          </p:nvPr>
        </p:nvSpPr>
        <p:spPr>
          <a:xfrm>
            <a:off x="311700" y="2381375"/>
            <a:ext cx="8520600" cy="2187600"/>
          </a:xfrm>
          <a:prstGeom prst="rect">
            <a:avLst/>
          </a:prstGeom>
        </p:spPr>
        <p:txBody>
          <a:bodyPr anchorCtr="0" anchor="t" bIns="91425" lIns="91425" spcFirstLastPara="1" rIns="91425" wrap="square" tIns="91425">
            <a:normAutofit fontScale="40000" lnSpcReduction="10000"/>
          </a:bodyPr>
          <a:lstStyle/>
          <a:p>
            <a:pPr indent="-291189" lvl="0" marL="457200" rtl="0" algn="l">
              <a:lnSpc>
                <a:spcPct val="100000"/>
              </a:lnSpc>
              <a:spcBef>
                <a:spcPts val="0"/>
              </a:spcBef>
              <a:spcAft>
                <a:spcPts val="0"/>
              </a:spcAft>
              <a:buClr>
                <a:srgbClr val="000000"/>
              </a:buClr>
              <a:buSzPct val="100000"/>
              <a:buChar char="●"/>
            </a:pPr>
            <a:r>
              <a:rPr lang="en" sz="2464">
                <a:solidFill>
                  <a:srgbClr val="000000"/>
                </a:solidFill>
              </a:rPr>
              <a:t>The most strategic move appears to focus on Scenario 1, leveraging the potential for maintenance cost savings by closing underperforming runs. It's recommended to begin with the closure of two or three runs, monitoring revenue and resort attendance quarterly to assess the positive ROI and make informed decisions moving forward. </a:t>
            </a:r>
            <a:endParaRPr sz="2464">
              <a:solidFill>
                <a:srgbClr val="000000"/>
              </a:solidFill>
            </a:endParaRPr>
          </a:p>
          <a:p>
            <a:pPr indent="0" lvl="0" marL="914400" rtl="0" algn="l">
              <a:lnSpc>
                <a:spcPct val="100000"/>
              </a:lnSpc>
              <a:spcBef>
                <a:spcPts val="0"/>
              </a:spcBef>
              <a:spcAft>
                <a:spcPts val="0"/>
              </a:spcAft>
              <a:buNone/>
            </a:pPr>
            <a:r>
              <a:t/>
            </a:r>
            <a:endParaRPr sz="2464">
              <a:solidFill>
                <a:srgbClr val="000000"/>
              </a:solidFill>
            </a:endParaRPr>
          </a:p>
          <a:p>
            <a:pPr indent="0" lvl="0" marL="914400" rtl="0" algn="l">
              <a:lnSpc>
                <a:spcPct val="100000"/>
              </a:lnSpc>
              <a:spcBef>
                <a:spcPts val="0"/>
              </a:spcBef>
              <a:spcAft>
                <a:spcPts val="0"/>
              </a:spcAft>
              <a:buNone/>
            </a:pPr>
            <a:r>
              <a:t/>
            </a:r>
            <a:endParaRPr sz="2464">
              <a:solidFill>
                <a:srgbClr val="000000"/>
              </a:solidFill>
            </a:endParaRPr>
          </a:p>
          <a:p>
            <a:pPr indent="0" lvl="0" marL="914400" rtl="0" algn="l">
              <a:lnSpc>
                <a:spcPct val="100000"/>
              </a:lnSpc>
              <a:spcBef>
                <a:spcPts val="0"/>
              </a:spcBef>
              <a:spcAft>
                <a:spcPts val="0"/>
              </a:spcAft>
              <a:buNone/>
            </a:pPr>
            <a:r>
              <a:t/>
            </a:r>
            <a:endParaRPr sz="2464">
              <a:solidFill>
                <a:srgbClr val="000000"/>
              </a:solidFill>
            </a:endParaRPr>
          </a:p>
          <a:p>
            <a:pPr indent="0" lvl="0" marL="914400" rtl="0" algn="l">
              <a:lnSpc>
                <a:spcPct val="100000"/>
              </a:lnSpc>
              <a:spcBef>
                <a:spcPts val="0"/>
              </a:spcBef>
              <a:spcAft>
                <a:spcPts val="0"/>
              </a:spcAft>
              <a:buNone/>
            </a:pPr>
            <a:r>
              <a:t/>
            </a:r>
            <a:endParaRPr sz="2464">
              <a:solidFill>
                <a:srgbClr val="000000"/>
              </a:solidFill>
            </a:endParaRPr>
          </a:p>
          <a:p>
            <a:pPr indent="-291189" lvl="0" marL="457200" rtl="0" algn="l">
              <a:lnSpc>
                <a:spcPct val="100000"/>
              </a:lnSpc>
              <a:spcBef>
                <a:spcPts val="0"/>
              </a:spcBef>
              <a:spcAft>
                <a:spcPts val="0"/>
              </a:spcAft>
              <a:buClr>
                <a:srgbClr val="000000"/>
              </a:buClr>
              <a:buSzPct val="100000"/>
              <a:buChar char="●"/>
            </a:pPr>
            <a:r>
              <a:rPr lang="en" sz="2464">
                <a:solidFill>
                  <a:srgbClr val="000000"/>
                </a:solidFill>
              </a:rPr>
              <a:t>We can raise tickets prices by $2 per ticket without </a:t>
            </a:r>
            <a:r>
              <a:rPr lang="en" sz="2464">
                <a:solidFill>
                  <a:srgbClr val="000000"/>
                </a:solidFill>
              </a:rPr>
              <a:t>affecting</a:t>
            </a:r>
            <a:r>
              <a:rPr lang="en" sz="2464">
                <a:solidFill>
                  <a:srgbClr val="000000"/>
                </a:solidFill>
              </a:rPr>
              <a:t> attendance as the model suggest and monitor revenue and </a:t>
            </a:r>
            <a:r>
              <a:rPr lang="en" sz="2464">
                <a:solidFill>
                  <a:srgbClr val="000000"/>
                </a:solidFill>
              </a:rPr>
              <a:t>attendance</a:t>
            </a:r>
            <a:r>
              <a:rPr lang="en" sz="2464">
                <a:solidFill>
                  <a:srgbClr val="000000"/>
                </a:solidFill>
              </a:rPr>
              <a:t> on a quarterly basis. </a:t>
            </a:r>
            <a:endParaRPr sz="2464">
              <a:solidFill>
                <a:srgbClr val="000000"/>
              </a:solidFill>
            </a:endParaRPr>
          </a:p>
          <a:p>
            <a:pPr indent="0" lvl="0" marL="914400" rtl="0" algn="l">
              <a:lnSpc>
                <a:spcPct val="100000"/>
              </a:lnSpc>
              <a:spcBef>
                <a:spcPts val="0"/>
              </a:spcBef>
              <a:spcAft>
                <a:spcPts val="0"/>
              </a:spcAft>
              <a:buNone/>
            </a:pPr>
            <a:r>
              <a:t/>
            </a:r>
            <a:endParaRPr sz="2464">
              <a:solidFill>
                <a:srgbClr val="000000"/>
              </a:solidFill>
            </a:endParaRPr>
          </a:p>
          <a:p>
            <a:pPr indent="0" lvl="0" marL="457200" rtl="0" algn="l">
              <a:spcBef>
                <a:spcPts val="0"/>
              </a:spcBef>
              <a:spcAft>
                <a:spcPts val="0"/>
              </a:spcAft>
              <a:buNone/>
            </a:pPr>
            <a:r>
              <a:t/>
            </a:r>
            <a:endParaRPr sz="1400">
              <a:solidFill>
                <a:srgbClr val="000000"/>
              </a:solidFill>
            </a:endParaRPr>
          </a:p>
          <a:p>
            <a:pPr indent="0" lvl="0" marL="457200" rtl="0" algn="l">
              <a:spcBef>
                <a:spcPts val="1500"/>
              </a:spcBef>
              <a:spcAft>
                <a:spcPts val="0"/>
              </a:spcAft>
              <a:buNone/>
            </a:pPr>
            <a:r>
              <a:t/>
            </a:r>
            <a:endParaRPr sz="1400">
              <a:solidFill>
                <a:srgbClr val="000000"/>
              </a:solidFill>
            </a:endParaRPr>
          </a:p>
          <a:p>
            <a:pPr indent="0" lvl="0" marL="0" rtl="0" algn="l">
              <a:spcBef>
                <a:spcPts val="15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1600925" y="838875"/>
            <a:ext cx="6795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we compare to other Resorts on Features</a:t>
            </a:r>
            <a:endParaRPr/>
          </a:p>
          <a:p>
            <a:pPr indent="0" lvl="0" marL="0" rtl="0" algn="l">
              <a:spcBef>
                <a:spcPts val="0"/>
              </a:spcBef>
              <a:spcAft>
                <a:spcPts val="0"/>
              </a:spcAft>
              <a:buNone/>
            </a:pPr>
            <a:r>
              <a:t/>
            </a:r>
            <a:endParaRPr/>
          </a:p>
        </p:txBody>
      </p:sp>
      <p:sp>
        <p:nvSpPr>
          <p:cNvPr id="108" name="Google Shape;108;p16"/>
          <p:cNvSpPr txBox="1"/>
          <p:nvPr>
            <p:ph idx="1" type="body"/>
          </p:nvPr>
        </p:nvSpPr>
        <p:spPr>
          <a:xfrm>
            <a:off x="201975" y="1453650"/>
            <a:ext cx="8393700" cy="3376500"/>
          </a:xfrm>
          <a:prstGeom prst="rect">
            <a:avLst/>
          </a:prstGeom>
        </p:spPr>
        <p:txBody>
          <a:bodyPr anchorCtr="0" anchor="t" bIns="91425" lIns="91425" spcFirstLastPara="1" rIns="91425" wrap="square" tIns="91425">
            <a:normAutofit fontScale="55000" lnSpcReduction="20000"/>
          </a:bodyPr>
          <a:lstStyle/>
          <a:p>
            <a:pPr indent="-289517" lvl="0" marL="457200" rtl="0" algn="l">
              <a:lnSpc>
                <a:spcPct val="95000"/>
              </a:lnSpc>
              <a:spcBef>
                <a:spcPts val="0"/>
              </a:spcBef>
              <a:spcAft>
                <a:spcPts val="0"/>
              </a:spcAft>
              <a:buSzPct val="100000"/>
              <a:buChar char="●"/>
            </a:pPr>
            <a:r>
              <a:rPr lang="en" sz="1744"/>
              <a:t>Big Mountain Resort offers a</a:t>
            </a:r>
            <a:r>
              <a:rPr b="1" lang="en" sz="1744"/>
              <a:t> </a:t>
            </a:r>
            <a:r>
              <a:rPr b="1" lang="en" sz="1744"/>
              <a:t>premium</a:t>
            </a:r>
            <a:r>
              <a:rPr b="1" lang="en" sz="1744"/>
              <a:t> experience at premium prices,</a:t>
            </a:r>
            <a:r>
              <a:rPr lang="en" sz="1744"/>
              <a:t> making it a top-tier destination nationally but notably pricier within Montana.</a:t>
            </a:r>
            <a:endParaRPr sz="1744"/>
          </a:p>
          <a:p>
            <a:pPr indent="0" lvl="0" marL="457200" rtl="0" algn="l">
              <a:lnSpc>
                <a:spcPct val="95000"/>
              </a:lnSpc>
              <a:spcBef>
                <a:spcPts val="1200"/>
              </a:spcBef>
              <a:spcAft>
                <a:spcPts val="0"/>
              </a:spcAft>
              <a:buNone/>
            </a:pPr>
            <a:r>
              <a:t/>
            </a:r>
            <a:endParaRPr sz="1744"/>
          </a:p>
          <a:p>
            <a:pPr indent="-289517" lvl="0" marL="457200" rtl="0" algn="l">
              <a:lnSpc>
                <a:spcPct val="95000"/>
              </a:lnSpc>
              <a:spcBef>
                <a:spcPts val="1200"/>
              </a:spcBef>
              <a:spcAft>
                <a:spcPts val="0"/>
              </a:spcAft>
              <a:buSzPct val="100000"/>
              <a:buChar char="●"/>
            </a:pPr>
            <a:r>
              <a:rPr lang="en" sz="1744"/>
              <a:t>Its number of  vertical drop is competitive among resorts, though several others have a greater drop.</a:t>
            </a:r>
            <a:endParaRPr sz="1744"/>
          </a:p>
          <a:p>
            <a:pPr indent="0" lvl="0" marL="0" rtl="0" algn="l">
              <a:lnSpc>
                <a:spcPct val="95000"/>
              </a:lnSpc>
              <a:spcBef>
                <a:spcPts val="1200"/>
              </a:spcBef>
              <a:spcAft>
                <a:spcPts val="0"/>
              </a:spcAft>
              <a:buNone/>
            </a:pPr>
            <a:r>
              <a:t/>
            </a:r>
            <a:endParaRPr sz="1744"/>
          </a:p>
          <a:p>
            <a:pPr indent="-289517" lvl="0" marL="457200" rtl="0" algn="l">
              <a:lnSpc>
                <a:spcPct val="95000"/>
              </a:lnSpc>
              <a:spcBef>
                <a:spcPts val="1200"/>
              </a:spcBef>
              <a:spcAft>
                <a:spcPts val="0"/>
              </a:spcAft>
              <a:buSzPct val="100000"/>
              <a:buChar char="●"/>
            </a:pPr>
            <a:r>
              <a:rPr lang="en" sz="1744"/>
              <a:t>The resort has a significant </a:t>
            </a:r>
            <a:r>
              <a:rPr b="1" lang="en" sz="1744"/>
              <a:t>snowmaking capacity with 600 square acres</a:t>
            </a:r>
            <a:r>
              <a:rPr lang="en" sz="1744"/>
              <a:t>, highlighting its commitment to maintaining quality snow conditions.</a:t>
            </a:r>
            <a:endParaRPr sz="1744"/>
          </a:p>
          <a:p>
            <a:pPr indent="0" lvl="0" marL="0" rtl="0" algn="l">
              <a:lnSpc>
                <a:spcPct val="95000"/>
              </a:lnSpc>
              <a:spcBef>
                <a:spcPts val="1200"/>
              </a:spcBef>
              <a:spcAft>
                <a:spcPts val="0"/>
              </a:spcAft>
              <a:buNone/>
            </a:pPr>
            <a:r>
              <a:t/>
            </a:r>
            <a:endParaRPr sz="1744"/>
          </a:p>
          <a:p>
            <a:pPr indent="-289517" lvl="0" marL="457200" rtl="0" algn="l">
              <a:lnSpc>
                <a:spcPct val="95000"/>
              </a:lnSpc>
              <a:spcBef>
                <a:spcPts val="1200"/>
              </a:spcBef>
              <a:spcAft>
                <a:spcPts val="0"/>
              </a:spcAft>
              <a:buSzPct val="100000"/>
              <a:buChar char="●"/>
            </a:pPr>
            <a:r>
              <a:rPr lang="en" sz="1744"/>
              <a:t>With </a:t>
            </a:r>
            <a:r>
              <a:rPr b="1" lang="en" sz="1744"/>
              <a:t>14 total chairlifts</a:t>
            </a:r>
            <a:r>
              <a:rPr lang="en" sz="1744"/>
              <a:t>, Big Mountain is among the leaders in this category, with only a few resorts having more, which are considered outliers.</a:t>
            </a:r>
            <a:endParaRPr sz="1744"/>
          </a:p>
          <a:p>
            <a:pPr indent="0" lvl="0" marL="0" rtl="0" algn="l">
              <a:lnSpc>
                <a:spcPct val="95000"/>
              </a:lnSpc>
              <a:spcBef>
                <a:spcPts val="1200"/>
              </a:spcBef>
              <a:spcAft>
                <a:spcPts val="0"/>
              </a:spcAft>
              <a:buNone/>
            </a:pPr>
            <a:r>
              <a:t/>
            </a:r>
            <a:endParaRPr sz="1744"/>
          </a:p>
          <a:p>
            <a:pPr indent="-289517" lvl="0" marL="457200" rtl="0" algn="l">
              <a:lnSpc>
                <a:spcPct val="95000"/>
              </a:lnSpc>
              <a:spcBef>
                <a:spcPts val="1200"/>
              </a:spcBef>
              <a:spcAft>
                <a:spcPts val="0"/>
              </a:spcAft>
              <a:buSzPct val="100000"/>
              <a:buChar char="●"/>
            </a:pPr>
            <a:r>
              <a:rPr lang="en" sz="1744"/>
              <a:t>Big Mountain is competitive in the number of runs it offers, with about</a:t>
            </a:r>
            <a:r>
              <a:rPr b="1" lang="en" sz="1744"/>
              <a:t> 102 runs</a:t>
            </a:r>
            <a:r>
              <a:rPr lang="en" sz="1744"/>
              <a:t>, placing it well above most but still behind a few.</a:t>
            </a:r>
            <a:endParaRPr sz="1744"/>
          </a:p>
          <a:p>
            <a:pPr indent="0" lvl="0" marL="0" rtl="0" algn="l">
              <a:lnSpc>
                <a:spcPct val="95000"/>
              </a:lnSpc>
              <a:spcBef>
                <a:spcPts val="1200"/>
              </a:spcBef>
              <a:spcAft>
                <a:spcPts val="0"/>
              </a:spcAft>
              <a:buNone/>
            </a:pPr>
            <a:r>
              <a:t/>
            </a:r>
            <a:endParaRPr sz="1744"/>
          </a:p>
          <a:p>
            <a:pPr indent="-289517" lvl="0" marL="457200" rtl="0" algn="l">
              <a:lnSpc>
                <a:spcPct val="95000"/>
              </a:lnSpc>
              <a:spcBef>
                <a:spcPts val="1200"/>
              </a:spcBef>
              <a:spcAft>
                <a:spcPts val="0"/>
              </a:spcAft>
              <a:buSzPct val="100000"/>
              <a:buChar char="●"/>
            </a:pPr>
            <a:r>
              <a:rPr lang="en" sz="1744"/>
              <a:t>The longest run at Big Mountain is </a:t>
            </a:r>
            <a:r>
              <a:rPr b="1" lang="en" sz="1744"/>
              <a:t>3.5 miles, more than half the length of the longest run in the industry, </a:t>
            </a:r>
            <a:r>
              <a:rPr lang="en" sz="1744"/>
              <a:t>though the very longest runs are rare.</a:t>
            </a:r>
            <a:endParaRPr sz="1744"/>
          </a:p>
          <a:p>
            <a:pPr indent="0" lvl="0" marL="0" rtl="0" algn="l">
              <a:lnSpc>
                <a:spcPct val="95000"/>
              </a:lnSpc>
              <a:spcBef>
                <a:spcPts val="1200"/>
              </a:spcBef>
              <a:spcAft>
                <a:spcPts val="1200"/>
              </a:spcAft>
              <a:buSzPct val="85368"/>
              <a:buNone/>
            </a:pPr>
            <a:r>
              <a:t/>
            </a:r>
            <a:endParaRPr sz="119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2452900" y="39950"/>
            <a:ext cx="4838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Results and Analysis</a:t>
            </a:r>
            <a:endParaRPr/>
          </a:p>
        </p:txBody>
      </p:sp>
      <p:sp>
        <p:nvSpPr>
          <p:cNvPr id="114" name="Google Shape;114;p17"/>
          <p:cNvSpPr txBox="1"/>
          <p:nvPr>
            <p:ph idx="1" type="body"/>
          </p:nvPr>
        </p:nvSpPr>
        <p:spPr>
          <a:xfrm>
            <a:off x="833050" y="3990675"/>
            <a:ext cx="8078100" cy="1093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688"/>
              <a:buNone/>
            </a:pPr>
            <a:r>
              <a:rPr lang="en" sz="1225"/>
              <a:t>Visual analysis indicates that Big Mountain can close up to 5 of its least used ski runs without affecting ticket prices. Closing 1 run makes no difference, but closing 2 to 5 runs gradually reduces ticket price support, with no further loss beyond 3 runs. However, closing more than 5 runs leads to a significant drop in ticket price support and revenue, suggesting that strategic closures up to 5 runs could optimize efficiency without impacting financial performance.</a:t>
            </a:r>
            <a:endParaRPr sz="1225"/>
          </a:p>
        </p:txBody>
      </p:sp>
      <p:pic>
        <p:nvPicPr>
          <p:cNvPr id="115" name="Google Shape;115;p17"/>
          <p:cNvPicPr preferRelativeResize="0"/>
          <p:nvPr/>
        </p:nvPicPr>
        <p:blipFill>
          <a:blip r:embed="rId3">
            <a:alphaModFix/>
          </a:blip>
          <a:stretch>
            <a:fillRect/>
          </a:stretch>
        </p:blipFill>
        <p:spPr>
          <a:xfrm>
            <a:off x="1193750" y="612650"/>
            <a:ext cx="7443975" cy="3242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idx="1" type="body"/>
          </p:nvPr>
        </p:nvSpPr>
        <p:spPr>
          <a:xfrm>
            <a:off x="222650" y="1552200"/>
            <a:ext cx="86253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104761"/>
              <a:buFont typeface="Arial"/>
              <a:buNone/>
            </a:pPr>
            <a:r>
              <a:rPr lang="en" sz="1050">
                <a:solidFill>
                  <a:schemeClr val="dk2"/>
                </a:solidFill>
                <a:highlight>
                  <a:srgbClr val="FFFFFF"/>
                </a:highlight>
              </a:rPr>
              <a:t>In the enhancement scenarios considered for Big Mountain Resort, the strategic additions include:</a:t>
            </a:r>
            <a:endParaRPr sz="1050">
              <a:solidFill>
                <a:schemeClr val="dk2"/>
              </a:solidFill>
              <a:highlight>
                <a:srgbClr val="FFFFFF"/>
              </a:highlight>
            </a:endParaRPr>
          </a:p>
          <a:p>
            <a:pPr indent="0" lvl="0" marL="0" rtl="0" algn="l">
              <a:spcBef>
                <a:spcPts val="1200"/>
              </a:spcBef>
              <a:spcAft>
                <a:spcPts val="0"/>
              </a:spcAft>
              <a:buClr>
                <a:schemeClr val="dk1"/>
              </a:buClr>
              <a:buSzPct val="104761"/>
              <a:buFont typeface="Arial"/>
              <a:buNone/>
            </a:pPr>
            <a:r>
              <a:rPr b="1" lang="en" sz="1050">
                <a:solidFill>
                  <a:schemeClr val="dk2"/>
                </a:solidFill>
                <a:highlight>
                  <a:srgbClr val="FFFFFF"/>
                </a:highlight>
              </a:rPr>
              <a:t>Scenario 2</a:t>
            </a:r>
            <a:r>
              <a:rPr lang="en" sz="1050">
                <a:solidFill>
                  <a:schemeClr val="dk2"/>
                </a:solidFill>
                <a:highlight>
                  <a:srgbClr val="FFFFFF"/>
                </a:highlight>
              </a:rPr>
              <a:t>: Adding one run, increasing the vertical drop by 150 feet, and installing an additional chair lift, which supports a ticket price increase of $1.99. This adjustment is projected to yield an additional seasonal revenue of approximately $3,474,638.</a:t>
            </a:r>
            <a:endParaRPr sz="1050">
              <a:solidFill>
                <a:schemeClr val="dk2"/>
              </a:solidFill>
              <a:highlight>
                <a:srgbClr val="FFFFFF"/>
              </a:highlight>
            </a:endParaRPr>
          </a:p>
          <a:p>
            <a:pPr indent="0" lvl="0" marL="0" rtl="0" algn="l">
              <a:spcBef>
                <a:spcPts val="1200"/>
              </a:spcBef>
              <a:spcAft>
                <a:spcPts val="0"/>
              </a:spcAft>
              <a:buClr>
                <a:schemeClr val="dk1"/>
              </a:buClr>
              <a:buSzPct val="104761"/>
              <a:buFont typeface="Arial"/>
              <a:buNone/>
            </a:pPr>
            <a:r>
              <a:t/>
            </a:r>
            <a:endParaRPr sz="1050">
              <a:solidFill>
                <a:schemeClr val="dk2"/>
              </a:solidFill>
              <a:highlight>
                <a:srgbClr val="FFFFFF"/>
              </a:highlight>
            </a:endParaRPr>
          </a:p>
          <a:p>
            <a:pPr indent="0" lvl="0" marL="0" rtl="0" algn="l">
              <a:spcBef>
                <a:spcPts val="1200"/>
              </a:spcBef>
              <a:spcAft>
                <a:spcPts val="0"/>
              </a:spcAft>
              <a:buClr>
                <a:schemeClr val="dk1"/>
              </a:buClr>
              <a:buSzPct val="104761"/>
              <a:buFont typeface="Arial"/>
              <a:buNone/>
            </a:pPr>
            <a:r>
              <a:rPr b="1" lang="en" sz="1050">
                <a:solidFill>
                  <a:schemeClr val="dk2"/>
                </a:solidFill>
                <a:highlight>
                  <a:srgbClr val="FFFFFF"/>
                </a:highlight>
              </a:rPr>
              <a:t>Scenario 3: </a:t>
            </a:r>
            <a:r>
              <a:rPr lang="en" sz="1050">
                <a:solidFill>
                  <a:schemeClr val="dk2"/>
                </a:solidFill>
                <a:highlight>
                  <a:srgbClr val="FFFFFF"/>
                </a:highlight>
              </a:rPr>
              <a:t>Building upon Scenario 2 by adding 2 acres of snowmaking, which surprisingly does not alter the ticket price increase or revenue projection from Scenario 2, suggesting the marginal increase in snowmaking area does not significantly influence pricing or revenue.</a:t>
            </a:r>
            <a:endParaRPr sz="1050">
              <a:solidFill>
                <a:schemeClr val="dk2"/>
              </a:solidFill>
              <a:highlight>
                <a:srgbClr val="FFFFFF"/>
              </a:highlight>
            </a:endParaRPr>
          </a:p>
          <a:p>
            <a:pPr indent="0" lvl="0" marL="0" rtl="0" algn="l">
              <a:spcBef>
                <a:spcPts val="1200"/>
              </a:spcBef>
              <a:spcAft>
                <a:spcPts val="0"/>
              </a:spcAft>
              <a:buClr>
                <a:schemeClr val="dk1"/>
              </a:buClr>
              <a:buSzPct val="104761"/>
              <a:buFont typeface="Arial"/>
              <a:buNone/>
            </a:pPr>
            <a:r>
              <a:t/>
            </a:r>
            <a:endParaRPr sz="1050">
              <a:solidFill>
                <a:schemeClr val="dk2"/>
              </a:solidFill>
              <a:highlight>
                <a:srgbClr val="FFFFFF"/>
              </a:highlight>
            </a:endParaRPr>
          </a:p>
          <a:p>
            <a:pPr indent="0" lvl="0" marL="0" rtl="0" algn="l">
              <a:spcBef>
                <a:spcPts val="1200"/>
              </a:spcBef>
              <a:spcAft>
                <a:spcPts val="0"/>
              </a:spcAft>
              <a:buClr>
                <a:schemeClr val="dk1"/>
              </a:buClr>
              <a:buSzPct val="104761"/>
              <a:buFont typeface="Arial"/>
              <a:buNone/>
            </a:pPr>
            <a:r>
              <a:rPr b="1" lang="en" sz="1050">
                <a:solidFill>
                  <a:schemeClr val="dk2"/>
                </a:solidFill>
                <a:highlight>
                  <a:srgbClr val="FFFFFF"/>
                </a:highlight>
              </a:rPr>
              <a:t>Scenario 4:</a:t>
            </a:r>
            <a:r>
              <a:rPr lang="en" sz="1050">
                <a:solidFill>
                  <a:schemeClr val="dk2"/>
                </a:solidFill>
                <a:highlight>
                  <a:srgbClr val="FFFFFF"/>
                </a:highlight>
              </a:rPr>
              <a:t> Extending the longest run by 0.2 miles and enhancing it with an additional 4 acres of snowmaking capability. This change does not affect the ticket price, indicating that while the longest run is a feature within the linear model, its influence is minimal in the random forest model used for these predictions, which is selected for its superior performance.</a:t>
            </a:r>
            <a:endParaRPr sz="1050">
              <a:solidFill>
                <a:schemeClr val="dk2"/>
              </a:solidFill>
              <a:highlight>
                <a:srgbClr val="FFFFFF"/>
              </a:highlight>
            </a:endParaRPr>
          </a:p>
          <a:p>
            <a:pPr indent="0" lvl="0" marL="0" rtl="0" algn="l">
              <a:spcBef>
                <a:spcPts val="1200"/>
              </a:spcBef>
              <a:spcAft>
                <a:spcPts val="0"/>
              </a:spcAft>
              <a:buClr>
                <a:schemeClr val="dk1"/>
              </a:buClr>
              <a:buSzPct val="104761"/>
              <a:buFont typeface="Arial"/>
              <a:buNone/>
            </a:pPr>
            <a:r>
              <a:t/>
            </a:r>
            <a:endParaRPr sz="1050">
              <a:solidFill>
                <a:schemeClr val="dk2"/>
              </a:solidFill>
              <a:highlight>
                <a:srgbClr val="FFFFFF"/>
              </a:highlight>
            </a:endParaRPr>
          </a:p>
          <a:p>
            <a:pPr indent="0" lvl="0" marL="0" rtl="0" algn="l">
              <a:spcBef>
                <a:spcPts val="1200"/>
              </a:spcBef>
              <a:spcAft>
                <a:spcPts val="0"/>
              </a:spcAft>
              <a:buClr>
                <a:schemeClr val="dk1"/>
              </a:buClr>
              <a:buSzPct val="104761"/>
              <a:buFont typeface="Arial"/>
              <a:buNone/>
            </a:pPr>
            <a:r>
              <a:rPr lang="en" sz="1050">
                <a:solidFill>
                  <a:schemeClr val="dk2"/>
                </a:solidFill>
                <a:highlight>
                  <a:srgbClr val="FFFFFF"/>
                </a:highlight>
              </a:rPr>
              <a:t>These scenarios indicate that significant enhancements, like adding runs, increasing vertical drops, and expanding chair lifts, can substantively support ticket price increases and boost revenue. However, marginal increases in snowmaking and extending the longest run, despite their potential appeal, do not seem to impact the financial metrics significantly, underlining the importance of focusing on changes that align closely with customer value perceptions and pricing strategies.</a:t>
            </a:r>
            <a:endParaRPr sz="1050">
              <a:solidFill>
                <a:schemeClr val="dk2"/>
              </a:solidFill>
              <a:highlight>
                <a:srgbClr val="FFFFFF"/>
              </a:highlight>
            </a:endParaRPr>
          </a:p>
          <a:p>
            <a:pPr indent="0" lvl="0" marL="0" rtl="0" algn="l">
              <a:spcBef>
                <a:spcPts val="1200"/>
              </a:spcBef>
              <a:spcAft>
                <a:spcPts val="1200"/>
              </a:spcAft>
              <a:buNone/>
            </a:pPr>
            <a:r>
              <a:t/>
            </a:r>
            <a:endParaRPr sz="1050">
              <a:solidFill>
                <a:schemeClr val="dk2"/>
              </a:solidFill>
              <a:highlight>
                <a:srgbClr val="FFFFFF"/>
              </a:highlight>
            </a:endParaRPr>
          </a:p>
        </p:txBody>
      </p:sp>
      <p:sp>
        <p:nvSpPr>
          <p:cNvPr id="121" name="Google Shape;121;p18"/>
          <p:cNvSpPr txBox="1"/>
          <p:nvPr>
            <p:ph type="title"/>
          </p:nvPr>
        </p:nvSpPr>
        <p:spPr>
          <a:xfrm>
            <a:off x="1811000" y="927000"/>
            <a:ext cx="5448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Results and Analysis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1811250" y="960425"/>
            <a:ext cx="2030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t>
            </a:r>
            <a:endParaRPr/>
          </a:p>
        </p:txBody>
      </p:sp>
      <p:sp>
        <p:nvSpPr>
          <p:cNvPr id="127" name="Google Shape;127;p19"/>
          <p:cNvSpPr txBox="1"/>
          <p:nvPr/>
        </p:nvSpPr>
        <p:spPr>
          <a:xfrm>
            <a:off x="591125" y="1939600"/>
            <a:ext cx="8099100" cy="212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The most significant benefit arises from implementing Scenario 1, which could yield savings in maintenance costs by closing underperforming runs. A phased approach could be adopted, initially closing two to three runs, followed by a quarterly review of revenue and resort attendance to evaluate the return on investment. </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