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D80-93F8-465A-A2F9-556F3DF72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7D0C8-6BAC-40A2-B4CD-60ECFFD29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34B62-068E-441F-A232-A529548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"/>
            <a:ext cx="8077200" cy="54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A6C1-22C1-40CC-A8BE-B4CF59B1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298"/>
          </a:xfrm>
        </p:spPr>
        <p:txBody>
          <a:bodyPr>
            <a:normAutofit/>
          </a:bodyPr>
          <a:lstStyle/>
          <a:p>
            <a:r>
              <a:rPr lang="en-US" sz="1600" dirty="0"/>
              <a:t>Disclaimer: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A13E-AD97-4528-B33F-1812FCCC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2673"/>
            <a:ext cx="7052676" cy="3222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Please  remember  that  past  performance  may  not  be  indicative  of  future  results.  Different  types  of </a:t>
            </a:r>
          </a:p>
          <a:p>
            <a:pPr marL="0" indent="0">
              <a:buNone/>
            </a:pPr>
            <a:r>
              <a:rPr lang="en-US" sz="900" dirty="0"/>
              <a:t>investments involve varying degrees of risk, and there can be no assurance that the future performance </a:t>
            </a:r>
          </a:p>
          <a:p>
            <a:pPr marL="0" indent="0">
              <a:buNone/>
            </a:pPr>
            <a:r>
              <a:rPr lang="en-US" sz="900" dirty="0"/>
              <a:t>of any specific investment, investment strategy, or product made reference to directly or indirectly in this </a:t>
            </a:r>
          </a:p>
          <a:p>
            <a:pPr marL="0" indent="0">
              <a:buNone/>
            </a:pPr>
            <a:r>
              <a:rPr lang="en-US" sz="900" dirty="0"/>
              <a:t>presentation, will be profitable, equal any corresponding</a:t>
            </a:r>
          </a:p>
          <a:p>
            <a:pPr marL="0" indent="0">
              <a:buNone/>
            </a:pPr>
            <a:r>
              <a:rPr lang="en-US" sz="900" dirty="0"/>
              <a:t> indicated historical performance level(s), </a:t>
            </a:r>
          </a:p>
          <a:p>
            <a:pPr marL="0" indent="0">
              <a:buNone/>
            </a:pPr>
            <a:r>
              <a:rPr lang="en-US" sz="900" dirty="0"/>
              <a:t>or be suitable for your portfolio. Due to various factors, including changing market conditions, the content </a:t>
            </a:r>
          </a:p>
          <a:p>
            <a:pPr marL="0" indent="0">
              <a:buNone/>
            </a:pPr>
            <a:r>
              <a:rPr lang="en-US" sz="900" dirty="0"/>
              <a:t>may no longer be reflective of current opinions or positions. Moreover, you should not assume that any </a:t>
            </a:r>
          </a:p>
          <a:p>
            <a:pPr marL="0" indent="0">
              <a:buNone/>
            </a:pPr>
            <a:r>
              <a:rPr lang="en-US" sz="900" dirty="0"/>
              <a:t>discussion or information contained in this newsletter (article) serves as the receipt of, or as a substitute </a:t>
            </a:r>
          </a:p>
          <a:p>
            <a:pPr marL="0" indent="0">
              <a:buNone/>
            </a:pPr>
            <a:r>
              <a:rPr lang="en-US" sz="900" dirty="0"/>
              <a:t>for,  personalized  investment  advice  from Brian, Johnathan, Josh, or Oscar.  To  the  extent  that  a  reader  has  any </a:t>
            </a:r>
          </a:p>
          <a:p>
            <a:pPr marL="0" indent="0">
              <a:buNone/>
            </a:pPr>
            <a:r>
              <a:rPr lang="en-US" sz="900" dirty="0"/>
              <a:t>questions regarding the applicability of any specific issue discussed above to his/her individual situation, </a:t>
            </a:r>
          </a:p>
          <a:p>
            <a:pPr marL="0" indent="0">
              <a:buNone/>
            </a:pPr>
            <a:r>
              <a:rPr lang="en-US" sz="900" dirty="0"/>
              <a:t>he/she is encouraged to consult with the professional advisor of his/her choosing. A copy of our current </a:t>
            </a:r>
          </a:p>
          <a:p>
            <a:pPr marL="0" indent="0">
              <a:buNone/>
            </a:pPr>
            <a:r>
              <a:rPr lang="en-US" sz="900" dirty="0"/>
              <a:t>written  disclosure  statement  discussing  our  advisory  services  and  fees  is  available  for  review  upon </a:t>
            </a:r>
          </a:p>
          <a:p>
            <a:pPr marL="0" indent="0">
              <a:buNone/>
            </a:pPr>
            <a:r>
              <a:rPr lang="en-US" sz="900" dirty="0"/>
              <a:t>request. </a:t>
            </a:r>
          </a:p>
        </p:txBody>
      </p:sp>
    </p:spTree>
    <p:extLst>
      <p:ext uri="{BB962C8B-B14F-4D97-AF65-F5344CB8AC3E}">
        <p14:creationId xmlns:p14="http://schemas.microsoft.com/office/powerpoint/2010/main" val="184554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62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206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Disclaimer: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 </cp:lastModifiedBy>
  <cp:revision>4</cp:revision>
  <dcterms:created xsi:type="dcterms:W3CDTF">2019-11-16T17:08:45Z</dcterms:created>
  <dcterms:modified xsi:type="dcterms:W3CDTF">2019-11-19T00:27:35Z</dcterms:modified>
</cp:coreProperties>
</file>