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5" r:id="rId1"/>
  </p:sldMasterIdLst>
  <p:notesMasterIdLst>
    <p:notesMasterId r:id="rId3"/>
  </p:notesMasterIdLst>
  <p:sldIdLst>
    <p:sldId id="258" r:id="rId2"/>
  </p:sldIdLst>
  <p:sldSz cx="43891200" cy="32918400"/>
  <p:notesSz cx="37947600" cy="50749200"/>
  <p:defaultTextStyle>
    <a:defPPr>
      <a:defRPr lang="en-US"/>
    </a:defPPr>
    <a:lvl1pPr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1pPr>
    <a:lvl2pPr marL="399662"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2pPr>
    <a:lvl3pPr marL="79931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3pPr>
    <a:lvl4pPr marL="1198973"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4pPr>
    <a:lvl5pPr marL="159863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5pPr>
    <a:lvl6pPr marL="1998278" algn="l" defTabSz="799310" rtl="0" eaLnBrk="1" latinLnBrk="0" hangingPunct="1">
      <a:defRPr sz="3400" b="1" kern="1200" baseline="-25000">
        <a:solidFill>
          <a:schemeClr val="tx1"/>
        </a:solidFill>
        <a:latin typeface="Arial" pitchFamily="34" charset="0"/>
        <a:ea typeface="MS PGothic" pitchFamily="34" charset="-128"/>
        <a:cs typeface="+mn-cs"/>
      </a:defRPr>
    </a:lvl6pPr>
    <a:lvl7pPr marL="2397941" algn="l" defTabSz="799310" rtl="0" eaLnBrk="1" latinLnBrk="0" hangingPunct="1">
      <a:defRPr sz="3400" b="1" kern="1200" baseline="-25000">
        <a:solidFill>
          <a:schemeClr val="tx1"/>
        </a:solidFill>
        <a:latin typeface="Arial" pitchFamily="34" charset="0"/>
        <a:ea typeface="MS PGothic" pitchFamily="34" charset="-128"/>
        <a:cs typeface="+mn-cs"/>
      </a:defRPr>
    </a:lvl7pPr>
    <a:lvl8pPr marL="2797603" algn="l" defTabSz="799310" rtl="0" eaLnBrk="1" latinLnBrk="0" hangingPunct="1">
      <a:defRPr sz="3400" b="1" kern="1200" baseline="-25000">
        <a:solidFill>
          <a:schemeClr val="tx1"/>
        </a:solidFill>
        <a:latin typeface="Arial" pitchFamily="34" charset="0"/>
        <a:ea typeface="MS PGothic" pitchFamily="34" charset="-128"/>
        <a:cs typeface="+mn-cs"/>
      </a:defRPr>
    </a:lvl8pPr>
    <a:lvl9pPr marL="3197251" algn="l" defTabSz="799310" rtl="0" eaLnBrk="1" latinLnBrk="0" hangingPunct="1">
      <a:defRPr sz="3400" b="1" kern="1200" baseline="-250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EDE7E3"/>
    <a:srgbClr val="E5DFDB"/>
    <a:srgbClr val="FFF7DA"/>
    <a:srgbClr val="EDDFDF"/>
    <a:srgbClr val="DACDCD"/>
    <a:srgbClr val="DAC4B2"/>
    <a:srgbClr val="CA0202"/>
    <a:srgbClr val="E2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545" autoAdjust="0"/>
    <p:restoredTop sz="99296" autoAdjust="0"/>
  </p:normalViewPr>
  <p:slideViewPr>
    <p:cSldViewPr>
      <p:cViewPr varScale="1">
        <p:scale>
          <a:sx n="24" d="100"/>
          <a:sy n="24" d="100"/>
        </p:scale>
        <p:origin x="2262" y="7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6273800" y="3810000"/>
            <a:ext cx="25400000"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eaLnBrk="1" hangingPunct="1"/>
            <a:fld id="{D314095F-9EDE-4C7C-9E58-3C0D148A5523}" type="slidenum">
              <a:rPr lang="en-US" altLang="zh-CN" sz="1200" baseline="0">
                <a:ea typeface="SimSun" pitchFamily="2" charset="-122"/>
              </a:rPr>
              <a:pPr eaLnBrk="1" hangingPunct="1"/>
              <a:t>1</a:t>
            </a:fld>
            <a:endParaRPr lang="en-US" altLang="zh-CN" sz="1200" baseline="0">
              <a:ea typeface="SimSun" pitchFamily="2" charset="-122"/>
            </a:endParaRPr>
          </a:p>
        </p:txBody>
      </p:sp>
      <p:sp>
        <p:nvSpPr>
          <p:cNvPr id="15362" name="Rectangle 2"/>
          <p:cNvSpPr>
            <a:spLocks noGrp="1" noRot="1" noChangeAspect="1" noChangeArrowheads="1" noTextEdit="1"/>
          </p:cNvSpPr>
          <p:nvPr>
            <p:ph type="sldImg"/>
          </p:nvPr>
        </p:nvSpPr>
        <p:spPr>
          <a:xfrm>
            <a:off x="6273800" y="3810000"/>
            <a:ext cx="25400000" cy="190500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itchFamily="34" charset="0"/>
              <a:ea typeface="SimSun" pitchFamily="2" charset="-122"/>
            </a:endParaRPr>
          </a:p>
        </p:txBody>
      </p:sp>
    </p:spTree>
    <p:extLst>
      <p:ext uri="{BB962C8B-B14F-4D97-AF65-F5344CB8AC3E}">
        <p14:creationId xmlns:p14="http://schemas.microsoft.com/office/powerpoint/2010/main" val="278636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926085"/>
            <a:ext cx="37307520" cy="20482560"/>
          </a:xfrm>
        </p:spPr>
        <p:txBody>
          <a:bodyPr anchor="b">
            <a:noAutofit/>
          </a:bodyPr>
          <a:lstStyle>
            <a:lvl1pPr>
              <a:lnSpc>
                <a:spcPct val="100000"/>
              </a:lnSpc>
              <a:defRPr sz="38400"/>
            </a:lvl1pPr>
          </a:lstStyle>
          <a:p>
            <a:r>
              <a:rPr lang="en-US"/>
              <a:t>Click to edit Master title style</a:t>
            </a:r>
            <a:endParaRPr lang="en-US" dirty="0"/>
          </a:p>
        </p:txBody>
      </p:sp>
      <p:sp>
        <p:nvSpPr>
          <p:cNvPr id="3" name="Subtitle 2"/>
          <p:cNvSpPr>
            <a:spLocks noGrp="1"/>
          </p:cNvSpPr>
          <p:nvPr>
            <p:ph type="subTitle" idx="1"/>
          </p:nvPr>
        </p:nvSpPr>
        <p:spPr>
          <a:xfrm>
            <a:off x="6583680" y="23774400"/>
            <a:ext cx="30723840" cy="5852160"/>
          </a:xfrm>
        </p:spPr>
        <p:txBody>
          <a:bodyPr>
            <a:normAutofit/>
          </a:bodyPr>
          <a:lstStyle>
            <a:lvl1pPr marL="0" indent="0" algn="ctr">
              <a:buNone/>
              <a:defRPr sz="11500">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Slide Number Placeholder 7"/>
          <p:cNvSpPr>
            <a:spLocks noGrp="1"/>
          </p:cNvSpPr>
          <p:nvPr>
            <p:ph type="sldNum" sz="quarter" idx="11"/>
          </p:nvPr>
        </p:nvSpPr>
        <p:spPr/>
        <p:txBody>
          <a:bodyPr/>
          <a:lstStyle/>
          <a:p>
            <a:fld id="{37A3E2A6-8D49-4474-8C7A-1BD77D36969A}" type="slidenum">
              <a:rPr lang="en-US" altLang="zh-CN" smtClean="0"/>
              <a:pPr/>
              <a:t>‹#›</a:t>
            </a:fld>
            <a:endParaRPr lang="en-US" altLang="zh-CN"/>
          </a:p>
        </p:txBody>
      </p:sp>
      <p:sp>
        <p:nvSpPr>
          <p:cNvPr id="9" name="Footer Placeholder 8"/>
          <p:cNvSpPr>
            <a:spLocks noGrp="1"/>
          </p:cNvSpPr>
          <p:nvPr>
            <p:ph type="ftr" sz="quarter" idx="12"/>
          </p:nvPr>
        </p:nvSpPr>
        <p:spPr/>
        <p:txBody>
          <a:body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6583682"/>
            <a:ext cx="37307520" cy="12024360"/>
          </a:xfrm>
        </p:spPr>
        <p:txBody>
          <a:bodyPr anchor="b"/>
          <a:lstStyle>
            <a:lvl1pPr algn="ctr" defTabSz="4389120" rtl="0" eaLnBrk="1" latinLnBrk="0" hangingPunct="1">
              <a:lnSpc>
                <a:spcPct val="100000"/>
              </a:lnSpc>
              <a:spcBef>
                <a:spcPct val="0"/>
              </a:spcBef>
              <a:buNone/>
              <a:defRPr lang="en-US" sz="230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3467102" y="19530065"/>
            <a:ext cx="37307520" cy="5433058"/>
          </a:xfrm>
        </p:spPr>
        <p:txBody>
          <a:bodyPr anchor="t"/>
          <a:lstStyle>
            <a:lvl1pPr marL="0" indent="0" algn="ctr">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69381DC-2011-4E15-83C5-CAC2DE521040}" type="slidenum">
              <a:rPr lang="en-US" altLang="zh-CN" smtClean="0"/>
              <a:pPr/>
              <a:t>‹#›</a:t>
            </a:fld>
            <a:endParaRPr lang="en-US" altLang="zh-CN"/>
          </a:p>
        </p:txBody>
      </p:sp>
      <p:sp>
        <p:nvSpPr>
          <p:cNvPr id="7" name="Oval 6"/>
          <p:cNvSpPr/>
          <p:nvPr/>
        </p:nvSpPr>
        <p:spPr>
          <a:xfrm>
            <a:off x="2157984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Oval 7"/>
          <p:cNvSpPr/>
          <p:nvPr/>
        </p:nvSpPr>
        <p:spPr>
          <a:xfrm>
            <a:off x="2253996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Oval 8"/>
          <p:cNvSpPr/>
          <p:nvPr/>
        </p:nvSpPr>
        <p:spPr>
          <a:xfrm>
            <a:off x="20624294"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22311360" y="7680963"/>
            <a:ext cx="19385280" cy="21724622"/>
          </a:xfrm>
        </p:spPr>
        <p:txBody>
          <a:bodyPr/>
          <a:lstStyle>
            <a:lvl1pPr>
              <a:defRPr sz="11500"/>
            </a:lvl1pPr>
            <a:lvl2pPr>
              <a:defRPr sz="77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EE44600D-CC02-4B88-8ABC-93DD868FEC1E}" type="slidenum">
              <a:rPr lang="en-US" altLang="zh-CN" smtClean="0"/>
              <a:pPr/>
              <a:t>‹#›</a:t>
            </a:fld>
            <a:endParaRPr lang="en-US" altLang="zh-CN"/>
          </a:p>
        </p:txBody>
      </p:sp>
      <p:sp>
        <p:nvSpPr>
          <p:cNvPr id="9" name="Content Placeholder 8"/>
          <p:cNvSpPr>
            <a:spLocks noGrp="1"/>
          </p:cNvSpPr>
          <p:nvPr>
            <p:ph sz="quarter" idx="13"/>
          </p:nvPr>
        </p:nvSpPr>
        <p:spPr>
          <a:xfrm>
            <a:off x="1755648" y="7680960"/>
            <a:ext cx="19399910" cy="2172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680960"/>
            <a:ext cx="19392902"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5" name="Text Placeholder 4"/>
          <p:cNvSpPr>
            <a:spLocks noGrp="1"/>
          </p:cNvSpPr>
          <p:nvPr>
            <p:ph type="body" sz="quarter" idx="3"/>
          </p:nvPr>
        </p:nvSpPr>
        <p:spPr>
          <a:xfrm>
            <a:off x="22311362" y="7680960"/>
            <a:ext cx="19400520"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53BE7EAE-744C-41DB-963D-B3771F2464B5}" type="slidenum">
              <a:rPr lang="en-US" altLang="zh-CN" smtClean="0"/>
              <a:pPr/>
              <a:t>‹#›</a:t>
            </a:fld>
            <a:endParaRPr lang="en-US" altLang="zh-CN"/>
          </a:p>
        </p:txBody>
      </p:sp>
      <p:sp>
        <p:nvSpPr>
          <p:cNvPr id="11" name="Content Placeholder 10"/>
          <p:cNvSpPr>
            <a:spLocks noGrp="1"/>
          </p:cNvSpPr>
          <p:nvPr>
            <p:ph sz="quarter" idx="13"/>
          </p:nvPr>
        </p:nvSpPr>
        <p:spPr>
          <a:xfrm>
            <a:off x="2194560" y="10621670"/>
            <a:ext cx="19399910" cy="18785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22428403" y="10621673"/>
            <a:ext cx="19399910" cy="1878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4020" y="1280160"/>
            <a:ext cx="14439902" cy="10058400"/>
          </a:xfrm>
        </p:spPr>
        <p:txBody>
          <a:bodyPr anchor="b"/>
          <a:lstStyle>
            <a:lvl1pPr algn="ctr">
              <a:lnSpc>
                <a:spcPct val="100000"/>
              </a:lnSpc>
              <a:defRPr sz="134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451860" y="1310643"/>
            <a:ext cx="23980142"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54020" y="11704323"/>
            <a:ext cx="14439902" cy="17701262"/>
          </a:xfrm>
        </p:spPr>
        <p:txBody>
          <a:bodyPr>
            <a:normAutofit/>
          </a:bodyPr>
          <a:lstStyle>
            <a:lvl1pPr marL="0" indent="0" algn="ctr">
              <a:lnSpc>
                <a:spcPct val="125000"/>
              </a:lnSpc>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1965" y="1097280"/>
            <a:ext cx="27416755" cy="4297680"/>
          </a:xfrm>
        </p:spPr>
        <p:txBody>
          <a:bodyPr anchor="b"/>
          <a:lstStyle>
            <a:lvl1pPr algn="ctr">
              <a:lnSpc>
                <a:spcPct val="100000"/>
              </a:lnSpc>
              <a:defRPr sz="13400" b="0"/>
            </a:lvl1pPr>
          </a:lstStyle>
          <a:p>
            <a:r>
              <a:rPr lang="en-US"/>
              <a:t>Click to edit Master title style</a:t>
            </a:r>
            <a:endParaRPr lang="en-US" dirty="0"/>
          </a:p>
        </p:txBody>
      </p:sp>
      <p:sp>
        <p:nvSpPr>
          <p:cNvPr id="3" name="Picture Placeholder 2"/>
          <p:cNvSpPr>
            <a:spLocks noGrp="1"/>
          </p:cNvSpPr>
          <p:nvPr>
            <p:ph type="pic" idx="1"/>
          </p:nvPr>
        </p:nvSpPr>
        <p:spPr>
          <a:xfrm>
            <a:off x="7239005" y="5486400"/>
            <a:ext cx="29062675" cy="21797011"/>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061965" y="27889200"/>
            <a:ext cx="27416755" cy="2560320"/>
          </a:xfrm>
        </p:spPr>
        <p:txBody>
          <a:bodyPr>
            <a:normAutofit/>
          </a:bodyPr>
          <a:lstStyle>
            <a:lvl1pPr marL="0" indent="0" algn="ctr">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0"/>
            <a:ext cx="39502080" cy="7680960"/>
          </a:xfrm>
          <a:prstGeom prst="rect">
            <a:avLst/>
          </a:prstGeom>
        </p:spPr>
        <p:txBody>
          <a:bodyPr vert="horz" lIns="438912" tIns="219456" rIns="438912" bIns="219456"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544068" y="30510482"/>
            <a:ext cx="10012680" cy="1752600"/>
          </a:xfrm>
          <a:prstGeom prst="rect">
            <a:avLst/>
          </a:prstGeom>
        </p:spPr>
        <p:txBody>
          <a:bodyPr vert="horz" lIns="438912" tIns="219456" rIns="219456" bIns="219456" rtlCol="0" anchor="ctr"/>
          <a:lstStyle>
            <a:lvl1pPr algn="r">
              <a:defRPr sz="5800">
                <a:solidFill>
                  <a:schemeClr val="tx1">
                    <a:lumMod val="65000"/>
                    <a:lumOff val="35000"/>
                  </a:schemeClr>
                </a:solidFill>
                <a:latin typeface="Century Gothic" pitchFamily="34" charset="0"/>
              </a:defRPr>
            </a:lvl1pPr>
          </a:lstStyle>
          <a:p>
            <a:pPr>
              <a:defRPr/>
            </a:pPr>
            <a:endParaRPr lang="en-US" altLang="zh-CN"/>
          </a:p>
        </p:txBody>
      </p:sp>
      <p:sp>
        <p:nvSpPr>
          <p:cNvPr id="5" name="Footer Placeholder 4"/>
          <p:cNvSpPr>
            <a:spLocks noGrp="1"/>
          </p:cNvSpPr>
          <p:nvPr>
            <p:ph type="ftr" sz="quarter" idx="3"/>
          </p:nvPr>
        </p:nvSpPr>
        <p:spPr>
          <a:xfrm>
            <a:off x="3163994" y="30510482"/>
            <a:ext cx="13670280" cy="1752600"/>
          </a:xfrm>
          <a:prstGeom prst="rect">
            <a:avLst/>
          </a:prstGeom>
        </p:spPr>
        <p:txBody>
          <a:bodyPr vert="horz" lIns="219456" tIns="219456" rIns="438912" bIns="219456" rtlCol="0" anchor="ctr"/>
          <a:lstStyle>
            <a:lvl1pPr algn="l">
              <a:defRPr sz="5800">
                <a:solidFill>
                  <a:schemeClr val="tx1">
                    <a:lumMod val="65000"/>
                    <a:lumOff val="35000"/>
                  </a:schemeClr>
                </a:solidFill>
                <a:latin typeface="Century Gothic" pitchFamily="34" charset="0"/>
              </a:defRPr>
            </a:lvl1pPr>
          </a:lstStyle>
          <a:p>
            <a:pPr>
              <a:defRPr/>
            </a:pPr>
            <a:endParaRPr lang="en-US" altLang="zh-CN"/>
          </a:p>
        </p:txBody>
      </p:sp>
      <p:sp>
        <p:nvSpPr>
          <p:cNvPr id="6" name="Slide Number Placeholder 5"/>
          <p:cNvSpPr>
            <a:spLocks noGrp="1"/>
          </p:cNvSpPr>
          <p:nvPr>
            <p:ph type="sldNum" sz="quarter" idx="4"/>
          </p:nvPr>
        </p:nvSpPr>
        <p:spPr>
          <a:xfrm>
            <a:off x="41007737" y="30510482"/>
            <a:ext cx="2697480" cy="1752600"/>
          </a:xfrm>
          <a:prstGeom prst="rect">
            <a:avLst/>
          </a:prstGeom>
        </p:spPr>
        <p:txBody>
          <a:bodyPr vert="horz" lIns="131674" tIns="219456" rIns="219456" bIns="219456" rtlCol="0" anchor="ctr"/>
          <a:lstStyle>
            <a:lvl1pPr algn="l">
              <a:defRPr sz="5800">
                <a:solidFill>
                  <a:schemeClr val="tx1">
                    <a:lumMod val="65000"/>
                    <a:lumOff val="35000"/>
                  </a:schemeClr>
                </a:solidFill>
                <a:latin typeface="Century Gothic" pitchFamily="34" charset="0"/>
              </a:defRPr>
            </a:lvl1pPr>
          </a:lstStyle>
          <a:p>
            <a:fld id="{99B2E749-6C7C-465B-A61C-951C49A85D32}" type="slidenum">
              <a:rPr lang="en-US" altLang="zh-CN" smtClean="0"/>
              <a:pPr/>
              <a:t>‹#›</a:t>
            </a:fld>
            <a:endParaRPr lang="en-US" altLang="zh-CN"/>
          </a:p>
        </p:txBody>
      </p:sp>
      <p:sp>
        <p:nvSpPr>
          <p:cNvPr id="7" name="Oval 6"/>
          <p:cNvSpPr/>
          <p:nvPr/>
        </p:nvSpPr>
        <p:spPr>
          <a:xfrm>
            <a:off x="40597248"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8" name="Oval 7"/>
          <p:cNvSpPr/>
          <p:nvPr/>
        </p:nvSpPr>
        <p:spPr>
          <a:xfrm>
            <a:off x="2731771"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4389120" rtl="0" eaLnBrk="1" latinLnBrk="0" hangingPunct="1">
        <a:lnSpc>
          <a:spcPts val="27840"/>
        </a:lnSpc>
        <a:spcBef>
          <a:spcPct val="0"/>
        </a:spcBef>
        <a:buNone/>
        <a:defRPr sz="259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1645920" indent="-1645920" algn="l" defTabSz="4389120" rtl="0" eaLnBrk="1" latinLnBrk="0" hangingPunct="1">
        <a:spcBef>
          <a:spcPct val="20000"/>
        </a:spcBef>
        <a:buFont typeface="Arial" pitchFamily="34" charset="0"/>
        <a:buChar char="•"/>
        <a:defRPr sz="11500" kern="1200">
          <a:solidFill>
            <a:schemeClr val="tx1">
              <a:lumMod val="50000"/>
              <a:lumOff val="50000"/>
            </a:schemeClr>
          </a:solidFill>
          <a:latin typeface="+mj-lt"/>
          <a:ea typeface="+mn-ea"/>
          <a:cs typeface="+mn-cs"/>
        </a:defRPr>
      </a:lvl1pPr>
      <a:lvl2pPr marL="3566160" indent="-137160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2pPr>
      <a:lvl3pPr marL="548640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3pPr>
      <a:lvl4pPr marL="768096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4pPr>
      <a:lvl5pPr marL="987552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5pPr>
      <a:lvl6pPr marL="1207008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6pPr>
      <a:lvl7pPr marL="1426464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7pPr>
      <a:lvl8pPr marL="1645920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8pPr>
      <a:lvl9pPr marL="1865376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lumMod val="9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339" name="Text Box 16"/>
          <p:cNvSpPr txBox="1">
            <a:spLocks noChangeArrowheads="1"/>
          </p:cNvSpPr>
          <p:nvPr/>
        </p:nvSpPr>
        <p:spPr bwMode="auto">
          <a:xfrm>
            <a:off x="8490859" y="668666"/>
            <a:ext cx="28019827" cy="430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7200" baseline="0" dirty="0">
                <a:ea typeface="SimSun" pitchFamily="2" charset="-122"/>
              </a:rPr>
              <a:t>Machine Learning Models for Early Glaucoma Detection</a:t>
            </a:r>
          </a:p>
          <a:p>
            <a:pPr algn="ctr" eaLnBrk="1" hangingPunct="1">
              <a:spcBef>
                <a:spcPts val="0"/>
              </a:spcBef>
            </a:pPr>
            <a:r>
              <a:rPr lang="en-US" sz="8200" dirty="0"/>
              <a:t>Dawson Hillebrand, </a:t>
            </a:r>
            <a:r>
              <a:rPr lang="en-US" sz="8200" dirty="0" err="1"/>
              <a:t>Bibin</a:t>
            </a:r>
            <a:r>
              <a:rPr lang="en-US" sz="8200" dirty="0"/>
              <a:t> John, and Jonathon Machen</a:t>
            </a:r>
          </a:p>
          <a:p>
            <a:pPr algn="ctr" eaLnBrk="1" hangingPunct="1">
              <a:spcBef>
                <a:spcPts val="0"/>
              </a:spcBef>
            </a:pPr>
            <a:endParaRPr lang="en-US" sz="8200" dirty="0"/>
          </a:p>
          <a:p>
            <a:pPr algn="ctr" eaLnBrk="1" hangingPunct="1">
              <a:spcBef>
                <a:spcPct val="50000"/>
              </a:spcBef>
            </a:pPr>
            <a:endParaRPr lang="en-US" altLang="zh-CN" sz="6200" baseline="0" dirty="0">
              <a:ea typeface="SimSun" pitchFamily="2" charset="-122"/>
            </a:endParaRPr>
          </a:p>
        </p:txBody>
      </p:sp>
      <p:sp>
        <p:nvSpPr>
          <p:cNvPr id="14341" name="Text Box 18"/>
          <p:cNvSpPr txBox="1">
            <a:spLocks noChangeArrowheads="1"/>
          </p:cNvSpPr>
          <p:nvPr/>
        </p:nvSpPr>
        <p:spPr bwMode="auto">
          <a:xfrm>
            <a:off x="4427061" y="4302782"/>
            <a:ext cx="37359773" cy="55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800" baseline="0" dirty="0">
                <a:ea typeface="SimSun" pitchFamily="2" charset="-122"/>
              </a:rPr>
              <a:t>Computer Science, University of Houston </a:t>
            </a:r>
          </a:p>
        </p:txBody>
      </p:sp>
      <p:sp>
        <p:nvSpPr>
          <p:cNvPr id="14346" name="Rectangle 45"/>
          <p:cNvSpPr>
            <a:spLocks noChangeArrowheads="1"/>
          </p:cNvSpPr>
          <p:nvPr/>
        </p:nvSpPr>
        <p:spPr bwMode="auto">
          <a:xfrm>
            <a:off x="1371600" y="9391567"/>
            <a:ext cx="13128173" cy="106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25" tIns="39970" rIns="79925" bIns="39970" anchor="ctr">
            <a:spAutoFit/>
          </a:bodyPr>
          <a:lstStyle/>
          <a:p>
            <a:pPr algn="ctr"/>
            <a:endParaRPr lang="en-US" altLang="zh-CN" sz="4300" dirty="0">
              <a:ea typeface="SimSun" pitchFamily="2" charset="-122"/>
            </a:endParaRPr>
          </a:p>
          <a:p>
            <a:pPr algn="ctr"/>
            <a:endParaRPr lang="en-US" altLang="zh-CN" sz="1900" dirty="0">
              <a:ea typeface="SimSun" pitchFamily="2" charset="-122"/>
            </a:endParaRPr>
          </a:p>
          <a:p>
            <a:pPr algn="just">
              <a:spcAft>
                <a:spcPts val="2626"/>
              </a:spcAft>
            </a:pPr>
            <a:r>
              <a:rPr lang="en-US" altLang="zh-CN" dirty="0">
                <a:ea typeface="SimSun" pitchFamily="2" charset="-122"/>
              </a:rPr>
              <a:t>	</a:t>
            </a:r>
            <a:endParaRPr lang="en-US" altLang="zh-CN" baseline="0" dirty="0">
              <a:ea typeface="SimSun" pitchFamily="2" charset="-122"/>
            </a:endParaRPr>
          </a:p>
        </p:txBody>
      </p:sp>
      <p:grpSp>
        <p:nvGrpSpPr>
          <p:cNvPr id="2" name="Group 1"/>
          <p:cNvGrpSpPr/>
          <p:nvPr/>
        </p:nvGrpSpPr>
        <p:grpSpPr>
          <a:xfrm>
            <a:off x="2" y="5562150"/>
            <a:ext cx="14824488" cy="13210277"/>
            <a:chOff x="1219200" y="6557962"/>
            <a:chExt cx="16106775" cy="10210799"/>
          </a:xfrm>
        </p:grpSpPr>
        <p:sp>
          <p:nvSpPr>
            <p:cNvPr id="14342" name="Rectangle 31"/>
            <p:cNvSpPr>
              <a:spLocks noChangeArrowheads="1"/>
            </p:cNvSpPr>
            <p:nvPr/>
          </p:nvSpPr>
          <p:spPr bwMode="auto">
            <a:xfrm>
              <a:off x="1219200" y="6557962"/>
              <a:ext cx="16078200" cy="10210799"/>
            </a:xfrm>
            <a:prstGeom prst="rect">
              <a:avLst/>
            </a:prstGeom>
            <a:noFill/>
            <a:ln w="12700" cmpd="sng">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70" name="Rectangle 69"/>
            <p:cNvSpPr/>
            <p:nvPr/>
          </p:nvSpPr>
          <p:spPr>
            <a:xfrm>
              <a:off x="1219200" y="6572713"/>
              <a:ext cx="16106775" cy="582840"/>
            </a:xfrm>
            <a:custGeom>
              <a:avLst/>
              <a:gdLst>
                <a:gd name="connsiteX0" fmla="*/ 0 w 16106775"/>
                <a:gd name="connsiteY0" fmla="*/ 0 h 646331"/>
                <a:gd name="connsiteX1" fmla="*/ 16106775 w 16106775"/>
                <a:gd name="connsiteY1" fmla="*/ 0 h 646331"/>
                <a:gd name="connsiteX2" fmla="*/ 16106775 w 16106775"/>
                <a:gd name="connsiteY2" fmla="*/ 646331 h 646331"/>
                <a:gd name="connsiteX3" fmla="*/ 0 w 16106775"/>
                <a:gd name="connsiteY3" fmla="*/ 646331 h 646331"/>
                <a:gd name="connsiteX4" fmla="*/ 0 w 16106775"/>
                <a:gd name="connsiteY4" fmla="*/ 0 h 646331"/>
                <a:gd name="connsiteX0" fmla="*/ 0 w 16106775"/>
                <a:gd name="connsiteY0" fmla="*/ 0 h 817781"/>
                <a:gd name="connsiteX1" fmla="*/ 16106775 w 16106775"/>
                <a:gd name="connsiteY1" fmla="*/ 0 h 817781"/>
                <a:gd name="connsiteX2" fmla="*/ 16106775 w 16106775"/>
                <a:gd name="connsiteY2" fmla="*/ 646331 h 817781"/>
                <a:gd name="connsiteX3" fmla="*/ 0 w 16106775"/>
                <a:gd name="connsiteY3" fmla="*/ 817781 h 817781"/>
                <a:gd name="connsiteX4" fmla="*/ 0 w 16106775"/>
                <a:gd name="connsiteY4" fmla="*/ 0 h 817781"/>
                <a:gd name="connsiteX0" fmla="*/ 0 w 16106775"/>
                <a:gd name="connsiteY0" fmla="*/ 0 h 817781"/>
                <a:gd name="connsiteX1" fmla="*/ 16106775 w 16106775"/>
                <a:gd name="connsiteY1" fmla="*/ 0 h 817781"/>
                <a:gd name="connsiteX2" fmla="*/ 16106775 w 16106775"/>
                <a:gd name="connsiteY2" fmla="*/ 817781 h 817781"/>
                <a:gd name="connsiteX3" fmla="*/ 0 w 16106775"/>
                <a:gd name="connsiteY3" fmla="*/ 817781 h 817781"/>
                <a:gd name="connsiteX4" fmla="*/ 0 w 16106775"/>
                <a:gd name="connsiteY4" fmla="*/ 0 h 817781"/>
                <a:gd name="connsiteX0" fmla="*/ 0 w 16106775"/>
                <a:gd name="connsiteY0" fmla="*/ 0 h 979756"/>
                <a:gd name="connsiteX1" fmla="*/ 16106775 w 16106775"/>
                <a:gd name="connsiteY1" fmla="*/ 0 h 979756"/>
                <a:gd name="connsiteX2" fmla="*/ 16106775 w 16106775"/>
                <a:gd name="connsiteY2" fmla="*/ 817781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15741 w 16106775"/>
                <a:gd name="connsiteY3" fmla="*/ 763643 h 979756"/>
                <a:gd name="connsiteX4" fmla="*/ 0 w 16106775"/>
                <a:gd name="connsiteY4" fmla="*/ 0 h 979756"/>
                <a:gd name="connsiteX0" fmla="*/ 0 w 16106775"/>
                <a:gd name="connsiteY0" fmla="*/ 0 h 763643"/>
                <a:gd name="connsiteX1" fmla="*/ 16106775 w 16106775"/>
                <a:gd name="connsiteY1" fmla="*/ 0 h 763643"/>
                <a:gd name="connsiteX2" fmla="*/ 16091032 w 16106775"/>
                <a:gd name="connsiteY2" fmla="*/ 750930 h 763643"/>
                <a:gd name="connsiteX3" fmla="*/ 15741 w 16106775"/>
                <a:gd name="connsiteY3" fmla="*/ 763643 h 763643"/>
                <a:gd name="connsiteX4" fmla="*/ 0 w 16106775"/>
                <a:gd name="connsiteY4" fmla="*/ 0 h 76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6775" h="763643">
                  <a:moveTo>
                    <a:pt x="0" y="0"/>
                  </a:moveTo>
                  <a:lnTo>
                    <a:pt x="16106775" y="0"/>
                  </a:lnTo>
                  <a:lnTo>
                    <a:pt x="16091032" y="750930"/>
                  </a:lnTo>
                  <a:lnTo>
                    <a:pt x="15741" y="763643"/>
                  </a:lnTo>
                  <a:lnTo>
                    <a:pt x="0" y="0"/>
                  </a:lnTo>
                  <a:close/>
                </a:path>
              </a:pathLst>
            </a:custGeom>
            <a:solidFill>
              <a:srgbClr val="C8102E"/>
            </a:solidFill>
            <a:ln w="12700" cmpd="sng">
              <a:noFill/>
            </a:ln>
          </p:spPr>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Abstract</a:t>
              </a:r>
            </a:p>
          </p:txBody>
        </p:sp>
      </p:grpSp>
      <p:sp>
        <p:nvSpPr>
          <p:cNvPr id="8" name="TextBox 7"/>
          <p:cNvSpPr txBox="1"/>
          <p:nvPr/>
        </p:nvSpPr>
        <p:spPr>
          <a:xfrm>
            <a:off x="177936" y="6354370"/>
            <a:ext cx="14337078" cy="11410169"/>
          </a:xfrm>
          <a:prstGeom prst="rect">
            <a:avLst/>
          </a:prstGeom>
          <a:noFill/>
        </p:spPr>
        <p:txBody>
          <a:bodyPr wrap="square" lIns="79925" tIns="39970" rIns="79925" bIns="39970" rtlCol="0">
            <a:spAutoFit/>
          </a:bodyPr>
          <a:lstStyle/>
          <a:p>
            <a:pPr marL="0" marR="0" indent="457200">
              <a:lnSpc>
                <a:spcPct val="200000"/>
              </a:lnSpc>
              <a:spcBef>
                <a:spcPts val="0"/>
              </a:spcBef>
              <a:spcAft>
                <a:spcPts val="800"/>
              </a:spcAft>
            </a:pPr>
            <a:r>
              <a:rPr lang="en-US" sz="5600" dirty="0">
                <a:effectLst/>
                <a:latin typeface="Calibri" panose="020F0502020204030204" pitchFamily="34" charset="0"/>
                <a:ea typeface="Calibri" panose="020F0502020204030204" pitchFamily="34" charset="0"/>
                <a:cs typeface="Calibri" panose="020F0502020204030204" pitchFamily="34" charset="0"/>
              </a:rPr>
              <a:t>Glaucoma is an eye disease that can lead to vision loss, and even blindness, due to the damage of the optic nerve located at the back of the eye. The disease is the leading cause of blindness in people over the age of sixty. The good news is that glaucoma can be stopped, with early detection. This study aims to present a comprehensive analysis of glaucoma detection in retinal scans using a deep learning Convolutional Neural Network (CNN) and two machine learning algorithms: Support Vector Machines (SVMs) and Random Forests. This research will evaluate the performance of these models on a dataset of retinal scans comprising of both glaucoma and non-glaucoma cases. </a:t>
            </a:r>
          </a:p>
        </p:txBody>
      </p:sp>
      <p:grpSp>
        <p:nvGrpSpPr>
          <p:cNvPr id="24" name="Group 23"/>
          <p:cNvGrpSpPr/>
          <p:nvPr/>
        </p:nvGrpSpPr>
        <p:grpSpPr>
          <a:xfrm>
            <a:off x="29849352" y="17924775"/>
            <a:ext cx="13973357" cy="5059614"/>
            <a:chOff x="34856966" y="21085710"/>
            <a:chExt cx="15551755" cy="4959476"/>
          </a:xfrm>
        </p:grpSpPr>
        <p:sp>
          <p:nvSpPr>
            <p:cNvPr id="84" name="Title 1"/>
            <p:cNvSpPr txBox="1">
              <a:spLocks/>
            </p:cNvSpPr>
            <p:nvPr/>
          </p:nvSpPr>
          <p:spPr>
            <a:xfrm>
              <a:off x="34861502" y="21085710"/>
              <a:ext cx="15547219" cy="843087"/>
            </a:xfrm>
            <a:custGeom>
              <a:avLst/>
              <a:gdLst>
                <a:gd name="connsiteX0" fmla="*/ 0 w 15547215"/>
                <a:gd name="connsiteY0" fmla="*/ 0 h 852488"/>
                <a:gd name="connsiteX1" fmla="*/ 15547215 w 15547215"/>
                <a:gd name="connsiteY1" fmla="*/ 0 h 852488"/>
                <a:gd name="connsiteX2" fmla="*/ 15547215 w 15547215"/>
                <a:gd name="connsiteY2" fmla="*/ 852488 h 852488"/>
                <a:gd name="connsiteX3" fmla="*/ 0 w 15547215"/>
                <a:gd name="connsiteY3" fmla="*/ 852488 h 852488"/>
                <a:gd name="connsiteX4" fmla="*/ 0 w 15547215"/>
                <a:gd name="connsiteY4" fmla="*/ 0 h 852488"/>
                <a:gd name="connsiteX0" fmla="*/ 0 w 15547215"/>
                <a:gd name="connsiteY0" fmla="*/ 0 h 939573"/>
                <a:gd name="connsiteX1" fmla="*/ 15547215 w 15547215"/>
                <a:gd name="connsiteY1" fmla="*/ 0 h 939573"/>
                <a:gd name="connsiteX2" fmla="*/ 15547215 w 15547215"/>
                <a:gd name="connsiteY2" fmla="*/ 852488 h 939573"/>
                <a:gd name="connsiteX3" fmla="*/ 43543 w 15547215"/>
                <a:gd name="connsiteY3" fmla="*/ 939573 h 939573"/>
                <a:gd name="connsiteX4" fmla="*/ 0 w 15547215"/>
                <a:gd name="connsiteY4" fmla="*/ 0 h 939573"/>
                <a:gd name="connsiteX0" fmla="*/ 0 w 15547215"/>
                <a:gd name="connsiteY0" fmla="*/ 0 h 939574"/>
                <a:gd name="connsiteX1" fmla="*/ 15547215 w 15547215"/>
                <a:gd name="connsiteY1" fmla="*/ 0 h 939574"/>
                <a:gd name="connsiteX2" fmla="*/ 15547215 w 15547215"/>
                <a:gd name="connsiteY2" fmla="*/ 939574 h 939574"/>
                <a:gd name="connsiteX3" fmla="*/ 43543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810928 h 939574"/>
                <a:gd name="connsiteX4" fmla="*/ 0 w 15547215"/>
                <a:gd name="connsiteY4" fmla="*/ 0 h 939574"/>
                <a:gd name="connsiteX0" fmla="*/ 0 w 15547215"/>
                <a:gd name="connsiteY0" fmla="*/ 0 h 810928"/>
                <a:gd name="connsiteX1" fmla="*/ 15547215 w 15547215"/>
                <a:gd name="connsiteY1" fmla="*/ 0 h 810928"/>
                <a:gd name="connsiteX2" fmla="*/ 15547215 w 15547215"/>
                <a:gd name="connsiteY2" fmla="*/ 762686 h 810928"/>
                <a:gd name="connsiteX3" fmla="*/ 0 w 15547215"/>
                <a:gd name="connsiteY3" fmla="*/ 810928 h 810928"/>
                <a:gd name="connsiteX4" fmla="*/ 0 w 15547215"/>
                <a:gd name="connsiteY4" fmla="*/ 0 h 810928"/>
                <a:gd name="connsiteX0" fmla="*/ 0 w 15547215"/>
                <a:gd name="connsiteY0" fmla="*/ 0 h 827010"/>
                <a:gd name="connsiteX1" fmla="*/ 15547215 w 15547215"/>
                <a:gd name="connsiteY1" fmla="*/ 0 h 827010"/>
                <a:gd name="connsiteX2" fmla="*/ 15547215 w 15547215"/>
                <a:gd name="connsiteY2" fmla="*/ 827010 h 827010"/>
                <a:gd name="connsiteX3" fmla="*/ 0 w 15547215"/>
                <a:gd name="connsiteY3" fmla="*/ 810928 h 827010"/>
                <a:gd name="connsiteX4" fmla="*/ 0 w 15547215"/>
                <a:gd name="connsiteY4" fmla="*/ 0 h 827010"/>
                <a:gd name="connsiteX0" fmla="*/ 0 w 15547215"/>
                <a:gd name="connsiteY0" fmla="*/ 0 h 810928"/>
                <a:gd name="connsiteX1" fmla="*/ 15547215 w 15547215"/>
                <a:gd name="connsiteY1" fmla="*/ 0 h 810928"/>
                <a:gd name="connsiteX2" fmla="*/ 15547215 w 15547215"/>
                <a:gd name="connsiteY2" fmla="*/ 778767 h 810928"/>
                <a:gd name="connsiteX3" fmla="*/ 0 w 15547215"/>
                <a:gd name="connsiteY3" fmla="*/ 810928 h 810928"/>
                <a:gd name="connsiteX4" fmla="*/ 0 w 15547215"/>
                <a:gd name="connsiteY4" fmla="*/ 0 h 810928"/>
                <a:gd name="connsiteX0" fmla="*/ 0 w 15547215"/>
                <a:gd name="connsiteY0" fmla="*/ 0 h 843091"/>
                <a:gd name="connsiteX1" fmla="*/ 15547215 w 15547215"/>
                <a:gd name="connsiteY1" fmla="*/ 0 h 843091"/>
                <a:gd name="connsiteX2" fmla="*/ 15547215 w 15547215"/>
                <a:gd name="connsiteY2" fmla="*/ 843091 h 843091"/>
                <a:gd name="connsiteX3" fmla="*/ 0 w 15547215"/>
                <a:gd name="connsiteY3" fmla="*/ 810928 h 843091"/>
                <a:gd name="connsiteX4" fmla="*/ 0 w 15547215"/>
                <a:gd name="connsiteY4" fmla="*/ 0 h 84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7215" h="843091">
                  <a:moveTo>
                    <a:pt x="0" y="0"/>
                  </a:moveTo>
                  <a:lnTo>
                    <a:pt x="15547215" y="0"/>
                  </a:lnTo>
                  <a:lnTo>
                    <a:pt x="15547215" y="843091"/>
                  </a:lnTo>
                  <a:lnTo>
                    <a:pt x="0" y="810928"/>
                  </a:lnTo>
                  <a:lnTo>
                    <a:pt x="0" y="0"/>
                  </a:lnTo>
                  <a:close/>
                </a:path>
              </a:pathLst>
            </a:custGeom>
            <a:solidFill>
              <a:srgbClr val="C8102E"/>
            </a:solidFill>
          </p:spPr>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4300" baseline="0" dirty="0">
                  <a:solidFill>
                    <a:schemeClr val="bg1"/>
                  </a:solidFill>
                </a:rPr>
                <a:t>Conclusion</a:t>
              </a:r>
            </a:p>
          </p:txBody>
        </p:sp>
        <p:sp>
          <p:nvSpPr>
            <p:cNvPr id="14356" name="Rectangle 36"/>
            <p:cNvSpPr>
              <a:spLocks noChangeArrowheads="1"/>
            </p:cNvSpPr>
            <p:nvPr/>
          </p:nvSpPr>
          <p:spPr bwMode="auto">
            <a:xfrm>
              <a:off x="34856966" y="21137270"/>
              <a:ext cx="15544800" cy="490791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grpSp>
      <p:grpSp>
        <p:nvGrpSpPr>
          <p:cNvPr id="18" name="Group 17"/>
          <p:cNvGrpSpPr/>
          <p:nvPr/>
        </p:nvGrpSpPr>
        <p:grpSpPr>
          <a:xfrm>
            <a:off x="0" y="19006950"/>
            <a:ext cx="14824490" cy="13875425"/>
            <a:chOff x="1184910" y="17151378"/>
            <a:chExt cx="16145988" cy="13487400"/>
          </a:xfrm>
        </p:grpSpPr>
        <p:sp>
          <p:nvSpPr>
            <p:cNvPr id="14353" name="Rectangle 20"/>
            <p:cNvSpPr>
              <a:spLocks noChangeArrowheads="1"/>
            </p:cNvSpPr>
            <p:nvPr/>
          </p:nvSpPr>
          <p:spPr bwMode="auto">
            <a:xfrm>
              <a:off x="1194480" y="17151378"/>
              <a:ext cx="16078200" cy="134874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46" name="Rectangle 69"/>
            <p:cNvSpPr/>
            <p:nvPr/>
          </p:nvSpPr>
          <p:spPr>
            <a:xfrm>
              <a:off x="1184910" y="17151378"/>
              <a:ext cx="16145988" cy="732966"/>
            </a:xfrm>
            <a:custGeom>
              <a:avLst/>
              <a:gdLst>
                <a:gd name="connsiteX0" fmla="*/ 0 w 16078200"/>
                <a:gd name="connsiteY0" fmla="*/ 0 h 671050"/>
                <a:gd name="connsiteX1" fmla="*/ 16078200 w 16078200"/>
                <a:gd name="connsiteY1" fmla="*/ 0 h 671050"/>
                <a:gd name="connsiteX2" fmla="*/ 16078200 w 16078200"/>
                <a:gd name="connsiteY2" fmla="*/ 671050 h 671050"/>
                <a:gd name="connsiteX3" fmla="*/ 0 w 16078200"/>
                <a:gd name="connsiteY3" fmla="*/ 671050 h 671050"/>
                <a:gd name="connsiteX4" fmla="*/ 0 w 16078200"/>
                <a:gd name="connsiteY4" fmla="*/ 0 h 671050"/>
                <a:gd name="connsiteX0" fmla="*/ 0 w 16106775"/>
                <a:gd name="connsiteY0" fmla="*/ 0 h 871075"/>
                <a:gd name="connsiteX1" fmla="*/ 16078200 w 16106775"/>
                <a:gd name="connsiteY1" fmla="*/ 0 h 871075"/>
                <a:gd name="connsiteX2" fmla="*/ 16106775 w 16106775"/>
                <a:gd name="connsiteY2" fmla="*/ 871075 h 871075"/>
                <a:gd name="connsiteX3" fmla="*/ 0 w 16106775"/>
                <a:gd name="connsiteY3" fmla="*/ 671050 h 871075"/>
                <a:gd name="connsiteX4" fmla="*/ 0 w 16106775"/>
                <a:gd name="connsiteY4" fmla="*/ 0 h 871075"/>
                <a:gd name="connsiteX0" fmla="*/ 0 w 16106775"/>
                <a:gd name="connsiteY0" fmla="*/ 0 h 871075"/>
                <a:gd name="connsiteX1" fmla="*/ 16078200 w 16106775"/>
                <a:gd name="connsiteY1" fmla="*/ 0 h 871075"/>
                <a:gd name="connsiteX2" fmla="*/ 16106775 w 16106775"/>
                <a:gd name="connsiteY2" fmla="*/ 871075 h 871075"/>
                <a:gd name="connsiteX3" fmla="*/ 57150 w 16106775"/>
                <a:gd name="connsiteY3" fmla="*/ 813925 h 871075"/>
                <a:gd name="connsiteX4" fmla="*/ 0 w 16106775"/>
                <a:gd name="connsiteY4" fmla="*/ 0 h 871075"/>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813925 h 1140653"/>
                <a:gd name="connsiteX4" fmla="*/ 0 w 16163925"/>
                <a:gd name="connsiteY4" fmla="*/ 0 h 1140653"/>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1122014 h 1140653"/>
                <a:gd name="connsiteX4" fmla="*/ 0 w 16163925"/>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347939"/>
                <a:gd name="connsiteX1" fmla="*/ 16078200 w 16078200"/>
                <a:gd name="connsiteY1" fmla="*/ 0 h 1347939"/>
                <a:gd name="connsiteX2" fmla="*/ 16078200 w 16078200"/>
                <a:gd name="connsiteY2" fmla="*/ 1140653 h 1347939"/>
                <a:gd name="connsiteX3" fmla="*/ 118110 w 16078200"/>
                <a:gd name="connsiteY3" fmla="*/ 1347939 h 1347939"/>
                <a:gd name="connsiteX4" fmla="*/ 0 w 16078200"/>
                <a:gd name="connsiteY4" fmla="*/ 0 h 1347939"/>
                <a:gd name="connsiteX0" fmla="*/ 0 w 16078200"/>
                <a:gd name="connsiteY0" fmla="*/ 0 h 1411763"/>
                <a:gd name="connsiteX1" fmla="*/ 16078200 w 16078200"/>
                <a:gd name="connsiteY1" fmla="*/ 0 h 1411763"/>
                <a:gd name="connsiteX2" fmla="*/ 16047720 w 16078200"/>
                <a:gd name="connsiteY2" fmla="*/ 1411763 h 1411763"/>
                <a:gd name="connsiteX3" fmla="*/ 118110 w 16078200"/>
                <a:gd name="connsiteY3" fmla="*/ 1347939 h 1411763"/>
                <a:gd name="connsiteX4" fmla="*/ 0 w 16078200"/>
                <a:gd name="connsiteY4" fmla="*/ 0 h 1411763"/>
                <a:gd name="connsiteX0" fmla="*/ 3810 w 16082010"/>
                <a:gd name="connsiteY0" fmla="*/ 0 h 1411763"/>
                <a:gd name="connsiteX1" fmla="*/ 16082010 w 16082010"/>
                <a:gd name="connsiteY1" fmla="*/ 0 h 1411763"/>
                <a:gd name="connsiteX2" fmla="*/ 16051530 w 16082010"/>
                <a:gd name="connsiteY2" fmla="*/ 1411763 h 1411763"/>
                <a:gd name="connsiteX3" fmla="*/ 0 w 16082010"/>
                <a:gd name="connsiteY3" fmla="*/ 1393124 h 1411763"/>
                <a:gd name="connsiteX4" fmla="*/ 3810 w 16082010"/>
                <a:gd name="connsiteY4" fmla="*/ 0 h 1411763"/>
                <a:gd name="connsiteX0" fmla="*/ 3810 w 16112490"/>
                <a:gd name="connsiteY0" fmla="*/ 0 h 1502133"/>
                <a:gd name="connsiteX1" fmla="*/ 16082010 w 16112490"/>
                <a:gd name="connsiteY1" fmla="*/ 0 h 1502133"/>
                <a:gd name="connsiteX2" fmla="*/ 16112490 w 16112490"/>
                <a:gd name="connsiteY2" fmla="*/ 1502133 h 1502133"/>
                <a:gd name="connsiteX3" fmla="*/ 0 w 16112490"/>
                <a:gd name="connsiteY3" fmla="*/ 1393124 h 1502133"/>
                <a:gd name="connsiteX4" fmla="*/ 3810 w 16112490"/>
                <a:gd name="connsiteY4" fmla="*/ 0 h 1502133"/>
                <a:gd name="connsiteX0" fmla="*/ 3810 w 16112490"/>
                <a:gd name="connsiteY0" fmla="*/ 0 h 1623345"/>
                <a:gd name="connsiteX1" fmla="*/ 16082010 w 16112490"/>
                <a:gd name="connsiteY1" fmla="*/ 0 h 1623345"/>
                <a:gd name="connsiteX2" fmla="*/ 16112490 w 16112490"/>
                <a:gd name="connsiteY2" fmla="*/ 1502133 h 1623345"/>
                <a:gd name="connsiteX3" fmla="*/ 0 w 16112490"/>
                <a:gd name="connsiteY3" fmla="*/ 1623345 h 1623345"/>
                <a:gd name="connsiteX4" fmla="*/ 3810 w 16112490"/>
                <a:gd name="connsiteY4" fmla="*/ 0 h 1623345"/>
                <a:gd name="connsiteX0" fmla="*/ 3810 w 16112490"/>
                <a:gd name="connsiteY0" fmla="*/ 0 h 1787789"/>
                <a:gd name="connsiteX1" fmla="*/ 16082010 w 16112490"/>
                <a:gd name="connsiteY1" fmla="*/ 0 h 1787789"/>
                <a:gd name="connsiteX2" fmla="*/ 16112490 w 16112490"/>
                <a:gd name="connsiteY2" fmla="*/ 1502133 h 1787789"/>
                <a:gd name="connsiteX3" fmla="*/ 0 w 16112490"/>
                <a:gd name="connsiteY3" fmla="*/ 1787789 h 1787789"/>
                <a:gd name="connsiteX4" fmla="*/ 3810 w 16112490"/>
                <a:gd name="connsiteY4" fmla="*/ 0 h 1787789"/>
                <a:gd name="connsiteX0" fmla="*/ 3810 w 16126292"/>
                <a:gd name="connsiteY0" fmla="*/ 0 h 1787789"/>
                <a:gd name="connsiteX1" fmla="*/ 16082010 w 16126292"/>
                <a:gd name="connsiteY1" fmla="*/ 0 h 1787789"/>
                <a:gd name="connsiteX2" fmla="*/ 16126292 w 16126292"/>
                <a:gd name="connsiteY2" fmla="*/ 1765243 h 1787789"/>
                <a:gd name="connsiteX3" fmla="*/ 0 w 16126292"/>
                <a:gd name="connsiteY3" fmla="*/ 1787789 h 1787789"/>
                <a:gd name="connsiteX4" fmla="*/ 3810 w 16126292"/>
                <a:gd name="connsiteY4" fmla="*/ 0 h 1787789"/>
                <a:gd name="connsiteX0" fmla="*/ 3810 w 16098689"/>
                <a:gd name="connsiteY0" fmla="*/ 0 h 1798132"/>
                <a:gd name="connsiteX1" fmla="*/ 16082010 w 16098689"/>
                <a:gd name="connsiteY1" fmla="*/ 0 h 1798132"/>
                <a:gd name="connsiteX2" fmla="*/ 16098689 w 16098689"/>
                <a:gd name="connsiteY2" fmla="*/ 1798132 h 1798132"/>
                <a:gd name="connsiteX3" fmla="*/ 0 w 16098689"/>
                <a:gd name="connsiteY3" fmla="*/ 1787789 h 1798132"/>
                <a:gd name="connsiteX4" fmla="*/ 3810 w 16098689"/>
                <a:gd name="connsiteY4" fmla="*/ 0 h 1798132"/>
                <a:gd name="connsiteX0" fmla="*/ 3810 w 16082010"/>
                <a:gd name="connsiteY0" fmla="*/ 0 h 1798132"/>
                <a:gd name="connsiteX1" fmla="*/ 16082010 w 16082010"/>
                <a:gd name="connsiteY1" fmla="*/ 0 h 1798132"/>
                <a:gd name="connsiteX2" fmla="*/ 16071086 w 16082010"/>
                <a:gd name="connsiteY2" fmla="*/ 1798132 h 1798132"/>
                <a:gd name="connsiteX3" fmla="*/ 0 w 16082010"/>
                <a:gd name="connsiteY3" fmla="*/ 1787789 h 1798132"/>
                <a:gd name="connsiteX4" fmla="*/ 3810 w 16082010"/>
                <a:gd name="connsiteY4" fmla="*/ 0 h 1798132"/>
                <a:gd name="connsiteX0" fmla="*/ 3810 w 16085689"/>
                <a:gd name="connsiteY0" fmla="*/ 0 h 1798132"/>
                <a:gd name="connsiteX1" fmla="*/ 16082010 w 16085689"/>
                <a:gd name="connsiteY1" fmla="*/ 0 h 1798132"/>
                <a:gd name="connsiteX2" fmla="*/ 16084888 w 16085689"/>
                <a:gd name="connsiteY2" fmla="*/ 1798132 h 1798132"/>
                <a:gd name="connsiteX3" fmla="*/ 0 w 16085689"/>
                <a:gd name="connsiteY3" fmla="*/ 1787789 h 1798132"/>
                <a:gd name="connsiteX4" fmla="*/ 3810 w 16085689"/>
                <a:gd name="connsiteY4" fmla="*/ 0 h 179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5689" h="1798132">
                  <a:moveTo>
                    <a:pt x="3810" y="0"/>
                  </a:moveTo>
                  <a:lnTo>
                    <a:pt x="16082010" y="0"/>
                  </a:lnTo>
                  <a:cubicBezTo>
                    <a:pt x="16078369" y="599377"/>
                    <a:pt x="16088529" y="1198755"/>
                    <a:pt x="16084888" y="1798132"/>
                  </a:cubicBezTo>
                  <a:lnTo>
                    <a:pt x="0" y="1787789"/>
                  </a:lnTo>
                  <a:lnTo>
                    <a:pt x="3810" y="0"/>
                  </a:lnTo>
                  <a:close/>
                </a:path>
              </a:pathLst>
            </a:custGeom>
            <a:solidFill>
              <a:srgbClr val="C8102E"/>
            </a:solidFill>
          </p:spPr>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Previous Work</a:t>
              </a:r>
            </a:p>
          </p:txBody>
        </p:sp>
      </p:grpSp>
      <p:sp>
        <p:nvSpPr>
          <p:cNvPr id="14343" name="Rectangle 34"/>
          <p:cNvSpPr>
            <a:spLocks noChangeArrowheads="1"/>
          </p:cNvSpPr>
          <p:nvPr/>
        </p:nvSpPr>
        <p:spPr bwMode="auto">
          <a:xfrm>
            <a:off x="29849352" y="5497671"/>
            <a:ext cx="14009362" cy="1217218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50" name="Rectangle 8"/>
          <p:cNvSpPr/>
          <p:nvPr/>
        </p:nvSpPr>
        <p:spPr>
          <a:xfrm>
            <a:off x="29834775" y="5497676"/>
            <a:ext cx="14026118" cy="754053"/>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618692"/>
              <a:gd name="connsiteX1" fmla="*/ 16230600 w 16230600"/>
              <a:gd name="connsiteY1" fmla="*/ 0 h 1618692"/>
              <a:gd name="connsiteX2" fmla="*/ 16173450 w 16230600"/>
              <a:gd name="connsiteY2" fmla="*/ 1257958 h 1618692"/>
              <a:gd name="connsiteX3" fmla="*/ 28575 w 16230600"/>
              <a:gd name="connsiteY3" fmla="*/ 1618692 h 1618692"/>
              <a:gd name="connsiteX4" fmla="*/ 0 w 16230600"/>
              <a:gd name="connsiteY4" fmla="*/ 0 h 1618692"/>
              <a:gd name="connsiteX0" fmla="*/ 0 w 16233122"/>
              <a:gd name="connsiteY0" fmla="*/ 0 h 1618692"/>
              <a:gd name="connsiteX1" fmla="*/ 16230600 w 16233122"/>
              <a:gd name="connsiteY1" fmla="*/ 0 h 1618692"/>
              <a:gd name="connsiteX2" fmla="*/ 16233122 w 16233122"/>
              <a:gd name="connsiteY2" fmla="*/ 1591652 h 1618692"/>
              <a:gd name="connsiteX3" fmla="*/ 28575 w 16233122"/>
              <a:gd name="connsiteY3" fmla="*/ 1618692 h 1618692"/>
              <a:gd name="connsiteX4" fmla="*/ 0 w 16233122"/>
              <a:gd name="connsiteY4" fmla="*/ 0 h 1618692"/>
              <a:gd name="connsiteX0" fmla="*/ 16889 w 16250011"/>
              <a:gd name="connsiteY0" fmla="*/ 0 h 1985100"/>
              <a:gd name="connsiteX1" fmla="*/ 16247489 w 16250011"/>
              <a:gd name="connsiteY1" fmla="*/ 0 h 1985100"/>
              <a:gd name="connsiteX2" fmla="*/ 16250011 w 16250011"/>
              <a:gd name="connsiteY2" fmla="*/ 1591652 h 1985100"/>
              <a:gd name="connsiteX3" fmla="*/ 0 w 16250011"/>
              <a:gd name="connsiteY3" fmla="*/ 1985100 h 1985100"/>
              <a:gd name="connsiteX4" fmla="*/ 16889 w 16250011"/>
              <a:gd name="connsiteY4" fmla="*/ 0 h 1985100"/>
              <a:gd name="connsiteX0" fmla="*/ 16889 w 16280321"/>
              <a:gd name="connsiteY0" fmla="*/ 0 h 1985100"/>
              <a:gd name="connsiteX1" fmla="*/ 16247489 w 16280321"/>
              <a:gd name="connsiteY1" fmla="*/ 0 h 1985100"/>
              <a:gd name="connsiteX2" fmla="*/ 16280321 w 16280321"/>
              <a:gd name="connsiteY2" fmla="*/ 1866458 h 1985100"/>
              <a:gd name="connsiteX3" fmla="*/ 0 w 16280321"/>
              <a:gd name="connsiteY3" fmla="*/ 1985100 h 1985100"/>
              <a:gd name="connsiteX4" fmla="*/ 16889 w 16280321"/>
              <a:gd name="connsiteY4" fmla="*/ 0 h 1985100"/>
              <a:gd name="connsiteX0" fmla="*/ 16889 w 16280321"/>
              <a:gd name="connsiteY0" fmla="*/ 0 h 1988596"/>
              <a:gd name="connsiteX1" fmla="*/ 16247489 w 16280321"/>
              <a:gd name="connsiteY1" fmla="*/ 0 h 1988596"/>
              <a:gd name="connsiteX2" fmla="*/ 16280321 w 16280321"/>
              <a:gd name="connsiteY2" fmla="*/ 1988596 h 1988596"/>
              <a:gd name="connsiteX3" fmla="*/ 0 w 16280321"/>
              <a:gd name="connsiteY3" fmla="*/ 1985100 h 1988596"/>
              <a:gd name="connsiteX4" fmla="*/ 16889 w 16280321"/>
              <a:gd name="connsiteY4" fmla="*/ 0 h 1988596"/>
              <a:gd name="connsiteX0" fmla="*/ 16889 w 16247524"/>
              <a:gd name="connsiteY0" fmla="*/ 0 h 1988596"/>
              <a:gd name="connsiteX1" fmla="*/ 16247489 w 16247524"/>
              <a:gd name="connsiteY1" fmla="*/ 0 h 1988596"/>
              <a:gd name="connsiteX2" fmla="*/ 16234857 w 16247524"/>
              <a:gd name="connsiteY2" fmla="*/ 1988596 h 1988596"/>
              <a:gd name="connsiteX3" fmla="*/ 0 w 16247524"/>
              <a:gd name="connsiteY3" fmla="*/ 1985100 h 1988596"/>
              <a:gd name="connsiteX4" fmla="*/ 16889 w 16247524"/>
              <a:gd name="connsiteY4" fmla="*/ 0 h 1988596"/>
              <a:gd name="connsiteX0" fmla="*/ 16889 w 16250013"/>
              <a:gd name="connsiteY0" fmla="*/ 0 h 1985100"/>
              <a:gd name="connsiteX1" fmla="*/ 16247489 w 16250013"/>
              <a:gd name="connsiteY1" fmla="*/ 0 h 1985100"/>
              <a:gd name="connsiteX2" fmla="*/ 16250013 w 16250013"/>
              <a:gd name="connsiteY2" fmla="*/ 1958060 h 1985100"/>
              <a:gd name="connsiteX3" fmla="*/ 0 w 16250013"/>
              <a:gd name="connsiteY3" fmla="*/ 1985100 h 1985100"/>
              <a:gd name="connsiteX4" fmla="*/ 16889 w 16250013"/>
              <a:gd name="connsiteY4" fmla="*/ 0 h 198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013" h="1985100">
                <a:moveTo>
                  <a:pt x="16889" y="0"/>
                </a:moveTo>
                <a:lnTo>
                  <a:pt x="16247489" y="0"/>
                </a:lnTo>
                <a:cubicBezTo>
                  <a:pt x="16248330" y="530551"/>
                  <a:pt x="16249172" y="1427509"/>
                  <a:pt x="16250013" y="1958060"/>
                </a:cubicBezTo>
                <a:lnTo>
                  <a:pt x="0" y="1985100"/>
                </a:lnTo>
                <a:lnTo>
                  <a:pt x="16889" y="0"/>
                </a:lnTo>
                <a:close/>
              </a:path>
            </a:pathLst>
          </a:custGeom>
          <a:solidFill>
            <a:srgbClr val="C8102E"/>
          </a:solidFill>
        </p:spPr>
        <p:txBody>
          <a:bodyPr wrap="square">
            <a:spAutoFit/>
          </a:bodyPr>
          <a:lstStyle/>
          <a:p>
            <a:pPr algn="ctr">
              <a:defRPr/>
            </a:pPr>
            <a:r>
              <a:rPr lang="en-US" sz="4300" baseline="0" dirty="0">
                <a:solidFill>
                  <a:schemeClr val="bg1"/>
                </a:solidFill>
                <a:latin typeface="Arial" charset="0"/>
                <a:ea typeface="宋体" charset="0"/>
                <a:cs typeface="ＭＳ Ｐゴシック" charset="0"/>
              </a:rPr>
              <a:t>Results</a:t>
            </a:r>
            <a:endParaRPr lang="en-US" sz="4300" baseline="0" dirty="0">
              <a:solidFill>
                <a:schemeClr val="bg1"/>
              </a:solidFill>
              <a:latin typeface="Arial" charset="0"/>
              <a:ea typeface="ＭＳ Ｐゴシック" charset="0"/>
              <a:cs typeface="ＭＳ Ｐゴシック" charset="0"/>
            </a:endParaRPr>
          </a:p>
        </p:txBody>
      </p:sp>
      <p:grpSp>
        <p:nvGrpSpPr>
          <p:cNvPr id="25" name="Group 24"/>
          <p:cNvGrpSpPr/>
          <p:nvPr/>
        </p:nvGrpSpPr>
        <p:grpSpPr>
          <a:xfrm>
            <a:off x="29881296" y="23359804"/>
            <a:ext cx="14009904" cy="5787019"/>
            <a:chOff x="34823399" y="26522362"/>
            <a:chExt cx="15555080" cy="6081711"/>
          </a:xfrm>
        </p:grpSpPr>
        <p:sp>
          <p:nvSpPr>
            <p:cNvPr id="14344" name="Rectangle 36"/>
            <p:cNvSpPr>
              <a:spLocks noChangeArrowheads="1"/>
            </p:cNvSpPr>
            <p:nvPr/>
          </p:nvSpPr>
          <p:spPr bwMode="auto">
            <a:xfrm>
              <a:off x="34823399" y="26522362"/>
              <a:ext cx="15547215" cy="608171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68" name="Rectangle 2"/>
            <p:cNvSpPr txBox="1">
              <a:spLocks noChangeArrowheads="1"/>
            </p:cNvSpPr>
            <p:nvPr/>
          </p:nvSpPr>
          <p:spPr>
            <a:xfrm>
              <a:off x="34835797" y="26522362"/>
              <a:ext cx="15542682" cy="819991"/>
            </a:xfrm>
            <a:custGeom>
              <a:avLst/>
              <a:gdLst>
                <a:gd name="connsiteX0" fmla="*/ 0 w 15528165"/>
                <a:gd name="connsiteY0" fmla="*/ 0 h 838200"/>
                <a:gd name="connsiteX1" fmla="*/ 15528165 w 15528165"/>
                <a:gd name="connsiteY1" fmla="*/ 0 h 838200"/>
                <a:gd name="connsiteX2" fmla="*/ 15528165 w 15528165"/>
                <a:gd name="connsiteY2" fmla="*/ 838200 h 838200"/>
                <a:gd name="connsiteX3" fmla="*/ 0 w 15528165"/>
                <a:gd name="connsiteY3" fmla="*/ 838200 h 838200"/>
                <a:gd name="connsiteX4" fmla="*/ 0 w 15528165"/>
                <a:gd name="connsiteY4" fmla="*/ 0 h 838200"/>
                <a:gd name="connsiteX0" fmla="*/ 0 w 15528165"/>
                <a:gd name="connsiteY0" fmla="*/ 0 h 939800"/>
                <a:gd name="connsiteX1" fmla="*/ 15528165 w 15528165"/>
                <a:gd name="connsiteY1" fmla="*/ 0 h 939800"/>
                <a:gd name="connsiteX2" fmla="*/ 15528165 w 15528165"/>
                <a:gd name="connsiteY2" fmla="*/ 838200 h 939800"/>
                <a:gd name="connsiteX3" fmla="*/ 14515 w 15528165"/>
                <a:gd name="connsiteY3" fmla="*/ 939800 h 939800"/>
                <a:gd name="connsiteX4" fmla="*/ 0 w 15528165"/>
                <a:gd name="connsiteY4" fmla="*/ 0 h 939800"/>
                <a:gd name="connsiteX0" fmla="*/ 14514 w 15542679"/>
                <a:gd name="connsiteY0" fmla="*/ 0 h 896257"/>
                <a:gd name="connsiteX1" fmla="*/ 15542679 w 15542679"/>
                <a:gd name="connsiteY1" fmla="*/ 0 h 896257"/>
                <a:gd name="connsiteX2" fmla="*/ 15542679 w 15542679"/>
                <a:gd name="connsiteY2" fmla="*/ 838200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896257"/>
                <a:gd name="connsiteX1" fmla="*/ 15542679 w 15542679"/>
                <a:gd name="connsiteY1" fmla="*/ 0 h 896257"/>
                <a:gd name="connsiteX2" fmla="*/ 15528164 w 15542679"/>
                <a:gd name="connsiteY2" fmla="*/ 867228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499136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19990 h 925285"/>
                <a:gd name="connsiteX4" fmla="*/ 14514 w 15542679"/>
                <a:gd name="connsiteY4" fmla="*/ 0 h 925285"/>
                <a:gd name="connsiteX0" fmla="*/ 14514 w 15542679"/>
                <a:gd name="connsiteY0" fmla="*/ 0 h 819990"/>
                <a:gd name="connsiteX1" fmla="*/ 15542679 w 15542679"/>
                <a:gd name="connsiteY1" fmla="*/ 0 h 819990"/>
                <a:gd name="connsiteX2" fmla="*/ 15542679 w 15542679"/>
                <a:gd name="connsiteY2" fmla="*/ 818511 h 819990"/>
                <a:gd name="connsiteX3" fmla="*/ 0 w 15542679"/>
                <a:gd name="connsiteY3" fmla="*/ 819990 h 819990"/>
                <a:gd name="connsiteX4" fmla="*/ 14514 w 15542679"/>
                <a:gd name="connsiteY4" fmla="*/ 0 h 81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2679" h="819990">
                  <a:moveTo>
                    <a:pt x="14514" y="0"/>
                  </a:moveTo>
                  <a:lnTo>
                    <a:pt x="15542679" y="0"/>
                  </a:lnTo>
                  <a:lnTo>
                    <a:pt x="15542679" y="818511"/>
                  </a:lnTo>
                  <a:lnTo>
                    <a:pt x="0" y="819990"/>
                  </a:lnTo>
                  <a:lnTo>
                    <a:pt x="14514" y="0"/>
                  </a:lnTo>
                  <a:close/>
                </a:path>
              </a:pathLst>
            </a:custGeom>
            <a:solidFill>
              <a:srgbClr val="C8102E"/>
            </a:solidFill>
          </p:spPr>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Future Direction</a:t>
              </a:r>
              <a:endParaRPr lang="en-US" baseline="0" dirty="0">
                <a:solidFill>
                  <a:schemeClr val="bg1"/>
                </a:solidFill>
                <a:ea typeface="ヒラギノ角ゴ Pro W3" charset="-128"/>
              </a:endParaRPr>
            </a:p>
          </p:txBody>
        </p:sp>
      </p:grpSp>
      <p:grpSp>
        <p:nvGrpSpPr>
          <p:cNvPr id="26" name="Group 25"/>
          <p:cNvGrpSpPr/>
          <p:nvPr/>
        </p:nvGrpSpPr>
        <p:grpSpPr>
          <a:xfrm>
            <a:off x="29821593" y="29489405"/>
            <a:ext cx="14053421" cy="3392972"/>
            <a:chOff x="34819727" y="32972872"/>
            <a:chExt cx="15564112" cy="3150691"/>
          </a:xfrm>
        </p:grpSpPr>
        <p:sp>
          <p:nvSpPr>
            <p:cNvPr id="14345" name="Rectangle 43"/>
            <p:cNvSpPr>
              <a:spLocks noChangeArrowheads="1"/>
            </p:cNvSpPr>
            <p:nvPr/>
          </p:nvSpPr>
          <p:spPr bwMode="auto">
            <a:xfrm>
              <a:off x="34823400" y="32972873"/>
              <a:ext cx="15544800" cy="315069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69" name="Rectangle 2"/>
            <p:cNvSpPr txBox="1">
              <a:spLocks noChangeArrowheads="1"/>
            </p:cNvSpPr>
            <p:nvPr/>
          </p:nvSpPr>
          <p:spPr>
            <a:xfrm>
              <a:off x="34819727" y="32972872"/>
              <a:ext cx="15564112" cy="768525"/>
            </a:xfrm>
            <a:custGeom>
              <a:avLst/>
              <a:gdLst>
                <a:gd name="connsiteX0" fmla="*/ 0 w 15525751"/>
                <a:gd name="connsiteY0" fmla="*/ 0 h 815181"/>
                <a:gd name="connsiteX1" fmla="*/ 15525751 w 15525751"/>
                <a:gd name="connsiteY1" fmla="*/ 0 h 815181"/>
                <a:gd name="connsiteX2" fmla="*/ 15525751 w 15525751"/>
                <a:gd name="connsiteY2" fmla="*/ 815181 h 815181"/>
                <a:gd name="connsiteX3" fmla="*/ 0 w 15525751"/>
                <a:gd name="connsiteY3" fmla="*/ 815181 h 815181"/>
                <a:gd name="connsiteX4" fmla="*/ 0 w 15525751"/>
                <a:gd name="connsiteY4" fmla="*/ 0 h 815181"/>
                <a:gd name="connsiteX0" fmla="*/ 0 w 15525751"/>
                <a:gd name="connsiteY0" fmla="*/ 0 h 887752"/>
                <a:gd name="connsiteX1" fmla="*/ 15525751 w 15525751"/>
                <a:gd name="connsiteY1" fmla="*/ 0 h 887752"/>
                <a:gd name="connsiteX2" fmla="*/ 15525751 w 15525751"/>
                <a:gd name="connsiteY2" fmla="*/ 815181 h 887752"/>
                <a:gd name="connsiteX3" fmla="*/ 0 w 15525751"/>
                <a:gd name="connsiteY3" fmla="*/ 887752 h 887752"/>
                <a:gd name="connsiteX4" fmla="*/ 0 w 15525751"/>
                <a:gd name="connsiteY4" fmla="*/ 0 h 887752"/>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887752 h 916781"/>
                <a:gd name="connsiteX4" fmla="*/ 0 w 15540266"/>
                <a:gd name="connsiteY4" fmla="*/ 0 h 916781"/>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739496 h 916781"/>
                <a:gd name="connsiteX4" fmla="*/ 0 w 15540266"/>
                <a:gd name="connsiteY4" fmla="*/ 0 h 916781"/>
                <a:gd name="connsiteX0" fmla="*/ 0 w 15525751"/>
                <a:gd name="connsiteY0" fmla="*/ 0 h 768525"/>
                <a:gd name="connsiteX1" fmla="*/ 15525751 w 15525751"/>
                <a:gd name="connsiteY1" fmla="*/ 0 h 768525"/>
                <a:gd name="connsiteX2" fmla="*/ 15508116 w 15525751"/>
                <a:gd name="connsiteY2" fmla="*/ 768525 h 768525"/>
                <a:gd name="connsiteX3" fmla="*/ 0 w 15525751"/>
                <a:gd name="connsiteY3" fmla="*/ 739496 h 768525"/>
                <a:gd name="connsiteX4" fmla="*/ 0 w 15525751"/>
                <a:gd name="connsiteY4" fmla="*/ 0 h 768525"/>
                <a:gd name="connsiteX0" fmla="*/ 0 w 15540215"/>
                <a:gd name="connsiteY0" fmla="*/ 0 h 768525"/>
                <a:gd name="connsiteX1" fmla="*/ 15525751 w 15540215"/>
                <a:gd name="connsiteY1" fmla="*/ 0 h 768525"/>
                <a:gd name="connsiteX2" fmla="*/ 15540215 w 15540215"/>
                <a:gd name="connsiteY2" fmla="*/ 768525 h 768525"/>
                <a:gd name="connsiteX3" fmla="*/ 0 w 15540215"/>
                <a:gd name="connsiteY3" fmla="*/ 739496 h 768525"/>
                <a:gd name="connsiteX4" fmla="*/ 0 w 15540215"/>
                <a:gd name="connsiteY4" fmla="*/ 0 h 768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0215" h="768525">
                  <a:moveTo>
                    <a:pt x="0" y="0"/>
                  </a:moveTo>
                  <a:lnTo>
                    <a:pt x="15525751" y="0"/>
                  </a:lnTo>
                  <a:lnTo>
                    <a:pt x="15540215" y="768525"/>
                  </a:lnTo>
                  <a:lnTo>
                    <a:pt x="0" y="739496"/>
                  </a:lnTo>
                  <a:lnTo>
                    <a:pt x="0" y="0"/>
                  </a:lnTo>
                  <a:close/>
                </a:path>
              </a:pathLst>
            </a:custGeom>
            <a:solidFill>
              <a:srgbClr val="C8102E"/>
            </a:solidFill>
          </p:spPr>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Acknowledgments</a:t>
              </a:r>
              <a:endParaRPr lang="en-US" baseline="0" dirty="0">
                <a:solidFill>
                  <a:schemeClr val="bg1"/>
                </a:solidFill>
                <a:ea typeface="ヒラギノ角ゴ Pro W3" charset="-128"/>
              </a:endParaRPr>
            </a:p>
          </p:txBody>
        </p:sp>
      </p:grpSp>
      <p:sp>
        <p:nvSpPr>
          <p:cNvPr id="51" name="TextBox 50"/>
          <p:cNvSpPr txBox="1"/>
          <p:nvPr/>
        </p:nvSpPr>
        <p:spPr>
          <a:xfrm>
            <a:off x="177936" y="19981419"/>
            <a:ext cx="14337077" cy="12638004"/>
          </a:xfrm>
          <a:prstGeom prst="rect">
            <a:avLst/>
          </a:prstGeom>
          <a:noFill/>
        </p:spPr>
        <p:txBody>
          <a:bodyPr wrap="square" lIns="79925" tIns="39970" rIns="79925" bIns="39970" rtlCol="0">
            <a:spAutoFit/>
          </a:bodyPr>
          <a:lstStyle/>
          <a:p>
            <a:pPr algn="just"/>
            <a:r>
              <a:rPr lang="en-US" sz="4800" u="sng" baseline="0" dirty="0">
                <a:latin typeface="Calibri" panose="020F0502020204030204" pitchFamily="34" charset="0"/>
              </a:rPr>
              <a:t>Explainable Machine Learning for Glaucoma Diagnosis</a:t>
            </a:r>
            <a:r>
              <a:rPr lang="en-US" sz="4800" baseline="0" dirty="0">
                <a:latin typeface="Calibri" panose="020F0502020204030204" pitchFamily="34" charset="0"/>
              </a:rPr>
              <a:t>: This study developed a machine learning model for glaucoma diagnosis using clinical data and tests like RNFL OCT and fundus photography. The model, especially effective with the </a:t>
            </a:r>
            <a:r>
              <a:rPr lang="en-US" sz="4800" baseline="0" dirty="0" err="1">
                <a:latin typeface="Calibri" panose="020F0502020204030204" pitchFamily="34" charset="0"/>
              </a:rPr>
              <a:t>XGboost</a:t>
            </a:r>
            <a:r>
              <a:rPr lang="en-US" sz="4800" baseline="0" dirty="0">
                <a:latin typeface="Calibri" panose="020F0502020204030204" pitchFamily="34" charset="0"/>
              </a:rPr>
              <a:t> algorithm (92.4% accuracy), employed explainable AI techniques like SHAP for interpretation, marking a significant advancement in eye disease diagnosis.</a:t>
            </a:r>
          </a:p>
          <a:p>
            <a:pPr algn="just"/>
            <a:endParaRPr lang="en-US" sz="4800" baseline="0" dirty="0">
              <a:latin typeface="Calibri" panose="020F0502020204030204" pitchFamily="34" charset="0"/>
            </a:endParaRPr>
          </a:p>
          <a:p>
            <a:pPr algn="just"/>
            <a:r>
              <a:rPr lang="en-US" sz="4800" u="sng" baseline="0" dirty="0">
                <a:latin typeface="Calibri" panose="020F0502020204030204" pitchFamily="34" charset="0"/>
              </a:rPr>
              <a:t>Glaucoma Classification Using OCT Data</a:t>
            </a:r>
            <a:r>
              <a:rPr lang="en-US" sz="4800" baseline="0" dirty="0">
                <a:latin typeface="Calibri" panose="020F0502020204030204" pitchFamily="34" charset="0"/>
              </a:rPr>
              <a:t>: </a:t>
            </a:r>
          </a:p>
          <a:p>
            <a:pPr algn="just"/>
            <a:r>
              <a:rPr lang="en-US" sz="4800" baseline="0" dirty="0">
                <a:latin typeface="Calibri" panose="020F0502020204030204" pitchFamily="34" charset="0"/>
              </a:rPr>
              <a:t>Focusing on SD-OCT data, this research used clustering methods like k-means and hierarchical analysis to classify eyes as healthy or glaucomatous. The model-based clustering method proved most accurate (91.7%), demonstrating the effectiveness of clustering algorithms in understanding glaucoma through SD-OCT parameters.</a:t>
            </a:r>
          </a:p>
        </p:txBody>
      </p:sp>
      <p:sp>
        <p:nvSpPr>
          <p:cNvPr id="53" name="TextBox 52"/>
          <p:cNvSpPr txBox="1"/>
          <p:nvPr/>
        </p:nvSpPr>
        <p:spPr>
          <a:xfrm>
            <a:off x="29955250" y="6231551"/>
            <a:ext cx="14337077" cy="11376121"/>
          </a:xfrm>
          <a:prstGeom prst="rect">
            <a:avLst/>
          </a:prstGeom>
          <a:noFill/>
        </p:spPr>
        <p:txBody>
          <a:bodyPr wrap="square" lIns="79925" tIns="39970" rIns="79925" bIns="39970" rtlCol="0">
            <a:spAutoFit/>
          </a:bodyPr>
          <a:lstStyle/>
          <a:p>
            <a:pPr algn="ctr"/>
            <a:r>
              <a:rPr lang="en-US" sz="4800" baseline="0" dirty="0">
                <a:latin typeface="Calibri" panose="020F0502020204030204" pitchFamily="34" charset="0"/>
              </a:rPr>
              <a:t>SVM</a:t>
            </a:r>
            <a:endParaRPr lang="en-US" sz="4800" b="0" baseline="0" dirty="0">
              <a:latin typeface="Calibri" panose="020F0502020204030204" pitchFamily="34" charset="0"/>
            </a:endParaRPr>
          </a:p>
          <a:p>
            <a:pPr marL="457200" indent="-457200" algn="just">
              <a:buFont typeface="Arial" panose="020B0604020202020204" pitchFamily="34" charset="0"/>
              <a:buChar char="•"/>
            </a:pPr>
            <a:r>
              <a:rPr lang="en-US" baseline="0" dirty="0">
                <a:latin typeface="Calibri" panose="020F0502020204030204" pitchFamily="34" charset="0"/>
              </a:rPr>
              <a:t>Overall Accuracy</a:t>
            </a:r>
            <a:r>
              <a:rPr lang="en-US" b="0" baseline="0" dirty="0">
                <a:latin typeface="Calibri" panose="020F0502020204030204" pitchFamily="34" charset="0"/>
              </a:rPr>
              <a:t>: 73.53%</a:t>
            </a:r>
          </a:p>
          <a:p>
            <a:pPr algn="just"/>
            <a:endParaRPr lang="en-US" b="0" baseline="0" dirty="0">
              <a:latin typeface="Calibri" panose="020F0502020204030204" pitchFamily="34" charset="0"/>
            </a:endParaRPr>
          </a:p>
          <a:p>
            <a:pPr algn="ctr"/>
            <a:r>
              <a:rPr lang="en-US" sz="4800" baseline="0" dirty="0">
                <a:latin typeface="Calibri" panose="020F0502020204030204" pitchFamily="34" charset="0"/>
              </a:rPr>
              <a:t>Random Forest</a:t>
            </a:r>
          </a:p>
          <a:p>
            <a:pPr marL="457200" indent="-457200" algn="just">
              <a:buFont typeface="Arial" panose="020B0604020202020204" pitchFamily="34" charset="0"/>
              <a:buChar char="•"/>
            </a:pPr>
            <a:r>
              <a:rPr lang="en-US" sz="4000" baseline="0" dirty="0">
                <a:latin typeface="Calibri" panose="020F0502020204030204" pitchFamily="34" charset="0"/>
              </a:rPr>
              <a:t>Overall Accuracy</a:t>
            </a:r>
            <a:r>
              <a:rPr lang="en-US" sz="4000" b="0" baseline="0" dirty="0">
                <a:latin typeface="Calibri" panose="020F0502020204030204" pitchFamily="34" charset="0"/>
              </a:rPr>
              <a:t>: 93.14%</a:t>
            </a:r>
          </a:p>
          <a:p>
            <a:pPr algn="just"/>
            <a:endParaRPr lang="en-US" b="0" baseline="0" dirty="0">
              <a:latin typeface="Calibri" panose="020F0502020204030204" pitchFamily="34" charset="0"/>
            </a:endParaRPr>
          </a:p>
          <a:p>
            <a:pPr algn="ctr"/>
            <a:r>
              <a:rPr lang="en-US" sz="4800" baseline="0" dirty="0">
                <a:latin typeface="Calibri" panose="020F0502020204030204" pitchFamily="34" charset="0"/>
              </a:rPr>
              <a:t>CNN</a:t>
            </a:r>
          </a:p>
          <a:p>
            <a:pPr algn="ctr"/>
            <a:r>
              <a:rPr lang="en-US" sz="4800" baseline="0" dirty="0">
                <a:latin typeface="Calibri" panose="020F0502020204030204" pitchFamily="34" charset="0"/>
              </a:rPr>
              <a:t>(Average for all optimizers)</a:t>
            </a:r>
          </a:p>
          <a:p>
            <a:r>
              <a:rPr lang="en-US" sz="4000" baseline="0" dirty="0">
                <a:latin typeface="Calibri" panose="020F0502020204030204" pitchFamily="34" charset="0"/>
              </a:rPr>
              <a:t>Vanilla</a:t>
            </a:r>
          </a:p>
          <a:p>
            <a:pPr marL="571500" indent="-571500">
              <a:buFont typeface="Arial" panose="020B0604020202020204" pitchFamily="34" charset="0"/>
              <a:buChar char="•"/>
            </a:pPr>
            <a:r>
              <a:rPr lang="en-US" sz="4000" baseline="0" dirty="0">
                <a:latin typeface="Calibri" panose="020F0502020204030204" pitchFamily="34" charset="0"/>
              </a:rPr>
              <a:t>Overall Accuracy</a:t>
            </a:r>
            <a:r>
              <a:rPr lang="en-US" sz="4000" b="0" baseline="0" dirty="0">
                <a:latin typeface="Calibri" panose="020F0502020204030204" pitchFamily="34" charset="0"/>
              </a:rPr>
              <a:t>: 83.19%</a:t>
            </a:r>
          </a:p>
          <a:p>
            <a:r>
              <a:rPr lang="en-US" sz="4000" baseline="0" dirty="0">
                <a:latin typeface="Calibri" panose="020F0502020204030204" pitchFamily="34" charset="0"/>
              </a:rPr>
              <a:t>VGG16</a:t>
            </a:r>
          </a:p>
          <a:p>
            <a:pPr marL="571500" indent="-571500">
              <a:buFont typeface="Arial" panose="020B0604020202020204" pitchFamily="34" charset="0"/>
              <a:buChar char="•"/>
            </a:pPr>
            <a:r>
              <a:rPr lang="en-US" sz="4000" baseline="0" dirty="0">
                <a:latin typeface="Calibri" panose="020F0502020204030204" pitchFamily="34" charset="0"/>
              </a:rPr>
              <a:t>Overall Accuracy</a:t>
            </a:r>
            <a:r>
              <a:rPr lang="en-US" sz="4000" b="0" baseline="0" dirty="0">
                <a:latin typeface="Calibri" panose="020F0502020204030204" pitchFamily="34" charset="0"/>
              </a:rPr>
              <a:t>: 92.44%</a:t>
            </a:r>
          </a:p>
          <a:p>
            <a:r>
              <a:rPr lang="en-US" sz="4000" baseline="0" dirty="0">
                <a:latin typeface="Calibri" panose="020F0502020204030204" pitchFamily="34" charset="0"/>
              </a:rPr>
              <a:t>VGG19</a:t>
            </a:r>
          </a:p>
          <a:p>
            <a:pPr marL="571500" indent="-571500">
              <a:buFont typeface="Arial" panose="020B0604020202020204" pitchFamily="34" charset="0"/>
              <a:buChar char="•"/>
            </a:pPr>
            <a:r>
              <a:rPr lang="en-US" sz="4000" baseline="0" dirty="0">
                <a:latin typeface="Calibri" panose="020F0502020204030204" pitchFamily="34" charset="0"/>
              </a:rPr>
              <a:t>Overall Accuracy</a:t>
            </a:r>
            <a:r>
              <a:rPr lang="en-US" sz="4000" b="0" baseline="0" dirty="0">
                <a:latin typeface="Calibri" panose="020F0502020204030204" pitchFamily="34" charset="0"/>
              </a:rPr>
              <a:t>: 88.79%</a:t>
            </a:r>
            <a:endParaRPr lang="en-US" sz="4000" baseline="0" dirty="0">
              <a:latin typeface="Calibri" panose="020F0502020204030204" pitchFamily="34" charset="0"/>
            </a:endParaRPr>
          </a:p>
          <a:p>
            <a:r>
              <a:rPr lang="en-US" sz="4000" baseline="0" dirty="0">
                <a:latin typeface="Calibri" panose="020F0502020204030204" pitchFamily="34" charset="0"/>
              </a:rPr>
              <a:t>InceptionV3</a:t>
            </a:r>
          </a:p>
          <a:p>
            <a:pPr marL="571500" indent="-571500">
              <a:buFont typeface="Arial" panose="020B0604020202020204" pitchFamily="34" charset="0"/>
              <a:buChar char="•"/>
            </a:pPr>
            <a:r>
              <a:rPr lang="en-US" sz="4000" baseline="0" dirty="0">
                <a:latin typeface="Calibri" panose="020F0502020204030204" pitchFamily="34" charset="0"/>
              </a:rPr>
              <a:t>Overall Accuracy</a:t>
            </a:r>
            <a:r>
              <a:rPr lang="en-US" sz="4000" b="0" baseline="0" dirty="0">
                <a:latin typeface="Calibri" panose="020F0502020204030204" pitchFamily="34" charset="0"/>
              </a:rPr>
              <a:t>: 94.96%</a:t>
            </a:r>
          </a:p>
          <a:p>
            <a:r>
              <a:rPr lang="en-US" sz="4000" baseline="0" dirty="0" err="1">
                <a:latin typeface="Calibri" panose="020F0502020204030204" pitchFamily="34" charset="0"/>
              </a:rPr>
              <a:t>Xception</a:t>
            </a:r>
            <a:endParaRPr lang="en-US" sz="4000" baseline="0" dirty="0">
              <a:latin typeface="Calibri" panose="020F0502020204030204" pitchFamily="34" charset="0"/>
            </a:endParaRPr>
          </a:p>
          <a:p>
            <a:pPr marL="685800" indent="-685800">
              <a:buFont typeface="Arial" panose="020B0604020202020204" pitchFamily="34" charset="0"/>
              <a:buChar char="•"/>
            </a:pPr>
            <a:r>
              <a:rPr lang="en-US" sz="4000" baseline="0" dirty="0">
                <a:latin typeface="Calibri" panose="020F0502020204030204" pitchFamily="34" charset="0"/>
              </a:rPr>
              <a:t>Overall Accuracy</a:t>
            </a:r>
            <a:r>
              <a:rPr lang="en-US" sz="4000" b="0" baseline="0" dirty="0">
                <a:latin typeface="Calibri" panose="020F0502020204030204" pitchFamily="34" charset="0"/>
              </a:rPr>
              <a:t>: 96.78%</a:t>
            </a:r>
            <a:endParaRPr lang="en-US" sz="4800" b="0" baseline="0" dirty="0">
              <a:latin typeface="Calibri" panose="020F0502020204030204" pitchFamily="34" charset="0"/>
            </a:endParaRPr>
          </a:p>
        </p:txBody>
      </p:sp>
      <p:sp>
        <p:nvSpPr>
          <p:cNvPr id="54" name="TextBox 53"/>
          <p:cNvSpPr txBox="1"/>
          <p:nvPr/>
        </p:nvSpPr>
        <p:spPr>
          <a:xfrm>
            <a:off x="30131550" y="19160002"/>
            <a:ext cx="13428549" cy="3404708"/>
          </a:xfrm>
          <a:prstGeom prst="rect">
            <a:avLst/>
          </a:prstGeom>
          <a:noFill/>
        </p:spPr>
        <p:txBody>
          <a:bodyPr wrap="square" lIns="79925" tIns="39970" rIns="79925" bIns="39970" rtlCol="0">
            <a:spAutoFit/>
          </a:bodyPr>
          <a:lstStyle/>
          <a:p>
            <a:pPr algn="just"/>
            <a:r>
              <a:rPr lang="en-US" sz="3600" baseline="0" dirty="0">
                <a:latin typeface="Calibri" panose="020F0502020204030204" pitchFamily="34" charset="0"/>
              </a:rPr>
              <a:t>Based on the results of this research, the obvious best model was the Convolutional Neural Networks. From those, the best transfer learning architecture was the </a:t>
            </a:r>
            <a:r>
              <a:rPr lang="en-US" sz="3600" baseline="0" dirty="0" err="1">
                <a:latin typeface="Calibri" panose="020F0502020204030204" pitchFamily="34" charset="0"/>
              </a:rPr>
              <a:t>Xception</a:t>
            </a:r>
            <a:r>
              <a:rPr lang="en-US" sz="3600" baseline="0" dirty="0">
                <a:latin typeface="Calibri" panose="020F0502020204030204" pitchFamily="34" charset="0"/>
              </a:rPr>
              <a:t> architecture, which had an average accuracy of 96.78%, which is superior to the SVM and Random Forest models. Overall, 60% of all the transfer learning architectures and optimizers were a success (&gt;= 93%).</a:t>
            </a:r>
          </a:p>
        </p:txBody>
      </p:sp>
      <p:sp>
        <p:nvSpPr>
          <p:cNvPr id="55" name="TextBox 54"/>
          <p:cNvSpPr txBox="1"/>
          <p:nvPr/>
        </p:nvSpPr>
        <p:spPr>
          <a:xfrm>
            <a:off x="30131550" y="23900592"/>
            <a:ext cx="13428549" cy="5166408"/>
          </a:xfrm>
          <a:prstGeom prst="rect">
            <a:avLst/>
          </a:prstGeom>
          <a:noFill/>
        </p:spPr>
        <p:txBody>
          <a:bodyPr wrap="square" lIns="79925" tIns="39970" rIns="79925" bIns="39970" rtlCol="0">
            <a:spAutoFit/>
          </a:bodyPr>
          <a:lstStyle/>
          <a:p>
            <a:pPr algn="just">
              <a:lnSpc>
                <a:spcPct val="200000"/>
              </a:lnSpc>
            </a:pPr>
            <a:r>
              <a:rPr lang="en-US" baseline="0" dirty="0">
                <a:latin typeface="Calibri" panose="020F0502020204030204" pitchFamily="34" charset="0"/>
              </a:rPr>
              <a:t>Bouncing off from this research, the logical next steps would be to use OCT scans, which are taken from a different angle than retinal scans and use those to classify a wider array of diseases, including Diabetic Retinopathy, Age-related Macular Degeneration, Glaucoma and a whole list of others.</a:t>
            </a:r>
          </a:p>
        </p:txBody>
      </p:sp>
      <p:sp>
        <p:nvSpPr>
          <p:cNvPr id="56" name="TextBox 55"/>
          <p:cNvSpPr txBox="1"/>
          <p:nvPr/>
        </p:nvSpPr>
        <p:spPr>
          <a:xfrm>
            <a:off x="30131549" y="30344747"/>
            <a:ext cx="13428550" cy="2173601"/>
          </a:xfrm>
          <a:prstGeom prst="rect">
            <a:avLst/>
          </a:prstGeom>
          <a:noFill/>
        </p:spPr>
        <p:txBody>
          <a:bodyPr wrap="square" lIns="79925" tIns="39970" rIns="79925" bIns="39970" rtlCol="0">
            <a:spAutoFit/>
          </a:bodyPr>
          <a:lstStyle/>
          <a:p>
            <a:pPr algn="just"/>
            <a:r>
              <a:rPr lang="en-US" baseline="0" dirty="0">
                <a:latin typeface="Calibri" panose="020F0502020204030204" pitchFamily="34" charset="0"/>
              </a:rPr>
              <a:t>We thank Dr. </a:t>
            </a:r>
            <a:r>
              <a:rPr lang="en-US" baseline="0" dirty="0" err="1">
                <a:latin typeface="Calibri" panose="020F0502020204030204" pitchFamily="34" charset="0"/>
              </a:rPr>
              <a:t>Rizk</a:t>
            </a:r>
            <a:r>
              <a:rPr lang="en-US" baseline="0" dirty="0">
                <a:latin typeface="Calibri" panose="020F0502020204030204" pitchFamily="34" charset="0"/>
              </a:rPr>
              <a:t> for her insightful guidance in our Data Science 2 class, and the University of Houston for the supportive academic environment. Special appreciation goes to the staff and peers in the Department of Computer Science for their valuable contributions to our research.</a:t>
            </a:r>
          </a:p>
        </p:txBody>
      </p:sp>
      <p:pic>
        <p:nvPicPr>
          <p:cNvPr id="3" name="Picture 2">
            <a:extLst>
              <a:ext uri="{FF2B5EF4-FFF2-40B4-BE49-F238E27FC236}">
                <a16:creationId xmlns:a16="http://schemas.microsoft.com/office/drawing/2014/main" id="{438818C6-BB45-42BA-A6D4-EE1A5688C240}"/>
              </a:ext>
            </a:extLst>
          </p:cNvPr>
          <p:cNvPicPr>
            <a:picLocks noChangeAspect="1"/>
          </p:cNvPicPr>
          <p:nvPr/>
        </p:nvPicPr>
        <p:blipFill>
          <a:blip r:embed="rId3"/>
          <a:stretch>
            <a:fillRect/>
          </a:stretch>
        </p:blipFill>
        <p:spPr>
          <a:xfrm>
            <a:off x="1507649" y="2226126"/>
            <a:ext cx="5838825" cy="1219200"/>
          </a:xfrm>
          <a:prstGeom prst="rect">
            <a:avLst/>
          </a:prstGeom>
        </p:spPr>
      </p:pic>
      <p:grpSp>
        <p:nvGrpSpPr>
          <p:cNvPr id="5" name="Group 4">
            <a:extLst>
              <a:ext uri="{FF2B5EF4-FFF2-40B4-BE49-F238E27FC236}">
                <a16:creationId xmlns:a16="http://schemas.microsoft.com/office/drawing/2014/main" id="{248385B5-54C0-4D52-A34E-788F4E61C893}"/>
              </a:ext>
            </a:extLst>
          </p:cNvPr>
          <p:cNvGrpSpPr/>
          <p:nvPr/>
        </p:nvGrpSpPr>
        <p:grpSpPr>
          <a:xfrm>
            <a:off x="15310712" y="5548026"/>
            <a:ext cx="14026118" cy="17475793"/>
            <a:chOff x="15310712" y="5548026"/>
            <a:chExt cx="14026118" cy="17475793"/>
          </a:xfrm>
        </p:grpSpPr>
        <p:sp>
          <p:nvSpPr>
            <p:cNvPr id="52" name="TextBox 51"/>
            <p:cNvSpPr txBox="1"/>
            <p:nvPr/>
          </p:nvSpPr>
          <p:spPr>
            <a:xfrm>
              <a:off x="15578504" y="6346567"/>
              <a:ext cx="13460221" cy="16677252"/>
            </a:xfrm>
            <a:prstGeom prst="rect">
              <a:avLst/>
            </a:prstGeom>
            <a:noFill/>
          </p:spPr>
          <p:txBody>
            <a:bodyPr wrap="square" lIns="79925" tIns="39970" rIns="79925" bIns="39970" rtlCol="0">
              <a:spAutoFit/>
            </a:bodyPr>
            <a:lstStyle/>
            <a:p>
              <a:pPr algn="just">
                <a:lnSpc>
                  <a:spcPct val="200000"/>
                </a:lnSpc>
              </a:pPr>
              <a:r>
                <a:rPr lang="en-US" baseline="0" dirty="0">
                  <a:latin typeface="Calibri" panose="020F0502020204030204" pitchFamily="34" charset="0"/>
                </a:rPr>
                <a:t>For this research, 300X300 pixel retinal scans were used. The selected retinal scans came from the ACRIMA dataset, references to which can be found on the NIH National Library of Medicine’s website. Three different types of Machine Learning models were trained, validated, and tested on the dataset.</a:t>
              </a:r>
            </a:p>
            <a:p>
              <a:pPr algn="just">
                <a:lnSpc>
                  <a:spcPct val="200000"/>
                </a:lnSpc>
              </a:pPr>
              <a:r>
                <a:rPr lang="en-US" u="sng" baseline="0" dirty="0">
                  <a:latin typeface="Calibri" panose="020F0502020204030204" pitchFamily="34" charset="0"/>
                </a:rPr>
                <a:t>Random Forest:</a:t>
              </a:r>
            </a:p>
            <a:p>
              <a:pPr algn="just">
                <a:lnSpc>
                  <a:spcPct val="200000"/>
                </a:lnSpc>
              </a:pPr>
              <a:r>
                <a:rPr lang="en-US" baseline="0" dirty="0">
                  <a:latin typeface="Calibri" panose="020F0502020204030204" pitchFamily="34" charset="0"/>
                </a:rPr>
                <a:t>	Preprocessed images by applying rotation, shifts, and scaling, converted images into feature vectors and used PCA to reduce dimensionality. Finally, used </a:t>
              </a:r>
              <a:r>
                <a:rPr lang="en-US" baseline="0" dirty="0" err="1">
                  <a:latin typeface="Calibri" panose="020F0502020204030204" pitchFamily="34" charset="0"/>
                </a:rPr>
                <a:t>GridSearchCV</a:t>
              </a:r>
              <a:r>
                <a:rPr lang="en-US" baseline="0" dirty="0">
                  <a:latin typeface="Calibri" panose="020F0502020204030204" pitchFamily="34" charset="0"/>
                </a:rPr>
                <a:t> to find best parameters.</a:t>
              </a:r>
            </a:p>
            <a:p>
              <a:pPr algn="just">
                <a:lnSpc>
                  <a:spcPct val="200000"/>
                </a:lnSpc>
              </a:pPr>
              <a:r>
                <a:rPr lang="en-US" u="sng" baseline="0" dirty="0">
                  <a:latin typeface="Calibri" panose="020F0502020204030204" pitchFamily="34" charset="0"/>
                </a:rPr>
                <a:t>SVM: </a:t>
              </a:r>
            </a:p>
            <a:p>
              <a:pPr algn="just">
                <a:lnSpc>
                  <a:spcPct val="200000"/>
                </a:lnSpc>
              </a:pPr>
              <a:r>
                <a:rPr lang="en-US" baseline="0" dirty="0">
                  <a:latin typeface="Calibri" panose="020F0502020204030204" pitchFamily="34" charset="0"/>
                </a:rPr>
                <a:t>	Employed a linear kernel with the SVM, using flattened 128x128 grayscale images as features.</a:t>
              </a:r>
            </a:p>
            <a:p>
              <a:pPr algn="just">
                <a:lnSpc>
                  <a:spcPct val="200000"/>
                </a:lnSpc>
              </a:pPr>
              <a:r>
                <a:rPr lang="en-US" u="sng" baseline="0" dirty="0">
                  <a:latin typeface="Calibri" panose="020F0502020204030204" pitchFamily="34" charset="0"/>
                </a:rPr>
                <a:t>CNN:</a:t>
              </a:r>
            </a:p>
            <a:p>
              <a:pPr algn="just">
                <a:lnSpc>
                  <a:spcPct val="200000"/>
                </a:lnSpc>
              </a:pPr>
              <a:r>
                <a:rPr lang="en-US" baseline="0" dirty="0">
                  <a:latin typeface="Calibri" panose="020F0502020204030204" pitchFamily="34" charset="0"/>
                </a:rPr>
                <a:t>	Used the architectures InceptionV3, VGG16, VGG19, </a:t>
              </a:r>
              <a:r>
                <a:rPr lang="en-US" baseline="0" dirty="0" err="1">
                  <a:latin typeface="Calibri" panose="020F0502020204030204" pitchFamily="34" charset="0"/>
                </a:rPr>
                <a:t>Xception</a:t>
              </a:r>
              <a:r>
                <a:rPr lang="en-US" baseline="0" dirty="0">
                  <a:latin typeface="Calibri" panose="020F0502020204030204" pitchFamily="34" charset="0"/>
                </a:rPr>
                <a:t>, and a control hand-written Vanilla model with the optimizers Adam, </a:t>
              </a:r>
              <a:r>
                <a:rPr lang="en-US" baseline="0" dirty="0" err="1">
                  <a:latin typeface="Calibri" panose="020F0502020204030204" pitchFamily="34" charset="0"/>
                </a:rPr>
                <a:t>Nadam</a:t>
              </a:r>
              <a:r>
                <a:rPr lang="en-US" baseline="0" dirty="0">
                  <a:latin typeface="Calibri" panose="020F0502020204030204" pitchFamily="34" charset="0"/>
                </a:rPr>
                <a:t>, SGD, </a:t>
              </a:r>
              <a:r>
                <a:rPr lang="en-US" baseline="0" dirty="0" err="1">
                  <a:latin typeface="Calibri" panose="020F0502020204030204" pitchFamily="34" charset="0"/>
                </a:rPr>
                <a:t>RMSProp</a:t>
              </a:r>
              <a:r>
                <a:rPr lang="en-US" baseline="0" dirty="0">
                  <a:latin typeface="Calibri" panose="020F0502020204030204" pitchFamily="34" charset="0"/>
                </a:rPr>
                <a:t>, FTRL, </a:t>
              </a:r>
              <a:r>
                <a:rPr lang="en-US" baseline="0" dirty="0" err="1">
                  <a:latin typeface="Calibri" panose="020F0502020204030204" pitchFamily="34" charset="0"/>
                </a:rPr>
                <a:t>Adadelta</a:t>
              </a:r>
              <a:r>
                <a:rPr lang="en-US" baseline="0" dirty="0">
                  <a:latin typeface="Calibri" panose="020F0502020204030204" pitchFamily="34" charset="0"/>
                </a:rPr>
                <a:t>, and </a:t>
              </a:r>
              <a:r>
                <a:rPr lang="en-US" baseline="0" dirty="0" err="1">
                  <a:latin typeface="Calibri" panose="020F0502020204030204" pitchFamily="34" charset="0"/>
                </a:rPr>
                <a:t>Adagrad</a:t>
              </a:r>
              <a:r>
                <a:rPr lang="en-US" baseline="0" dirty="0">
                  <a:latin typeface="Calibri" panose="020F0502020204030204" pitchFamily="34" charset="0"/>
                </a:rPr>
                <a:t>.</a:t>
              </a:r>
            </a:p>
          </p:txBody>
        </p:sp>
        <p:sp>
          <p:nvSpPr>
            <p:cNvPr id="14351" name="Rectangle 21"/>
            <p:cNvSpPr>
              <a:spLocks noChangeArrowheads="1"/>
            </p:cNvSpPr>
            <p:nvPr/>
          </p:nvSpPr>
          <p:spPr bwMode="auto">
            <a:xfrm>
              <a:off x="15412142" y="6346567"/>
              <a:ext cx="13911942" cy="1663782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37" name="Rectangle 8">
              <a:extLst>
                <a:ext uri="{FF2B5EF4-FFF2-40B4-BE49-F238E27FC236}">
                  <a16:creationId xmlns:a16="http://schemas.microsoft.com/office/drawing/2014/main" id="{91592618-9999-440F-B524-3576A664A8DF}"/>
                </a:ext>
              </a:extLst>
            </p:cNvPr>
            <p:cNvSpPr/>
            <p:nvPr/>
          </p:nvSpPr>
          <p:spPr>
            <a:xfrm>
              <a:off x="15310712" y="5548026"/>
              <a:ext cx="14026118" cy="754053"/>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618692"/>
                <a:gd name="connsiteX1" fmla="*/ 16230600 w 16230600"/>
                <a:gd name="connsiteY1" fmla="*/ 0 h 1618692"/>
                <a:gd name="connsiteX2" fmla="*/ 16173450 w 16230600"/>
                <a:gd name="connsiteY2" fmla="*/ 1257958 h 1618692"/>
                <a:gd name="connsiteX3" fmla="*/ 28575 w 16230600"/>
                <a:gd name="connsiteY3" fmla="*/ 1618692 h 1618692"/>
                <a:gd name="connsiteX4" fmla="*/ 0 w 16230600"/>
                <a:gd name="connsiteY4" fmla="*/ 0 h 1618692"/>
                <a:gd name="connsiteX0" fmla="*/ 0 w 16233122"/>
                <a:gd name="connsiteY0" fmla="*/ 0 h 1618692"/>
                <a:gd name="connsiteX1" fmla="*/ 16230600 w 16233122"/>
                <a:gd name="connsiteY1" fmla="*/ 0 h 1618692"/>
                <a:gd name="connsiteX2" fmla="*/ 16233122 w 16233122"/>
                <a:gd name="connsiteY2" fmla="*/ 1591652 h 1618692"/>
                <a:gd name="connsiteX3" fmla="*/ 28575 w 16233122"/>
                <a:gd name="connsiteY3" fmla="*/ 1618692 h 1618692"/>
                <a:gd name="connsiteX4" fmla="*/ 0 w 16233122"/>
                <a:gd name="connsiteY4" fmla="*/ 0 h 1618692"/>
                <a:gd name="connsiteX0" fmla="*/ 16889 w 16250011"/>
                <a:gd name="connsiteY0" fmla="*/ 0 h 1985100"/>
                <a:gd name="connsiteX1" fmla="*/ 16247489 w 16250011"/>
                <a:gd name="connsiteY1" fmla="*/ 0 h 1985100"/>
                <a:gd name="connsiteX2" fmla="*/ 16250011 w 16250011"/>
                <a:gd name="connsiteY2" fmla="*/ 1591652 h 1985100"/>
                <a:gd name="connsiteX3" fmla="*/ 0 w 16250011"/>
                <a:gd name="connsiteY3" fmla="*/ 1985100 h 1985100"/>
                <a:gd name="connsiteX4" fmla="*/ 16889 w 16250011"/>
                <a:gd name="connsiteY4" fmla="*/ 0 h 1985100"/>
                <a:gd name="connsiteX0" fmla="*/ 16889 w 16280321"/>
                <a:gd name="connsiteY0" fmla="*/ 0 h 1985100"/>
                <a:gd name="connsiteX1" fmla="*/ 16247489 w 16280321"/>
                <a:gd name="connsiteY1" fmla="*/ 0 h 1985100"/>
                <a:gd name="connsiteX2" fmla="*/ 16280321 w 16280321"/>
                <a:gd name="connsiteY2" fmla="*/ 1866458 h 1985100"/>
                <a:gd name="connsiteX3" fmla="*/ 0 w 16280321"/>
                <a:gd name="connsiteY3" fmla="*/ 1985100 h 1985100"/>
                <a:gd name="connsiteX4" fmla="*/ 16889 w 16280321"/>
                <a:gd name="connsiteY4" fmla="*/ 0 h 1985100"/>
                <a:gd name="connsiteX0" fmla="*/ 16889 w 16280321"/>
                <a:gd name="connsiteY0" fmla="*/ 0 h 1988596"/>
                <a:gd name="connsiteX1" fmla="*/ 16247489 w 16280321"/>
                <a:gd name="connsiteY1" fmla="*/ 0 h 1988596"/>
                <a:gd name="connsiteX2" fmla="*/ 16280321 w 16280321"/>
                <a:gd name="connsiteY2" fmla="*/ 1988596 h 1988596"/>
                <a:gd name="connsiteX3" fmla="*/ 0 w 16280321"/>
                <a:gd name="connsiteY3" fmla="*/ 1985100 h 1988596"/>
                <a:gd name="connsiteX4" fmla="*/ 16889 w 16280321"/>
                <a:gd name="connsiteY4" fmla="*/ 0 h 1988596"/>
                <a:gd name="connsiteX0" fmla="*/ 16889 w 16247524"/>
                <a:gd name="connsiteY0" fmla="*/ 0 h 1988596"/>
                <a:gd name="connsiteX1" fmla="*/ 16247489 w 16247524"/>
                <a:gd name="connsiteY1" fmla="*/ 0 h 1988596"/>
                <a:gd name="connsiteX2" fmla="*/ 16234857 w 16247524"/>
                <a:gd name="connsiteY2" fmla="*/ 1988596 h 1988596"/>
                <a:gd name="connsiteX3" fmla="*/ 0 w 16247524"/>
                <a:gd name="connsiteY3" fmla="*/ 1985100 h 1988596"/>
                <a:gd name="connsiteX4" fmla="*/ 16889 w 16247524"/>
                <a:gd name="connsiteY4" fmla="*/ 0 h 1988596"/>
                <a:gd name="connsiteX0" fmla="*/ 16889 w 16250013"/>
                <a:gd name="connsiteY0" fmla="*/ 0 h 1985100"/>
                <a:gd name="connsiteX1" fmla="*/ 16247489 w 16250013"/>
                <a:gd name="connsiteY1" fmla="*/ 0 h 1985100"/>
                <a:gd name="connsiteX2" fmla="*/ 16250013 w 16250013"/>
                <a:gd name="connsiteY2" fmla="*/ 1958060 h 1985100"/>
                <a:gd name="connsiteX3" fmla="*/ 0 w 16250013"/>
                <a:gd name="connsiteY3" fmla="*/ 1985100 h 1985100"/>
                <a:gd name="connsiteX4" fmla="*/ 16889 w 16250013"/>
                <a:gd name="connsiteY4" fmla="*/ 0 h 198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013" h="1985100">
                  <a:moveTo>
                    <a:pt x="16889" y="0"/>
                  </a:moveTo>
                  <a:lnTo>
                    <a:pt x="16247489" y="0"/>
                  </a:lnTo>
                  <a:cubicBezTo>
                    <a:pt x="16248330" y="530551"/>
                    <a:pt x="16249172" y="1427509"/>
                    <a:pt x="16250013" y="1958060"/>
                  </a:cubicBezTo>
                  <a:lnTo>
                    <a:pt x="0" y="1985100"/>
                  </a:lnTo>
                  <a:lnTo>
                    <a:pt x="16889" y="0"/>
                  </a:lnTo>
                  <a:close/>
                </a:path>
              </a:pathLst>
            </a:custGeom>
            <a:solidFill>
              <a:srgbClr val="C8102E"/>
            </a:solidFill>
          </p:spPr>
          <p:txBody>
            <a:bodyPr wrap="square">
              <a:spAutoFit/>
            </a:bodyPr>
            <a:lstStyle/>
            <a:p>
              <a:pPr algn="ctr">
                <a:defRPr/>
              </a:pPr>
              <a:r>
                <a:rPr lang="en-US" sz="4300" baseline="0" dirty="0">
                  <a:solidFill>
                    <a:schemeClr val="bg1"/>
                  </a:solidFill>
                  <a:latin typeface="Arial" charset="0"/>
                  <a:ea typeface="宋体" charset="0"/>
                  <a:cs typeface="ＭＳ Ｐゴシック" charset="0"/>
                </a:rPr>
                <a:t>Methods</a:t>
              </a:r>
              <a:endParaRPr lang="en-US" sz="4300" baseline="0" dirty="0">
                <a:solidFill>
                  <a:schemeClr val="bg1"/>
                </a:solidFill>
                <a:latin typeface="Arial" charset="0"/>
                <a:ea typeface="ＭＳ Ｐゴシック" charset="0"/>
                <a:cs typeface="ＭＳ Ｐゴシック" charset="0"/>
              </a:endParaRPr>
            </a:p>
          </p:txBody>
        </p:sp>
      </p:grpSp>
      <p:pic>
        <p:nvPicPr>
          <p:cNvPr id="6" name="Picture 5">
            <a:extLst>
              <a:ext uri="{FF2B5EF4-FFF2-40B4-BE49-F238E27FC236}">
                <a16:creationId xmlns:a16="http://schemas.microsoft.com/office/drawing/2014/main" id="{9AEEE11D-8568-6893-E677-35825292DABB}"/>
              </a:ext>
            </a:extLst>
          </p:cNvPr>
          <p:cNvPicPr>
            <a:picLocks noChangeAspect="1"/>
          </p:cNvPicPr>
          <p:nvPr/>
        </p:nvPicPr>
        <p:blipFill>
          <a:blip r:embed="rId4"/>
          <a:stretch>
            <a:fillRect/>
          </a:stretch>
        </p:blipFill>
        <p:spPr>
          <a:xfrm>
            <a:off x="14993560" y="24456227"/>
            <a:ext cx="6975320" cy="6975320"/>
          </a:xfrm>
          <a:prstGeom prst="rect">
            <a:avLst/>
          </a:prstGeom>
        </p:spPr>
      </p:pic>
      <p:pic>
        <p:nvPicPr>
          <p:cNvPr id="9" name="Picture 8">
            <a:extLst>
              <a:ext uri="{FF2B5EF4-FFF2-40B4-BE49-F238E27FC236}">
                <a16:creationId xmlns:a16="http://schemas.microsoft.com/office/drawing/2014/main" id="{EC7B135A-FEDB-D747-C46F-0C8D6BD9A4B8}"/>
              </a:ext>
            </a:extLst>
          </p:cNvPr>
          <p:cNvPicPr>
            <a:picLocks noChangeAspect="1"/>
          </p:cNvPicPr>
          <p:nvPr/>
        </p:nvPicPr>
        <p:blipFill>
          <a:blip r:embed="rId5"/>
          <a:stretch>
            <a:fillRect/>
          </a:stretch>
        </p:blipFill>
        <p:spPr>
          <a:xfrm>
            <a:off x="22613443" y="24456227"/>
            <a:ext cx="6991885" cy="699188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5729</TotalTime>
  <Words>639</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Courier New</vt:lpstr>
      <vt:lpstr>Palatino Linotype</vt:lpstr>
      <vt:lpstr>Executive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Taylor Machen</dc:creator>
  <cp:lastModifiedBy>Taylor Machen</cp:lastModifiedBy>
  <cp:revision>199</cp:revision>
  <cp:lastPrinted>2013-08-04T02:58:23Z</cp:lastPrinted>
  <dcterms:created xsi:type="dcterms:W3CDTF">2011-10-21T15:46:33Z</dcterms:created>
  <dcterms:modified xsi:type="dcterms:W3CDTF">2023-11-30T05:48:02Z</dcterms:modified>
</cp:coreProperties>
</file>