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5" d="100"/>
          <a:sy n="85" d="100"/>
        </p:scale>
        <p:origin x="2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t mcminn" userId="5c83b2400e084e68" providerId="LiveId" clId="{9F85C8B8-5BE4-472D-A267-4D5F7945023A}"/>
    <pc:docChg chg="undo custSel modSld">
      <pc:chgData name="brent mcminn" userId="5c83b2400e084e68" providerId="LiveId" clId="{9F85C8B8-5BE4-472D-A267-4D5F7945023A}" dt="2019-09-23T15:09:32.669" v="436" actId="20577"/>
      <pc:docMkLst>
        <pc:docMk/>
      </pc:docMkLst>
      <pc:sldChg chg="addSp delSp modSp">
        <pc:chgData name="brent mcminn" userId="5c83b2400e084e68" providerId="LiveId" clId="{9F85C8B8-5BE4-472D-A267-4D5F7945023A}" dt="2019-09-23T15:07:54.290" v="390"/>
        <pc:sldMkLst>
          <pc:docMk/>
          <pc:sldMk cId="2278359823" sldId="256"/>
        </pc:sldMkLst>
        <pc:spChg chg="mod">
          <ac:chgData name="brent mcminn" userId="5c83b2400e084e68" providerId="LiveId" clId="{9F85C8B8-5BE4-472D-A267-4D5F7945023A}" dt="2019-09-23T15:07:23.263" v="310" actId="255"/>
          <ac:spMkLst>
            <pc:docMk/>
            <pc:sldMk cId="2278359823" sldId="256"/>
            <ac:spMk id="2" creationId="{B8BF285B-9FDE-4AB6-8128-B918F3CC625D}"/>
          </ac:spMkLst>
        </pc:spChg>
        <pc:spChg chg="add mod ord">
          <ac:chgData name="brent mcminn" userId="5c83b2400e084e68" providerId="LiveId" clId="{9F85C8B8-5BE4-472D-A267-4D5F7945023A}" dt="2019-09-23T15:07:00.819" v="308" actId="20577"/>
          <ac:spMkLst>
            <pc:docMk/>
            <pc:sldMk cId="2278359823" sldId="256"/>
            <ac:spMk id="5" creationId="{7EF76CBE-DA97-4A4F-91F4-91525CDB58F8}"/>
          </ac:spMkLst>
        </pc:spChg>
        <pc:spChg chg="add del mod">
          <ac:chgData name="brent mcminn" userId="5c83b2400e084e68" providerId="LiveId" clId="{9F85C8B8-5BE4-472D-A267-4D5F7945023A}" dt="2019-09-23T15:07:54.290" v="390"/>
          <ac:spMkLst>
            <pc:docMk/>
            <pc:sldMk cId="2278359823" sldId="256"/>
            <ac:spMk id="7" creationId="{3212870A-0FB4-4EC0-BC94-0553C420DF8D}"/>
          </ac:spMkLst>
        </pc:spChg>
        <pc:picChg chg="add del mod ord">
          <ac:chgData name="brent mcminn" userId="5c83b2400e084e68" providerId="LiveId" clId="{9F85C8B8-5BE4-472D-A267-4D5F7945023A}" dt="2019-09-23T15:04:39.395" v="179"/>
          <ac:picMkLst>
            <pc:docMk/>
            <pc:sldMk cId="2278359823" sldId="256"/>
            <ac:picMk id="4" creationId="{04E1AD00-D0FF-48F3-A36D-904685BE5407}"/>
          </ac:picMkLst>
        </pc:picChg>
        <pc:picChg chg="add del mod">
          <ac:chgData name="brent mcminn" userId="5c83b2400e084e68" providerId="LiveId" clId="{9F85C8B8-5BE4-472D-A267-4D5F7945023A}" dt="2019-09-23T15:07:51.792" v="388" actId="14861"/>
          <ac:picMkLst>
            <pc:docMk/>
            <pc:sldMk cId="2278359823" sldId="256"/>
            <ac:picMk id="6" creationId="{CD00AD9D-0C28-4870-86B7-0D63F28A07D9}"/>
          </ac:picMkLst>
        </pc:picChg>
      </pc:sldChg>
      <pc:sldChg chg="addSp delSp modSp">
        <pc:chgData name="brent mcminn" userId="5c83b2400e084e68" providerId="LiveId" clId="{9F85C8B8-5BE4-472D-A267-4D5F7945023A}" dt="2019-09-23T15:09:32.669" v="436" actId="20577"/>
        <pc:sldMkLst>
          <pc:docMk/>
          <pc:sldMk cId="1215374472" sldId="257"/>
        </pc:sldMkLst>
        <pc:spChg chg="mod">
          <ac:chgData name="brent mcminn" userId="5c83b2400e084e68" providerId="LiveId" clId="{9F85C8B8-5BE4-472D-A267-4D5F7945023A}" dt="2019-09-23T15:09:32.669" v="436" actId="20577"/>
          <ac:spMkLst>
            <pc:docMk/>
            <pc:sldMk cId="1215374472" sldId="257"/>
            <ac:spMk id="2" creationId="{A9E64076-5D3E-4686-948A-08FCDB83F2EC}"/>
          </ac:spMkLst>
        </pc:spChg>
        <pc:spChg chg="add del mod ord">
          <ac:chgData name="brent mcminn" userId="5c83b2400e084e68" providerId="LiveId" clId="{9F85C8B8-5BE4-472D-A267-4D5F7945023A}" dt="2019-09-23T15:05:50.236" v="188"/>
          <ac:spMkLst>
            <pc:docMk/>
            <pc:sldMk cId="1215374472" sldId="257"/>
            <ac:spMk id="6" creationId="{420602AF-93D3-41CF-9B2A-C5F042C244A6}"/>
          </ac:spMkLst>
        </pc:spChg>
        <pc:picChg chg="add del mod ord">
          <ac:chgData name="brent mcminn" userId="5c83b2400e084e68" providerId="LiveId" clId="{9F85C8B8-5BE4-472D-A267-4D5F7945023A}" dt="2019-09-23T15:05:50.236" v="188"/>
          <ac:picMkLst>
            <pc:docMk/>
            <pc:sldMk cId="1215374472" sldId="257"/>
            <ac:picMk id="5" creationId="{3DAC675D-0A59-4799-9655-8E9F2D2B2BE5}"/>
          </ac:picMkLst>
        </pc:picChg>
      </pc:sldChg>
      <pc:sldChg chg="addSp delSp modSp">
        <pc:chgData name="brent mcminn" userId="5c83b2400e084e68" providerId="LiveId" clId="{9F85C8B8-5BE4-472D-A267-4D5F7945023A}" dt="2019-09-23T15:02:01.069" v="1"/>
        <pc:sldMkLst>
          <pc:docMk/>
          <pc:sldMk cId="2893501159" sldId="258"/>
        </pc:sldMkLst>
        <pc:spChg chg="add mod">
          <ac:chgData name="brent mcminn" userId="5c83b2400e084e68" providerId="LiveId" clId="{9F85C8B8-5BE4-472D-A267-4D5F7945023A}" dt="2019-09-23T15:01:48.819" v="0" actId="931"/>
          <ac:spMkLst>
            <pc:docMk/>
            <pc:sldMk cId="2893501159" sldId="258"/>
            <ac:spMk id="6" creationId="{66C13A31-DDCA-4FC1-B5F2-041276382E5B}"/>
          </ac:spMkLst>
        </pc:spChg>
        <pc:picChg chg="add del mod">
          <ac:chgData name="brent mcminn" userId="5c83b2400e084e68" providerId="LiveId" clId="{9F85C8B8-5BE4-472D-A267-4D5F7945023A}" dt="2019-09-23T15:02:01.069" v="1"/>
          <ac:picMkLst>
            <pc:docMk/>
            <pc:sldMk cId="2893501159" sldId="258"/>
            <ac:picMk id="5" creationId="{1B1F1460-4DD2-41B8-800B-95C2766E461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7C6473-AE2C-4056-93D3-9C89DD13630B}"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BBAB-C2D1-4EC8-A441-DB3B5E42C3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23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C6473-AE2C-4056-93D3-9C89DD13630B}"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176143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C6473-AE2C-4056-93D3-9C89DD13630B}"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279696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C6473-AE2C-4056-93D3-9C89DD13630B}"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212762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C6473-AE2C-4056-93D3-9C89DD13630B}"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BBAB-C2D1-4EC8-A441-DB3B5E42C3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05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C6473-AE2C-4056-93D3-9C89DD13630B}"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381153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7C6473-AE2C-4056-93D3-9C89DD13630B}" type="datetimeFigureOut">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246105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C6473-AE2C-4056-93D3-9C89DD13630B}" type="datetimeFigureOut">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126041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7C6473-AE2C-4056-93D3-9C89DD13630B}" type="datetimeFigureOut">
              <a:rPr lang="en-US" smtClean="0"/>
              <a:t>9/21/2019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386619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7C6473-AE2C-4056-93D3-9C89DD13630B}" type="datetimeFigureOut">
              <a:rPr lang="en-US" smtClean="0"/>
              <a:t>9/21/2019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9EBBAB-C2D1-4EC8-A441-DB3B5E42C3E9}" type="slidenum">
              <a:rPr lang="en-US" smtClean="0"/>
              <a:t>‹#›</a:t>
            </a:fld>
            <a:endParaRPr lang="en-US"/>
          </a:p>
        </p:txBody>
      </p:sp>
    </p:spTree>
    <p:extLst>
      <p:ext uri="{BB962C8B-B14F-4D97-AF65-F5344CB8AC3E}">
        <p14:creationId xmlns:p14="http://schemas.microsoft.com/office/powerpoint/2010/main" val="99089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C6473-AE2C-4056-93D3-9C89DD13630B}"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EBBAB-C2D1-4EC8-A441-DB3B5E42C3E9}" type="slidenum">
              <a:rPr lang="en-US" smtClean="0"/>
              <a:t>‹#›</a:t>
            </a:fld>
            <a:endParaRPr lang="en-US"/>
          </a:p>
        </p:txBody>
      </p:sp>
    </p:spTree>
    <p:extLst>
      <p:ext uri="{BB962C8B-B14F-4D97-AF65-F5344CB8AC3E}">
        <p14:creationId xmlns:p14="http://schemas.microsoft.com/office/powerpoint/2010/main" val="397808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7C6473-AE2C-4056-93D3-9C89DD13630B}" type="datetimeFigureOut">
              <a:rPr lang="en-US" smtClean="0"/>
              <a:t>9/21/2019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9EBBAB-C2D1-4EC8-A441-DB3B5E42C3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50790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glish.stackexchange.com/questions/283936/statisticians-word-for-a-distribution-curve-tailing-less-steeply-to-left-or-ri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nglish.stackexchange.com/questions/283936/statisticians-word-for-a-distribution-curve-tailing-less-steeply-to-left-or-ri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F76CBE-DA97-4A4F-91F4-91525CDB58F8}"/>
              </a:ext>
            </a:extLst>
          </p:cNvPr>
          <p:cNvSpPr txBox="1"/>
          <p:nvPr/>
        </p:nvSpPr>
        <p:spPr>
          <a:xfrm>
            <a:off x="1470772" y="4712191"/>
            <a:ext cx="8972550" cy="369332"/>
          </a:xfrm>
          <a:prstGeom prst="rect">
            <a:avLst/>
          </a:prstGeom>
          <a:noFill/>
          <a:effectLst>
            <a:softEdge rad="355600"/>
          </a:effectLst>
        </p:spPr>
        <p:txBody>
          <a:bodyPr wrap="square" rtlCol="0">
            <a:spAutoFit/>
          </a:bodyPr>
          <a:lstStyle/>
          <a:p>
            <a:endParaRPr lang="en-US" sz="900" dirty="0"/>
          </a:p>
          <a:p>
            <a:endParaRPr lang="en-US" sz="900" dirty="0"/>
          </a:p>
        </p:txBody>
      </p:sp>
      <p:sp>
        <p:nvSpPr>
          <p:cNvPr id="2" name="Title 1">
            <a:extLst>
              <a:ext uri="{FF2B5EF4-FFF2-40B4-BE49-F238E27FC236}">
                <a16:creationId xmlns:a16="http://schemas.microsoft.com/office/drawing/2014/main" id="{B8BF285B-9FDE-4AB6-8128-B918F3CC625D}"/>
              </a:ext>
            </a:extLst>
          </p:cNvPr>
          <p:cNvSpPr>
            <a:spLocks noGrp="1"/>
          </p:cNvSpPr>
          <p:nvPr>
            <p:ph type="ctrTitle"/>
          </p:nvPr>
        </p:nvSpPr>
        <p:spPr/>
        <p:txBody>
          <a:bodyPr>
            <a:normAutofit/>
          </a:bodyPr>
          <a:lstStyle/>
          <a:p>
            <a:pPr algn="ctr"/>
            <a:r>
              <a:rPr lang="en-US" sz="6600" dirty="0"/>
              <a:t>SPY ETF Time Series Analysis </a:t>
            </a:r>
          </a:p>
        </p:txBody>
      </p:sp>
      <p:sp>
        <p:nvSpPr>
          <p:cNvPr id="3" name="Subtitle 2">
            <a:extLst>
              <a:ext uri="{FF2B5EF4-FFF2-40B4-BE49-F238E27FC236}">
                <a16:creationId xmlns:a16="http://schemas.microsoft.com/office/drawing/2014/main" id="{B261B247-C70C-4B9F-8D38-D4EB4820925B}"/>
              </a:ext>
            </a:extLst>
          </p:cNvPr>
          <p:cNvSpPr>
            <a:spLocks noGrp="1"/>
          </p:cNvSpPr>
          <p:nvPr>
            <p:ph type="subTitle" idx="1"/>
          </p:nvPr>
        </p:nvSpPr>
        <p:spPr/>
        <p:txBody>
          <a:bodyPr/>
          <a:lstStyle/>
          <a:p>
            <a:r>
              <a:rPr lang="en-US" dirty="0"/>
              <a:t>Vinay, Roberto, Jonathan and Brent </a:t>
            </a:r>
          </a:p>
        </p:txBody>
      </p:sp>
      <p:pic>
        <p:nvPicPr>
          <p:cNvPr id="6" name="Picture 5">
            <a:extLst>
              <a:ext uri="{FF2B5EF4-FFF2-40B4-BE49-F238E27FC236}">
                <a16:creationId xmlns:a16="http://schemas.microsoft.com/office/drawing/2014/main" id="{CD00AD9D-0C28-4870-86B7-0D63F28A07D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48561" y="143696"/>
            <a:ext cx="6241647" cy="32135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266700"/>
          </a:effectLst>
        </p:spPr>
      </p:pic>
    </p:spTree>
    <p:extLst>
      <p:ext uri="{BB962C8B-B14F-4D97-AF65-F5344CB8AC3E}">
        <p14:creationId xmlns:p14="http://schemas.microsoft.com/office/powerpoint/2010/main" val="227835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076-5D3E-4686-948A-08FCDB83F2EC}"/>
              </a:ext>
            </a:extLst>
          </p:cNvPr>
          <p:cNvSpPr>
            <a:spLocks noGrp="1"/>
          </p:cNvSpPr>
          <p:nvPr>
            <p:ph type="title"/>
          </p:nvPr>
        </p:nvSpPr>
        <p:spPr/>
        <p:txBody>
          <a:bodyPr/>
          <a:lstStyle/>
          <a:p>
            <a:r>
              <a:rPr lang="en-US" dirty="0"/>
              <a:t>What: Objective and Findings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C74A6A-9456-46DD-AC45-618598CD5AFB}"/>
                  </a:ext>
                </a:extLst>
              </p:cNvPr>
              <p:cNvSpPr>
                <a:spLocks noGrp="1"/>
              </p:cNvSpPr>
              <p:nvPr>
                <p:ph idx="1"/>
              </p:nvPr>
            </p:nvSpPr>
            <p:spPr/>
            <p:txBody>
              <a:bodyPr>
                <a:normAutofit fontScale="85000" lnSpcReduction="20000"/>
              </a:bodyPr>
              <a:lstStyle/>
              <a:p>
                <a:r>
                  <a:rPr lang="en-US" dirty="0"/>
                  <a:t>This project will aim to measure the hourly market behavior of the S&amp;P 500 Total Return index by drawing inferences from the SPY ETF, which is constructed using full replication and has a tracking error of + 0.03%. </a:t>
                </a:r>
              </a:p>
              <a:p>
                <a14:m>
                  <m:oMath xmlns:m="http://schemas.openxmlformats.org/officeDocument/2006/math">
                    <m:r>
                      <a:rPr lang="en-US" b="0" i="1" smtClean="0">
                        <a:latin typeface="Cambria Math" panose="02040503050406030204" pitchFamily="18" charset="0"/>
                      </a:rPr>
                      <m:t>𝑇𝐸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limLoc m:val="undOvr"/>
                                <m:grow m:val="on"/>
                                <m:ctrlPr>
                                  <a:rPr lang="en-US" b="0" i="1" smtClean="0">
                                    <a:latin typeface="Cambria Math" panose="02040503050406030204" pitchFamily="18" charset="0"/>
                                  </a:rPr>
                                </m:ctrlPr>
                              </m:naryPr>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𝑅𝑝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𝐵</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e>
                    </m:rad>
                  </m:oMath>
                </a14:m>
                <a:endParaRPr lang="en-US" b="0" dirty="0"/>
              </a:p>
              <a:p>
                <a:endParaRPr lang="en-US" dirty="0"/>
              </a:p>
              <a:p>
                <a:r>
                  <a:rPr lang="en-US" dirty="0"/>
                  <a:t>The data used in this project is the 1 hour and 5 minute OHLC price data</a:t>
                </a:r>
              </a:p>
              <a:p>
                <a:r>
                  <a:rPr lang="en-US" dirty="0"/>
                  <a:t>We had 12 days of 5 min interval intraday data and XXX days of 1 hour data </a:t>
                </a:r>
              </a:p>
              <a:p>
                <a:r>
                  <a:rPr lang="en-US" dirty="0"/>
                  <a:t>We found the most statistically significant intra-day trading behavior measured using a 2 tail t-test occurred between 1:30 -2:30 PM 2:30-4 PM. This relationship had a [</a:t>
                </a:r>
                <a:r>
                  <a:rPr lang="en-US" i="1" dirty="0"/>
                  <a:t>t-stat = </a:t>
                </a:r>
                <a:r>
                  <a:rPr lang="en-US" dirty="0"/>
                  <a:t>2.715 &amp; </a:t>
                </a:r>
                <a:r>
                  <a:rPr lang="en-US" i="1" dirty="0"/>
                  <a:t>p-value =</a:t>
                </a:r>
                <a:r>
                  <a:rPr lang="en-US" dirty="0"/>
                  <a:t> .0069]</a:t>
                </a:r>
              </a:p>
              <a:p>
                <a:endParaRPr lang="en-US" dirty="0"/>
              </a:p>
              <a:p>
                <a:endParaRPr lang="en-US" dirty="0"/>
              </a:p>
              <a:p>
                <a:r>
                  <a:rPr lang="en-US" dirty="0"/>
                  <a:t>kurtosis and skew were XXX hours of the day during this period of time</a:t>
                </a:r>
              </a:p>
            </p:txBody>
          </p:sp>
        </mc:Choice>
        <mc:Fallback>
          <p:sp>
            <p:nvSpPr>
              <p:cNvPr id="3" name="Content Placeholder 2">
                <a:extLst>
                  <a:ext uri="{FF2B5EF4-FFF2-40B4-BE49-F238E27FC236}">
                    <a16:creationId xmlns:a16="http://schemas.microsoft.com/office/drawing/2014/main" id="{0AC74A6A-9456-46DD-AC45-618598CD5AFB}"/>
                  </a:ext>
                </a:extLst>
              </p:cNvPr>
              <p:cNvSpPr>
                <a:spLocks noGrp="1" noRot="1" noChangeAspect="1" noMove="1" noResize="1" noEditPoints="1" noAdjustHandles="1" noChangeArrowheads="1" noChangeShapeType="1" noTextEdit="1"/>
              </p:cNvSpPr>
              <p:nvPr>
                <p:ph idx="1"/>
              </p:nvPr>
            </p:nvSpPr>
            <p:spPr>
              <a:blipFill>
                <a:blip r:embed="rId2"/>
                <a:stretch>
                  <a:fillRect l="-364" t="-2273"/>
                </a:stretch>
              </a:blipFill>
            </p:spPr>
            <p:txBody>
              <a:bodyPr/>
              <a:lstStyle/>
              <a:p>
                <a:r>
                  <a:rPr lang="en-US">
                    <a:noFill/>
                  </a:rPr>
                  <a:t> </a:t>
                </a:r>
              </a:p>
            </p:txBody>
          </p:sp>
        </mc:Fallback>
      </mc:AlternateContent>
    </p:spTree>
    <p:extLst>
      <p:ext uri="{BB962C8B-B14F-4D97-AF65-F5344CB8AC3E}">
        <p14:creationId xmlns:p14="http://schemas.microsoft.com/office/powerpoint/2010/main" val="121537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FB5B-88D6-422D-A008-2381ADC121DB}"/>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1E7C0B85-CC04-409C-B1E2-3E23C6EA6953}"/>
              </a:ext>
            </a:extLst>
          </p:cNvPr>
          <p:cNvSpPr>
            <a:spLocks noGrp="1"/>
          </p:cNvSpPr>
          <p:nvPr>
            <p:ph idx="1"/>
          </p:nvPr>
        </p:nvSpPr>
        <p:spPr/>
        <p:txBody>
          <a:bodyPr/>
          <a:lstStyle/>
          <a:p>
            <a:r>
              <a:rPr lang="en-US" dirty="0"/>
              <a:t>Grouping by each hour for this short time series analysis allowed us to compute the mean and standard deviation. From this we built return distributions of each hour with ~12 daily periods worth of data. We had 12 5M intervals per hour x 6.5 hours per day which gave us a total of 936 data points or roughly 144 data points for each distribution.  </a:t>
            </a:r>
          </a:p>
          <a:p>
            <a:r>
              <a:rPr lang="en-US" dirty="0"/>
              <a:t>Plotting the histograms and overlaying them on each other shows the skewed distributions of returns. We examined these time periods in further detail by conducting t-tests to assess if their underlying statistical properties were different from each other at a significance level of 99%.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83960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28F3-C9E9-4336-AE90-5CDB0055D550}"/>
              </a:ext>
            </a:extLst>
          </p:cNvPr>
          <p:cNvSpPr>
            <a:spLocks noGrp="1"/>
          </p:cNvSpPr>
          <p:nvPr>
            <p:ph type="title"/>
          </p:nvPr>
        </p:nvSpPr>
        <p:spPr/>
        <p:txBody>
          <a:bodyPr/>
          <a:lstStyle/>
          <a:p>
            <a:r>
              <a:rPr lang="en-US" dirty="0"/>
              <a:t>Why: The Significance for Systematic Traders</a:t>
            </a:r>
          </a:p>
        </p:txBody>
      </p:sp>
      <p:sp>
        <p:nvSpPr>
          <p:cNvPr id="3" name="Content Placeholder 2">
            <a:extLst>
              <a:ext uri="{FF2B5EF4-FFF2-40B4-BE49-F238E27FC236}">
                <a16:creationId xmlns:a16="http://schemas.microsoft.com/office/drawing/2014/main" id="{2E4FD900-73B3-4006-9C33-C4182732F21E}"/>
              </a:ext>
            </a:extLst>
          </p:cNvPr>
          <p:cNvSpPr>
            <a:spLocks noGrp="1"/>
          </p:cNvSpPr>
          <p:nvPr>
            <p:ph idx="1"/>
          </p:nvPr>
        </p:nvSpPr>
        <p:spPr/>
        <p:txBody>
          <a:bodyPr>
            <a:normAutofit fontScale="85000" lnSpcReduction="10000"/>
          </a:bodyPr>
          <a:lstStyle/>
          <a:p>
            <a:r>
              <a:rPr lang="en-US" dirty="0"/>
              <a:t>Taking each hour interval and comparing this time period to the other intervals over months  would give systematic traders insight into why certain intraday bins were more favorable than others for a given trading strategy.  </a:t>
            </a:r>
          </a:p>
          <a:p>
            <a:r>
              <a:rPr lang="en-US" dirty="0"/>
              <a:t>With this information, investors may want to build time period specific strategies that only trade certain times of the day depending on the market conditions they are looking for.</a:t>
            </a:r>
          </a:p>
          <a:p>
            <a:r>
              <a:rPr lang="en-US" dirty="0"/>
              <a:t>In theory if there is a time period that offers better risk adjusted returns than others. Investors would identify this set of conditions and based on probabilities would turn on trading algorithms depending on when their systems believed they were entering this more favorable time period.</a:t>
            </a:r>
          </a:p>
          <a:p>
            <a:endParaRPr lang="en-US" dirty="0"/>
          </a:p>
          <a:p>
            <a:r>
              <a:rPr lang="en-US" dirty="0"/>
              <a:t>What needs to be looked at is how we got to the 2:30 window, if we could better predict when the 2:30-4 PM window were to occur on a given day based on past historical data fed into our model. Say 80% or 65% of the days we trade sideways after lunch with no major upcoming domestic of </a:t>
            </a:r>
            <a:r>
              <a:rPr lang="en-US" dirty="0" err="1"/>
              <a:t>foregin</a:t>
            </a:r>
            <a:r>
              <a:rPr lang="en-US" dirty="0"/>
              <a:t> economic news on the calendar and the SPY is above the 200 DMA the market is more likely to exhibit this favorable behavior. </a:t>
            </a:r>
          </a:p>
          <a:p>
            <a:r>
              <a:rPr lang="en-US" dirty="0"/>
              <a:t>Measure twice, cut once </a:t>
            </a:r>
          </a:p>
          <a:p>
            <a:endParaRPr lang="en-US" dirty="0"/>
          </a:p>
          <a:p>
            <a:endParaRPr lang="en-US" dirty="0"/>
          </a:p>
        </p:txBody>
      </p:sp>
      <p:sp>
        <p:nvSpPr>
          <p:cNvPr id="6" name="TextBox 5">
            <a:extLst>
              <a:ext uri="{FF2B5EF4-FFF2-40B4-BE49-F238E27FC236}">
                <a16:creationId xmlns:a16="http://schemas.microsoft.com/office/drawing/2014/main" id="{66C13A31-DDCA-4FC1-B5F2-041276382E5B}"/>
              </a:ext>
            </a:extLst>
          </p:cNvPr>
          <p:cNvSpPr txBox="1"/>
          <p:nvPr/>
        </p:nvSpPr>
        <p:spPr>
          <a:xfrm>
            <a:off x="1609725" y="5738812"/>
            <a:ext cx="8972550" cy="230832"/>
          </a:xfrm>
          <a:prstGeom prst="rect">
            <a:avLst/>
          </a:prstGeom>
          <a:noFill/>
        </p:spPr>
        <p:txBody>
          <a:bodyPr wrap="square" rtlCol="0">
            <a:spAutoFit/>
          </a:bodyPr>
          <a:lstStyle/>
          <a:p>
            <a:r>
              <a:rPr lang="en-US" sz="900">
                <a:hlinkClick r:id="rId2" tooltip="https://english.stackexchange.com/questions/283936/statisticians-word-for-a-distribution-curve-tailing-less-steeply-to-left-or-rig"/>
              </a:rPr>
              <a:t>This Photo</a:t>
            </a:r>
            <a:r>
              <a:rPr lang="en-US" sz="900"/>
              <a:t> by Unknown Author is licensed under </a:t>
            </a:r>
            <a:r>
              <a:rPr lang="en-US" sz="900">
                <a:hlinkClick r:id="rId3" tooltip="https://creativecommons.org/licenses/by-sa/3.0/"/>
              </a:rPr>
              <a:t>CC BY-SA</a:t>
            </a:r>
            <a:endParaRPr lang="en-US" sz="900"/>
          </a:p>
        </p:txBody>
      </p:sp>
    </p:spTree>
    <p:extLst>
      <p:ext uri="{BB962C8B-B14F-4D97-AF65-F5344CB8AC3E}">
        <p14:creationId xmlns:p14="http://schemas.microsoft.com/office/powerpoint/2010/main" val="289350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E9B2-C15A-40FA-AAF1-656DA426F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1A20EF-3679-4AC7-B667-EE56BB2041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521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E2EB-B92B-4112-9221-3F608A01CB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EB61B3-9F16-4097-B596-9852076D2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8479726"/>
      </p:ext>
    </p:extLst>
  </p:cSld>
  <p:clrMapOvr>
    <a:masterClrMapping/>
  </p:clrMapOvr>
</p:sld>
</file>

<file path=ppt/theme/theme1.xml><?xml version="1.0" encoding="utf-8"?>
<a:theme xmlns:a="http://schemas.openxmlformats.org/drawingml/2006/main" name="Retrospec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2860</TotalTime>
  <Words>487</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Retrospect</vt:lpstr>
      <vt:lpstr>SPY ETF Time Series Analysis </vt:lpstr>
      <vt:lpstr>What: Objective and Findings </vt:lpstr>
      <vt:lpstr>How </vt:lpstr>
      <vt:lpstr>Why: The Significance for Systematic Traders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mcminn</dc:creator>
  <cp:lastModifiedBy>brent mcminn</cp:lastModifiedBy>
  <cp:revision>10</cp:revision>
  <dcterms:created xsi:type="dcterms:W3CDTF">2019-09-21T15:29:37Z</dcterms:created>
  <dcterms:modified xsi:type="dcterms:W3CDTF">2019-09-23T15:09:43Z</dcterms:modified>
</cp:coreProperties>
</file>