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7089-606E-4607-B905-391D148AB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17B2-B570-4D77-B7E5-1DB39DFD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2A2E-F58B-4CBB-89FD-F051F482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8F33-700D-4FC2-9607-83398738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1A83-4293-4625-8A5E-64E3753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60B8-972C-429F-A419-407E4D02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62B5-19A1-4ACF-AB66-E10657CBD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0454-D95B-42FA-9E3B-25B03E13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3468-ECB0-432A-8432-CA65E0D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B3E6-D618-4332-8F96-0C4B8BB7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EB84-5701-4EC1-A904-08EA8437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2F234-C910-432D-ABE1-EFD70A5B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6963-74D0-477E-8504-50877BBB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42C0-994B-42DA-94BC-C9AFB8CB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1A73-A2D2-4B44-ADB6-947AC5B3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8E0-C509-42A7-B246-579A178A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25A1-20D3-4306-A0BE-C930553B1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22FB-DD86-40FC-B9DC-85FDF8A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789E-3EB1-4C67-84AE-0D169BB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B234-E896-451F-B7A7-E3DEB3D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6D59-DAA3-420B-9D14-CF6841DB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CB4C-3167-49D2-B9EB-00B66B20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9F2F-9E58-4620-BDD6-C6BF56C5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CFF4-1E2B-4602-82D1-707C1B9F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59F0-4C89-4314-A3CD-DC910E7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208-E2F8-469F-B157-B9C42702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C527-4E93-4430-BF07-6137C65A2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64B8E-A2D9-4763-84BC-A4E5B181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3B62C-FE05-4443-AC0A-D93B473F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33D6-6B24-44AC-8C55-EF716DBF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E92F-05C4-4411-A88C-A196D232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76CC-84D4-41C9-AB58-BB06C7D8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BC39-7E90-42F3-B8DB-E216042A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BC38C-E68C-4DB4-954F-060CDE45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1D033-473A-41E9-9AF9-FA2D3B40C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DAED4-1B87-42D5-A5BA-11D37608E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7318-A1FF-43B5-9037-D6D89F97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9911-3729-4756-8EAB-660A875C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87AA8-D453-452F-8F6A-57F0881C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299C-9114-4377-B453-9DE2513B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6279F-8AF4-4DD0-A44D-6BE8E020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D146F-0BC3-4D1F-9A38-70799EA7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C1BC5-8ADA-4D3C-8FCC-A6F34B4A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3ADF7-F9DD-4FC8-AAAA-D5440FC3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EEC8-3313-4F63-A75F-D2B18F80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D6F24-6D1F-434F-B36E-895F1D8A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456B-2C4A-4E88-9EBD-BE1D5FFB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068F-4BE6-4110-97EB-4E184940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BB64-0961-48F4-BD0A-826D2A3F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B2AE-F06E-40AE-A757-E6B65960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2271-716A-44D6-9953-04349C7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98BD-4B3B-4C3C-8E9A-F332169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8116-7D4E-4636-88A1-1391DE6F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117E3-8DF6-4884-9FF5-585CD7942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BB285-840D-4562-852A-04FD6B93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8B374-DF1B-4C38-B9EA-284ECEE7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F9AB-511F-4165-B13C-6DE2260F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0CD2E-79A0-447C-A163-A4E314D7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41E1C-CBFB-4CEA-97D4-F536EFB0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8CA3F-67C9-4118-825A-BBAF23E9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948B-8740-4994-8EA4-666257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6D09-B252-4B53-BD2E-DBD1D1D0899D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FB89-783A-4E9F-B227-5754AA696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45E-2C06-42AC-BA97-3E292BFBB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4F04-57D8-40A1-A817-8D009AED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beo.com/cost-of-living/rankings_by_country.jsp?title=2019-mid" TargetMode="External"/><Relationship Id="rId2" Type="http://schemas.openxmlformats.org/officeDocument/2006/relationships/hyperlink" Target="http://www.numbe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mbeo.com/cost-of-living/rankings_by_country.jsp?title=2021-m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939C-60ED-4E0C-97AB-6E2A5F5FF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8F52-4754-4B33-ABFF-D0D4776F8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Jerome Thresher Olsson</a:t>
            </a:r>
          </a:p>
        </p:txBody>
      </p:sp>
    </p:spTree>
    <p:extLst>
      <p:ext uri="{BB962C8B-B14F-4D97-AF65-F5344CB8AC3E}">
        <p14:creationId xmlns:p14="http://schemas.microsoft.com/office/powerpoint/2010/main" val="42380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5E1-CB22-4AB1-8572-B52C42B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381F-20E5-451E-95DF-338802B7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r>
              <a:rPr lang="en-US" dirty="0"/>
              <a:t>TOPIC: Cost of Living Changes Due to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5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722-E20D-4681-A0D5-5562527E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and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EF5F-A41A-407F-8600-3130EE4F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Three questions:</a:t>
            </a:r>
          </a:p>
          <a:p>
            <a:r>
              <a:rPr lang="en-US" dirty="0"/>
              <a:t>First: did the Top 50 Countries with the highest Cost of Living Index change?</a:t>
            </a:r>
          </a:p>
          <a:p>
            <a:r>
              <a:rPr lang="en-US" dirty="0"/>
              <a:t>Second: did the relationship between the Top 50 Countries Cost of Living Index and Rent Index change?</a:t>
            </a:r>
          </a:p>
          <a:p>
            <a:r>
              <a:rPr lang="en-US" dirty="0"/>
              <a:t>Third: did the relationship between the Top 50 Countries Cost of Living Index and Local Purchasing Power Index change?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8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514F-4AC5-433F-8B00-3720D7DA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59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Cleanup and Exploration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B033-C98F-415D-876B-C2C1308A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0516"/>
          </a:xfrm>
        </p:spPr>
        <p:txBody>
          <a:bodyPr/>
          <a:lstStyle/>
          <a:p>
            <a:r>
              <a:rPr lang="en-US" dirty="0" err="1"/>
              <a:t>Numbeo</a:t>
            </a:r>
            <a:r>
              <a:rPr lang="en-US" dirty="0"/>
              <a:t>: aggregates self-reported data for different countries into indices: </a:t>
            </a:r>
            <a:r>
              <a:rPr lang="en-US" dirty="0">
                <a:hlinkClick r:id="rId2"/>
              </a:rPr>
              <a:t>www.numbeo.com</a:t>
            </a:r>
            <a:r>
              <a:rPr lang="en-US" dirty="0"/>
              <a:t> </a:t>
            </a:r>
          </a:p>
          <a:p>
            <a:r>
              <a:rPr lang="en-US" dirty="0"/>
              <a:t>After dropping the Rank column (“</a:t>
            </a:r>
            <a:r>
              <a:rPr lang="en-US" dirty="0" err="1"/>
              <a:t>NaN</a:t>
            </a:r>
            <a:r>
              <a:rPr lang="en-US" dirty="0"/>
              <a:t>”) I made several scatter plots</a:t>
            </a:r>
          </a:p>
          <a:p>
            <a:r>
              <a:rPr lang="en-US" dirty="0"/>
              <a:t>Mid-2019: </a:t>
            </a:r>
            <a:r>
              <a:rPr lang="en-US" dirty="0">
                <a:hlinkClick r:id="rId3"/>
              </a:rPr>
              <a:t>https://www.numbeo.com/cost-of-living/rankings_by_country.jsp?title=2019-mid</a:t>
            </a:r>
            <a:endParaRPr lang="en-US" dirty="0"/>
          </a:p>
          <a:p>
            <a:r>
              <a:rPr lang="en-US" dirty="0"/>
              <a:t>Mid-2021: </a:t>
            </a:r>
            <a:r>
              <a:rPr lang="en-US" dirty="0">
                <a:hlinkClick r:id="rId4"/>
              </a:rPr>
              <a:t>https://www.numbeo.com/cost-of-living/rankings_by_country.jsp?title=2021-mid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4500-374F-44F9-8568-111523B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and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8208-292D-4AF3-BFF0-3C65A8F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Image1.png: line plot, Top 50 Countries 2019 versus Cost of Living Index; lines for 2019 and 2021 Top 50</a:t>
            </a:r>
          </a:p>
          <a:p>
            <a:r>
              <a:rPr lang="en-US" dirty="0"/>
              <a:t>Image2.png: line plot, Top 50 Countries 2021 versus Cost of Living Index; lines for 2019 and 2021 Top 50</a:t>
            </a:r>
          </a:p>
          <a:p>
            <a:r>
              <a:rPr lang="en-US" dirty="0"/>
              <a:t>Image3.png: scatter plot, Top 50 Countries 2019 Cost of Living Index Versus Rent Index, including best fit line</a:t>
            </a:r>
          </a:p>
          <a:p>
            <a:r>
              <a:rPr lang="en-US" dirty="0"/>
              <a:t>Image4.png: scatter plot, Top 50 Countries 2021 Cost of Living Index Versus Rent Index, including best fit line</a:t>
            </a:r>
          </a:p>
          <a:p>
            <a:r>
              <a:rPr lang="en-US" dirty="0"/>
              <a:t>Image5.png: scatter plot, Top 50 Countries 2019 Cost of Living Index Versus Local Purchasing Power Index, including best fit line</a:t>
            </a:r>
          </a:p>
          <a:p>
            <a:r>
              <a:rPr lang="en-US" dirty="0"/>
              <a:t>Image6.png: scatter plot, Top 50 Countries 2021 Cost of Living Index Versus Local Purchasing Power Index, including best fit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284B-C41F-45F4-BCB5-3514A894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1B66-BB69-4C70-B1F0-13C8EE25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First: Yes, the Top 50 Countries with the highest Cost of Living Index did change, but not by much</a:t>
            </a:r>
          </a:p>
          <a:p>
            <a:r>
              <a:rPr lang="en-US" dirty="0"/>
              <a:t>Second: Yes, the positive relationship between the Top 50 Countries Cost of Living Index and Rent Index did increase slightly.</a:t>
            </a:r>
          </a:p>
          <a:p>
            <a:r>
              <a:rPr lang="en-US" dirty="0"/>
              <a:t>Third: Yes, the relationship between the Top 50 Countries Cost of Living Index and Local Purchasing Power Index did decrease.</a:t>
            </a:r>
          </a:p>
          <a:p>
            <a:r>
              <a:rPr lang="en-US" dirty="0"/>
              <a:t>Conclusions: while not definitive, evidence suggests that between Mid-2019 and Mid-2021, higher rent costs and lower purchasing power accompanied increased cost </a:t>
            </a:r>
            <a:r>
              <a:rPr lang="en-US"/>
              <a:t>of living.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2AA-C9B8-48B0-8999-5AD6F15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05AC-6827-408E-91E9-ABDDE449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Research Paper Analogy: 1 Pick topic </a:t>
            </a:r>
            <a:r>
              <a:rPr lang="en-US" dirty="0">
                <a:sym typeface="Wingdings" panose="05000000000000000000" pitchFamily="2" charset="2"/>
              </a:rPr>
              <a:t> 2 Create thesis &amp; Conduct Research  3 Outline  4 Write  5 Edit and Submit</a:t>
            </a:r>
          </a:p>
          <a:p>
            <a:r>
              <a:rPr lang="en-US" dirty="0">
                <a:sym typeface="Wingdings" panose="05000000000000000000" pitchFamily="2" charset="2"/>
              </a:rPr>
              <a:t>Picking data that could support interesting questions MUCH harder than asking interesting questions and how to answer them, which is STILL harder than writing the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Notebooks. 1&amp;2 &gt;&gt;&gt;3&gt;&gt;5&gt;4</a:t>
            </a:r>
            <a:endParaRPr lang="en-US" dirty="0"/>
          </a:p>
          <a:p>
            <a:r>
              <a:rPr lang="en-US" dirty="0"/>
              <a:t>SPECIAL THANKS: Andrew Huang (Instructor), Andrew Morrison (TA), Mike </a:t>
            </a:r>
            <a:r>
              <a:rPr lang="en-US" dirty="0" err="1"/>
              <a:t>Benzy</a:t>
            </a:r>
            <a:r>
              <a:rPr lang="en-US" dirty="0"/>
              <a:t> (BCS Tutor)</a:t>
            </a:r>
          </a:p>
          <a:p>
            <a:r>
              <a:rPr lang="en-US" dirty="0"/>
              <a:t>Matplotlib graphics superimposed onto each other: only Image1.png legible</a:t>
            </a:r>
          </a:p>
          <a:p>
            <a:r>
              <a:rPr lang="en-US" dirty="0"/>
              <a:t> Solution: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57EB-917C-4741-B00A-D27B4A64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14D8-BE80-4485-9D54-274CFCC8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1040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542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1</vt:lpstr>
      <vt:lpstr>Motivation and Summary</vt:lpstr>
      <vt:lpstr>Questions and Data</vt:lpstr>
      <vt:lpstr>Data Cleanup and Exploration </vt:lpstr>
      <vt:lpstr>Data Analysis and Visualization </vt:lpstr>
      <vt:lpstr>Discussion </vt:lpstr>
      <vt:lpstr>Review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Jerome Olsson</dc:creator>
  <cp:lastModifiedBy>Jerome Olsson</cp:lastModifiedBy>
  <cp:revision>36</cp:revision>
  <dcterms:created xsi:type="dcterms:W3CDTF">2021-08-13T22:21:55Z</dcterms:created>
  <dcterms:modified xsi:type="dcterms:W3CDTF">2021-08-15T03:13:55Z</dcterms:modified>
</cp:coreProperties>
</file>