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84f572d4e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84f572d4e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84f572d4e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84f572d4e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84f572d4e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84f572d4e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718ec2a6b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718ec2a6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d718ec2a6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d718ec2a6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d718ec2a6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d718ec2a6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718ec2a6b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718ec2a6b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718ec2a6b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718ec2a6b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718ec2a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718ec2a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84f572d4e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84f572d4e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84f572d4e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84f572d4e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718ec2a6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718ec2a6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718ec2a6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718ec2a6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718ec2a6b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718ec2a6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84f572d4e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84f572d4e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84f572d4e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84f572d4e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82275" y="1566925"/>
            <a:ext cx="44112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Snake Solving AI</a:t>
            </a:r>
            <a:endParaRPr/>
          </a:p>
        </p:txBody>
      </p:sp>
      <p:sp>
        <p:nvSpPr>
          <p:cNvPr id="135" name="Google Shape;135;p13"/>
          <p:cNvSpPr txBox="1"/>
          <p:nvPr>
            <p:ph idx="4294967295" type="body"/>
          </p:nvPr>
        </p:nvSpPr>
        <p:spPr>
          <a:xfrm>
            <a:off x="3401875" y="2629175"/>
            <a:ext cx="3972000" cy="206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James Sipowicz, </a:t>
            </a:r>
            <a:r>
              <a:rPr lang="en"/>
              <a:t>Val Puente</a:t>
            </a:r>
            <a:endParaRPr/>
          </a:p>
          <a:p>
            <a:pPr indent="0" lvl="0" marL="0" rtl="0" algn="ctr">
              <a:spcBef>
                <a:spcPts val="1200"/>
              </a:spcBef>
              <a:spcAft>
                <a:spcPts val="0"/>
              </a:spcAft>
              <a:buNone/>
            </a:pPr>
            <a:r>
              <a:rPr lang="en"/>
              <a:t>Texas State Software Engineering Project</a:t>
            </a:r>
            <a:endParaRPr/>
          </a:p>
          <a:p>
            <a:pPr indent="0" lvl="0" marL="0" rtl="0" algn="ctr">
              <a:spcBef>
                <a:spcPts val="1200"/>
              </a:spcBef>
              <a:spcAft>
                <a:spcPts val="0"/>
              </a:spcAft>
              <a:buNone/>
            </a:pPr>
            <a:r>
              <a:rPr lang="en"/>
              <a:t>Spring 2021,</a:t>
            </a:r>
            <a:r>
              <a:rPr lang="en"/>
              <a:t> Dr. Rodion Podorozhny </a:t>
            </a:r>
            <a:endParaRPr/>
          </a:p>
          <a:p>
            <a:pPr indent="0" lvl="0" marL="0" rtl="0" algn="ctr">
              <a:spcBef>
                <a:spcPts val="1200"/>
              </a:spcBef>
              <a:spcAft>
                <a:spcPts val="0"/>
              </a:spcAft>
              <a:buNone/>
            </a:pPr>
            <a:r>
              <a:rPr lang="en"/>
              <a:t>5/6/2021</a:t>
            </a:r>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Game Run # 1</a:t>
            </a:r>
            <a:endParaRPr/>
          </a:p>
        </p:txBody>
      </p:sp>
      <p:sp>
        <p:nvSpPr>
          <p:cNvPr id="191" name="Google Shape;191;p22"/>
          <p:cNvSpPr txBox="1"/>
          <p:nvPr>
            <p:ph idx="1" type="body"/>
          </p:nvPr>
        </p:nvSpPr>
        <p:spPr>
          <a:xfrm>
            <a:off x="745600" y="1372900"/>
            <a:ext cx="2883300" cy="310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Gameframe size :  400 x 400</a:t>
            </a:r>
            <a:endParaRPr/>
          </a:p>
          <a:p>
            <a:pPr indent="-311150" lvl="0" marL="457200" rtl="0" algn="l">
              <a:spcBef>
                <a:spcPts val="0"/>
              </a:spcBef>
              <a:spcAft>
                <a:spcPts val="0"/>
              </a:spcAft>
              <a:buSzPts val="1300"/>
              <a:buChar char="●"/>
            </a:pPr>
            <a:r>
              <a:rPr lang="en"/>
              <a:t># of Games Ran :  500</a:t>
            </a:r>
            <a:endParaRPr/>
          </a:p>
          <a:p>
            <a:pPr indent="-311150" lvl="0" marL="457200" rtl="0" algn="l">
              <a:spcBef>
                <a:spcPts val="0"/>
              </a:spcBef>
              <a:spcAft>
                <a:spcPts val="0"/>
              </a:spcAft>
              <a:buSzPts val="1300"/>
              <a:buChar char="●"/>
            </a:pPr>
            <a:r>
              <a:rPr lang="en"/>
              <a:t>Learning Rate :  0.001</a:t>
            </a:r>
            <a:endParaRPr/>
          </a:p>
          <a:p>
            <a:pPr indent="-311150" lvl="0" marL="457200" rtl="0" algn="l">
              <a:spcBef>
                <a:spcPts val="0"/>
              </a:spcBef>
              <a:spcAft>
                <a:spcPts val="0"/>
              </a:spcAft>
              <a:buSzPts val="1300"/>
              <a:buChar char="●"/>
            </a:pPr>
            <a:r>
              <a:rPr lang="en"/>
              <a:t>Discount Rate :  0.9</a:t>
            </a:r>
            <a:endParaRPr/>
          </a:p>
          <a:p>
            <a:pPr indent="-311150" lvl="0" marL="457200" rtl="0" algn="l">
              <a:spcBef>
                <a:spcPts val="0"/>
              </a:spcBef>
              <a:spcAft>
                <a:spcPts val="0"/>
              </a:spcAft>
              <a:buSzPts val="1300"/>
              <a:buChar char="●"/>
            </a:pPr>
            <a:r>
              <a:rPr lang="en"/>
              <a:t>Epsilon (Randomness) :  0</a:t>
            </a:r>
            <a:endParaRPr/>
          </a:p>
          <a:p>
            <a:pPr indent="0" lvl="0" marL="0" rtl="0" algn="l">
              <a:spcBef>
                <a:spcPts val="1200"/>
              </a:spcBef>
              <a:spcAft>
                <a:spcPts val="0"/>
              </a:spcAft>
              <a:buNone/>
            </a:pPr>
            <a:r>
              <a:rPr b="1" lang="en"/>
              <a:t>RESULTS</a:t>
            </a:r>
            <a:endParaRPr b="1"/>
          </a:p>
          <a:p>
            <a:pPr indent="-311150" lvl="0" marL="457200" rtl="0" algn="l">
              <a:spcBef>
                <a:spcPts val="1200"/>
              </a:spcBef>
              <a:spcAft>
                <a:spcPts val="0"/>
              </a:spcAft>
              <a:buSzPts val="1300"/>
              <a:buChar char="●"/>
            </a:pPr>
            <a:r>
              <a:rPr lang="en"/>
              <a:t>High Score :  61</a:t>
            </a:r>
            <a:endParaRPr/>
          </a:p>
          <a:p>
            <a:pPr indent="-311150" lvl="0" marL="457200" rtl="0" algn="l">
              <a:spcBef>
                <a:spcPts val="0"/>
              </a:spcBef>
              <a:spcAft>
                <a:spcPts val="0"/>
              </a:spcAft>
              <a:buSzPts val="1300"/>
              <a:buChar char="●"/>
            </a:pPr>
            <a:r>
              <a:rPr lang="en"/>
              <a:t>Mean Game Score :  21.6</a:t>
            </a:r>
            <a:endParaRPr/>
          </a:p>
          <a:p>
            <a:pPr indent="-311150" lvl="0" marL="457200" rtl="0" algn="l">
              <a:spcBef>
                <a:spcPts val="0"/>
              </a:spcBef>
              <a:spcAft>
                <a:spcPts val="0"/>
              </a:spcAft>
              <a:buSzPts val="1300"/>
              <a:buChar char="●"/>
            </a:pPr>
            <a:r>
              <a:rPr lang="en"/>
              <a:t>Displays O = log ( n )       Average Score Improvement  </a:t>
            </a:r>
            <a:endParaRPr/>
          </a:p>
        </p:txBody>
      </p:sp>
      <p:pic>
        <p:nvPicPr>
          <p:cNvPr id="192" name="Google Shape;192;p22"/>
          <p:cNvPicPr preferRelativeResize="0"/>
          <p:nvPr/>
        </p:nvPicPr>
        <p:blipFill>
          <a:blip r:embed="rId3">
            <a:alphaModFix/>
          </a:blip>
          <a:stretch>
            <a:fillRect/>
          </a:stretch>
        </p:blipFill>
        <p:spPr>
          <a:xfrm>
            <a:off x="4191825" y="1062775"/>
            <a:ext cx="4202024" cy="3609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Game Run #2</a:t>
            </a:r>
            <a:endParaRPr/>
          </a:p>
          <a:p>
            <a:pPr indent="0" lvl="0" marL="0" rtl="0" algn="l">
              <a:spcBef>
                <a:spcPts val="0"/>
              </a:spcBef>
              <a:spcAft>
                <a:spcPts val="0"/>
              </a:spcAft>
              <a:buNone/>
            </a:pPr>
            <a:r>
              <a:t/>
            </a:r>
            <a:endParaRPr/>
          </a:p>
        </p:txBody>
      </p:sp>
      <p:sp>
        <p:nvSpPr>
          <p:cNvPr id="198" name="Google Shape;198;p23"/>
          <p:cNvSpPr txBox="1"/>
          <p:nvPr>
            <p:ph idx="1" type="body"/>
          </p:nvPr>
        </p:nvSpPr>
        <p:spPr>
          <a:xfrm>
            <a:off x="803050" y="1415125"/>
            <a:ext cx="2722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Gameframe size :  600 x 600</a:t>
            </a:r>
            <a:endParaRPr/>
          </a:p>
          <a:p>
            <a:pPr indent="-311150" lvl="0" marL="457200" rtl="0" algn="l">
              <a:spcBef>
                <a:spcPts val="0"/>
              </a:spcBef>
              <a:spcAft>
                <a:spcPts val="0"/>
              </a:spcAft>
              <a:buSzPts val="1300"/>
              <a:buChar char="●"/>
            </a:pPr>
            <a:r>
              <a:rPr lang="en"/>
              <a:t># of Games Ran :  250</a:t>
            </a:r>
            <a:endParaRPr/>
          </a:p>
          <a:p>
            <a:pPr indent="-311150" lvl="0" marL="457200" rtl="0" algn="l">
              <a:spcBef>
                <a:spcPts val="0"/>
              </a:spcBef>
              <a:spcAft>
                <a:spcPts val="0"/>
              </a:spcAft>
              <a:buSzPts val="1300"/>
              <a:buChar char="●"/>
            </a:pPr>
            <a:r>
              <a:rPr lang="en"/>
              <a:t>Learning Rate :  0.001</a:t>
            </a:r>
            <a:endParaRPr/>
          </a:p>
          <a:p>
            <a:pPr indent="-311150" lvl="0" marL="457200" rtl="0" algn="l">
              <a:spcBef>
                <a:spcPts val="0"/>
              </a:spcBef>
              <a:spcAft>
                <a:spcPts val="0"/>
              </a:spcAft>
              <a:buSzPts val="1300"/>
              <a:buChar char="●"/>
            </a:pPr>
            <a:r>
              <a:rPr lang="en"/>
              <a:t>Discount Rate :  0.9</a:t>
            </a:r>
            <a:endParaRPr/>
          </a:p>
          <a:p>
            <a:pPr indent="-311150" lvl="0" marL="457200" rtl="0" algn="l">
              <a:spcBef>
                <a:spcPts val="0"/>
              </a:spcBef>
              <a:spcAft>
                <a:spcPts val="0"/>
              </a:spcAft>
              <a:buSzPts val="1300"/>
              <a:buChar char="●"/>
            </a:pPr>
            <a:r>
              <a:rPr lang="en"/>
              <a:t>Epsilon (Randomness) :  0</a:t>
            </a:r>
            <a:endParaRPr/>
          </a:p>
          <a:p>
            <a:pPr indent="0" lvl="0" marL="0" rtl="0" algn="l">
              <a:spcBef>
                <a:spcPts val="1200"/>
              </a:spcBef>
              <a:spcAft>
                <a:spcPts val="0"/>
              </a:spcAft>
              <a:buNone/>
            </a:pPr>
            <a:r>
              <a:rPr b="1" lang="en"/>
              <a:t>RESULTS</a:t>
            </a:r>
            <a:endParaRPr b="1"/>
          </a:p>
          <a:p>
            <a:pPr indent="-311150" lvl="0" marL="457200" rtl="0" algn="l">
              <a:spcBef>
                <a:spcPts val="1200"/>
              </a:spcBef>
              <a:spcAft>
                <a:spcPts val="0"/>
              </a:spcAft>
              <a:buSzPts val="1300"/>
              <a:buChar char="●"/>
            </a:pPr>
            <a:r>
              <a:rPr lang="en"/>
              <a:t>High Score :  80</a:t>
            </a:r>
            <a:endParaRPr/>
          </a:p>
          <a:p>
            <a:pPr indent="-311150" lvl="0" marL="457200" rtl="0" algn="l">
              <a:spcBef>
                <a:spcPts val="0"/>
              </a:spcBef>
              <a:spcAft>
                <a:spcPts val="0"/>
              </a:spcAft>
              <a:buSzPts val="1300"/>
              <a:buChar char="●"/>
            </a:pPr>
            <a:r>
              <a:rPr lang="en"/>
              <a:t>Mean Game Score :  23.4  </a:t>
            </a:r>
            <a:endParaRPr/>
          </a:p>
          <a:p>
            <a:pPr indent="0" lvl="0" marL="0" rtl="0" algn="l">
              <a:spcBef>
                <a:spcPts val="1200"/>
              </a:spcBef>
              <a:spcAft>
                <a:spcPts val="1200"/>
              </a:spcAft>
              <a:buNone/>
            </a:pPr>
            <a:r>
              <a:t/>
            </a:r>
            <a:endParaRPr/>
          </a:p>
        </p:txBody>
      </p:sp>
      <p:pic>
        <p:nvPicPr>
          <p:cNvPr id="199" name="Google Shape;199;p23"/>
          <p:cNvPicPr preferRelativeResize="0"/>
          <p:nvPr/>
        </p:nvPicPr>
        <p:blipFill>
          <a:blip r:embed="rId3">
            <a:alphaModFix/>
          </a:blip>
          <a:stretch>
            <a:fillRect/>
          </a:stretch>
        </p:blipFill>
        <p:spPr>
          <a:xfrm>
            <a:off x="4168875" y="1073925"/>
            <a:ext cx="4167524" cy="3593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Effects of changing the G</a:t>
            </a:r>
            <a:r>
              <a:rPr lang="en"/>
              <a:t>ame Frame</a:t>
            </a:r>
            <a:r>
              <a:rPr lang="en"/>
              <a:t> size</a:t>
            </a:r>
            <a:endParaRPr/>
          </a:p>
        </p:txBody>
      </p:sp>
      <p:sp>
        <p:nvSpPr>
          <p:cNvPr id="205" name="Google Shape;205;p24"/>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After juxtaposing the results of our two example trials:</a:t>
            </a:r>
            <a:endParaRPr sz="1600"/>
          </a:p>
          <a:p>
            <a:pPr indent="-330200" lvl="1" marL="914400" rtl="0" algn="l">
              <a:spcBef>
                <a:spcPts val="0"/>
              </a:spcBef>
              <a:spcAft>
                <a:spcPts val="0"/>
              </a:spcAft>
              <a:buSzPts val="1600"/>
              <a:buChar char="○"/>
            </a:pPr>
            <a:r>
              <a:rPr lang="en" sz="1600"/>
              <a:t>We see that the larger the game </a:t>
            </a:r>
            <a:r>
              <a:rPr lang="en" sz="1600"/>
              <a:t>frame</a:t>
            </a:r>
            <a:r>
              <a:rPr lang="en" sz="1600"/>
              <a:t>, we are able to </a:t>
            </a:r>
            <a:r>
              <a:rPr lang="en" sz="1600"/>
              <a:t>achieve</a:t>
            </a:r>
            <a:r>
              <a:rPr lang="en" sz="1600"/>
              <a:t> higher record scores, with higher average mean score </a:t>
            </a:r>
            <a:r>
              <a:rPr lang="en" sz="1600"/>
              <a:t>improvement, with half of the number of games played</a:t>
            </a:r>
            <a:endParaRPr sz="1600"/>
          </a:p>
          <a:p>
            <a:pPr indent="-330200" lvl="1" marL="914400" rtl="0" algn="l">
              <a:spcBef>
                <a:spcPts val="1000"/>
              </a:spcBef>
              <a:spcAft>
                <a:spcPts val="0"/>
              </a:spcAft>
              <a:buSzPts val="1600"/>
              <a:buChar char="○"/>
            </a:pPr>
            <a:r>
              <a:rPr lang="en" sz="1600"/>
              <a:t>The pitfall of the </a:t>
            </a:r>
            <a:r>
              <a:rPr b="1" lang="en" sz="1600" u="sng"/>
              <a:t>Snake traversing into its own loop</a:t>
            </a:r>
            <a:r>
              <a:rPr b="1" lang="en" sz="1600"/>
              <a:t> </a:t>
            </a:r>
            <a:r>
              <a:rPr lang="en" sz="1600"/>
              <a:t>occurs more in games with a smaller frame because the snake is more congested, and has less options of escape than it would if the frame was larger.</a:t>
            </a:r>
            <a:endParaRPr sz="1600"/>
          </a:p>
          <a:p>
            <a:pPr indent="-330200" lvl="1" marL="914400" rtl="0" algn="l">
              <a:spcBef>
                <a:spcPts val="1000"/>
              </a:spcBef>
              <a:spcAft>
                <a:spcPts val="0"/>
              </a:spcAft>
              <a:buSzPts val="1600"/>
              <a:buChar char="○"/>
            </a:pPr>
            <a:r>
              <a:rPr lang="en" sz="1600"/>
              <a:t>Games with larger frames take much longer to complete compared to games with a smaller frame.</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Scoreboard testing</a:t>
            </a:r>
            <a:endParaRPr/>
          </a:p>
        </p:txBody>
      </p:sp>
      <p:sp>
        <p:nvSpPr>
          <p:cNvPr id="211" name="Google Shape;211;p25"/>
          <p:cNvSpPr txBox="1"/>
          <p:nvPr>
            <p:ph idx="1" type="body"/>
          </p:nvPr>
        </p:nvSpPr>
        <p:spPr>
          <a:xfrm>
            <a:off x="1251550" y="1072775"/>
            <a:ext cx="3376200" cy="13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Testing that the scoreboard loads and formats scores properly.</a:t>
            </a:r>
            <a:endParaRPr/>
          </a:p>
        </p:txBody>
      </p:sp>
      <p:pic>
        <p:nvPicPr>
          <p:cNvPr id="212" name="Google Shape;212;p25"/>
          <p:cNvPicPr preferRelativeResize="0"/>
          <p:nvPr/>
        </p:nvPicPr>
        <p:blipFill>
          <a:blip r:embed="rId3">
            <a:alphaModFix/>
          </a:blip>
          <a:stretch>
            <a:fillRect/>
          </a:stretch>
        </p:blipFill>
        <p:spPr>
          <a:xfrm>
            <a:off x="359675" y="1874725"/>
            <a:ext cx="4314025" cy="2955899"/>
          </a:xfrm>
          <a:prstGeom prst="rect">
            <a:avLst/>
          </a:prstGeom>
          <a:noFill/>
          <a:ln>
            <a:noFill/>
          </a:ln>
        </p:spPr>
      </p:pic>
      <p:pic>
        <p:nvPicPr>
          <p:cNvPr id="213" name="Google Shape;213;p25"/>
          <p:cNvPicPr preferRelativeResize="0"/>
          <p:nvPr/>
        </p:nvPicPr>
        <p:blipFill>
          <a:blip r:embed="rId4">
            <a:alphaModFix/>
          </a:blip>
          <a:stretch>
            <a:fillRect/>
          </a:stretch>
        </p:blipFill>
        <p:spPr>
          <a:xfrm>
            <a:off x="4938500" y="1695450"/>
            <a:ext cx="3964250" cy="3199600"/>
          </a:xfrm>
          <a:prstGeom prst="rect">
            <a:avLst/>
          </a:prstGeom>
          <a:noFill/>
          <a:ln>
            <a:noFill/>
          </a:ln>
        </p:spPr>
      </p:pic>
      <p:sp>
        <p:nvSpPr>
          <p:cNvPr id="214" name="Google Shape;214;p25"/>
          <p:cNvSpPr txBox="1"/>
          <p:nvPr>
            <p:ph idx="1" type="body"/>
          </p:nvPr>
        </p:nvSpPr>
        <p:spPr>
          <a:xfrm>
            <a:off x="5301450" y="1072775"/>
            <a:ext cx="3376200" cy="139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AI not implemented yet. </a:t>
            </a:r>
            <a:r>
              <a:rPr lang="en"/>
              <a:t>Dummy</a:t>
            </a:r>
            <a:r>
              <a:rPr lang="en"/>
              <a:t> variables used for testing.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Interface testing</a:t>
            </a:r>
            <a:endParaRPr/>
          </a:p>
        </p:txBody>
      </p:sp>
      <p:sp>
        <p:nvSpPr>
          <p:cNvPr id="220" name="Google Shape;220;p26"/>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Minimal testing required; with TkInter you get what you see on the screen.</a:t>
            </a:r>
            <a:endParaRPr/>
          </a:p>
        </p:txBody>
      </p:sp>
      <p:pic>
        <p:nvPicPr>
          <p:cNvPr id="221" name="Google Shape;221;p26"/>
          <p:cNvPicPr preferRelativeResize="0"/>
          <p:nvPr/>
        </p:nvPicPr>
        <p:blipFill>
          <a:blip r:embed="rId3">
            <a:alphaModFix/>
          </a:blip>
          <a:stretch>
            <a:fillRect/>
          </a:stretch>
        </p:blipFill>
        <p:spPr>
          <a:xfrm>
            <a:off x="1158760" y="1552377"/>
            <a:ext cx="6826477" cy="338434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Snake Game Testing</a:t>
            </a:r>
            <a:endParaRPr/>
          </a:p>
        </p:txBody>
      </p:sp>
      <p:sp>
        <p:nvSpPr>
          <p:cNvPr id="227" name="Google Shape;227;p27"/>
          <p:cNvSpPr txBox="1"/>
          <p:nvPr>
            <p:ph idx="1" type="body"/>
          </p:nvPr>
        </p:nvSpPr>
        <p:spPr>
          <a:xfrm>
            <a:off x="1431550" y="925475"/>
            <a:ext cx="7155000" cy="155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At first created collision test ourselves.  Due to the way PyGame lays out y coordinates ( 0 at top, MAX_RES at bottom,  a strange bug appeared. </a:t>
            </a:r>
            <a:endParaRPr/>
          </a:p>
          <a:p>
            <a:pPr indent="-311150" lvl="0" marL="457200" rtl="0" algn="l">
              <a:spcBef>
                <a:spcPts val="0"/>
              </a:spcBef>
              <a:spcAft>
                <a:spcPts val="0"/>
              </a:spcAft>
              <a:buSzPts val="1300"/>
              <a:buChar char="●"/>
            </a:pPr>
            <a:r>
              <a:rPr lang="en"/>
              <a:t>After reading PyGame’s documentation we found a dedicated collision test function.</a:t>
            </a:r>
            <a:endParaRPr/>
          </a:p>
        </p:txBody>
      </p:sp>
      <p:pic>
        <p:nvPicPr>
          <p:cNvPr id="228" name="Google Shape;228;p27"/>
          <p:cNvPicPr preferRelativeResize="0"/>
          <p:nvPr/>
        </p:nvPicPr>
        <p:blipFill>
          <a:blip r:embed="rId3">
            <a:alphaModFix/>
          </a:blip>
          <a:stretch>
            <a:fillRect/>
          </a:stretch>
        </p:blipFill>
        <p:spPr>
          <a:xfrm>
            <a:off x="2820950" y="1876775"/>
            <a:ext cx="6323051" cy="3266726"/>
          </a:xfrm>
          <a:prstGeom prst="rect">
            <a:avLst/>
          </a:prstGeom>
          <a:noFill/>
          <a:ln>
            <a:noFill/>
          </a:ln>
        </p:spPr>
      </p:pic>
      <p:pic>
        <p:nvPicPr>
          <p:cNvPr id="229" name="Google Shape;229;p27"/>
          <p:cNvPicPr preferRelativeResize="0"/>
          <p:nvPr/>
        </p:nvPicPr>
        <p:blipFill>
          <a:blip r:embed="rId4">
            <a:alphaModFix/>
          </a:blip>
          <a:stretch>
            <a:fillRect/>
          </a:stretch>
        </p:blipFill>
        <p:spPr>
          <a:xfrm>
            <a:off x="0" y="1746875"/>
            <a:ext cx="2504726" cy="339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Testing</a:t>
            </a:r>
            <a:endParaRPr/>
          </a:p>
        </p:txBody>
      </p:sp>
      <p:sp>
        <p:nvSpPr>
          <p:cNvPr id="235" name="Google Shape;235;p28"/>
          <p:cNvSpPr txBox="1"/>
          <p:nvPr>
            <p:ph idx="1" type="body"/>
          </p:nvPr>
        </p:nvSpPr>
        <p:spPr>
          <a:xfrm>
            <a:off x="1184600" y="876100"/>
            <a:ext cx="7038900" cy="112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After feedback came up with improved reward system: positive reward if the snake is closer to the food, negative reward otherwise.</a:t>
            </a:r>
            <a:endParaRPr/>
          </a:p>
          <a:p>
            <a:pPr indent="-311150" lvl="0" marL="457200" rtl="0" algn="l">
              <a:spcBef>
                <a:spcPts val="0"/>
              </a:spcBef>
              <a:spcAft>
                <a:spcPts val="0"/>
              </a:spcAft>
              <a:buSzPts val="1300"/>
              <a:buChar char="●"/>
            </a:pPr>
            <a:r>
              <a:rPr lang="en"/>
              <a:t>Minimal performance increase in small spaces with less exploration; massive performance increase in large spaces where with more exploration.</a:t>
            </a:r>
            <a:endParaRPr/>
          </a:p>
        </p:txBody>
      </p:sp>
      <p:pic>
        <p:nvPicPr>
          <p:cNvPr id="236" name="Google Shape;236;p28"/>
          <p:cNvPicPr preferRelativeResize="0"/>
          <p:nvPr/>
        </p:nvPicPr>
        <p:blipFill>
          <a:blip r:embed="rId3">
            <a:alphaModFix/>
          </a:blip>
          <a:stretch>
            <a:fillRect/>
          </a:stretch>
        </p:blipFill>
        <p:spPr>
          <a:xfrm>
            <a:off x="4518150" y="2809539"/>
            <a:ext cx="4625850" cy="2333960"/>
          </a:xfrm>
          <a:prstGeom prst="rect">
            <a:avLst/>
          </a:prstGeom>
          <a:noFill/>
          <a:ln>
            <a:noFill/>
          </a:ln>
        </p:spPr>
      </p:pic>
      <p:pic>
        <p:nvPicPr>
          <p:cNvPr id="237" name="Google Shape;237;p28"/>
          <p:cNvPicPr preferRelativeResize="0"/>
          <p:nvPr/>
        </p:nvPicPr>
        <p:blipFill>
          <a:blip r:embed="rId4">
            <a:alphaModFix/>
          </a:blip>
          <a:stretch>
            <a:fillRect/>
          </a:stretch>
        </p:blipFill>
        <p:spPr>
          <a:xfrm>
            <a:off x="0" y="2670775"/>
            <a:ext cx="4518149" cy="2472736"/>
          </a:xfrm>
          <a:prstGeom prst="rect">
            <a:avLst/>
          </a:prstGeom>
          <a:noFill/>
          <a:ln>
            <a:noFill/>
          </a:ln>
        </p:spPr>
      </p:pic>
      <p:sp>
        <p:nvSpPr>
          <p:cNvPr id="238" name="Google Shape;238;p28"/>
          <p:cNvSpPr txBox="1"/>
          <p:nvPr>
            <p:ph idx="1" type="body"/>
          </p:nvPr>
        </p:nvSpPr>
        <p:spPr>
          <a:xfrm>
            <a:off x="100575" y="2044525"/>
            <a:ext cx="4317000" cy="112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First reward system. In 1024x768 res performed with mean of 0.22 over 100 iterations.</a:t>
            </a:r>
            <a:endParaRPr/>
          </a:p>
        </p:txBody>
      </p:sp>
      <p:sp>
        <p:nvSpPr>
          <p:cNvPr id="239" name="Google Shape;239;p28"/>
          <p:cNvSpPr txBox="1"/>
          <p:nvPr>
            <p:ph idx="1" type="body"/>
          </p:nvPr>
        </p:nvSpPr>
        <p:spPr>
          <a:xfrm>
            <a:off x="4733250" y="2044525"/>
            <a:ext cx="4317000" cy="112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Second</a:t>
            </a:r>
            <a:r>
              <a:rPr lang="en"/>
              <a:t> reward system. In 1024x768 res performed with mean of 9.03 over 100 iterations.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contributions</a:t>
            </a:r>
            <a:endParaRPr/>
          </a:p>
        </p:txBody>
      </p:sp>
      <p:sp>
        <p:nvSpPr>
          <p:cNvPr id="245" name="Google Shape;245;p29"/>
          <p:cNvSpPr txBox="1"/>
          <p:nvPr>
            <p:ph idx="1" type="body"/>
          </p:nvPr>
        </p:nvSpPr>
        <p:spPr>
          <a:xfrm>
            <a:off x="5317600" y="1567550"/>
            <a:ext cx="3473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Additional branches focused either on the AI system, the snake game, or the interface.</a:t>
            </a:r>
            <a:endParaRPr/>
          </a:p>
        </p:txBody>
      </p:sp>
      <p:pic>
        <p:nvPicPr>
          <p:cNvPr id="246" name="Google Shape;246;p29"/>
          <p:cNvPicPr preferRelativeResize="0"/>
          <p:nvPr/>
        </p:nvPicPr>
        <p:blipFill>
          <a:blip r:embed="rId3">
            <a:alphaModFix/>
          </a:blip>
          <a:stretch>
            <a:fillRect/>
          </a:stretch>
        </p:blipFill>
        <p:spPr>
          <a:xfrm>
            <a:off x="247650" y="1580128"/>
            <a:ext cx="5069950" cy="32302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Snake AI Structure</a:t>
            </a:r>
            <a:endParaRPr/>
          </a:p>
        </p:txBody>
      </p:sp>
      <p:sp>
        <p:nvSpPr>
          <p:cNvPr id="141" name="Google Shape;141;p14"/>
          <p:cNvSpPr txBox="1"/>
          <p:nvPr>
            <p:ph idx="1" type="body"/>
          </p:nvPr>
        </p:nvSpPr>
        <p:spPr>
          <a:xfrm>
            <a:off x="1113725" y="1028300"/>
            <a:ext cx="7038900" cy="3882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Long Short-Term Memory: </a:t>
            </a:r>
            <a:endParaRPr sz="1600"/>
          </a:p>
          <a:p>
            <a:pPr indent="-311150" lvl="1" marL="914400" rtl="0" algn="l">
              <a:spcBef>
                <a:spcPts val="1000"/>
              </a:spcBef>
              <a:spcAft>
                <a:spcPts val="0"/>
              </a:spcAft>
              <a:buSzPts val="1300"/>
              <a:buChar char="○"/>
            </a:pPr>
            <a:r>
              <a:rPr lang="en" sz="1300"/>
              <a:t>Recurrent Neural Network with gates that train a short memory and long memory.</a:t>
            </a:r>
            <a:endParaRPr sz="1300"/>
          </a:p>
          <a:p>
            <a:pPr indent="-311150" lvl="1" marL="914400" rtl="0" algn="l">
              <a:spcBef>
                <a:spcPts val="1000"/>
              </a:spcBef>
              <a:spcAft>
                <a:spcPts val="0"/>
              </a:spcAft>
              <a:buSzPts val="1300"/>
              <a:buChar char="○"/>
            </a:pPr>
            <a:r>
              <a:rPr lang="en" sz="1300"/>
              <a:t>Learns when to use the short memory and when to use long memory.</a:t>
            </a:r>
            <a:endParaRPr sz="1300"/>
          </a:p>
          <a:p>
            <a:pPr indent="-317500" lvl="0" marL="457200" rtl="0" algn="l">
              <a:spcBef>
                <a:spcPts val="1000"/>
              </a:spcBef>
              <a:spcAft>
                <a:spcPts val="0"/>
              </a:spcAft>
              <a:buSzPts val="1400"/>
              <a:buChar char="●"/>
            </a:pPr>
            <a:r>
              <a:rPr lang="en" sz="1400"/>
              <a:t>Neural Network:</a:t>
            </a:r>
            <a:endParaRPr sz="1400"/>
          </a:p>
          <a:p>
            <a:pPr indent="-317500" lvl="1" marL="914400" rtl="0" algn="l">
              <a:spcBef>
                <a:spcPts val="1000"/>
              </a:spcBef>
              <a:spcAft>
                <a:spcPts val="0"/>
              </a:spcAft>
              <a:buSzPts val="1400"/>
              <a:buChar char="○"/>
            </a:pPr>
            <a:r>
              <a:rPr lang="en" sz="1400"/>
              <a:t>Input Layer = 11, Hidden Layer = 256, Output Layer = 3. </a:t>
            </a:r>
            <a:endParaRPr sz="1400"/>
          </a:p>
          <a:p>
            <a:pPr indent="-311150" lvl="1" marL="914400" rtl="0" algn="l">
              <a:spcBef>
                <a:spcPts val="1000"/>
              </a:spcBef>
              <a:spcAft>
                <a:spcPts val="0"/>
              </a:spcAft>
              <a:buSzPts val="1300"/>
              <a:buChar char="○"/>
            </a:pPr>
            <a:r>
              <a:rPr lang="en" sz="1300"/>
              <a:t>Input Layer: Danger left, Danger right, Danger Straight ahead,  Snake </a:t>
            </a:r>
            <a:r>
              <a:rPr lang="en" sz="1300"/>
              <a:t>Direction</a:t>
            </a:r>
            <a:r>
              <a:rPr lang="en" sz="1300"/>
              <a:t>, and Food Position relative to snake.</a:t>
            </a:r>
            <a:endParaRPr sz="1300"/>
          </a:p>
          <a:p>
            <a:pPr indent="-311150" lvl="1" marL="914400" rtl="0" algn="l">
              <a:spcBef>
                <a:spcPts val="1000"/>
              </a:spcBef>
              <a:spcAft>
                <a:spcPts val="0"/>
              </a:spcAft>
              <a:buSzPts val="1300"/>
              <a:buChar char="○"/>
            </a:pPr>
            <a:r>
              <a:rPr lang="en" sz="1300"/>
              <a:t>Output Layer: Three possible actions: Turn Left, Turn Right, Keep Straight.</a:t>
            </a:r>
            <a:endParaRPr sz="1300"/>
          </a:p>
          <a:p>
            <a:pPr indent="-317500" lvl="0" marL="457200" rtl="0" algn="l">
              <a:spcBef>
                <a:spcPts val="1000"/>
              </a:spcBef>
              <a:spcAft>
                <a:spcPts val="0"/>
              </a:spcAft>
              <a:buSzPts val="1400"/>
              <a:buChar char="●"/>
            </a:pPr>
            <a:r>
              <a:rPr lang="en" sz="1400"/>
              <a:t>Q-Table (numpy.array)</a:t>
            </a:r>
            <a:endParaRPr sz="1400"/>
          </a:p>
          <a:p>
            <a:pPr indent="-317500" lvl="1" marL="914400" rtl="0" algn="l">
              <a:spcBef>
                <a:spcPts val="0"/>
              </a:spcBef>
              <a:spcAft>
                <a:spcPts val="0"/>
              </a:spcAft>
              <a:buSzPts val="1400"/>
              <a:buChar char="○"/>
            </a:pPr>
            <a:r>
              <a:rPr lang="en" sz="1400"/>
              <a:t>utilized to manage the decision making process of considering inputs and making actions.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Important Variables Defined</a:t>
            </a:r>
            <a:endParaRPr/>
          </a:p>
        </p:txBody>
      </p:sp>
      <p:sp>
        <p:nvSpPr>
          <p:cNvPr id="147" name="Google Shape;147;p15"/>
          <p:cNvSpPr txBox="1"/>
          <p:nvPr>
            <p:ph idx="1" type="body"/>
          </p:nvPr>
        </p:nvSpPr>
        <p:spPr>
          <a:xfrm>
            <a:off x="1297500" y="1028275"/>
            <a:ext cx="7038900" cy="38829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Learning Rate (LR) :</a:t>
            </a:r>
            <a:endParaRPr sz="1600"/>
          </a:p>
          <a:p>
            <a:pPr indent="-318015" lvl="1" marL="914400" rtl="0" algn="l">
              <a:spcBef>
                <a:spcPts val="1000"/>
              </a:spcBef>
              <a:spcAft>
                <a:spcPts val="0"/>
              </a:spcAft>
              <a:buSzPts val="1408"/>
              <a:buChar char="○"/>
            </a:pPr>
            <a:r>
              <a:rPr lang="en" sz="1408"/>
              <a:t>often referred to as alpha or α, is the hyperparameter that controls how much to change the model in response to the estimated error each time the model weights are updated.</a:t>
            </a:r>
            <a:endParaRPr sz="1408"/>
          </a:p>
          <a:p>
            <a:pPr indent="-323850" lvl="0" marL="457200" rtl="0" algn="l">
              <a:spcBef>
                <a:spcPts val="1000"/>
              </a:spcBef>
              <a:spcAft>
                <a:spcPts val="0"/>
              </a:spcAft>
              <a:buSzPts val="1500"/>
              <a:buChar char="●"/>
            </a:pPr>
            <a:r>
              <a:rPr lang="en" sz="1500"/>
              <a:t>Discount</a:t>
            </a:r>
            <a:r>
              <a:rPr lang="en" sz="1500"/>
              <a:t> Rate (Gamma) :</a:t>
            </a:r>
            <a:endParaRPr sz="1500"/>
          </a:p>
          <a:p>
            <a:pPr indent="-317500" lvl="1" marL="914400" rtl="0" algn="l">
              <a:spcBef>
                <a:spcPts val="1000"/>
              </a:spcBef>
              <a:spcAft>
                <a:spcPts val="0"/>
              </a:spcAft>
              <a:buSzPts val="1400"/>
              <a:buChar char="○"/>
            </a:pPr>
            <a:r>
              <a:rPr lang="en" sz="1400"/>
              <a:t>determines how much the learning agent cares about rewards in the distant future relative to those in the immediate future</a:t>
            </a:r>
            <a:endParaRPr sz="1400"/>
          </a:p>
          <a:p>
            <a:pPr indent="-330715" lvl="0" marL="457200" rtl="0" algn="l">
              <a:spcBef>
                <a:spcPts val="1000"/>
              </a:spcBef>
              <a:spcAft>
                <a:spcPts val="0"/>
              </a:spcAft>
              <a:buSzPts val="1608"/>
              <a:buChar char="●"/>
            </a:pPr>
            <a:r>
              <a:rPr lang="en" sz="1608"/>
              <a:t>Randomness (Epsilon)</a:t>
            </a:r>
            <a:endParaRPr sz="1608"/>
          </a:p>
          <a:p>
            <a:pPr indent="-317500" lvl="1" marL="914400" rtl="0" algn="l">
              <a:spcBef>
                <a:spcPts val="1000"/>
              </a:spcBef>
              <a:spcAft>
                <a:spcPts val="0"/>
              </a:spcAft>
              <a:buSzPts val="1400"/>
              <a:buChar char="○"/>
            </a:pPr>
            <a:r>
              <a:rPr lang="en" sz="1400"/>
              <a:t>value that determines how much we explore in an epsilon-greedy policy</a:t>
            </a:r>
            <a:endParaRPr sz="1400"/>
          </a:p>
          <a:p>
            <a:pPr indent="-317500" lvl="1" marL="914400" rtl="0" algn="l">
              <a:spcBef>
                <a:spcPts val="1000"/>
              </a:spcBef>
              <a:spcAft>
                <a:spcPts val="0"/>
              </a:spcAft>
              <a:buSzPts val="1400"/>
              <a:buChar char="○"/>
            </a:pPr>
            <a:r>
              <a:rPr lang="en" sz="1400"/>
              <a:t>Snake takes random actions at the beginning and start using learned behaviour later on.</a:t>
            </a:r>
            <a:endParaRPr sz="1400"/>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Equations : Bellmen Q-Learning</a:t>
            </a:r>
            <a:endParaRPr/>
          </a:p>
        </p:txBody>
      </p:sp>
      <p:pic>
        <p:nvPicPr>
          <p:cNvPr id="153" name="Google Shape;153;p16"/>
          <p:cNvPicPr preferRelativeResize="0"/>
          <p:nvPr/>
        </p:nvPicPr>
        <p:blipFill>
          <a:blip r:embed="rId3">
            <a:alphaModFix/>
          </a:blip>
          <a:stretch>
            <a:fillRect/>
          </a:stretch>
        </p:blipFill>
        <p:spPr>
          <a:xfrm>
            <a:off x="1724025" y="1307850"/>
            <a:ext cx="5695950" cy="2847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OOP and Encapsulation</a:t>
            </a:r>
            <a:endParaRPr/>
          </a:p>
        </p:txBody>
      </p:sp>
      <p:sp>
        <p:nvSpPr>
          <p:cNvPr id="159" name="Google Shape;159;p17"/>
          <p:cNvSpPr txBox="1"/>
          <p:nvPr>
            <p:ph idx="1" type="body"/>
          </p:nvPr>
        </p:nvSpPr>
        <p:spPr>
          <a:xfrm>
            <a:off x="1297500" y="1372900"/>
            <a:ext cx="7038900" cy="3105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Four main components : </a:t>
            </a:r>
            <a:endParaRPr sz="1600"/>
          </a:p>
          <a:p>
            <a:pPr indent="-330200" lvl="1" marL="914400" rtl="0" algn="l">
              <a:spcBef>
                <a:spcPts val="0"/>
              </a:spcBef>
              <a:spcAft>
                <a:spcPts val="0"/>
              </a:spcAft>
              <a:buSzPts val="1600"/>
              <a:buChar char="○"/>
            </a:pPr>
            <a:r>
              <a:rPr lang="en" sz="1600"/>
              <a:t>Snake Game </a:t>
            </a:r>
            <a:endParaRPr sz="1600"/>
          </a:p>
          <a:p>
            <a:pPr indent="-330200" lvl="1" marL="914400" rtl="0" algn="l">
              <a:spcBef>
                <a:spcPts val="0"/>
              </a:spcBef>
              <a:spcAft>
                <a:spcPts val="0"/>
              </a:spcAft>
              <a:buSzPts val="1600"/>
              <a:buChar char="○"/>
            </a:pPr>
            <a:r>
              <a:rPr lang="en" sz="1600"/>
              <a:t>Main Menu (</a:t>
            </a:r>
            <a:r>
              <a:rPr lang="en" sz="1600"/>
              <a:t>TkInter </a:t>
            </a:r>
            <a:r>
              <a:rPr lang="en" sz="1600"/>
              <a:t>interface) </a:t>
            </a:r>
            <a:endParaRPr sz="1600"/>
          </a:p>
          <a:p>
            <a:pPr indent="-330200" lvl="1" marL="914400" rtl="0" algn="l">
              <a:spcBef>
                <a:spcPts val="0"/>
              </a:spcBef>
              <a:spcAft>
                <a:spcPts val="0"/>
              </a:spcAft>
              <a:buSzPts val="1600"/>
              <a:buChar char="○"/>
            </a:pPr>
            <a:r>
              <a:rPr lang="en" sz="1600"/>
              <a:t>Neural Network </a:t>
            </a:r>
            <a:endParaRPr sz="1600"/>
          </a:p>
          <a:p>
            <a:pPr indent="-330200" lvl="1" marL="914400" rtl="0" algn="l">
              <a:spcBef>
                <a:spcPts val="0"/>
              </a:spcBef>
              <a:spcAft>
                <a:spcPts val="0"/>
              </a:spcAft>
              <a:buSzPts val="1600"/>
              <a:buChar char="○"/>
            </a:pPr>
            <a:r>
              <a:rPr lang="en" sz="1600"/>
              <a:t>Scoreboard</a:t>
            </a:r>
            <a:endParaRPr sz="1600"/>
          </a:p>
          <a:p>
            <a:pPr indent="-330200" lvl="0" marL="457200" rtl="0" algn="l">
              <a:spcBef>
                <a:spcPts val="1000"/>
              </a:spcBef>
              <a:spcAft>
                <a:spcPts val="0"/>
              </a:spcAft>
              <a:buSzPts val="1600"/>
              <a:buChar char="●"/>
            </a:pPr>
            <a:r>
              <a:rPr lang="en" sz="1600"/>
              <a:t>The components were</a:t>
            </a:r>
            <a:r>
              <a:rPr lang="en" sz="1600"/>
              <a:t> separated into </a:t>
            </a:r>
            <a:r>
              <a:rPr lang="en" sz="1600"/>
              <a:t>different</a:t>
            </a:r>
            <a:r>
              <a:rPr lang="en" sz="1600"/>
              <a:t> classes because that assisted in individual testing for features down the line.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972125" y="3478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Application Structure</a:t>
            </a:r>
            <a:endParaRPr sz="2300"/>
          </a:p>
        </p:txBody>
      </p:sp>
      <p:sp>
        <p:nvSpPr>
          <p:cNvPr id="165" name="Google Shape;165;p18"/>
          <p:cNvSpPr txBox="1"/>
          <p:nvPr>
            <p:ph idx="1" type="body"/>
          </p:nvPr>
        </p:nvSpPr>
        <p:spPr>
          <a:xfrm>
            <a:off x="196825" y="1553450"/>
            <a:ext cx="3903000" cy="342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Main Menu uses TkInter for the interface and has a Game object, Agent (AI) object and Scoreboard Object.</a:t>
            </a:r>
            <a:endParaRPr sz="1400"/>
          </a:p>
          <a:p>
            <a:pPr indent="-317500" lvl="0" marL="457200" rtl="0" algn="l">
              <a:spcBef>
                <a:spcPts val="1000"/>
              </a:spcBef>
              <a:spcAft>
                <a:spcPts val="0"/>
              </a:spcAft>
              <a:buSzPts val="1400"/>
              <a:buChar char="●"/>
            </a:pPr>
            <a:r>
              <a:rPr lang="en" sz="1400"/>
              <a:t>Agent has a private model object hidden to all other classes. The model itself uses PyTorch’s neural network functionality. </a:t>
            </a:r>
            <a:endParaRPr sz="1400"/>
          </a:p>
          <a:p>
            <a:pPr indent="-317500" lvl="0" marL="457200" rtl="0" algn="l">
              <a:spcBef>
                <a:spcPts val="1000"/>
              </a:spcBef>
              <a:spcAft>
                <a:spcPts val="0"/>
              </a:spcAft>
              <a:buSzPts val="1400"/>
              <a:buChar char="●"/>
            </a:pPr>
            <a:r>
              <a:rPr lang="en" sz="1400"/>
              <a:t>The Game object has an instance of Food and depends on Pygame for drawing and collision.  Receives Scoreboard from Menu to use public methods.</a:t>
            </a:r>
            <a:endParaRPr sz="1400"/>
          </a:p>
          <a:p>
            <a:pPr indent="0" lvl="0" marL="457200" rtl="0" algn="l">
              <a:spcBef>
                <a:spcPts val="120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4261950" y="867375"/>
            <a:ext cx="4743124" cy="411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052550" y="3822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Statechart</a:t>
            </a:r>
            <a:endParaRPr/>
          </a:p>
        </p:txBody>
      </p:sp>
      <p:sp>
        <p:nvSpPr>
          <p:cNvPr id="172" name="Google Shape;172;p19"/>
          <p:cNvSpPr txBox="1"/>
          <p:nvPr>
            <p:ph idx="1" type="body"/>
          </p:nvPr>
        </p:nvSpPr>
        <p:spPr>
          <a:xfrm>
            <a:off x="711150" y="1369675"/>
            <a:ext cx="23205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Fairly simple loop. </a:t>
            </a:r>
            <a:endParaRPr sz="1500"/>
          </a:p>
          <a:p>
            <a:pPr indent="-323850" lvl="0" marL="457200" rtl="0" algn="l">
              <a:spcBef>
                <a:spcPts val="1000"/>
              </a:spcBef>
              <a:spcAft>
                <a:spcPts val="0"/>
              </a:spcAft>
              <a:buSzPts val="1500"/>
              <a:buChar char="●"/>
            </a:pPr>
            <a:r>
              <a:rPr lang="en" sz="1500"/>
              <a:t>AI will keep playing and learning until the game is manually stopped.</a:t>
            </a:r>
            <a:endParaRPr sz="1500"/>
          </a:p>
          <a:p>
            <a:pPr indent="-323850" lvl="0" marL="457200" rtl="0" algn="l">
              <a:spcBef>
                <a:spcPts val="1000"/>
              </a:spcBef>
              <a:spcAft>
                <a:spcPts val="0"/>
              </a:spcAft>
              <a:buSzPts val="1500"/>
              <a:buChar char="●"/>
            </a:pPr>
            <a:r>
              <a:rPr lang="en" sz="1500"/>
              <a:t>Users can play the snake game themselves.</a:t>
            </a:r>
            <a:endParaRPr sz="1500"/>
          </a:p>
        </p:txBody>
      </p:sp>
      <p:pic>
        <p:nvPicPr>
          <p:cNvPr id="173" name="Google Shape;173;p19"/>
          <p:cNvPicPr preferRelativeResize="0"/>
          <p:nvPr/>
        </p:nvPicPr>
        <p:blipFill>
          <a:blip r:embed="rId3">
            <a:alphaModFix/>
          </a:blip>
          <a:stretch>
            <a:fillRect/>
          </a:stretch>
        </p:blipFill>
        <p:spPr>
          <a:xfrm>
            <a:off x="3272850" y="582625"/>
            <a:ext cx="5522974" cy="4250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Game State Pitfalls:</a:t>
            </a:r>
            <a:endParaRPr/>
          </a:p>
        </p:txBody>
      </p:sp>
      <p:sp>
        <p:nvSpPr>
          <p:cNvPr id="179" name="Google Shape;179;p20"/>
          <p:cNvSpPr txBox="1"/>
          <p:nvPr>
            <p:ph idx="1" type="body"/>
          </p:nvPr>
        </p:nvSpPr>
        <p:spPr>
          <a:xfrm>
            <a:off x="1297500" y="1165475"/>
            <a:ext cx="7038900" cy="3550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Snake t</a:t>
            </a:r>
            <a:r>
              <a:rPr lang="en" sz="1900"/>
              <a:t>raversing</a:t>
            </a:r>
            <a:r>
              <a:rPr lang="en" sz="1900"/>
              <a:t> into its own loop</a:t>
            </a:r>
            <a:endParaRPr sz="1900"/>
          </a:p>
          <a:p>
            <a:pPr indent="-330200" lvl="1" marL="914400" rtl="0" algn="l">
              <a:spcBef>
                <a:spcPts val="1000"/>
              </a:spcBef>
              <a:spcAft>
                <a:spcPts val="0"/>
              </a:spcAft>
              <a:buSzPts val="1600"/>
              <a:buChar char="○"/>
            </a:pPr>
            <a:r>
              <a:rPr lang="en" sz="1600"/>
              <a:t>During testing and </a:t>
            </a:r>
            <a:r>
              <a:rPr lang="en" sz="1600"/>
              <a:t>supervision</a:t>
            </a:r>
            <a:r>
              <a:rPr lang="en" sz="1600"/>
              <a:t>, we noticed that the largest pitfall our snake AI experiences is a game state where the snake decides to turn towards the direction of a spawned food, even though it’s body is </a:t>
            </a:r>
            <a:r>
              <a:rPr lang="en" sz="1600"/>
              <a:t>in between</a:t>
            </a:r>
            <a:r>
              <a:rPr lang="en" sz="1600"/>
              <a:t>. </a:t>
            </a:r>
            <a:endParaRPr sz="1600"/>
          </a:p>
          <a:p>
            <a:pPr indent="-330200" lvl="1" marL="914400" rtl="0" algn="l">
              <a:spcBef>
                <a:spcPts val="1000"/>
              </a:spcBef>
              <a:spcAft>
                <a:spcPts val="1000"/>
              </a:spcAft>
              <a:buSzPts val="1600"/>
              <a:buChar char="○"/>
            </a:pPr>
            <a:r>
              <a:rPr lang="en" sz="1600"/>
              <a:t>In turning this direction / orientation, it </a:t>
            </a:r>
            <a:r>
              <a:rPr lang="en" sz="1600"/>
              <a:t>inadvertently</a:t>
            </a:r>
            <a:r>
              <a:rPr lang="en" sz="1600"/>
              <a:t> traps itself by changing direction in a loop of its own body which is most times impossible to traverse out of.</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Trying to solve the Pitfall: </a:t>
            </a:r>
            <a:endParaRPr/>
          </a:p>
        </p:txBody>
      </p:sp>
      <p:sp>
        <p:nvSpPr>
          <p:cNvPr id="185" name="Google Shape;185;p21"/>
          <p:cNvSpPr txBox="1"/>
          <p:nvPr>
            <p:ph idx="1" type="body"/>
          </p:nvPr>
        </p:nvSpPr>
        <p:spPr>
          <a:xfrm>
            <a:off x="1297500" y="1487900"/>
            <a:ext cx="7038900" cy="2991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were </a:t>
            </a:r>
            <a:r>
              <a:rPr b="1" lang="en" sz="1600"/>
              <a:t>unable </a:t>
            </a:r>
            <a:r>
              <a:rPr lang="en" sz="1600"/>
              <a:t>to devise a solution to tackle the game state issue. </a:t>
            </a:r>
            <a:endParaRPr sz="1600"/>
          </a:p>
          <a:p>
            <a:pPr indent="-330200" lvl="0" marL="457200" rtl="0" algn="l">
              <a:spcBef>
                <a:spcPts val="1000"/>
              </a:spcBef>
              <a:spcAft>
                <a:spcPts val="0"/>
              </a:spcAft>
              <a:buSzPts val="1600"/>
              <a:buChar char="●"/>
            </a:pPr>
            <a:r>
              <a:rPr lang="en" sz="1600"/>
              <a:t>If a solution was found, our AI would be more efficient in learning, would gain higher scores , and would survive for longer.</a:t>
            </a:r>
            <a:endParaRPr sz="1600"/>
          </a:p>
          <a:p>
            <a:pPr indent="-330200" lvl="0" marL="457200" rtl="0" algn="l">
              <a:spcBef>
                <a:spcPts val="1000"/>
              </a:spcBef>
              <a:spcAft>
                <a:spcPts val="0"/>
              </a:spcAft>
              <a:buSzPts val="1600"/>
              <a:buChar char="●"/>
            </a:pPr>
            <a:r>
              <a:rPr lang="en" sz="1600"/>
              <a:t>We tried to </a:t>
            </a:r>
            <a:r>
              <a:rPr lang="en" sz="1600"/>
              <a:t> implement a solution to tackle this pitfall where we tracked the tail and middle of the snake, along with how many turns the snake body has so that it could detect escape a </a:t>
            </a:r>
            <a:r>
              <a:rPr lang="en" sz="1600"/>
              <a:t>potential</a:t>
            </a:r>
            <a:r>
              <a:rPr lang="en" sz="1600"/>
              <a:t> body trap.</a:t>
            </a:r>
            <a:endParaRPr sz="1600"/>
          </a:p>
          <a:p>
            <a:pPr indent="-330200" lvl="0" marL="457200" rtl="0" algn="l">
              <a:spcBef>
                <a:spcPts val="1000"/>
              </a:spcBef>
              <a:spcAft>
                <a:spcPts val="0"/>
              </a:spcAft>
              <a:buSzPts val="1600"/>
              <a:buChar char="●"/>
            </a:pPr>
            <a:r>
              <a:rPr lang="en" sz="1600"/>
              <a:t>This </a:t>
            </a:r>
            <a:r>
              <a:rPr lang="en" sz="1600"/>
              <a:t>approach</a:t>
            </a:r>
            <a:r>
              <a:rPr lang="en" sz="1600"/>
              <a:t> </a:t>
            </a:r>
            <a:r>
              <a:rPr lang="en" sz="1600"/>
              <a:t>proved</a:t>
            </a:r>
            <a:r>
              <a:rPr lang="en" sz="1600"/>
              <a:t> to be extremely </a:t>
            </a:r>
            <a:r>
              <a:rPr lang="en" sz="1600"/>
              <a:t>resource</a:t>
            </a:r>
            <a:r>
              <a:rPr lang="en" sz="1600"/>
              <a:t> expensive, causing the performance of our snake to decrease drastically.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