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04-Apr-24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04-Apr-24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04-Apr-24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04-Apr-24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04-Apr-24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04-Apr-24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04-Apr-24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04-Apr-24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04-Apr-24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04-Apr-24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04-Apr-24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04-Apr-24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2668773" y="4586365"/>
            <a:ext cx="8428940"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Subhashini JT- </a:t>
            </a:r>
            <a:r>
              <a:rPr lang="en-US" sz="2000" b="1" dirty="0" err="1">
                <a:solidFill>
                  <a:schemeClr val="accent1">
                    <a:lumMod val="75000"/>
                  </a:schemeClr>
                </a:solidFill>
                <a:latin typeface="Arial"/>
                <a:cs typeface="Arial"/>
              </a:rPr>
              <a:t>M.P.Nachiuthu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Engineering College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Websites like </a:t>
            </a:r>
            <a:r>
              <a:rPr lang="en-US" sz="2400" b="0" i="0" dirty="0" err="1">
                <a:solidFill>
                  <a:srgbClr val="0D0D0D"/>
                </a:solidFill>
                <a:effectLst/>
                <a:latin typeface="Times New Roman" panose="02020603050405020304" pitchFamily="18" charset="0"/>
                <a:cs typeface="Times New Roman" panose="02020603050405020304" pitchFamily="18" charset="0"/>
              </a:rPr>
              <a:t>SecurityFocus</a:t>
            </a:r>
            <a:r>
              <a:rPr lang="en-US" sz="2400" b="0" i="0" dirty="0">
                <a:solidFill>
                  <a:srgbClr val="0D0D0D"/>
                </a:solidFill>
                <a:effectLst/>
                <a:latin typeface="Times New Roman" panose="02020603050405020304" pitchFamily="18" charset="0"/>
                <a:cs typeface="Times New Roman" panose="02020603050405020304" pitchFamily="18" charset="0"/>
              </a:rPr>
              <a:t>, SANS Institute, and Krebs on Security often cover security-related topics, including keyloggers and ways to protect against them.</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Blogs and forums dedicated to cybersecurity, such as Reddit's r/</a:t>
            </a:r>
            <a:r>
              <a:rPr lang="en-US" sz="2400" b="0" i="0" dirty="0" err="1">
                <a:solidFill>
                  <a:srgbClr val="0D0D0D"/>
                </a:solidFill>
                <a:effectLst/>
                <a:latin typeface="Times New Roman" panose="02020603050405020304" pitchFamily="18" charset="0"/>
                <a:cs typeface="Times New Roman" panose="02020603050405020304" pitchFamily="18" charset="0"/>
              </a:rPr>
              <a:t>netsec</a:t>
            </a:r>
            <a:r>
              <a:rPr lang="en-US" sz="2400" b="0" i="0" dirty="0">
                <a:solidFill>
                  <a:srgbClr val="0D0D0D"/>
                </a:solidFill>
                <a:effectLst/>
                <a:latin typeface="Times New Roman" panose="02020603050405020304" pitchFamily="18" charset="0"/>
                <a:cs typeface="Times New Roman" panose="02020603050405020304" pitchFamily="18" charset="0"/>
              </a:rPr>
              <a:t>, often have discussions and resources on keyloggers and security best practices.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Look into reputable anti-keylogger software solutions such as </a:t>
            </a:r>
            <a:r>
              <a:rPr lang="en-IN" sz="2400" b="0" i="0" dirty="0" err="1">
                <a:solidFill>
                  <a:srgbClr val="0D0D0D"/>
                </a:solidFill>
                <a:effectLst/>
                <a:latin typeface="Times New Roman" panose="02020603050405020304" pitchFamily="18" charset="0"/>
                <a:cs typeface="Times New Roman" panose="02020603050405020304" pitchFamily="18" charset="0"/>
              </a:rPr>
              <a:t>SpyShelter</a:t>
            </a:r>
            <a:r>
              <a:rPr lang="en-IN" sz="2400" b="0" i="0" dirty="0">
                <a:solidFill>
                  <a:srgbClr val="0D0D0D"/>
                </a:solidFill>
                <a:effectLst/>
                <a:latin typeface="Times New Roman" panose="02020603050405020304" pitchFamily="18" charset="0"/>
                <a:cs typeface="Times New Roman" panose="02020603050405020304" pitchFamily="18" charset="0"/>
              </a:rPr>
              <a:t>, </a:t>
            </a:r>
            <a:r>
              <a:rPr lang="en-IN" sz="2400" b="0" i="0" dirty="0" err="1">
                <a:solidFill>
                  <a:srgbClr val="0D0D0D"/>
                </a:solidFill>
                <a:effectLst/>
                <a:latin typeface="Times New Roman" panose="02020603050405020304" pitchFamily="18" charset="0"/>
                <a:cs typeface="Times New Roman" panose="02020603050405020304" pitchFamily="18" charset="0"/>
              </a:rPr>
              <a:t>Zemana</a:t>
            </a:r>
            <a:r>
              <a:rPr lang="en-IN" sz="2400" b="0" i="0" dirty="0">
                <a:solidFill>
                  <a:srgbClr val="0D0D0D"/>
                </a:solidFill>
                <a:effectLst/>
                <a:latin typeface="Times New Roman" panose="02020603050405020304" pitchFamily="18" charset="0"/>
                <a:cs typeface="Times New Roman" panose="02020603050405020304" pitchFamily="18" charset="0"/>
              </a:rPr>
              <a:t> </a:t>
            </a:r>
            <a:r>
              <a:rPr lang="en-IN" sz="2400" b="0" i="0" dirty="0" err="1">
                <a:solidFill>
                  <a:srgbClr val="0D0D0D"/>
                </a:solidFill>
                <a:effectLst/>
                <a:latin typeface="Times New Roman" panose="02020603050405020304" pitchFamily="18" charset="0"/>
                <a:cs typeface="Times New Roman" panose="02020603050405020304" pitchFamily="18" charset="0"/>
              </a:rPr>
              <a:t>AntiLogger</a:t>
            </a:r>
            <a:r>
              <a:rPr lang="en-IN" sz="2400" b="0" i="0" dirty="0">
                <a:solidFill>
                  <a:srgbClr val="0D0D0D"/>
                </a:solidFill>
                <a:effectLst/>
                <a:latin typeface="Times New Roman" panose="02020603050405020304" pitchFamily="18" charset="0"/>
                <a:cs typeface="Times New Roman" panose="02020603050405020304" pitchFamily="18" charset="0"/>
              </a:rPr>
              <a:t>, and </a:t>
            </a:r>
            <a:r>
              <a:rPr lang="en-IN" sz="2400" b="0" i="0" dirty="0" err="1">
                <a:solidFill>
                  <a:srgbClr val="0D0D0D"/>
                </a:solidFill>
                <a:effectLst/>
                <a:latin typeface="Times New Roman" panose="02020603050405020304" pitchFamily="18" charset="0"/>
                <a:cs typeface="Times New Roman" panose="02020603050405020304" pitchFamily="18" charset="0"/>
              </a:rPr>
              <a:t>KeyScrambler</a:t>
            </a:r>
            <a:r>
              <a:rPr lang="en-IN" sz="2400" b="0" i="0" dirty="0">
                <a:solidFill>
                  <a:srgbClr val="0D0D0D"/>
                </a:solidFill>
                <a:effectLst/>
                <a:latin typeface="Times New Roman" panose="02020603050405020304" pitchFamily="18" charset="0"/>
                <a:cs typeface="Times New Roman" panose="02020603050405020304" pitchFamily="18" charset="0"/>
              </a:rPr>
              <a:t>. These tools can help prevent keyloggers from capturing sensitive information.</a:t>
            </a:r>
            <a:r>
              <a:rPr lang="en-IN" sz="2400" dirty="0">
                <a:solidFill>
                  <a:srgbClr val="0F0F0F"/>
                </a:solidFill>
                <a:latin typeface="Times New Roman" panose="02020603050405020304" pitchFamily="18" charset="0"/>
                <a:ea typeface="+mn-lt"/>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(Technology Used)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r>
              <a:rPr lang="en-US" b="0" i="0" dirty="0">
                <a:solidFill>
                  <a:srgbClr val="0D0D0D"/>
                </a:solidFill>
                <a:effectLst/>
                <a:latin typeface="Times New Roman" panose="02020603050405020304" pitchFamily="18" charset="0"/>
                <a:cs typeface="Times New Roman" panose="02020603050405020304" pitchFamily="18" charset="0"/>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lang="en-US" b="0" i="0" dirty="0">
                <a:solidFill>
                  <a:srgbClr val="0D0D0D"/>
                </a:solidFill>
                <a:effectLst/>
                <a:latin typeface="Times New Roman" panose="02020603050405020304" pitchFamily="18" charset="0"/>
                <a:cs typeface="Times New Roman" panose="02020603050405020304" pitchFamily="18" charset="0"/>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Detection and Prevention:</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Develop robust methods for detecting the presence of keyloggers on various platforms, including computers, smartphones, and other connected devices.</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Implement preventive measures to stop keyloggers from installing or executing on systems.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User Education and Awareness:</a:t>
            </a:r>
            <a:endParaRPr lang="en-US" b="0" i="0" dirty="0">
              <a:solidFill>
                <a:srgbClr val="0D0D0D"/>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Educate users about the risks associated with keyloggers and how they can inadvertently install them.</a:t>
            </a:r>
          </a:p>
          <a:p>
            <a:pPr marL="742950" lvl="1" indent="-285750" algn="l">
              <a:buFont typeface="+mj-lt"/>
              <a:buAutoNum type="arabicPeriod"/>
            </a:pPr>
            <a:r>
              <a:rPr lang="en-US" b="0" i="0" dirty="0">
                <a:solidFill>
                  <a:srgbClr val="0D0D0D"/>
                </a:solidFill>
                <a:effectLst/>
                <a:latin typeface="Times New Roman" panose="02020603050405020304" pitchFamily="18" charset="0"/>
                <a:cs typeface="Times New Roman" panose="02020603050405020304" pitchFamily="18" charset="0"/>
              </a:rPr>
              <a:t>Raise awareness about safe computing practices to minimize the likelihood of falling victim to keylogger attacks.</a:t>
            </a:r>
          </a:p>
          <a:p>
            <a:pPr marL="305435" indent="-305435"/>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Times New Roman" panose="02020603050405020304" pitchFamily="18" charset="0"/>
              <a:cs typeface="Times New Roman" panose="02020603050405020304" pitchFamily="18" charset="0"/>
            </a:endParaRPr>
          </a:p>
          <a:p>
            <a:pPr algn="l"/>
            <a:r>
              <a:rPr lang="en-US" sz="1200" b="0" i="0" dirty="0">
                <a:solidFill>
                  <a:srgbClr val="0D0D0D"/>
                </a:solidFill>
                <a:effectLst/>
                <a:latin typeface="Times New Roman" panose="02020603050405020304" pitchFamily="18" charset="0"/>
                <a:cs typeface="Times New Roman" panose="02020603050405020304" pitchFamily="18" charset="0"/>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Endpoint Security Software</a:t>
            </a:r>
            <a:r>
              <a:rPr lang="en-US" sz="1200" b="0" i="0" dirty="0">
                <a:solidFill>
                  <a:srgbClr val="0D0D0D"/>
                </a:solidFill>
                <a:effectLst/>
                <a:latin typeface="Times New Roman" panose="02020603050405020304" pitchFamily="18" charset="0"/>
                <a:cs typeface="Times New Roman" panose="02020603050405020304" pitchFamily="18" charset="0"/>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User Education and Awareness</a:t>
            </a:r>
            <a:r>
              <a:rPr lang="en-US" sz="1200" b="0" i="0" dirty="0">
                <a:solidFill>
                  <a:srgbClr val="0D0D0D"/>
                </a:solidFill>
                <a:effectLst/>
                <a:latin typeface="Times New Roman" panose="02020603050405020304" pitchFamily="18" charset="0"/>
                <a:cs typeface="Times New Roman" panose="02020603050405020304" pitchFamily="18" charset="0"/>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Implement Multi-factor Authentication (MFA)</a:t>
            </a:r>
            <a:r>
              <a:rPr lang="en-US" sz="1200" b="0" i="0" dirty="0">
                <a:solidFill>
                  <a:srgbClr val="0D0D0D"/>
                </a:solidFill>
                <a:effectLst/>
                <a:latin typeface="Times New Roman" panose="02020603050405020304" pitchFamily="18" charset="0"/>
                <a:cs typeface="Times New Roman" panose="02020603050405020304" pitchFamily="18" charset="0"/>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Regular Software Updates and Patch Management</a:t>
            </a:r>
            <a:r>
              <a:rPr lang="en-US" sz="1200" b="0" i="0" dirty="0">
                <a:solidFill>
                  <a:srgbClr val="0D0D0D"/>
                </a:solidFill>
                <a:effectLst/>
                <a:latin typeface="Times New Roman" panose="02020603050405020304" pitchFamily="18" charset="0"/>
                <a:cs typeface="Times New Roman" panose="02020603050405020304" pitchFamily="18" charset="0"/>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lang="en-US" sz="1200" b="1" i="0" dirty="0">
                <a:solidFill>
                  <a:srgbClr val="0D0D0D"/>
                </a:solidFill>
                <a:effectLst/>
                <a:latin typeface="Times New Roman" panose="02020603050405020304" pitchFamily="18" charset="0"/>
                <a:cs typeface="Times New Roman" panose="02020603050405020304" pitchFamily="18" charset="0"/>
              </a:rPr>
              <a:t>Network Monitoring and Intrusion Detection Systems (IDS)</a:t>
            </a:r>
            <a:r>
              <a:rPr lang="en-US" sz="1200" b="0" i="0" dirty="0">
                <a:solidFill>
                  <a:srgbClr val="0D0D0D"/>
                </a:solidFill>
                <a:effectLst/>
                <a:latin typeface="Times New Roman" panose="02020603050405020304" pitchFamily="18" charset="0"/>
                <a:cs typeface="Times New Roman" panose="02020603050405020304" pitchFamily="18" charset="0"/>
              </a:rPr>
              <a:t>: Deploy network monitoring tools and IDS to detect suspicious activities, such as unusual network traffic or unauthorized access attempts. These systems can help identify potential security threats before they cause significant harm.</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r>
              <a:rPr lang="en-US" sz="2000" b="0" i="0" dirty="0">
                <a:solidFill>
                  <a:srgbClr val="0D0D0D"/>
                </a:solidFill>
                <a:effectLst/>
                <a:latin typeface="Times New Roman" panose="02020603050405020304" pitchFamily="18" charset="0"/>
                <a:cs typeface="Times New Roman" panose="02020603050405020304" pitchFamily="18" charset="0"/>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Define the Purpose</a:t>
            </a:r>
            <a:r>
              <a:rPr lang="en-US" sz="2000" b="0" i="0" dirty="0">
                <a:solidFill>
                  <a:srgbClr val="0D0D0D"/>
                </a:solidFill>
                <a:effectLst/>
                <a:latin typeface="Times New Roman" panose="02020603050405020304" pitchFamily="18" charset="0"/>
                <a:cs typeface="Times New Roman" panose="02020603050405020304" pitchFamily="18" charset="0"/>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Legal and Ethical Considerations</a:t>
            </a:r>
            <a:r>
              <a:rPr lang="en-US" sz="2000" b="0" i="0" dirty="0">
                <a:solidFill>
                  <a:srgbClr val="0D0D0D"/>
                </a:solidFill>
                <a:effectLst/>
                <a:latin typeface="Times New Roman" panose="02020603050405020304" pitchFamily="18" charset="0"/>
                <a:cs typeface="Times New Roman" panose="02020603050405020304" pitchFamily="18" charset="0"/>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Selecting the Right Keylogger</a:t>
            </a:r>
            <a:r>
              <a:rPr lang="en-US" sz="2000" b="0" i="0" dirty="0">
                <a:solidFill>
                  <a:srgbClr val="0D0D0D"/>
                </a:solidFill>
                <a:effectLst/>
                <a:latin typeface="Times New Roman" panose="02020603050405020304" pitchFamily="18" charset="0"/>
                <a:cs typeface="Times New Roman" panose="02020603050405020304" pitchFamily="18" charset="0"/>
              </a:rPr>
              <a:t>: Choose a keylogger tool or develop one that meets the requirements of the security system. Consider factors such as compatibility with the target system, stealth capabilities, logging features, and encryption of logged data.</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latin typeface="Times New Roman" panose="02020603050405020304" pitchFamily="18" charset="0"/>
                <a:ea typeface="+mn-lt"/>
                <a:cs typeface="Times New Roman" panose="02020603050405020304" pitchFamily="18" charset="0"/>
              </a:rPr>
              <a:t>In the Algorithm section, describe the machine learning algorithm chosen for predicting bike counts. Here's an example structure for this section:</a:t>
            </a:r>
            <a:endParaRPr lang="en-IN" sz="1400"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Algorithm Selection:</a:t>
            </a:r>
            <a:endParaRPr lang="en-IN" sz="1400" dirty="0">
              <a:latin typeface="Times New Roman" panose="02020603050405020304" pitchFamily="18" charset="0"/>
              <a:cs typeface="Times New Roman" panose="02020603050405020304" pitchFamily="18" charset="0"/>
            </a:endParaRPr>
          </a:p>
          <a:p>
            <a:pPr algn="l"/>
            <a:r>
              <a:rPr lang="en-US" i="0" dirty="0">
                <a:solidFill>
                  <a:srgbClr val="0D0D0D"/>
                </a:solidFill>
                <a:effectLst/>
                <a:latin typeface="Times New Roman" panose="02020603050405020304" pitchFamily="18" charset="0"/>
                <a:cs typeface="Times New Roman" panose="02020603050405020304" pitchFamily="18" charset="0"/>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t>
            </a:r>
            <a:r>
              <a:rPr lang="en-US" sz="1600" i="0" dirty="0">
                <a:solidFill>
                  <a:srgbClr val="0D0D0D"/>
                </a:solidFill>
                <a:effectLst/>
                <a:latin typeface="Times New Roman" panose="02020603050405020304" pitchFamily="18" charset="0"/>
                <a:cs typeface="Times New Roman" panose="02020603050405020304" pitchFamily="18" charset="0"/>
              </a:rPr>
              <a:t>algorithms</a:t>
            </a:r>
            <a:r>
              <a:rPr lang="en-US" i="0" dirty="0">
                <a:solidFill>
                  <a:srgbClr val="0D0D0D"/>
                </a:solidFill>
                <a:effectLst/>
                <a:latin typeface="Times New Roman" panose="02020603050405020304" pitchFamily="18" charset="0"/>
                <a:cs typeface="Times New Roman" panose="02020603050405020304" pitchFamily="18" charset="0"/>
              </a:rPr>
              <a:t> and deployment techniques play a crucial role</a:t>
            </a:r>
          </a:p>
          <a:p>
            <a:pPr marL="305435" indent="-305435"/>
            <a:r>
              <a:rPr lang="en-IN" sz="1400" b="1" dirty="0">
                <a:latin typeface="Times New Roman" panose="02020603050405020304" pitchFamily="18" charset="0"/>
                <a:ea typeface="+mn-lt"/>
                <a:cs typeface="Times New Roman" panose="02020603050405020304" pitchFamily="18" charset="0"/>
              </a:rPr>
              <a:t>Data Input:</a:t>
            </a:r>
            <a:endParaRPr lang="en-IN" sz="14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Deployment strategies should consider factors such as network architecture, data flow, user access controls, compliance requirements (e.g., GDPR, HIPAA), and threat modeling to identify potential risks and vulnerabilities</a:t>
            </a:r>
            <a:r>
              <a:rPr lang="en-IN" dirty="0">
                <a:latin typeface="Times New Roman" panose="02020603050405020304" pitchFamily="18" charset="0"/>
                <a:ea typeface="+mn-lt"/>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ea typeface="+mn-lt"/>
                <a:cs typeface="Times New Roman" panose="02020603050405020304" pitchFamily="18" charset="0"/>
              </a:rPr>
              <a:t>	Training Process:</a:t>
            </a:r>
            <a:endParaRPr lang="en-IN" sz="1400" dirty="0">
              <a:latin typeface="Times New Roman" panose="02020603050405020304" pitchFamily="18" charset="0"/>
              <a:cs typeface="Times New Roman" panose="02020603050405020304" pitchFamily="18" charset="0"/>
            </a:endParaRPr>
          </a:p>
          <a:p>
            <a:pPr marL="629920" lvl="1" indent="-305435"/>
            <a:r>
              <a:rPr lang="en-US" b="0" i="0" dirty="0">
                <a:solidFill>
                  <a:srgbClr val="0D0D0D"/>
                </a:solidFill>
                <a:effectLst/>
                <a:latin typeface="Times New Roman" panose="02020603050405020304" pitchFamily="18" charset="0"/>
                <a:cs typeface="Times New Roman" panose="02020603050405020304" pitchFamily="18" charset="0"/>
              </a:rPr>
              <a:t> Learn about different types of keyloggers, including software-based, hardware-based, and kernel-based keyloggers.</a:t>
            </a:r>
          </a:p>
          <a:p>
            <a:pPr marL="324485" lvl="1" indent="0">
              <a:buNone/>
            </a:pPr>
            <a:r>
              <a:rPr lang="en-IN" sz="1400" b="1" dirty="0">
                <a:latin typeface="Times New Roman" panose="02020603050405020304" pitchFamily="18" charset="0"/>
                <a:ea typeface="+mn-lt"/>
                <a:cs typeface="Times New Roman" panose="02020603050405020304" pitchFamily="18" charset="0"/>
              </a:rPr>
              <a:t>Prediction Process:</a:t>
            </a:r>
            <a:endParaRPr lang="en-IN" sz="1400" dirty="0">
              <a:latin typeface="Times New Roman" panose="02020603050405020304" pitchFamily="18" charset="0"/>
              <a:cs typeface="Times New Roman" panose="02020603050405020304" pitchFamily="18" charset="0"/>
            </a:endParaRPr>
          </a:p>
          <a:p>
            <a:pPr marL="629920" lvl="1" indent="-305435"/>
            <a:r>
              <a:rPr lang="en-US" b="0" i="0" dirty="0">
                <a:solidFill>
                  <a:srgbClr val="0D0D0D"/>
                </a:solidFill>
                <a:effectLst/>
                <a:latin typeface="Times New Roman" panose="02020603050405020304" pitchFamily="18" charset="0"/>
                <a:cs typeface="Times New Roman" panose="02020603050405020304" pitchFamily="18" charset="0"/>
              </a:rPr>
              <a:t>Predicting the deployment of keyloggers and security algorithms involves considering various factors such as technological advancements, cybersecurity trends, regulatory requirements, and threat landscapes.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17B1296-97B7-2064-F7D3-5808F215618F}"/>
              </a:ext>
            </a:extLst>
          </p:cNvPr>
          <p:cNvPicPr>
            <a:picLocks noGrp="1" noChangeAspect="1"/>
          </p:cNvPicPr>
          <p:nvPr>
            <p:ph idx="1"/>
          </p:nvPr>
        </p:nvPicPr>
        <p:blipFill rotWithShape="1">
          <a:blip r:embed="rId2"/>
          <a:srcRect l="26155" t="1495" r="1903"/>
          <a:stretch/>
        </p:blipFill>
        <p:spPr>
          <a:xfrm>
            <a:off x="1888065" y="1416628"/>
            <a:ext cx="5977467" cy="460374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solidFill>
                  <a:srgbClr val="0D0D0D"/>
                </a:solidFill>
                <a:latin typeface="Times New Roman" panose="02020603050405020304" pitchFamily="18" charset="0"/>
                <a:cs typeface="Times New Roman" panose="02020603050405020304" pitchFamily="18" charset="0"/>
              </a:rPr>
              <a:t>	</a:t>
            </a:r>
            <a:r>
              <a:rPr lang="en-US" sz="2000" b="0" i="0" dirty="0">
                <a:solidFill>
                  <a:srgbClr val="0D0D0D"/>
                </a:solidFill>
                <a:effectLst/>
                <a:latin typeface="Times New Roman" panose="02020603050405020304" pitchFamily="18" charset="0"/>
                <a:cs typeface="Times New Roman" panose="02020603050405020304" pitchFamily="18" charset="0"/>
              </a:rPr>
              <a:t>keyloggers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keyloggers and maintaining overall cybersecurity</a:t>
            </a:r>
            <a:endParaRPr lang="en-IN" sz="2000"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A29D7FD8-C61F-FEDA-FFFC-ECD323CA7725}"/>
              </a:ext>
            </a:extLst>
          </p:cNvPr>
          <p:cNvSpPr>
            <a:spLocks noChangeArrowheads="1"/>
          </p:cNvSpPr>
          <p:nvPr/>
        </p:nvSpPr>
        <p:spPr bwMode="auto">
          <a:xfrm>
            <a:off x="0" y="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D37C10C-5876-F756-67B4-48B0ABEDA6EF}"/>
              </a:ext>
            </a:extLst>
          </p:cNvPr>
          <p:cNvSpPr>
            <a:spLocks noChangeArrowheads="1"/>
          </p:cNvSpPr>
          <p:nvPr/>
        </p:nvSpPr>
        <p:spPr bwMode="auto">
          <a:xfrm>
            <a:off x="152401" y="196334"/>
            <a:ext cx="118872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BFA137A-979D-3F54-FBC9-0FBB674F4A26}"/>
              </a:ext>
            </a:extLst>
          </p:cNvPr>
          <p:cNvSpPr>
            <a:spLocks noChangeArrowheads="1"/>
          </p:cNvSpPr>
          <p:nvPr/>
        </p:nvSpPr>
        <p:spPr bwMode="auto">
          <a:xfrm>
            <a:off x="152400" y="15240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latin typeface="Times New Roman" panose="02020603050405020304" pitchFamily="18" charset="0"/>
              <a:cs typeface="Times New Roman" panose="02020603050405020304" pitchFamily="18" charset="0"/>
            </a:endParaRPr>
          </a:p>
          <a:p>
            <a:pPr marL="305435" indent="-305435"/>
            <a:r>
              <a:rPr lang="en-US" sz="1800" b="0" i="0" dirty="0">
                <a:solidFill>
                  <a:srgbClr val="0D0D0D"/>
                </a:solidFill>
                <a:effectLst/>
                <a:latin typeface="Times New Roman" panose="02020603050405020304" pitchFamily="18" charset="0"/>
                <a:cs typeface="Times New Roman" panose="02020603050405020304" pitchFamily="18" charset="0"/>
              </a:rPr>
              <a:t>Keyloggers, both benign and malicious, have been a topic of interest in both cybersecurity and privacy discussions</a:t>
            </a:r>
          </a:p>
          <a:p>
            <a:pPr marL="305435" indent="-305435"/>
            <a:r>
              <a:rPr lang="en-US" sz="1800" dirty="0">
                <a:solidFill>
                  <a:srgbClr val="0D0D0D"/>
                </a:solidFill>
                <a:latin typeface="Times New Roman" panose="02020603050405020304" pitchFamily="18" charset="0"/>
                <a:cs typeface="Times New Roman" panose="02020603050405020304" pitchFamily="18" charset="0"/>
              </a:rPr>
              <a:t>T</a:t>
            </a:r>
            <a:r>
              <a:rPr lang="en-US" sz="1800" b="0" i="0" dirty="0">
                <a:solidFill>
                  <a:srgbClr val="0D0D0D"/>
                </a:solidFill>
                <a:effectLst/>
                <a:latin typeface="Times New Roman" panose="02020603050405020304" pitchFamily="18" charset="0"/>
                <a:cs typeface="Times New Roman" panose="02020603050405020304" pitchFamily="18" charset="0"/>
              </a:rPr>
              <a:t>he future of </a:t>
            </a:r>
            <a:r>
              <a:rPr lang="en-US" sz="2400" b="0" i="0" dirty="0">
                <a:solidFill>
                  <a:srgbClr val="0D0D0D"/>
                </a:solidFill>
                <a:effectLst/>
                <a:latin typeface="Times New Roman" panose="02020603050405020304" pitchFamily="18" charset="0"/>
                <a:cs typeface="Times New Roman" panose="02020603050405020304" pitchFamily="18" charset="0"/>
              </a:rPr>
              <a:t>keyloggers</a:t>
            </a:r>
            <a:r>
              <a:rPr lang="en-US" sz="1800" b="0" i="0" dirty="0">
                <a:solidFill>
                  <a:srgbClr val="0D0D0D"/>
                </a:solidFill>
                <a:effectLst/>
                <a:latin typeface="Times New Roman" panose="02020603050405020304" pitchFamily="18" charset="0"/>
                <a:cs typeface="Times New Roman" panose="02020603050405020304" pitchFamily="18" charset="0"/>
              </a:rPr>
              <a:t> and security will likely involve a combination of technological advancements, regulatory measures, and user education efforts to effectively mitigate the risks posed by these threats.</a:t>
            </a:r>
            <a:endParaRPr lang="en-US" sz="18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41</TotalTime>
  <Words>1128</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Times New Roman</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INTEL</cp:lastModifiedBy>
  <cp:revision>27</cp:revision>
  <dcterms:created xsi:type="dcterms:W3CDTF">2021-05-26T16:50:10Z</dcterms:created>
  <dcterms:modified xsi:type="dcterms:W3CDTF">2024-04-04T05:56:27Z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