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2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2668773" y="4586365"/>
            <a:ext cx="842894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Subhashini</a:t>
            </a:r>
            <a:r>
              <a:rPr lang="en-US" sz="2000" b="1" smtClean="0">
                <a:solidFill>
                  <a:schemeClr val="accent1">
                    <a:lumMod val="75000"/>
                  </a:schemeClr>
                </a:solidFill>
                <a:latin typeface="Arial"/>
                <a:cs typeface="Arial"/>
              </a:rPr>
              <a:t> JT</a:t>
            </a:r>
            <a:r>
              <a:rPr lang="en-US" sz="2000" b="1" smtClean="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Söhne"/>
              </a:rPr>
              <a:t>Websites like </a:t>
            </a:r>
            <a:r>
              <a:rPr lang="en-US" sz="2400" b="0" i="0" dirty="0" err="1">
                <a:solidFill>
                  <a:srgbClr val="0D0D0D"/>
                </a:solidFill>
                <a:effectLst/>
                <a:latin typeface="Söhne"/>
              </a:rPr>
              <a:t>SecurityFocus</a:t>
            </a:r>
            <a:r>
              <a:rPr lang="en-US" sz="2400" b="0" i="0" dirty="0">
                <a:solidFill>
                  <a:srgbClr val="0D0D0D"/>
                </a:solidFill>
                <a:effectLst/>
                <a:latin typeface="Söhne"/>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Söhne"/>
              </a:rPr>
              <a:t>Blogs and forums dedicated to cybersecurity, such as Reddit's r/</a:t>
            </a:r>
            <a:r>
              <a:rPr lang="en-US" sz="2400" b="0" i="0" dirty="0" err="1">
                <a:solidFill>
                  <a:srgbClr val="0D0D0D"/>
                </a:solidFill>
                <a:effectLst/>
                <a:latin typeface="Söhne"/>
              </a:rPr>
              <a:t>netsec</a:t>
            </a:r>
            <a:r>
              <a:rPr lang="en-US" sz="2400" b="0" i="0" dirty="0">
                <a:solidFill>
                  <a:srgbClr val="0D0D0D"/>
                </a:solidFill>
                <a:effectLst/>
                <a:latin typeface="Söhne"/>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Söhne"/>
              </a:rPr>
              <a:t>Look into reputable anti-keylogger software solutions such as </a:t>
            </a:r>
            <a:r>
              <a:rPr lang="en-IN" sz="2400" b="0" i="0" dirty="0" err="1">
                <a:solidFill>
                  <a:srgbClr val="0D0D0D"/>
                </a:solidFill>
                <a:effectLst/>
                <a:latin typeface="Söhne"/>
              </a:rPr>
              <a:t>SpyShelter</a:t>
            </a:r>
            <a:r>
              <a:rPr lang="en-IN" sz="2400" b="0" i="0" dirty="0">
                <a:solidFill>
                  <a:srgbClr val="0D0D0D"/>
                </a:solidFill>
                <a:effectLst/>
                <a:latin typeface="Söhne"/>
              </a:rPr>
              <a:t>, </a:t>
            </a:r>
            <a:r>
              <a:rPr lang="en-IN" sz="2400" b="0" i="0" dirty="0" err="1">
                <a:solidFill>
                  <a:srgbClr val="0D0D0D"/>
                </a:solidFill>
                <a:effectLst/>
                <a:latin typeface="Söhne"/>
              </a:rPr>
              <a:t>Zemana</a:t>
            </a:r>
            <a:r>
              <a:rPr lang="en-IN" sz="2400" b="0" i="0" dirty="0">
                <a:solidFill>
                  <a:srgbClr val="0D0D0D"/>
                </a:solidFill>
                <a:effectLst/>
                <a:latin typeface="Söhne"/>
              </a:rPr>
              <a:t> </a:t>
            </a:r>
            <a:r>
              <a:rPr lang="en-IN" sz="2400" b="0" i="0" dirty="0" err="1">
                <a:solidFill>
                  <a:srgbClr val="0D0D0D"/>
                </a:solidFill>
                <a:effectLst/>
                <a:latin typeface="Söhne"/>
              </a:rPr>
              <a:t>AntiLogger</a:t>
            </a:r>
            <a:r>
              <a:rPr lang="en-IN" sz="2400" b="0" i="0" dirty="0">
                <a:solidFill>
                  <a:srgbClr val="0D0D0D"/>
                </a:solidFill>
                <a:effectLst/>
                <a:latin typeface="Söhne"/>
              </a:rPr>
              <a:t>, and </a:t>
            </a:r>
            <a:r>
              <a:rPr lang="en-IN" sz="2400" b="0" i="0" dirty="0" err="1">
                <a:solidFill>
                  <a:srgbClr val="0D0D0D"/>
                </a:solidFill>
                <a:effectLst/>
                <a:latin typeface="Söhne"/>
              </a:rPr>
              <a:t>KeyScrambler</a:t>
            </a:r>
            <a:r>
              <a:rPr lang="en-IN" sz="2400" b="0" i="0" dirty="0">
                <a:solidFill>
                  <a:srgbClr val="0D0D0D"/>
                </a:solidFill>
                <a:effectLst/>
                <a:latin typeface="Söhne"/>
              </a:rPr>
              <a:t>. These tools can help prevent keyloggers from capturing sensitive information.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(Technology Used)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Times New Roman" panose="02020603050405020304" pitchFamily="18" charset="0"/>
                <a:cs typeface="Times New Roman" panose="02020603050405020304" pitchFamily="18" charset="0"/>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Times New Roman" panose="02020603050405020304" pitchFamily="18" charset="0"/>
                <a:cs typeface="Times New Roman" panose="02020603050405020304" pitchFamily="18" charset="0"/>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Detection and Prevention:</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Implement preventive measures to stop keyloggers from installing or executing on systems.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User Education and Awareness:</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Raise awareness about safe computing practices to minimize the likelihood of falling victim to keylogger attacks.</a:t>
            </a:r>
          </a:p>
          <a:p>
            <a:pPr marL="305435" indent="-305435"/>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Times New Roman" panose="02020603050405020304" pitchFamily="18" charset="0"/>
              <a:cs typeface="Times New Roman" panose="02020603050405020304" pitchFamily="18" charset="0"/>
            </a:endParaRPr>
          </a:p>
          <a:p>
            <a:pPr algn="l"/>
            <a:r>
              <a:rPr lang="en-US" sz="1200" b="0" i="0" dirty="0">
                <a:solidFill>
                  <a:srgbClr val="0D0D0D"/>
                </a:solidFill>
                <a:effectLst/>
                <a:latin typeface="Times New Roman" panose="02020603050405020304" pitchFamily="18" charset="0"/>
                <a:cs typeface="Times New Roman" panose="02020603050405020304" pitchFamily="18" charset="0"/>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Endpoint Security Software</a:t>
            </a:r>
            <a:r>
              <a:rPr lang="en-US" sz="1200" b="0" i="0" dirty="0">
                <a:solidFill>
                  <a:srgbClr val="0D0D0D"/>
                </a:solidFill>
                <a:effectLst/>
                <a:latin typeface="Times New Roman" panose="02020603050405020304" pitchFamily="18" charset="0"/>
                <a:cs typeface="Times New Roman" panose="02020603050405020304" pitchFamily="18" charset="0"/>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User Education and Awareness</a:t>
            </a:r>
            <a:r>
              <a:rPr lang="en-US" sz="1200" b="0" i="0" dirty="0">
                <a:solidFill>
                  <a:srgbClr val="0D0D0D"/>
                </a:solidFill>
                <a:effectLst/>
                <a:latin typeface="Times New Roman" panose="02020603050405020304" pitchFamily="18" charset="0"/>
                <a:cs typeface="Times New Roman" panose="02020603050405020304" pitchFamily="18" charset="0"/>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Implement Multi-factor Authentication (MFA)</a:t>
            </a:r>
            <a:r>
              <a:rPr lang="en-US" sz="1200" b="0" i="0" dirty="0">
                <a:solidFill>
                  <a:srgbClr val="0D0D0D"/>
                </a:solidFill>
                <a:effectLst/>
                <a:latin typeface="Times New Roman" panose="02020603050405020304" pitchFamily="18" charset="0"/>
                <a:cs typeface="Times New Roman" panose="02020603050405020304" pitchFamily="18" charset="0"/>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Regular Software Updates and Patch Management</a:t>
            </a:r>
            <a:r>
              <a:rPr lang="en-US" sz="1200" b="0" i="0" dirty="0">
                <a:solidFill>
                  <a:srgbClr val="0D0D0D"/>
                </a:solidFill>
                <a:effectLst/>
                <a:latin typeface="Times New Roman" panose="02020603050405020304" pitchFamily="18" charset="0"/>
                <a:cs typeface="Times New Roman" panose="02020603050405020304" pitchFamily="18" charset="0"/>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Network Monitoring and Intrusion Detection Systems (IDS)</a:t>
            </a:r>
            <a:r>
              <a:rPr lang="en-US" sz="1200" b="0" i="0" dirty="0">
                <a:solidFill>
                  <a:srgbClr val="0D0D0D"/>
                </a:solidFill>
                <a:effectLst/>
                <a:latin typeface="Times New Roman" panose="02020603050405020304" pitchFamily="18" charset="0"/>
                <a:cs typeface="Times New Roman" panose="02020603050405020304" pitchFamily="18" charset="0"/>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algn="l"/>
            <a:r>
              <a:rPr lang="en-US" sz="2000" b="0" i="0" dirty="0">
                <a:solidFill>
                  <a:srgbClr val="0D0D0D"/>
                </a:solidFill>
                <a:effectLst/>
                <a:latin typeface="Söhne"/>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Söhne"/>
              </a:rPr>
              <a:t>Define the Purpose</a:t>
            </a:r>
            <a:r>
              <a:rPr lang="en-US" sz="2000" b="0" i="0" dirty="0">
                <a:solidFill>
                  <a:srgbClr val="0D0D0D"/>
                </a:solidFill>
                <a:effectLst/>
                <a:latin typeface="Söhne"/>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Söhne"/>
              </a:rPr>
              <a:t>Legal and Ethical Considerations</a:t>
            </a:r>
            <a:r>
              <a:rPr lang="en-US" sz="2000" b="0" i="0" dirty="0">
                <a:solidFill>
                  <a:srgbClr val="0D0D0D"/>
                </a:solidFill>
                <a:effectLst/>
                <a:latin typeface="Söhne"/>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Söhne"/>
              </a:rPr>
              <a:t>Selecting the Right Keylogger</a:t>
            </a:r>
            <a:r>
              <a:rPr lang="en-US" sz="2000" b="0" i="0" dirty="0">
                <a:solidFill>
                  <a:srgbClr val="0D0D0D"/>
                </a:solidFill>
                <a:effectLst/>
                <a:latin typeface="Söhne"/>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r>
              <a:rPr lang="en-US" i="0" dirty="0">
                <a:solidFill>
                  <a:srgbClr val="0D0D0D"/>
                </a:solidFill>
                <a:effectLst/>
                <a:latin typeface="Söhne"/>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ea typeface="+mn-lt"/>
                <a:cs typeface="+mn-lt"/>
              </a:rPr>
              <a:t>Data Input:</a:t>
            </a:r>
            <a:endParaRPr lang="en-IN" sz="1400" dirty="0"/>
          </a:p>
          <a:p>
            <a:pPr algn="l">
              <a:buFont typeface="Arial" panose="020B0604020202020204" pitchFamily="34" charset="0"/>
              <a:buChar char="•"/>
            </a:pPr>
            <a:r>
              <a:rPr lang="en-US" b="0" i="0" dirty="0">
                <a:solidFill>
                  <a:srgbClr val="0D0D0D"/>
                </a:solidFill>
                <a:effectLst/>
                <a:latin typeface="Söhne"/>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Söhne"/>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Söhne"/>
              </a:rPr>
              <a:t>Deployment strategies should consider factors such as network architecture, data flow, user access controls, compliance requirements (e.g., GDPR, HIPAA), and threat modeling to identify potential risks and vulnerabilities</a:t>
            </a:r>
            <a:r>
              <a:rPr lang="en-IN" dirty="0">
                <a:ea typeface="+mn-lt"/>
                <a:cs typeface="+mn-lt"/>
              </a:rPr>
              <a:t>.</a:t>
            </a:r>
            <a:endParaRPr lang="en-IN" dirty="0"/>
          </a:p>
          <a:p>
            <a:pPr marL="0" indent="0">
              <a:buNone/>
            </a:pPr>
            <a:r>
              <a:rPr lang="en-IN" sz="1400" b="1" dirty="0">
                <a:ea typeface="+mn-lt"/>
                <a:cs typeface="+mn-lt"/>
              </a:rPr>
              <a:t>	Training Process:</a:t>
            </a:r>
            <a:endParaRPr lang="en-IN" sz="1400" dirty="0"/>
          </a:p>
          <a:p>
            <a:pPr marL="629920" lvl="1" indent="-305435"/>
            <a:r>
              <a:rPr lang="en-US" b="0" i="0" dirty="0">
                <a:solidFill>
                  <a:srgbClr val="0D0D0D"/>
                </a:solidFill>
                <a:effectLst/>
                <a:latin typeface="Söhne"/>
              </a:rPr>
              <a:t> Learn about different types of keyloggers, including software-based, hardware-based, and kernel-based keyloggers.</a:t>
            </a:r>
          </a:p>
          <a:p>
            <a:pPr marL="324485" lvl="1" indent="0">
              <a:buNone/>
            </a:pPr>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Predicting the deployment of keyloggers and security algorithms involves considering various factors such as technological advancements, cybersecurity trends, regulatory requirements, and threat landscapes.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 xmlns:a16="http://schemas.microsoft.com/office/drawing/2014/main"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Söhne"/>
              </a:rPr>
              <a:t>	</a:t>
            </a:r>
            <a:r>
              <a:rPr lang="en-US" sz="2000" b="0" i="0" dirty="0">
                <a:solidFill>
                  <a:srgbClr val="0D0D0D"/>
                </a:solidFill>
                <a:effectLst/>
                <a:latin typeface="Söhne"/>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p>
        </p:txBody>
      </p:sp>
      <p:sp>
        <p:nvSpPr>
          <p:cNvPr id="4" name="Rectangle 2">
            <a:extLst>
              <a:ext uri="{FF2B5EF4-FFF2-40B4-BE49-F238E27FC236}">
                <a16:creationId xmlns="" xmlns:a16="http://schemas.microsoft.com/office/drawing/2014/main"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öhne"/>
              </a:rPr>
              <a:t/>
            </a: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 xmlns:a16="http://schemas.microsoft.com/office/drawing/2014/main"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 xmlns:a16="http://schemas.microsoft.com/office/drawing/2014/main"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öhne"/>
              </a:rPr>
              <a:t/>
            </a: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b="0" i="0" dirty="0">
                <a:solidFill>
                  <a:srgbClr val="0D0D0D"/>
                </a:solidFill>
                <a:effectLst/>
                <a:latin typeface="Georgia" panose="02040502050405020303" pitchFamily="18" charset="0"/>
              </a:rPr>
              <a:t>Keyloggers, both benign and malicious, have been a topic of interest in both cybersecurity and privacy discussions</a:t>
            </a:r>
          </a:p>
          <a:p>
            <a:pPr marL="305435" indent="-305435"/>
            <a:r>
              <a:rPr lang="en-US" sz="1800" dirty="0">
                <a:solidFill>
                  <a:srgbClr val="0D0D0D"/>
                </a:solidFill>
                <a:latin typeface="Georgia" panose="02040502050405020303" pitchFamily="18" charset="0"/>
              </a:rPr>
              <a:t>T</a:t>
            </a:r>
            <a:r>
              <a:rPr lang="en-US" sz="1800" b="0" i="0" dirty="0">
                <a:solidFill>
                  <a:srgbClr val="0D0D0D"/>
                </a:solidFill>
                <a:effectLst/>
                <a:latin typeface="Georgia" panose="02040502050405020303" pitchFamily="18" charset="0"/>
              </a:rPr>
              <a:t>he future of keyloggers and security will likely involve a combination of technological advancements, regulatory measures, and user education efforts to effectively mitigate the risks posed by these threats.</a:t>
            </a:r>
            <a:endParaRPr lang="en-US" sz="1800" dirty="0">
              <a:latin typeface="Georgia" panose="02040502050405020303" pitchFamily="18"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TotalTime>
  <Words>984</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Franklin Gothic Book</vt:lpstr>
      <vt:lpstr>Franklin Gothic Demi</vt:lpstr>
      <vt:lpstr>Georgia</vt:lpstr>
      <vt:lpstr>Söhne</vt:lpstr>
      <vt:lpstr>Times New Roman</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27</cp:revision>
  <dcterms:created xsi:type="dcterms:W3CDTF">2021-05-26T16:50:10Z</dcterms:created>
  <dcterms:modified xsi:type="dcterms:W3CDTF">2024-04-04T10:39:28Z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