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7" r:id="rId2"/>
    <p:sldId id="285" r:id="rId3"/>
    <p:sldId id="258" r:id="rId4"/>
    <p:sldId id="261" r:id="rId5"/>
    <p:sldId id="264" r:id="rId6"/>
    <p:sldId id="274" r:id="rId7"/>
    <p:sldId id="259" r:id="rId8"/>
    <p:sldId id="260" r:id="rId9"/>
    <p:sldId id="265" r:id="rId10"/>
    <p:sldId id="266" r:id="rId11"/>
    <p:sldId id="283" r:id="rId12"/>
    <p:sldId id="286" r:id="rId13"/>
    <p:sldId id="263"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626681-2187-968B-BE45-3C27610654A7}" name="201716207" initials="2" userId="S::201716207@students.unam.na::5c63b0dd-5ff8-4c71-b76b-0d0d03d5049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mashingaidze"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86470" autoAdjust="0"/>
  </p:normalViewPr>
  <p:slideViewPr>
    <p:cSldViewPr showGuides="1">
      <p:cViewPr varScale="1">
        <p:scale>
          <a:sx n="87" d="100"/>
          <a:sy n="87" d="100"/>
        </p:scale>
        <p:origin x="528" y="5"/>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a:solidFill>
          <a:schemeClr val="accent1"/>
        </a:solidFill>
        <a:ln>
          <a:solidFill>
            <a:schemeClr val="accent1"/>
          </a:solidFill>
        </a:ln>
      </dgm:spPr>
      <dgm:t>
        <a:bodyPr/>
        <a:lstStyle/>
        <a:p>
          <a:r>
            <a:rPr lang="en-US" sz="1400" dirty="0"/>
            <a:t>6 months</a:t>
          </a:r>
        </a:p>
      </dgm:t>
    </dgm:pt>
    <dgm:pt modelId="{FCE8068D-7E50-4749-A8D0-ADEDAC5637B3}" type="parTrans" cxnId="{42EE41D1-3C16-4937-BB38-B076896C09A0}">
      <dgm:prSet/>
      <dgm:spPr/>
      <dgm:t>
        <a:bodyPr/>
        <a:lstStyle/>
        <a:p>
          <a:endParaRPr lang="en-US" sz="2000"/>
        </a:p>
      </dgm:t>
    </dgm:pt>
    <dgm:pt modelId="{DCC444A4-F20A-48F5-A61E-47BFFF185A57}" type="sibTrans" cxnId="{42EE41D1-3C16-4937-BB38-B076896C09A0}">
      <dgm:prSet/>
      <dgm:spPr/>
      <dgm:t>
        <a:bodyPr/>
        <a:lstStyle/>
        <a:p>
          <a:endParaRPr lang="en-US" sz="2000"/>
        </a:p>
      </dgm:t>
    </dgm:pt>
    <dgm:pt modelId="{B54C8F6C-BE1E-4EAB-B7A0-48DE01FFAA36}">
      <dgm:prSet phldrT="[Text]" custT="1"/>
      <dgm:spPr/>
      <dgm:t>
        <a:bodyPr/>
        <a:lstStyle/>
        <a:p>
          <a:pPr algn="just"/>
          <a:r>
            <a:rPr lang="en-US" sz="1300" dirty="0"/>
            <a:t>Introduction and affiliation of the organization with all potential stakeholders and industry role players.</a:t>
          </a:r>
        </a:p>
        <a:p>
          <a:pPr algn="just"/>
          <a:r>
            <a:rPr lang="en-US" sz="1300" dirty="0"/>
            <a:t>Cement relationship with entities we recognize.</a:t>
          </a:r>
        </a:p>
      </dgm:t>
    </dgm:pt>
    <dgm:pt modelId="{8DE7CD45-B7C0-432E-B819-6A7D97E31315}" type="parTrans" cxnId="{770CA1CC-3DDD-451E-AE83-A71CA570260C}">
      <dgm:prSet/>
      <dgm:spPr/>
      <dgm:t>
        <a:bodyPr/>
        <a:lstStyle/>
        <a:p>
          <a:endParaRPr lang="en-US" sz="2000"/>
        </a:p>
      </dgm:t>
    </dgm:pt>
    <dgm:pt modelId="{C33B8BEF-A818-4A2F-A99A-E2B29895E184}" type="sibTrans" cxnId="{770CA1CC-3DDD-451E-AE83-A71CA570260C}">
      <dgm:prSet/>
      <dgm:spPr/>
      <dgm:t>
        <a:bodyPr/>
        <a:lstStyle/>
        <a:p>
          <a:endParaRPr lang="en-US" sz="2000"/>
        </a:p>
      </dgm:t>
    </dgm:pt>
    <dgm:pt modelId="{E4033A39-DCC4-4038-9562-AEDDBBB37A99}">
      <dgm:prSet phldrT="[Text]" custT="1"/>
      <dgm:spPr>
        <a:solidFill>
          <a:schemeClr val="accent4"/>
        </a:solidFill>
        <a:ln>
          <a:solidFill>
            <a:schemeClr val="accent4"/>
          </a:solidFill>
        </a:ln>
      </dgm:spPr>
      <dgm:t>
        <a:bodyPr/>
        <a:lstStyle/>
        <a:p>
          <a:r>
            <a:rPr lang="en-US" sz="1400" dirty="0"/>
            <a:t>1 year</a:t>
          </a:r>
        </a:p>
      </dgm:t>
    </dgm:pt>
    <dgm:pt modelId="{048EEAE6-78BA-4B00-B7BB-9C22DBB1E8F4}" type="parTrans" cxnId="{32EF2862-2950-4DF8-BEA8-CD19460CCA31}">
      <dgm:prSet/>
      <dgm:spPr/>
      <dgm:t>
        <a:bodyPr/>
        <a:lstStyle/>
        <a:p>
          <a:endParaRPr lang="en-US" sz="2000"/>
        </a:p>
      </dgm:t>
    </dgm:pt>
    <dgm:pt modelId="{80AB0E5B-0C58-465D-A545-5B21133D2849}" type="sibTrans" cxnId="{32EF2862-2950-4DF8-BEA8-CD19460CCA31}">
      <dgm:prSet/>
      <dgm:spPr/>
      <dgm:t>
        <a:bodyPr/>
        <a:lstStyle/>
        <a:p>
          <a:endParaRPr lang="en-US" sz="2000"/>
        </a:p>
      </dgm:t>
    </dgm:pt>
    <dgm:pt modelId="{A4C0B4E4-70AD-4901-9E3F-7EA25DD6DAA1}">
      <dgm:prSet phldrT="[Text]" custT="1"/>
      <dgm:spPr/>
      <dgm:t>
        <a:bodyPr/>
        <a:lstStyle/>
        <a:p>
          <a:pPr algn="just"/>
          <a:r>
            <a:rPr lang="en-US" sz="1300" dirty="0"/>
            <a:t>Collaborate with government and private partners to facilitate the development of game changing industrial projects.</a:t>
          </a:r>
        </a:p>
        <a:p>
          <a:pPr algn="just"/>
          <a:r>
            <a:rPr lang="en-US" sz="1300" dirty="0"/>
            <a:t>Ensure the registration of members with the Engineering Council of Namibia.</a:t>
          </a:r>
        </a:p>
        <a:p>
          <a:pPr algn="just"/>
          <a:r>
            <a:rPr lang="en-US" sz="1300" dirty="0"/>
            <a:t>Participate in assisting the government achieve the National Development Plan 5(NDP 5).</a:t>
          </a:r>
        </a:p>
        <a:p>
          <a:pPr algn="ctr"/>
          <a:endParaRPr lang="en-US" sz="1200" dirty="0"/>
        </a:p>
      </dgm:t>
    </dgm:pt>
    <dgm:pt modelId="{701D9033-BAD3-4299-933F-A47AFDC2ECD0}" type="parTrans" cxnId="{5E74CB62-E52E-4CEE-8AA1-9812BFC0D67E}">
      <dgm:prSet/>
      <dgm:spPr/>
      <dgm:t>
        <a:bodyPr/>
        <a:lstStyle/>
        <a:p>
          <a:endParaRPr lang="en-US" sz="2000"/>
        </a:p>
      </dgm:t>
    </dgm:pt>
    <dgm:pt modelId="{657DB10D-2517-48AA-B970-6D815DBD4123}" type="sibTrans" cxnId="{5E74CB62-E52E-4CEE-8AA1-9812BFC0D67E}">
      <dgm:prSet/>
      <dgm:spPr/>
      <dgm:t>
        <a:bodyPr/>
        <a:lstStyle/>
        <a:p>
          <a:endParaRPr lang="en-US" sz="2000"/>
        </a:p>
      </dgm:t>
    </dgm:pt>
    <dgm:pt modelId="{87BF7896-20EA-4E8F-B6F4-A34EC5C9CB50}">
      <dgm:prSet phldrT="[Text]" custT="1"/>
      <dgm:spPr>
        <a:solidFill>
          <a:schemeClr val="accent5"/>
        </a:solidFill>
        <a:ln>
          <a:solidFill>
            <a:schemeClr val="accent5"/>
          </a:solidFill>
        </a:ln>
      </dgm:spPr>
      <dgm:t>
        <a:bodyPr/>
        <a:lstStyle/>
        <a:p>
          <a:r>
            <a:rPr lang="en-US" sz="1400" dirty="0"/>
            <a:t>18 months</a:t>
          </a:r>
        </a:p>
      </dgm:t>
    </dgm:pt>
    <dgm:pt modelId="{05E47BA5-F724-4AEE-9B5B-401F18E028E6}" type="parTrans" cxnId="{92330C11-C197-4512-BDA4-8D8A69AF7D1C}">
      <dgm:prSet/>
      <dgm:spPr/>
      <dgm:t>
        <a:bodyPr/>
        <a:lstStyle/>
        <a:p>
          <a:endParaRPr lang="en-US" sz="2000"/>
        </a:p>
      </dgm:t>
    </dgm:pt>
    <dgm:pt modelId="{D63CE73E-35DE-48C3-8753-7648BC953C0D}" type="sibTrans" cxnId="{92330C11-C197-4512-BDA4-8D8A69AF7D1C}">
      <dgm:prSet/>
      <dgm:spPr/>
      <dgm:t>
        <a:bodyPr/>
        <a:lstStyle/>
        <a:p>
          <a:endParaRPr lang="en-US" sz="2000"/>
        </a:p>
      </dgm:t>
    </dgm:pt>
    <dgm:pt modelId="{43CBB0A2-9D75-4264-8A30-3E8974B40658}">
      <dgm:prSet phldrT="[Text]" custT="1"/>
      <dgm:spPr/>
      <dgm:t>
        <a:bodyPr/>
        <a:lstStyle/>
        <a:p>
          <a:pPr algn="just"/>
          <a:r>
            <a:rPr lang="en-US" sz="1300" b="0" i="0" u="none" dirty="0"/>
            <a:t>Advancements of projects feasibility studies and implementation of some.</a:t>
          </a:r>
        </a:p>
        <a:p>
          <a:pPr algn="just"/>
          <a:r>
            <a:rPr lang="en-US" sz="1300" dirty="0"/>
            <a:t>Collaborate with International bodies in the Mineral, Mining, Oil and Gas sectors.</a:t>
          </a:r>
        </a:p>
      </dgm:t>
    </dgm:pt>
    <dgm:pt modelId="{F806E590-5F8E-48A1-96AC-9E738290D2ED}" type="parTrans" cxnId="{4D2DF581-8128-4440-9E51-29109DC6ED52}">
      <dgm:prSet/>
      <dgm:spPr/>
      <dgm:t>
        <a:bodyPr/>
        <a:lstStyle/>
        <a:p>
          <a:endParaRPr lang="en-US" sz="2000"/>
        </a:p>
      </dgm:t>
    </dgm:pt>
    <dgm:pt modelId="{20F77EFB-335C-4BC3-AD95-8421EDF343E6}" type="sibTrans" cxnId="{4D2DF581-8128-4440-9E51-29109DC6ED52}">
      <dgm:prSet/>
      <dgm:spPr/>
      <dgm:t>
        <a:bodyPr/>
        <a:lstStyle/>
        <a:p>
          <a:endParaRPr lang="en-US" sz="2000"/>
        </a:p>
      </dgm:t>
    </dgm:pt>
    <dgm:pt modelId="{660CF888-26B9-4DCA-B7E0-A150825288D0}">
      <dgm:prSet phldrT="[Text]" custT="1"/>
      <dgm:spPr>
        <a:solidFill>
          <a:schemeClr val="accent6"/>
        </a:solidFill>
        <a:ln>
          <a:solidFill>
            <a:schemeClr val="accent6"/>
          </a:solidFill>
        </a:ln>
      </dgm:spPr>
      <dgm:t>
        <a:bodyPr/>
        <a:lstStyle/>
        <a:p>
          <a:r>
            <a:rPr lang="en-US" sz="1400" dirty="0"/>
            <a:t>2 years</a:t>
          </a:r>
        </a:p>
      </dgm:t>
    </dgm:pt>
    <dgm:pt modelId="{C1C2508F-5620-49AF-BFC7-5EF96CC474E3}" type="parTrans" cxnId="{947C7663-DE86-43C7-B3C9-9F5928A23C68}">
      <dgm:prSet/>
      <dgm:spPr/>
      <dgm:t>
        <a:bodyPr/>
        <a:lstStyle/>
        <a:p>
          <a:endParaRPr lang="en-US" sz="2000"/>
        </a:p>
      </dgm:t>
    </dgm:pt>
    <dgm:pt modelId="{197B6A99-6CC2-49FD-8495-CB34839ABB2C}" type="sibTrans" cxnId="{947C7663-DE86-43C7-B3C9-9F5928A23C68}">
      <dgm:prSet/>
      <dgm:spPr/>
      <dgm:t>
        <a:bodyPr/>
        <a:lstStyle/>
        <a:p>
          <a:endParaRPr lang="en-US" sz="2000"/>
        </a:p>
      </dgm:t>
    </dgm:pt>
    <dgm:pt modelId="{BA1616FF-810F-45C9-9A2F-AC41CB3CC6BC}">
      <dgm:prSet phldrT="[Text]" custT="1"/>
      <dgm:spPr/>
      <dgm:t>
        <a:bodyPr/>
        <a:lstStyle/>
        <a:p>
          <a:pPr algn="just"/>
          <a:r>
            <a:rPr lang="en-US" sz="1300" dirty="0"/>
            <a:t>Create new opportunities with international bodies that may result partnering for business ventures.</a:t>
          </a:r>
        </a:p>
        <a:p>
          <a:pPr algn="just"/>
          <a:r>
            <a:rPr lang="en-US" sz="1300" dirty="0"/>
            <a:t>Ensure a continuous oasis of opportunities with affiliated bodies.</a:t>
          </a:r>
        </a:p>
      </dgm:t>
    </dgm:pt>
    <dgm:pt modelId="{9544FBF8-477A-41E1-A1AC-3D721A7822EB}" type="parTrans" cxnId="{BA5CF126-908D-4215-B2E2-AF7012301DA0}">
      <dgm:prSet/>
      <dgm:spPr/>
      <dgm:t>
        <a:bodyPr/>
        <a:lstStyle/>
        <a:p>
          <a:endParaRPr lang="en-US" sz="2000"/>
        </a:p>
      </dgm:t>
    </dgm:pt>
    <dgm:pt modelId="{6F62B292-7542-4770-A5DA-AD6E93F9642D}" type="sibTrans" cxnId="{BA5CF126-908D-4215-B2E2-AF7012301DA0}">
      <dgm:prSet/>
      <dgm:spPr/>
      <dgm:t>
        <a:bodyPr/>
        <a:lstStyle/>
        <a:p>
          <a:endParaRPr lang="en-US" sz="2000"/>
        </a:p>
      </dgm:t>
    </dgm:pt>
    <dgm:pt modelId="{97DB74B5-36C1-4083-BE16-BE9779159093}">
      <dgm:prSet phldrT="[Text]" custT="1"/>
      <dgm:spPr>
        <a:solidFill>
          <a:schemeClr val="accent6">
            <a:lumMod val="75000"/>
          </a:schemeClr>
        </a:solidFill>
      </dgm:spPr>
      <dgm:t>
        <a:bodyPr/>
        <a:lstStyle/>
        <a:p>
          <a:r>
            <a:rPr lang="en-US" sz="1400" dirty="0"/>
            <a:t>3 years</a:t>
          </a:r>
        </a:p>
      </dgm:t>
    </dgm:pt>
    <dgm:pt modelId="{6C1A497B-059D-41D7-B22F-7BDC6CFD947A}" type="parTrans" cxnId="{97D15D88-2DC1-4956-9B64-C442B4AE1CB3}">
      <dgm:prSet/>
      <dgm:spPr/>
      <dgm:t>
        <a:bodyPr/>
        <a:lstStyle/>
        <a:p>
          <a:endParaRPr lang="en-US" sz="2000"/>
        </a:p>
      </dgm:t>
    </dgm:pt>
    <dgm:pt modelId="{F04D9720-1E1D-4133-9C2F-A9F070591B2B}" type="sibTrans" cxnId="{97D15D88-2DC1-4956-9B64-C442B4AE1CB3}">
      <dgm:prSet/>
      <dgm:spPr/>
      <dgm:t>
        <a:bodyPr/>
        <a:lstStyle/>
        <a:p>
          <a:endParaRPr lang="en-US" sz="2000"/>
        </a:p>
      </dgm:t>
    </dgm:pt>
    <dgm:pt modelId="{B059B0DE-AE0E-408C-98A7-05AB6DD73373}">
      <dgm:prSet phldrT="[Text]" custT="1"/>
      <dgm:spPr/>
      <dgm:t>
        <a:bodyPr/>
        <a:lstStyle/>
        <a:p>
          <a:pPr algn="just"/>
          <a:r>
            <a:rPr lang="en-US" sz="1300" dirty="0"/>
            <a:t>Implementation of projects and job creation. </a:t>
          </a:r>
        </a:p>
        <a:p>
          <a:pPr algn="just"/>
          <a:r>
            <a:rPr lang="en-US" sz="1300" dirty="0"/>
            <a:t>Evaluation and continuous progress of developing mega industrial projects.</a:t>
          </a:r>
        </a:p>
        <a:p>
          <a:pPr algn="just"/>
          <a:r>
            <a:rPr lang="en-US" sz="1300" dirty="0"/>
            <a:t>Grow a larger business network that provides a conducive environment for the youth to thrive.</a:t>
          </a:r>
        </a:p>
      </dgm:t>
    </dgm:pt>
    <dgm:pt modelId="{727AA871-1A31-445C-A336-3204D36FAC47}" type="parTrans" cxnId="{4961C5D8-87CF-431D-8E8D-857C807E64B3}">
      <dgm:prSet/>
      <dgm:spPr/>
      <dgm:t>
        <a:bodyPr/>
        <a:lstStyle/>
        <a:p>
          <a:endParaRPr lang="en-US" sz="2000"/>
        </a:p>
      </dgm:t>
    </dgm:pt>
    <dgm:pt modelId="{EB87680C-8ED2-476E-AF1D-D26D672907E1}" type="sibTrans" cxnId="{4961C5D8-87CF-431D-8E8D-857C807E64B3}">
      <dgm:prSet/>
      <dgm:spPr/>
      <dgm:t>
        <a:bodyPr/>
        <a:lstStyle/>
        <a:p>
          <a:endParaRPr lang="en-US" sz="2000"/>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en-US"/>
        </a:p>
      </dgm:t>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LinFactNeighborX="0">
        <dgm:presLayoutVars>
          <dgm:chMax val="1"/>
          <dgm:chPref val="1"/>
          <dgm:bulletEnabled val="1"/>
        </dgm:presLayoutVars>
      </dgm:prSet>
      <dgm:spPr/>
      <dgm:t>
        <a:bodyPr/>
        <a:lstStyle/>
        <a:p>
          <a:endParaRPr lang="en-US"/>
        </a:p>
      </dgm:t>
    </dgm:pt>
    <dgm:pt modelId="{45A02F84-C6CB-43F5-AEE4-3EA66C2BD25F}" type="pres">
      <dgm:prSet presAssocID="{4259F840-24E7-476F-9F30-482E46395856}" presName="Childtext1" presStyleLbl="revTx" presStyleIdx="0" presStyleCnt="5">
        <dgm:presLayoutVars>
          <dgm:bulletEnabled val="1"/>
        </dgm:presLayoutVars>
      </dgm:prSet>
      <dgm:spPr/>
      <dgm:t>
        <a:bodyPr/>
        <a:lstStyle/>
        <a:p>
          <a:endParaRPr lang="en-US"/>
        </a:p>
      </dgm:t>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t>
        <a:bodyPr/>
        <a:lstStyle/>
        <a:p>
          <a:endParaRPr lang="en-US"/>
        </a:p>
      </dgm:t>
    </dgm:pt>
    <dgm:pt modelId="{FEBD3C2A-A340-470A-A475-AE614EA07678}" type="pres">
      <dgm:prSet presAssocID="{E4033A39-DCC4-4038-9562-AEDDBBB37A99}" presName="Childtext1" presStyleLbl="revTx" presStyleIdx="1" presStyleCnt="5" custLinFactNeighborX="-740" custLinFactNeighborY="-4137">
        <dgm:presLayoutVars>
          <dgm:bulletEnabled val="1"/>
        </dgm:presLayoutVars>
      </dgm:prSet>
      <dgm:spPr/>
      <dgm:t>
        <a:bodyPr/>
        <a:lstStyle/>
        <a:p>
          <a:endParaRPr lang="en-US"/>
        </a:p>
      </dgm:t>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t>
        <a:bodyPr/>
        <a:lstStyle/>
        <a:p>
          <a:endParaRPr lang="en-US"/>
        </a:p>
      </dgm:t>
    </dgm:pt>
    <dgm:pt modelId="{80CDBBF8-C6B4-4166-87C1-DC9120CC7586}" type="pres">
      <dgm:prSet presAssocID="{87BF7896-20EA-4E8F-B6F4-A34EC5C9CB50}" presName="Childtext1" presStyleLbl="revTx" presStyleIdx="2" presStyleCnt="5">
        <dgm:presLayoutVars>
          <dgm:bulletEnabled val="1"/>
        </dgm:presLayoutVars>
      </dgm:prSet>
      <dgm:spPr/>
      <dgm:t>
        <a:bodyPr/>
        <a:lstStyle/>
        <a:p>
          <a:endParaRPr lang="en-US"/>
        </a:p>
      </dgm:t>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t>
        <a:bodyPr/>
        <a:lstStyle/>
        <a:p>
          <a:endParaRPr lang="en-US"/>
        </a:p>
      </dgm:t>
    </dgm:pt>
    <dgm:pt modelId="{36210ACA-E081-40B5-87EC-500863B13ADD}" type="pres">
      <dgm:prSet presAssocID="{660CF888-26B9-4DCA-B7E0-A150825288D0}" presName="Childtext1" presStyleLbl="revTx" presStyleIdx="3" presStyleCnt="5">
        <dgm:presLayoutVars>
          <dgm:bulletEnabled val="1"/>
        </dgm:presLayoutVars>
      </dgm:prSet>
      <dgm:spPr/>
      <dgm:t>
        <a:bodyPr/>
        <a:lstStyle/>
        <a:p>
          <a:endParaRPr lang="en-US"/>
        </a:p>
      </dgm:t>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t>
        <a:bodyPr/>
        <a:lstStyle/>
        <a:p>
          <a:endParaRPr lang="en-US"/>
        </a:p>
      </dgm:t>
    </dgm:pt>
    <dgm:pt modelId="{9679B796-2B40-4D87-8578-52BF0C29AEB4}" type="pres">
      <dgm:prSet presAssocID="{97DB74B5-36C1-4083-BE16-BE9779159093}" presName="Childtext1" presStyleLbl="revTx" presStyleIdx="4" presStyleCnt="5">
        <dgm:presLayoutVars>
          <dgm:bulletEnabled val="1"/>
        </dgm:presLayoutVars>
      </dgm:prSet>
      <dgm:spPr/>
      <dgm:t>
        <a:bodyPr/>
        <a:lstStyle/>
        <a:p>
          <a:endParaRPr lang="en-US"/>
        </a:p>
      </dgm:t>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947C7663-DE86-43C7-B3C9-9F5928A23C68}" srcId="{E5B2E815-0D19-41DC-B01B-4D608769620A}" destId="{660CF888-26B9-4DCA-B7E0-A150825288D0}" srcOrd="3" destOrd="0" parTransId="{C1C2508F-5620-49AF-BFC7-5EF96CC474E3}" sibTransId="{197B6A99-6CC2-49FD-8495-CB34839ABB2C}"/>
    <dgm:cxn modelId="{4D2DF581-8128-4440-9E51-29109DC6ED52}" srcId="{87BF7896-20EA-4E8F-B6F4-A34EC5C9CB50}" destId="{43CBB0A2-9D75-4264-8A30-3E8974B40658}" srcOrd="0" destOrd="0" parTransId="{F806E590-5F8E-48A1-96AC-9E738290D2ED}" sibTransId="{20F77EFB-335C-4BC3-AD95-8421EDF343E6}"/>
    <dgm:cxn modelId="{5E74CB62-E52E-4CEE-8AA1-9812BFC0D67E}" srcId="{E4033A39-DCC4-4038-9562-AEDDBBB37A99}" destId="{A4C0B4E4-70AD-4901-9E3F-7EA25DD6DAA1}" srcOrd="0" destOrd="0" parTransId="{701D9033-BAD3-4299-933F-A47AFDC2ECD0}" sibTransId="{657DB10D-2517-48AA-B970-6D815DBD4123}"/>
    <dgm:cxn modelId="{4961C5D8-87CF-431D-8E8D-857C807E64B3}" srcId="{97DB74B5-36C1-4083-BE16-BE9779159093}" destId="{B059B0DE-AE0E-408C-98A7-05AB6DD73373}" srcOrd="0" destOrd="0" parTransId="{727AA871-1A31-445C-A336-3204D36FAC47}" sibTransId="{EB87680C-8ED2-476E-AF1D-D26D672907E1}"/>
    <dgm:cxn modelId="{770CA1CC-3DDD-451E-AE83-A71CA570260C}" srcId="{4259F840-24E7-476F-9F30-482E46395856}" destId="{B54C8F6C-BE1E-4EAB-B7A0-48DE01FFAA36}" srcOrd="0" destOrd="0" parTransId="{8DE7CD45-B7C0-432E-B819-6A7D97E31315}" sibTransId="{C33B8BEF-A818-4A2F-A99A-E2B29895E184}"/>
    <dgm:cxn modelId="{0CA390ED-20D0-4931-9ED2-39898E967B4E}" type="presOf" srcId="{43CBB0A2-9D75-4264-8A30-3E8974B40658}" destId="{80CDBBF8-C6B4-4166-87C1-DC9120CC7586}" srcOrd="0" destOrd="0" presId="urn:microsoft.com/office/officeart/2016/7/layout/RoundedRectangleTimeline"/>
    <dgm:cxn modelId="{42EE41D1-3C16-4937-BB38-B076896C09A0}" srcId="{E5B2E815-0D19-41DC-B01B-4D608769620A}" destId="{4259F840-24E7-476F-9F30-482E46395856}" srcOrd="0" destOrd="0" parTransId="{FCE8068D-7E50-4749-A8D0-ADEDAC5637B3}" sibTransId="{DCC444A4-F20A-48F5-A61E-47BFFF185A57}"/>
    <dgm:cxn modelId="{BA5CF126-908D-4215-B2E2-AF7012301DA0}" srcId="{660CF888-26B9-4DCA-B7E0-A150825288D0}" destId="{BA1616FF-810F-45C9-9A2F-AC41CB3CC6BC}" srcOrd="0" destOrd="0" parTransId="{9544FBF8-477A-41E1-A1AC-3D721A7822EB}" sibTransId="{6F62B292-7542-4770-A5DA-AD6E93F9642D}"/>
    <dgm:cxn modelId="{465A5776-4A66-4B45-9D1D-8CF41D4CC45D}" type="presOf" srcId="{97DB74B5-36C1-4083-BE16-BE9779159093}" destId="{B54E50C8-30CD-4A49-B6D7-34D9AB2A3043}" srcOrd="0" destOrd="0" presId="urn:microsoft.com/office/officeart/2016/7/layout/RoundedRectangleTimeline"/>
    <dgm:cxn modelId="{97D15D88-2DC1-4956-9B64-C442B4AE1CB3}" srcId="{E5B2E815-0D19-41DC-B01B-4D608769620A}" destId="{97DB74B5-36C1-4083-BE16-BE9779159093}" srcOrd="4" destOrd="0" parTransId="{6C1A497B-059D-41D7-B22F-7BDC6CFD947A}" sibTransId="{F04D9720-1E1D-4133-9C2F-A9F070591B2B}"/>
    <dgm:cxn modelId="{B7BDCA73-65C2-4BF5-93F0-7A3D442F0CF3}" type="presOf" srcId="{BA1616FF-810F-45C9-9A2F-AC41CB3CC6BC}" destId="{36210ACA-E081-40B5-87EC-500863B13ADD}" srcOrd="0" destOrd="0" presId="urn:microsoft.com/office/officeart/2016/7/layout/RoundedRectangleTimeline"/>
    <dgm:cxn modelId="{CEC8B788-971E-422E-A8E4-A00BBB2E51D9}" type="presOf" srcId="{660CF888-26B9-4DCA-B7E0-A150825288D0}" destId="{AA687F1E-592A-4A16-9630-0E0C2D82BDEC}"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AC2FC1A2-CF44-4033-8AAE-31C98C976AAD}" type="presOf" srcId="{E4033A39-DCC4-4038-9562-AEDDBBB37A99}" destId="{539615E2-3277-4D8E-8484-FF5088C8BF01}"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D9B3125-79DF-4C1A-AB86-4D167E1ED6BC}" type="presOf" srcId="{B059B0DE-AE0E-408C-98A7-05AB6DD73373}" destId="{9679B796-2B40-4D87-8578-52BF0C29AEB4}"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42076" y="1433294"/>
          <a:ext cx="475883" cy="1892250"/>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lvl="0" algn="ctr" defTabSz="622300">
            <a:lnSpc>
              <a:spcPct val="90000"/>
            </a:lnSpc>
            <a:spcBef>
              <a:spcPct val="0"/>
            </a:spcBef>
            <a:spcAft>
              <a:spcPct val="35000"/>
            </a:spcAft>
          </a:pPr>
          <a:r>
            <a:rPr lang="en-US" sz="1400" kern="1200" dirty="0"/>
            <a:t>6 months</a:t>
          </a:r>
        </a:p>
      </dsp:txBody>
      <dsp:txXfrm rot="5400000">
        <a:off x="657124" y="2164709"/>
        <a:ext cx="1869019" cy="429421"/>
      </dsp:txXfrm>
    </dsp:sp>
    <dsp:sp modelId="{45A02F84-C6CB-43F5-AEE4-3EA66C2BD25F}">
      <dsp:nvSpPr>
        <dsp:cNvPr id="0" name=""/>
        <dsp:cNvSpPr/>
      </dsp:nvSpPr>
      <dsp:spPr>
        <a:xfrm>
          <a:off x="3143" y="0"/>
          <a:ext cx="3153750" cy="166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lvl="0" algn="just" defTabSz="577850">
            <a:lnSpc>
              <a:spcPct val="90000"/>
            </a:lnSpc>
            <a:spcBef>
              <a:spcPct val="0"/>
            </a:spcBef>
            <a:spcAft>
              <a:spcPct val="35000"/>
            </a:spcAft>
          </a:pPr>
          <a:r>
            <a:rPr lang="en-US" sz="1300" kern="1200" dirty="0"/>
            <a:t>Introduction and affiliation of the organization with all potential stakeholders and industry role players.</a:t>
          </a:r>
        </a:p>
        <a:p>
          <a:pPr lvl="0" algn="just" defTabSz="577850">
            <a:lnSpc>
              <a:spcPct val="90000"/>
            </a:lnSpc>
            <a:spcBef>
              <a:spcPct val="0"/>
            </a:spcBef>
            <a:spcAft>
              <a:spcPct val="35000"/>
            </a:spcAft>
          </a:pPr>
          <a:r>
            <a:rPr lang="en-US" sz="1300" kern="1200" dirty="0"/>
            <a:t>Cement relationship with entities we recognize.</a:t>
          </a:r>
        </a:p>
      </dsp:txBody>
      <dsp:txXfrm>
        <a:off x="3143" y="0"/>
        <a:ext cx="3153750" cy="1665593"/>
      </dsp:txXfrm>
    </dsp:sp>
    <dsp:sp modelId="{6BA46904-CB7C-4538-BD49-D3891EF19552}">
      <dsp:nvSpPr>
        <dsp:cNvPr id="0" name=""/>
        <dsp:cNvSpPr/>
      </dsp:nvSpPr>
      <dsp:spPr>
        <a:xfrm>
          <a:off x="1580018" y="1760770"/>
          <a:ext cx="0" cy="3807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32430" y="1665593"/>
          <a:ext cx="95176" cy="9517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526143" y="2141477"/>
          <a:ext cx="1892250" cy="47588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lvl="0" algn="ctr" defTabSz="622300">
            <a:lnSpc>
              <a:spcPct val="90000"/>
            </a:lnSpc>
            <a:spcBef>
              <a:spcPct val="0"/>
            </a:spcBef>
            <a:spcAft>
              <a:spcPct val="35000"/>
            </a:spcAft>
          </a:pPr>
          <a:r>
            <a:rPr lang="en-US" sz="1400" kern="1200" dirty="0"/>
            <a:t>1 year</a:t>
          </a:r>
        </a:p>
      </dsp:txBody>
      <dsp:txXfrm>
        <a:off x="2526143" y="2141477"/>
        <a:ext cx="1892250" cy="475883"/>
      </dsp:txXfrm>
    </dsp:sp>
    <dsp:sp modelId="{FEBD3C2A-A340-470A-A475-AE614EA07678}">
      <dsp:nvSpPr>
        <dsp:cNvPr id="0" name=""/>
        <dsp:cNvSpPr/>
      </dsp:nvSpPr>
      <dsp:spPr>
        <a:xfrm>
          <a:off x="1872055" y="3024339"/>
          <a:ext cx="3153750" cy="166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lvl="0" algn="just" defTabSz="577850">
            <a:lnSpc>
              <a:spcPct val="90000"/>
            </a:lnSpc>
            <a:spcBef>
              <a:spcPct val="0"/>
            </a:spcBef>
            <a:spcAft>
              <a:spcPct val="35000"/>
            </a:spcAft>
          </a:pPr>
          <a:r>
            <a:rPr lang="en-US" sz="1300" kern="1200" dirty="0"/>
            <a:t>Collaborate with government and private partners to facilitate the development of game changing industrial projects.</a:t>
          </a:r>
        </a:p>
        <a:p>
          <a:pPr lvl="0" algn="just" defTabSz="577850">
            <a:lnSpc>
              <a:spcPct val="90000"/>
            </a:lnSpc>
            <a:spcBef>
              <a:spcPct val="0"/>
            </a:spcBef>
            <a:spcAft>
              <a:spcPct val="35000"/>
            </a:spcAft>
          </a:pPr>
          <a:r>
            <a:rPr lang="en-US" sz="1300" kern="1200" dirty="0"/>
            <a:t>Ensure the registration of members with the Engineering Council of Namibia.</a:t>
          </a:r>
        </a:p>
        <a:p>
          <a:pPr lvl="0" algn="just" defTabSz="577850">
            <a:lnSpc>
              <a:spcPct val="90000"/>
            </a:lnSpc>
            <a:spcBef>
              <a:spcPct val="0"/>
            </a:spcBef>
            <a:spcAft>
              <a:spcPct val="35000"/>
            </a:spcAft>
          </a:pPr>
          <a:r>
            <a:rPr lang="en-US" sz="1300" kern="1200" dirty="0"/>
            <a:t>Participate in assisting the government achieve the National Development Plan 5(NDP 5).</a:t>
          </a:r>
        </a:p>
        <a:p>
          <a:pPr lvl="0" algn="ctr" defTabSz="577850">
            <a:lnSpc>
              <a:spcPct val="90000"/>
            </a:lnSpc>
            <a:spcBef>
              <a:spcPct val="0"/>
            </a:spcBef>
            <a:spcAft>
              <a:spcPct val="35000"/>
            </a:spcAft>
          </a:pPr>
          <a:endParaRPr lang="en-US" sz="1200" kern="1200" dirty="0"/>
        </a:p>
      </dsp:txBody>
      <dsp:txXfrm>
        <a:off x="1872055" y="3024339"/>
        <a:ext cx="3153750" cy="1665593"/>
      </dsp:txXfrm>
    </dsp:sp>
    <dsp:sp modelId="{080474C8-0FEA-4FD1-97F1-0978CFB4A37F}">
      <dsp:nvSpPr>
        <dsp:cNvPr id="0" name=""/>
        <dsp:cNvSpPr/>
      </dsp:nvSpPr>
      <dsp:spPr>
        <a:xfrm>
          <a:off x="3472269" y="2617361"/>
          <a:ext cx="0" cy="3807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424680" y="2998068"/>
          <a:ext cx="95176" cy="9517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418394" y="2141477"/>
          <a:ext cx="1892250" cy="47588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lvl="0" algn="ctr" defTabSz="622300">
            <a:lnSpc>
              <a:spcPct val="90000"/>
            </a:lnSpc>
            <a:spcBef>
              <a:spcPct val="0"/>
            </a:spcBef>
            <a:spcAft>
              <a:spcPct val="35000"/>
            </a:spcAft>
          </a:pPr>
          <a:r>
            <a:rPr lang="en-US" sz="1400" kern="1200" dirty="0"/>
            <a:t>18 months</a:t>
          </a:r>
        </a:p>
      </dsp:txBody>
      <dsp:txXfrm>
        <a:off x="4418394" y="2141477"/>
        <a:ext cx="1892250" cy="475883"/>
      </dsp:txXfrm>
    </dsp:sp>
    <dsp:sp modelId="{80CDBBF8-C6B4-4166-87C1-DC9120CC7586}">
      <dsp:nvSpPr>
        <dsp:cNvPr id="0" name=""/>
        <dsp:cNvSpPr/>
      </dsp:nvSpPr>
      <dsp:spPr>
        <a:xfrm>
          <a:off x="3787644" y="0"/>
          <a:ext cx="3153750" cy="166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lvl="0" algn="just" defTabSz="577850">
            <a:lnSpc>
              <a:spcPct val="90000"/>
            </a:lnSpc>
            <a:spcBef>
              <a:spcPct val="0"/>
            </a:spcBef>
            <a:spcAft>
              <a:spcPct val="35000"/>
            </a:spcAft>
          </a:pPr>
          <a:r>
            <a:rPr lang="en-US" sz="1300" b="0" i="0" u="none" kern="1200" dirty="0"/>
            <a:t>Advancements of projects feasibility studies and implementation of some.</a:t>
          </a:r>
        </a:p>
        <a:p>
          <a:pPr lvl="0" algn="just" defTabSz="577850">
            <a:lnSpc>
              <a:spcPct val="90000"/>
            </a:lnSpc>
            <a:spcBef>
              <a:spcPct val="0"/>
            </a:spcBef>
            <a:spcAft>
              <a:spcPct val="35000"/>
            </a:spcAft>
          </a:pPr>
          <a:r>
            <a:rPr lang="en-US" sz="1300" kern="1200" dirty="0"/>
            <a:t>Collaborate with International bodies in the Mineral, Mining, Oil and Gas sectors.</a:t>
          </a:r>
        </a:p>
      </dsp:txBody>
      <dsp:txXfrm>
        <a:off x="3787644" y="0"/>
        <a:ext cx="3153750" cy="1665593"/>
      </dsp:txXfrm>
    </dsp:sp>
    <dsp:sp modelId="{89759DE5-9F8A-470E-A6D8-F13BB4DEE93D}">
      <dsp:nvSpPr>
        <dsp:cNvPr id="0" name=""/>
        <dsp:cNvSpPr/>
      </dsp:nvSpPr>
      <dsp:spPr>
        <a:xfrm>
          <a:off x="5364519" y="1760770"/>
          <a:ext cx="0" cy="3807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316931" y="1665593"/>
          <a:ext cx="95176" cy="9517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310644" y="2141477"/>
          <a:ext cx="1892250" cy="47588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lvl="0" algn="ctr" defTabSz="622300">
            <a:lnSpc>
              <a:spcPct val="90000"/>
            </a:lnSpc>
            <a:spcBef>
              <a:spcPct val="0"/>
            </a:spcBef>
            <a:spcAft>
              <a:spcPct val="35000"/>
            </a:spcAft>
          </a:pPr>
          <a:r>
            <a:rPr lang="en-US" sz="1400" kern="1200" dirty="0"/>
            <a:t>2 years</a:t>
          </a:r>
        </a:p>
      </dsp:txBody>
      <dsp:txXfrm>
        <a:off x="6310644" y="2141477"/>
        <a:ext cx="1892250" cy="475883"/>
      </dsp:txXfrm>
    </dsp:sp>
    <dsp:sp modelId="{36210ACA-E081-40B5-87EC-500863B13ADD}">
      <dsp:nvSpPr>
        <dsp:cNvPr id="0" name=""/>
        <dsp:cNvSpPr/>
      </dsp:nvSpPr>
      <dsp:spPr>
        <a:xfrm>
          <a:off x="5679894" y="3093245"/>
          <a:ext cx="3153750" cy="166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lvl="0" algn="just" defTabSz="577850">
            <a:lnSpc>
              <a:spcPct val="90000"/>
            </a:lnSpc>
            <a:spcBef>
              <a:spcPct val="0"/>
            </a:spcBef>
            <a:spcAft>
              <a:spcPct val="35000"/>
            </a:spcAft>
          </a:pPr>
          <a:r>
            <a:rPr lang="en-US" sz="1300" kern="1200" dirty="0"/>
            <a:t>Create new opportunities with international bodies that may result partnering for business ventures.</a:t>
          </a:r>
        </a:p>
        <a:p>
          <a:pPr lvl="0" algn="just" defTabSz="577850">
            <a:lnSpc>
              <a:spcPct val="90000"/>
            </a:lnSpc>
            <a:spcBef>
              <a:spcPct val="0"/>
            </a:spcBef>
            <a:spcAft>
              <a:spcPct val="35000"/>
            </a:spcAft>
          </a:pPr>
          <a:r>
            <a:rPr lang="en-US" sz="1300" kern="1200" dirty="0"/>
            <a:t>Ensure a continuous oasis of opportunities with affiliated bodies.</a:t>
          </a:r>
        </a:p>
      </dsp:txBody>
      <dsp:txXfrm>
        <a:off x="5679894" y="3093245"/>
        <a:ext cx="3153750" cy="1665593"/>
      </dsp:txXfrm>
    </dsp:sp>
    <dsp:sp modelId="{EA3C7446-024E-4EEF-BED4-FFB1F2246CF3}">
      <dsp:nvSpPr>
        <dsp:cNvPr id="0" name=""/>
        <dsp:cNvSpPr/>
      </dsp:nvSpPr>
      <dsp:spPr>
        <a:xfrm>
          <a:off x="7256769" y="2617361"/>
          <a:ext cx="0" cy="3807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209181" y="2998068"/>
          <a:ext cx="95176" cy="9517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911078" y="1433294"/>
          <a:ext cx="475883" cy="1892250"/>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lvl="0" algn="ctr" defTabSz="622300">
            <a:lnSpc>
              <a:spcPct val="90000"/>
            </a:lnSpc>
            <a:spcBef>
              <a:spcPct val="0"/>
            </a:spcBef>
            <a:spcAft>
              <a:spcPct val="35000"/>
            </a:spcAft>
          </a:pPr>
          <a:r>
            <a:rPr lang="en-US" sz="1400" kern="1200" dirty="0"/>
            <a:t>3 years</a:t>
          </a:r>
        </a:p>
      </dsp:txBody>
      <dsp:txXfrm rot="-5400000">
        <a:off x="8202895" y="2164709"/>
        <a:ext cx="1869019" cy="429421"/>
      </dsp:txXfrm>
    </dsp:sp>
    <dsp:sp modelId="{9679B796-2B40-4D87-8578-52BF0C29AEB4}">
      <dsp:nvSpPr>
        <dsp:cNvPr id="0" name=""/>
        <dsp:cNvSpPr/>
      </dsp:nvSpPr>
      <dsp:spPr>
        <a:xfrm>
          <a:off x="7572145" y="0"/>
          <a:ext cx="3153750" cy="166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lvl="0" algn="just" defTabSz="577850">
            <a:lnSpc>
              <a:spcPct val="90000"/>
            </a:lnSpc>
            <a:spcBef>
              <a:spcPct val="0"/>
            </a:spcBef>
            <a:spcAft>
              <a:spcPct val="35000"/>
            </a:spcAft>
          </a:pPr>
          <a:r>
            <a:rPr lang="en-US" sz="1300" kern="1200" dirty="0"/>
            <a:t>Implementation of projects and job creation. </a:t>
          </a:r>
        </a:p>
        <a:p>
          <a:pPr lvl="0" algn="just" defTabSz="577850">
            <a:lnSpc>
              <a:spcPct val="90000"/>
            </a:lnSpc>
            <a:spcBef>
              <a:spcPct val="0"/>
            </a:spcBef>
            <a:spcAft>
              <a:spcPct val="35000"/>
            </a:spcAft>
          </a:pPr>
          <a:r>
            <a:rPr lang="en-US" sz="1300" kern="1200" dirty="0"/>
            <a:t>Evaluation and continuous progress of developing mega industrial projects.</a:t>
          </a:r>
        </a:p>
        <a:p>
          <a:pPr lvl="0" algn="just" defTabSz="577850">
            <a:lnSpc>
              <a:spcPct val="90000"/>
            </a:lnSpc>
            <a:spcBef>
              <a:spcPct val="0"/>
            </a:spcBef>
            <a:spcAft>
              <a:spcPct val="35000"/>
            </a:spcAft>
          </a:pPr>
          <a:r>
            <a:rPr lang="en-US" sz="1300" kern="1200" dirty="0"/>
            <a:t>Grow a larger business network that provides a conducive environment for the youth to thrive.</a:t>
          </a:r>
        </a:p>
      </dsp:txBody>
      <dsp:txXfrm>
        <a:off x="7572145" y="0"/>
        <a:ext cx="3153750" cy="1665593"/>
      </dsp:txXfrm>
    </dsp:sp>
    <dsp:sp modelId="{894318B2-70C4-403D-BE3D-359CAB62002A}">
      <dsp:nvSpPr>
        <dsp:cNvPr id="0" name=""/>
        <dsp:cNvSpPr/>
      </dsp:nvSpPr>
      <dsp:spPr>
        <a:xfrm>
          <a:off x="9149020" y="1760770"/>
          <a:ext cx="0" cy="3807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9101431" y="1665593"/>
          <a:ext cx="95176" cy="9517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6/3/2023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6/3/2023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317949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dirty="0"/>
          </a:p>
        </p:txBody>
      </p:sp>
    </p:spTree>
    <p:extLst>
      <p:ext uri="{BB962C8B-B14F-4D97-AF65-F5344CB8AC3E}">
        <p14:creationId xmlns:p14="http://schemas.microsoft.com/office/powerpoint/2010/main" val="886464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6/3/2023</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064" y="0"/>
            <a:ext cx="11164539"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0980" y="2798064"/>
            <a:ext cx="1462659"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5922" y="2798064"/>
            <a:ext cx="1462659"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3509" y="2798064"/>
            <a:ext cx="1462659"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704" y="787352"/>
            <a:ext cx="127983"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278" y="548640"/>
            <a:ext cx="10165480" cy="1179576"/>
          </a:xfrm>
        </p:spPr>
        <p:txBody>
          <a:bodyPr>
            <a:normAutofit/>
          </a:bodyPr>
          <a:lstStyle>
            <a:lvl1pPr>
              <a:defRPr sz="3999"/>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8451" y="2798064"/>
            <a:ext cx="1462659"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6038" y="2798064"/>
            <a:ext cx="1462659"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020" y="6356351"/>
            <a:ext cx="2742486"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0122" y="4489704"/>
            <a:ext cx="1461707" cy="649288"/>
          </a:xfrm>
        </p:spPr>
        <p:txBody>
          <a:bodyPr/>
          <a:lstStyle>
            <a:lvl1pPr marL="0" indent="0" algn="ctr">
              <a:lnSpc>
                <a:spcPct val="100000"/>
              </a:lnSpc>
              <a:spcBef>
                <a:spcPts val="0"/>
              </a:spcBef>
              <a:buNone/>
              <a:defRPr sz="1999"/>
            </a:lvl1pPr>
            <a:lvl2pPr marL="0" indent="0" algn="ctr">
              <a:lnSpc>
                <a:spcPct val="100000"/>
              </a:lnSpc>
              <a:spcBef>
                <a:spcPts val="0"/>
              </a:spcBef>
              <a:buNone/>
              <a:defRPr sz="1600"/>
            </a:lvl2pPr>
            <a:lvl3pPr>
              <a:defRPr sz="1999"/>
            </a:lvl3pPr>
            <a:lvl4pPr>
              <a:defRPr sz="1999"/>
            </a:lvl4pPr>
            <a:lvl5pPr>
              <a:defRPr sz="1999"/>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3509" y="4489704"/>
            <a:ext cx="1461707" cy="649288"/>
          </a:xfrm>
        </p:spPr>
        <p:txBody>
          <a:bodyPr/>
          <a:lstStyle>
            <a:lvl1pPr marL="0" indent="0" algn="ctr">
              <a:lnSpc>
                <a:spcPct val="100000"/>
              </a:lnSpc>
              <a:spcBef>
                <a:spcPts val="0"/>
              </a:spcBef>
              <a:buNone/>
              <a:defRPr sz="1999"/>
            </a:lvl1pPr>
            <a:lvl2pPr marL="0" indent="0" algn="ctr">
              <a:lnSpc>
                <a:spcPct val="100000"/>
              </a:lnSpc>
              <a:spcBef>
                <a:spcPts val="0"/>
              </a:spcBef>
              <a:buNone/>
              <a:defRPr sz="1600"/>
            </a:lvl2pPr>
            <a:lvl3pPr>
              <a:defRPr sz="1999"/>
            </a:lvl3pPr>
            <a:lvl4pPr>
              <a:defRPr sz="1999"/>
            </a:lvl4pPr>
            <a:lvl5pPr>
              <a:defRPr sz="1999"/>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6038" y="4489704"/>
            <a:ext cx="1461707" cy="649288"/>
          </a:xfrm>
        </p:spPr>
        <p:txBody>
          <a:bodyPr/>
          <a:lstStyle>
            <a:lvl1pPr marL="0" indent="0" algn="ctr">
              <a:lnSpc>
                <a:spcPct val="100000"/>
              </a:lnSpc>
              <a:spcBef>
                <a:spcPts val="0"/>
              </a:spcBef>
              <a:buNone/>
              <a:defRPr sz="1999"/>
            </a:lvl1pPr>
            <a:lvl2pPr marL="0" indent="0" algn="ctr">
              <a:lnSpc>
                <a:spcPct val="100000"/>
              </a:lnSpc>
              <a:spcBef>
                <a:spcPts val="0"/>
              </a:spcBef>
              <a:buNone/>
              <a:defRPr sz="1600"/>
            </a:lvl2pPr>
            <a:lvl3pPr>
              <a:defRPr sz="1999"/>
            </a:lvl3pPr>
            <a:lvl4pPr>
              <a:defRPr sz="1999"/>
            </a:lvl4pPr>
            <a:lvl5pPr>
              <a:defRPr sz="1999"/>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205" y="4489704"/>
            <a:ext cx="1461707" cy="649288"/>
          </a:xfrm>
        </p:spPr>
        <p:txBody>
          <a:bodyPr/>
          <a:lstStyle>
            <a:lvl1pPr marL="0" indent="0" algn="ctr">
              <a:lnSpc>
                <a:spcPct val="100000"/>
              </a:lnSpc>
              <a:spcBef>
                <a:spcPts val="0"/>
              </a:spcBef>
              <a:buNone/>
              <a:defRPr sz="1999"/>
            </a:lvl1pPr>
            <a:lvl2pPr marL="0" indent="0" algn="ctr">
              <a:lnSpc>
                <a:spcPct val="100000"/>
              </a:lnSpc>
              <a:spcBef>
                <a:spcPts val="0"/>
              </a:spcBef>
              <a:buNone/>
              <a:defRPr sz="1600"/>
            </a:lvl2pPr>
            <a:lvl3pPr>
              <a:defRPr sz="1999"/>
            </a:lvl3pPr>
            <a:lvl4pPr>
              <a:defRPr sz="1999"/>
            </a:lvl4pPr>
            <a:lvl5pPr>
              <a:defRPr sz="1999"/>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7593" y="4489704"/>
            <a:ext cx="1461707" cy="649288"/>
          </a:xfrm>
        </p:spPr>
        <p:txBody>
          <a:bodyPr/>
          <a:lstStyle>
            <a:lvl1pPr marL="0" indent="0" algn="ctr">
              <a:lnSpc>
                <a:spcPct val="100000"/>
              </a:lnSpc>
              <a:spcBef>
                <a:spcPts val="0"/>
              </a:spcBef>
              <a:buNone/>
              <a:defRPr sz="1999"/>
            </a:lvl1pPr>
            <a:lvl2pPr marL="0" indent="0" algn="ctr">
              <a:lnSpc>
                <a:spcPct val="100000"/>
              </a:lnSpc>
              <a:spcBef>
                <a:spcPts val="0"/>
              </a:spcBef>
              <a:buNone/>
              <a:defRPr sz="1600"/>
            </a:lvl2pPr>
            <a:lvl3pPr>
              <a:defRPr sz="1999"/>
            </a:lvl3pPr>
            <a:lvl4pPr>
              <a:defRPr sz="1999"/>
            </a:lvl4pPr>
            <a:lvl5pPr>
              <a:defRPr sz="1999"/>
            </a:lvl5pPr>
          </a:lstStyle>
          <a:p>
            <a:pPr lvl="0"/>
            <a:r>
              <a:rPr lang="en-US" dirty="0"/>
              <a:t>Name</a:t>
            </a:r>
          </a:p>
          <a:p>
            <a:pPr lvl="1"/>
            <a:r>
              <a:rPr lang="en-US" dirty="0"/>
              <a:t>Title</a:t>
            </a:r>
          </a:p>
        </p:txBody>
      </p:sp>
    </p:spTree>
    <p:extLst>
      <p:ext uri="{BB962C8B-B14F-4D97-AF65-F5344CB8AC3E}">
        <p14:creationId xmlns:p14="http://schemas.microsoft.com/office/powerpoint/2010/main" val="325466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6/3/2023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6/3/2023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5476" y="1340768"/>
            <a:ext cx="13099776" cy="1584176"/>
          </a:xfrm>
        </p:spPr>
        <p:txBody>
          <a:bodyPr>
            <a:normAutofit/>
          </a:bodyPr>
          <a:lstStyle/>
          <a:p>
            <a:pPr algn="ctr"/>
            <a:r>
              <a:rPr lang="en-US" dirty="0"/>
              <a:t>Dependable Engineering Professionals of Namibia(DEPN) Framework</a:t>
            </a:r>
          </a:p>
        </p:txBody>
      </p:sp>
      <p:pic>
        <p:nvPicPr>
          <p:cNvPr id="2" name="Picture 1">
            <a:extLst>
              <a:ext uri="{FF2B5EF4-FFF2-40B4-BE49-F238E27FC236}">
                <a16:creationId xmlns:a16="http://schemas.microsoft.com/office/drawing/2014/main" id="{8189D028-B273-BF7A-7948-F62A9917BA38}"/>
              </a:ext>
            </a:extLst>
          </p:cNvPr>
          <p:cNvPicPr>
            <a:picLocks noChangeAspect="1"/>
          </p:cNvPicPr>
          <p:nvPr/>
        </p:nvPicPr>
        <p:blipFill rotWithShape="1">
          <a:blip r:embed="rId3"/>
          <a:srcRect t="27966" b="24618"/>
          <a:stretch/>
        </p:blipFill>
        <p:spPr>
          <a:xfrm>
            <a:off x="3574132" y="4709776"/>
            <a:ext cx="4555449" cy="2160000"/>
          </a:xfrm>
          <a:prstGeom prst="rect">
            <a:avLst/>
          </a:prstGeom>
        </p:spPr>
      </p:pic>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value proposition</a:t>
            </a:r>
          </a:p>
        </p:txBody>
      </p:sp>
      <p:sp>
        <p:nvSpPr>
          <p:cNvPr id="3" name="Content Placeholder 2"/>
          <p:cNvSpPr>
            <a:spLocks noGrp="1"/>
          </p:cNvSpPr>
          <p:nvPr>
            <p:ph idx="1"/>
          </p:nvPr>
        </p:nvSpPr>
        <p:spPr>
          <a:xfrm>
            <a:off x="1065212" y="1828800"/>
            <a:ext cx="10285784" cy="4191000"/>
          </a:xfrm>
        </p:spPr>
        <p:txBody>
          <a:bodyPr/>
          <a:lstStyle/>
          <a:p>
            <a:pPr algn="just"/>
            <a:r>
              <a:rPr lang="en-US" dirty="0"/>
              <a:t>Provision of technical services stretching from research, project proposals to project development.</a:t>
            </a:r>
          </a:p>
          <a:p>
            <a:pPr algn="just"/>
            <a:r>
              <a:rPr lang="en-US" dirty="0"/>
              <a:t>Readily available technical personnel.</a:t>
            </a:r>
          </a:p>
          <a:p>
            <a:pPr algn="just"/>
            <a:endParaRPr lang="en-US" sz="2000" dirty="0"/>
          </a:p>
        </p:txBody>
      </p:sp>
    </p:spTree>
    <p:extLst>
      <p:ext uri="{BB962C8B-B14F-4D97-AF65-F5344CB8AC3E}">
        <p14:creationId xmlns:p14="http://schemas.microsoft.com/office/powerpoint/2010/main" val="198881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161" y="304800"/>
            <a:ext cx="8686801" cy="1066800"/>
          </a:xfrm>
        </p:spPr>
        <p:txBody>
          <a:bodyPr/>
          <a:lstStyle/>
          <a:p>
            <a:r>
              <a:rPr lang="en-US" dirty="0"/>
              <a:t>Value addition Opportunities</a:t>
            </a:r>
          </a:p>
        </p:txBody>
      </p:sp>
      <p:sp>
        <p:nvSpPr>
          <p:cNvPr id="3" name="Content Placeholder 2"/>
          <p:cNvSpPr>
            <a:spLocks noGrp="1"/>
          </p:cNvSpPr>
          <p:nvPr>
            <p:ph idx="1"/>
          </p:nvPr>
        </p:nvSpPr>
        <p:spPr>
          <a:xfrm>
            <a:off x="1051161" y="1484784"/>
            <a:ext cx="10299836" cy="4680520"/>
          </a:xfrm>
        </p:spPr>
        <p:txBody>
          <a:bodyPr>
            <a:normAutofit lnSpcReduction="10000"/>
          </a:bodyPr>
          <a:lstStyle/>
          <a:p>
            <a:pPr algn="just"/>
            <a:r>
              <a:rPr lang="en-US" dirty="0"/>
              <a:t>A Metallurgical Laboratory that facilitates analyses of minerals and industrial materials.</a:t>
            </a:r>
          </a:p>
          <a:p>
            <a:pPr algn="just"/>
            <a:r>
              <a:rPr lang="en-US" dirty="0"/>
              <a:t>Development of small scale mines through active mineral explorations and comminution of Lithium, Graphite, Tin, Tantalum, Niobium, Manganese and Cobalt process and final refined product research and pilot project i.e., Mobile crusher.</a:t>
            </a:r>
          </a:p>
          <a:p>
            <a:pPr algn="just"/>
            <a:r>
              <a:rPr lang="en-US" dirty="0"/>
              <a:t>Raw material supply required by Mining industry such as Limestone, Sodium Hydroxide as neutralization reagent.</a:t>
            </a:r>
          </a:p>
          <a:p>
            <a:pPr algn="just"/>
            <a:r>
              <a:rPr lang="en-US" dirty="0"/>
              <a:t>Steel and Aluminum industry i.e. Foundry establishment</a:t>
            </a:r>
          </a:p>
          <a:p>
            <a:pPr algn="just"/>
            <a:r>
              <a:rPr lang="en-US" dirty="0"/>
              <a:t>Recovery of Copper and Precious metals from E-waste</a:t>
            </a:r>
          </a:p>
          <a:p>
            <a:pPr algn="just"/>
            <a:r>
              <a:rPr lang="en-US" dirty="0"/>
              <a:t>Hydrogen fuel cells (HFCs) and application of precious metals such as platinum as catalyst in HFCs.</a:t>
            </a:r>
          </a:p>
          <a:p>
            <a:pPr algn="just"/>
            <a:r>
              <a:rPr lang="en-US" dirty="0"/>
              <a:t>Production of Activated carbon from waste tires.  </a:t>
            </a:r>
          </a:p>
          <a:p>
            <a:pPr algn="just"/>
            <a:endParaRPr lang="en-US" sz="2400" dirty="0"/>
          </a:p>
          <a:p>
            <a:pPr algn="just"/>
            <a:endParaRPr lang="en-US" dirty="0"/>
          </a:p>
        </p:txBody>
      </p:sp>
    </p:spTree>
    <p:extLst>
      <p:ext uri="{BB962C8B-B14F-4D97-AF65-F5344CB8AC3E}">
        <p14:creationId xmlns:p14="http://schemas.microsoft.com/office/powerpoint/2010/main" val="18281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7981" y="135529"/>
            <a:ext cx="8686801" cy="1066800"/>
          </a:xfrm>
        </p:spPr>
        <p:txBody>
          <a:bodyPr/>
          <a:lstStyle/>
          <a:p>
            <a:r>
              <a:rPr lang="en-US" dirty="0"/>
              <a:t>The 3 years roadmap</a:t>
            </a:r>
          </a:p>
        </p:txBody>
      </p:sp>
      <p:graphicFrame>
        <p:nvGraphicFramePr>
          <p:cNvPr id="4" name="Content Placeholder 3" descr="timeline">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874554718"/>
              </p:ext>
            </p:extLst>
          </p:nvPr>
        </p:nvGraphicFramePr>
        <p:xfrm>
          <a:off x="837980" y="1412776"/>
          <a:ext cx="10729039" cy="4758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4">
            <a:extLst>
              <a:ext uri="{FF2B5EF4-FFF2-40B4-BE49-F238E27FC236}">
                <a16:creationId xmlns:a16="http://schemas.microsoft.com/office/drawing/2014/main" id="{79D51A1C-737E-43FC-8D3B-86E4D3CCA64F}"/>
              </a:ext>
            </a:extLst>
          </p:cNvPr>
          <p:cNvSpPr>
            <a:spLocks noGrp="1"/>
          </p:cNvSpPr>
          <p:nvPr>
            <p:ph type="ftr" sz="quarter" idx="11"/>
          </p:nvPr>
        </p:nvSpPr>
        <p:spPr>
          <a:xfrm>
            <a:off x="4037548" y="6355588"/>
            <a:ext cx="4113728" cy="365030"/>
          </a:xfrm>
        </p:spPr>
        <p:txBody>
          <a:bodyPr/>
          <a:lstStyle/>
          <a:p>
            <a:pPr algn="ctr"/>
            <a:r>
              <a:rPr lang="en-US" sz="1400" dirty="0"/>
              <a:t>Figure 2. DEPN’s 3 year Plan</a:t>
            </a:r>
          </a:p>
        </p:txBody>
      </p:sp>
      <p:sp>
        <p:nvSpPr>
          <p:cNvPr id="10" name="Slide Number Placeholder 5">
            <a:extLst>
              <a:ext uri="{FF2B5EF4-FFF2-40B4-BE49-F238E27FC236}">
                <a16:creationId xmlns:a16="http://schemas.microsoft.com/office/drawing/2014/main" id="{4BD4F9CE-26BB-4441-99A7-B6599E9CF488}"/>
              </a:ext>
            </a:extLst>
          </p:cNvPr>
          <p:cNvSpPr>
            <a:spLocks noGrp="1"/>
          </p:cNvSpPr>
          <p:nvPr>
            <p:ph type="sldNum" sz="quarter" idx="12"/>
          </p:nvPr>
        </p:nvSpPr>
        <p:spPr>
          <a:xfrm>
            <a:off x="8538271" y="6355588"/>
            <a:ext cx="2742486" cy="365030"/>
          </a:xfrm>
        </p:spPr>
        <p:txBody>
          <a:bodyPr/>
          <a:lstStyle/>
          <a:p>
            <a:fld id="{A65A5C87-DF58-40C8-B092-1DE63DB4547E}" type="slidenum">
              <a:rPr lang="en-US" smtClean="0"/>
              <a:t>12</a:t>
            </a:fld>
            <a:endParaRPr lang="en-US" dirty="0"/>
          </a:p>
        </p:txBody>
      </p:sp>
    </p:spTree>
    <p:extLst>
      <p:ext uri="{BB962C8B-B14F-4D97-AF65-F5344CB8AC3E}">
        <p14:creationId xmlns:p14="http://schemas.microsoft.com/office/powerpoint/2010/main" val="323615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4572" y="5373216"/>
            <a:ext cx="3892218" cy="1066800"/>
          </a:xfrm>
        </p:spPr>
        <p:txBody>
          <a:bodyPr>
            <a:normAutofit/>
          </a:bodyPr>
          <a:lstStyle/>
          <a:p>
            <a:r>
              <a:rPr lang="en-US" sz="5400" i="1" dirty="0"/>
              <a:t>Thank You!</a:t>
            </a:r>
          </a:p>
        </p:txBody>
      </p:sp>
      <p:pic>
        <p:nvPicPr>
          <p:cNvPr id="4" name="Picture 3">
            <a:extLst>
              <a:ext uri="{FF2B5EF4-FFF2-40B4-BE49-F238E27FC236}">
                <a16:creationId xmlns:a16="http://schemas.microsoft.com/office/drawing/2014/main" id="{AFE43216-0036-4F18-DA21-717CC5289ED1}"/>
              </a:ext>
            </a:extLst>
          </p:cNvPr>
          <p:cNvPicPr>
            <a:picLocks noChangeAspect="1"/>
          </p:cNvPicPr>
          <p:nvPr/>
        </p:nvPicPr>
        <p:blipFill rotWithShape="1">
          <a:blip r:embed="rId2"/>
          <a:srcRect t="23768" b="20277"/>
          <a:stretch/>
        </p:blipFill>
        <p:spPr>
          <a:xfrm>
            <a:off x="3713717" y="1700808"/>
            <a:ext cx="4761389" cy="2664296"/>
          </a:xfrm>
          <a:prstGeom prst="rect">
            <a:avLst/>
          </a:prstGeom>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2BD17EE-7451-44B3-8A55-A43E49FE3077}"/>
              </a:ext>
            </a:extLst>
          </p:cNvPr>
          <p:cNvSpPr/>
          <p:nvPr/>
        </p:nvSpPr>
        <p:spPr>
          <a:xfrm>
            <a:off x="86496" y="3429001"/>
            <a:ext cx="2103833" cy="3428999"/>
          </a:xfrm>
          <a:prstGeom prst="round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33" name="Rectangle: Rounded Corners 32">
            <a:extLst>
              <a:ext uri="{FF2B5EF4-FFF2-40B4-BE49-F238E27FC236}">
                <a16:creationId xmlns:a16="http://schemas.microsoft.com/office/drawing/2014/main" id="{17F5D1DB-FCE2-4D02-9E14-546FE0DDD74F}"/>
              </a:ext>
            </a:extLst>
          </p:cNvPr>
          <p:cNvSpPr/>
          <p:nvPr/>
        </p:nvSpPr>
        <p:spPr>
          <a:xfrm>
            <a:off x="123319" y="3525609"/>
            <a:ext cx="596353" cy="519845"/>
          </a:xfrm>
          <a:prstGeom prst="roundRect">
            <a:avLst/>
          </a:prstGeom>
          <a:solidFill>
            <a:schemeClr val="accent3">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pic>
        <p:nvPicPr>
          <p:cNvPr id="32" name="Picture Placeholder 31">
            <a:extLst>
              <a:ext uri="{FF2B5EF4-FFF2-40B4-BE49-F238E27FC236}">
                <a16:creationId xmlns:a16="http://schemas.microsoft.com/office/drawing/2014/main" id="{8F8FD044-75E8-40EC-9FB0-C515A85311ED}"/>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3569" t="9039" r="1982" b="44594"/>
          <a:stretch/>
        </p:blipFill>
        <p:spPr>
          <a:xfrm>
            <a:off x="86496" y="2116100"/>
            <a:ext cx="2035111" cy="1498613"/>
          </a:xfrm>
        </p:spPr>
      </p:pic>
      <p:pic>
        <p:nvPicPr>
          <p:cNvPr id="34" name="Picture Placeholder 33">
            <a:extLst>
              <a:ext uri="{FF2B5EF4-FFF2-40B4-BE49-F238E27FC236}">
                <a16:creationId xmlns:a16="http://schemas.microsoft.com/office/drawing/2014/main" id="{8AE478BD-FD23-419F-B263-D118B404F288}"/>
              </a:ext>
            </a:extLst>
          </p:cNvPr>
          <p:cNvPicPr>
            <a:picLocks noGrp="1" noChangeAspect="1"/>
          </p:cNvPicPr>
          <p:nvPr>
            <p:ph type="pic" sz="quarter" idx="28"/>
          </p:nvPr>
        </p:nvPicPr>
        <p:blipFill rotWithShape="1">
          <a:blip r:embed="rId3" cstate="print">
            <a:extLst>
              <a:ext uri="{28A0092B-C50C-407E-A947-70E740481C1C}">
                <a14:useLocalDpi xmlns:a14="http://schemas.microsoft.com/office/drawing/2010/main" val="0"/>
              </a:ext>
            </a:extLst>
          </a:blip>
          <a:srcRect l="3440" t="12373" r="7504" b="37779"/>
          <a:stretch/>
        </p:blipFill>
        <p:spPr>
          <a:xfrm>
            <a:off x="2268418" y="2105104"/>
            <a:ext cx="2001161" cy="1680222"/>
          </a:xfrm>
        </p:spPr>
      </p:pic>
      <p:sp>
        <p:nvSpPr>
          <p:cNvPr id="20" name="Title 19">
            <a:extLst>
              <a:ext uri="{FF2B5EF4-FFF2-40B4-BE49-F238E27FC236}">
                <a16:creationId xmlns:a16="http://schemas.microsoft.com/office/drawing/2014/main" id="{3B0FAD77-BC9B-4F5F-94D5-AA246F14F9D9}"/>
              </a:ext>
            </a:extLst>
          </p:cNvPr>
          <p:cNvSpPr>
            <a:spLocks noGrp="1"/>
          </p:cNvSpPr>
          <p:nvPr>
            <p:ph type="title"/>
          </p:nvPr>
        </p:nvSpPr>
        <p:spPr/>
        <p:txBody>
          <a:bodyPr/>
          <a:lstStyle/>
          <a:p>
            <a:r>
              <a:rPr lang="en-US" dirty="0"/>
              <a:t>Executive Team</a:t>
            </a:r>
          </a:p>
        </p:txBody>
      </p:sp>
      <p:pic>
        <p:nvPicPr>
          <p:cNvPr id="36" name="Picture Placeholder 35">
            <a:extLst>
              <a:ext uri="{FF2B5EF4-FFF2-40B4-BE49-F238E27FC236}">
                <a16:creationId xmlns:a16="http://schemas.microsoft.com/office/drawing/2014/main" id="{BF9B6085-EADC-4D37-82F4-9B5B55210664}"/>
              </a:ext>
            </a:extLst>
          </p:cNvPr>
          <p:cNvPicPr>
            <a:picLocks noGrp="1" noChangeAspect="1"/>
          </p:cNvPicPr>
          <p:nvPr>
            <p:ph type="pic" sz="quarter" idx="13"/>
          </p:nvPr>
        </p:nvPicPr>
        <p:blipFill rotWithShape="1">
          <a:blip r:embed="rId4" cstate="print">
            <a:extLst>
              <a:ext uri="{28A0092B-C50C-407E-A947-70E740481C1C}">
                <a14:useLocalDpi xmlns:a14="http://schemas.microsoft.com/office/drawing/2010/main" val="0"/>
              </a:ext>
            </a:extLst>
          </a:blip>
          <a:srcRect l="-1096" t="8510" r="-1096" b="26406"/>
          <a:stretch/>
        </p:blipFill>
        <p:spPr>
          <a:xfrm>
            <a:off x="4388391" y="2092398"/>
            <a:ext cx="1980000" cy="1892007"/>
          </a:xfrm>
        </p:spPr>
      </p:pic>
      <p:pic>
        <p:nvPicPr>
          <p:cNvPr id="38" name="Picture Placeholder 37">
            <a:extLst>
              <a:ext uri="{FF2B5EF4-FFF2-40B4-BE49-F238E27FC236}">
                <a16:creationId xmlns:a16="http://schemas.microsoft.com/office/drawing/2014/main" id="{B089F130-278C-4ECC-9350-8F2CA8AE8B0B}"/>
              </a:ext>
            </a:extLst>
          </p:cNvPr>
          <p:cNvPicPr>
            <a:picLocks noGrp="1" noChangeAspect="1"/>
          </p:cNvPicPr>
          <p:nvPr>
            <p:ph type="pic" sz="quarter" idx="21"/>
          </p:nvPr>
        </p:nvPicPr>
        <p:blipFill rotWithShape="1">
          <a:blip r:embed="rId5" cstate="print">
            <a:extLst>
              <a:ext uri="{28A0092B-C50C-407E-A947-70E740481C1C}">
                <a14:useLocalDpi xmlns:a14="http://schemas.microsoft.com/office/drawing/2010/main" val="0"/>
              </a:ext>
            </a:extLst>
          </a:blip>
          <a:srcRect l="-111" t="4228" r="6334" b="43338"/>
          <a:stretch/>
        </p:blipFill>
        <p:spPr>
          <a:xfrm>
            <a:off x="6477470" y="2105104"/>
            <a:ext cx="1847156" cy="1548000"/>
          </a:xfrm>
        </p:spPr>
      </p:pic>
      <p:pic>
        <p:nvPicPr>
          <p:cNvPr id="40" name="Picture Placeholder 39">
            <a:extLst>
              <a:ext uri="{FF2B5EF4-FFF2-40B4-BE49-F238E27FC236}">
                <a16:creationId xmlns:a16="http://schemas.microsoft.com/office/drawing/2014/main" id="{FE63EC61-BAF6-4A58-9A38-A3E2265A0440}"/>
              </a:ext>
            </a:extLst>
          </p:cNvPr>
          <p:cNvPicPr>
            <a:picLocks noGrp="1" noChangeAspect="1"/>
          </p:cNvPicPr>
          <p:nvPr>
            <p:ph type="pic" sz="quarter" idx="29"/>
          </p:nvPr>
        </p:nvPicPr>
        <p:blipFill rotWithShape="1">
          <a:blip r:embed="rId6" cstate="print">
            <a:extLst>
              <a:ext uri="{28A0092B-C50C-407E-A947-70E740481C1C}">
                <a14:useLocalDpi xmlns:a14="http://schemas.microsoft.com/office/drawing/2010/main" val="0"/>
              </a:ext>
            </a:extLst>
          </a:blip>
          <a:srcRect l="6933" r="8257" b="19354"/>
          <a:stretch/>
        </p:blipFill>
        <p:spPr>
          <a:xfrm>
            <a:off x="10412379" y="2120207"/>
            <a:ext cx="1779362" cy="1692000"/>
          </a:xfrm>
        </p:spPr>
      </p:pic>
      <p:sp>
        <p:nvSpPr>
          <p:cNvPr id="15" name="Slide Number Placeholder 14">
            <a:extLst>
              <a:ext uri="{FF2B5EF4-FFF2-40B4-BE49-F238E27FC236}">
                <a16:creationId xmlns:a16="http://schemas.microsoft.com/office/drawing/2014/main" id="{BFF618EE-5A1C-450F-9B69-114AD2057982}"/>
              </a:ext>
            </a:extLst>
          </p:cNvPr>
          <p:cNvSpPr>
            <a:spLocks noGrp="1"/>
          </p:cNvSpPr>
          <p:nvPr>
            <p:ph type="sldNum" sz="quarter" idx="34"/>
          </p:nvPr>
        </p:nvSpPr>
        <p:spPr>
          <a:xfrm>
            <a:off x="9910836" y="5762845"/>
            <a:ext cx="1219201" cy="273049"/>
          </a:xfrm>
        </p:spPr>
        <p:txBody>
          <a:bodyPr/>
          <a:lstStyle/>
          <a:p>
            <a:fld id="{A65A5C87-DF58-40C8-B092-1DE63DB4547E}" type="slidenum">
              <a:rPr lang="en-US" smtClean="0"/>
              <a:pPr/>
              <a:t>2</a:t>
            </a:fld>
            <a:endParaRPr lang="en-US" dirty="0"/>
          </a:p>
        </p:txBody>
      </p:sp>
      <p:pic>
        <p:nvPicPr>
          <p:cNvPr id="16" name="Picture Placeholder 39">
            <a:extLst>
              <a:ext uri="{FF2B5EF4-FFF2-40B4-BE49-F238E27FC236}">
                <a16:creationId xmlns:a16="http://schemas.microsoft.com/office/drawing/2014/main" id="{FE63EC61-BAF6-4A58-9A38-A3E2265A0440}"/>
              </a:ext>
            </a:extLst>
          </p:cNvPr>
          <p:cNvPicPr>
            <a:picLocks noChangeAspect="1"/>
          </p:cNvPicPr>
          <p:nvPr/>
        </p:nvPicPr>
        <p:blipFill rotWithShape="1">
          <a:blip r:embed="rId7">
            <a:extLst>
              <a:ext uri="{28A0092B-C50C-407E-A947-70E740481C1C}">
                <a14:useLocalDpi xmlns:a14="http://schemas.microsoft.com/office/drawing/2010/main" val="0"/>
              </a:ext>
            </a:extLst>
          </a:blip>
          <a:srcRect l="-1" t="20349" r="663"/>
          <a:stretch/>
        </p:blipFill>
        <p:spPr>
          <a:xfrm>
            <a:off x="8488897" y="2129325"/>
            <a:ext cx="1819343" cy="1656000"/>
          </a:xfrm>
          <a:prstGeom prst="rect">
            <a:avLst/>
          </a:prstGeom>
        </p:spPr>
      </p:pic>
      <p:sp>
        <p:nvSpPr>
          <p:cNvPr id="6" name="Rectangle: Rounded Corners 5">
            <a:extLst>
              <a:ext uri="{FF2B5EF4-FFF2-40B4-BE49-F238E27FC236}">
                <a16:creationId xmlns:a16="http://schemas.microsoft.com/office/drawing/2014/main" id="{BC38AC99-72D1-40DE-B549-6372A250F2B0}"/>
              </a:ext>
            </a:extLst>
          </p:cNvPr>
          <p:cNvSpPr/>
          <p:nvPr/>
        </p:nvSpPr>
        <p:spPr>
          <a:xfrm>
            <a:off x="49349" y="3503740"/>
            <a:ext cx="2115676" cy="563171"/>
          </a:xfrm>
          <a:prstGeom prst="roundRect">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100" dirty="0">
                <a:solidFill>
                  <a:schemeClr val="tx1"/>
                </a:solidFill>
              </a:rPr>
              <a:t>Mr. Jonas T. Abiatar</a:t>
            </a:r>
          </a:p>
          <a:p>
            <a:pPr algn="ctr"/>
            <a:r>
              <a:rPr lang="en-US" sz="1100" dirty="0">
                <a:solidFill>
                  <a:schemeClr val="tx1"/>
                </a:solidFill>
              </a:rPr>
              <a:t>Founder &amp; President</a:t>
            </a:r>
            <a:endParaRPr lang="en-NA" sz="1100" dirty="0">
              <a:solidFill>
                <a:schemeClr val="tx1"/>
              </a:solidFill>
            </a:endParaRPr>
          </a:p>
        </p:txBody>
      </p:sp>
      <p:sp>
        <p:nvSpPr>
          <p:cNvPr id="9" name="TextBox 8">
            <a:extLst>
              <a:ext uri="{FF2B5EF4-FFF2-40B4-BE49-F238E27FC236}">
                <a16:creationId xmlns:a16="http://schemas.microsoft.com/office/drawing/2014/main" id="{D0A0E23D-4ACC-4631-AFCF-9D0AB7B9E777}"/>
              </a:ext>
            </a:extLst>
          </p:cNvPr>
          <p:cNvSpPr txBox="1"/>
          <p:nvPr/>
        </p:nvSpPr>
        <p:spPr>
          <a:xfrm rot="10800000" flipV="1">
            <a:off x="29697" y="4028646"/>
            <a:ext cx="2117856" cy="2839239"/>
          </a:xfrm>
          <a:prstGeom prst="rect">
            <a:avLst/>
          </a:prstGeom>
          <a:noFill/>
          <a:ln>
            <a:solidFill>
              <a:schemeClr val="bg2"/>
            </a:solidFill>
          </a:ln>
        </p:spPr>
        <p:txBody>
          <a:bodyPr wrap="square" rtlCol="0" anchor="ctr" anchorCtr="1">
            <a:spAutoFit/>
          </a:bodyPr>
          <a:lstStyle/>
          <a:p>
            <a:pPr algn="ctr"/>
            <a:r>
              <a:rPr lang="en-US" sz="1050" dirty="0"/>
              <a:t>Abiatar Jonas Tulamomwenyo  is the President and Managing Director of DEPN. He holds a </a:t>
            </a:r>
            <a:r>
              <a:rPr lang="en-US" sz="1050" dirty="0" err="1"/>
              <a:t>B.Sc</a:t>
            </a:r>
            <a:r>
              <a:rPr lang="en-US" sz="1050" dirty="0"/>
              <a:t> (</a:t>
            </a:r>
            <a:r>
              <a:rPr lang="en-US" sz="1050" dirty="0" err="1"/>
              <a:t>honours</a:t>
            </a:r>
            <a:r>
              <a:rPr lang="en-US" sz="1050" dirty="0"/>
              <a:t>) degree in Metallurgical Engineering(2021) from University of Namibia. </a:t>
            </a:r>
          </a:p>
          <a:p>
            <a:pPr algn="ctr"/>
            <a:r>
              <a:rPr lang="en-US" sz="1050" dirty="0"/>
              <a:t>He currently works as a Process Engineer and assistant Project foreman at </a:t>
            </a:r>
            <a:r>
              <a:rPr lang="en-US" sz="1050" dirty="0" err="1"/>
              <a:t>RenTech</a:t>
            </a:r>
            <a:r>
              <a:rPr lang="en-US" sz="1050" dirty="0"/>
              <a:t> Trading CC. </a:t>
            </a:r>
          </a:p>
          <a:p>
            <a:pPr algn="ctr"/>
            <a:r>
              <a:rPr lang="en-US" sz="1050" dirty="0"/>
              <a:t>He serves as a technical advisor to the Emerging Mining Association of Namibia(EMAN) and is registered with the Engineering Council of Namibia(ECN) as an Engineer In Training(EIT). </a:t>
            </a:r>
            <a:endParaRPr lang="en-NA" sz="1050" dirty="0"/>
          </a:p>
        </p:txBody>
      </p:sp>
      <p:sp>
        <p:nvSpPr>
          <p:cNvPr id="44" name="Rectangle: Rounded Corners 43">
            <a:extLst>
              <a:ext uri="{FF2B5EF4-FFF2-40B4-BE49-F238E27FC236}">
                <a16:creationId xmlns:a16="http://schemas.microsoft.com/office/drawing/2014/main" id="{CBC73AED-992A-40EB-AC36-2C702C82697D}"/>
              </a:ext>
            </a:extLst>
          </p:cNvPr>
          <p:cNvSpPr/>
          <p:nvPr/>
        </p:nvSpPr>
        <p:spPr>
          <a:xfrm>
            <a:off x="2286709" y="3636988"/>
            <a:ext cx="1941233" cy="3221012"/>
          </a:xfrm>
          <a:prstGeom prst="round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45" name="Rectangle: Rounded Corners 44">
            <a:extLst>
              <a:ext uri="{FF2B5EF4-FFF2-40B4-BE49-F238E27FC236}">
                <a16:creationId xmlns:a16="http://schemas.microsoft.com/office/drawing/2014/main" id="{91AEB1FB-AC29-43B4-961D-A3E00FD12232}"/>
              </a:ext>
            </a:extLst>
          </p:cNvPr>
          <p:cNvSpPr/>
          <p:nvPr/>
        </p:nvSpPr>
        <p:spPr>
          <a:xfrm>
            <a:off x="2454678" y="3668192"/>
            <a:ext cx="596353" cy="519845"/>
          </a:xfrm>
          <a:prstGeom prst="roundRect">
            <a:avLst/>
          </a:prstGeom>
          <a:solidFill>
            <a:schemeClr val="accent3">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46" name="TextBox 45">
            <a:extLst>
              <a:ext uri="{FF2B5EF4-FFF2-40B4-BE49-F238E27FC236}">
                <a16:creationId xmlns:a16="http://schemas.microsoft.com/office/drawing/2014/main" id="{9757741C-CC4F-4317-96FA-701AA265560A}"/>
              </a:ext>
            </a:extLst>
          </p:cNvPr>
          <p:cNvSpPr txBox="1"/>
          <p:nvPr/>
        </p:nvSpPr>
        <p:spPr>
          <a:xfrm rot="10800000" flipV="1">
            <a:off x="2259397" y="4136551"/>
            <a:ext cx="2025344" cy="2631490"/>
          </a:xfrm>
          <a:prstGeom prst="rect">
            <a:avLst/>
          </a:prstGeom>
          <a:noFill/>
          <a:ln>
            <a:solidFill>
              <a:schemeClr val="bg2"/>
            </a:solidFill>
          </a:ln>
        </p:spPr>
        <p:txBody>
          <a:bodyPr wrap="square" rtlCol="0" anchor="ctr" anchorCtr="1">
            <a:spAutoFit/>
          </a:bodyPr>
          <a:lstStyle/>
          <a:p>
            <a:pPr algn="ctr"/>
            <a:r>
              <a:rPr lang="en-US" sz="1100" dirty="0"/>
              <a:t>Elli serves a vice president and assists in implementing the DEPN’s objectives. He holds a </a:t>
            </a:r>
            <a:r>
              <a:rPr lang="en-US" sz="1100" dirty="0" err="1"/>
              <a:t>B.Sc</a:t>
            </a:r>
            <a:r>
              <a:rPr lang="en-US" sz="1100" dirty="0"/>
              <a:t>(</a:t>
            </a:r>
            <a:r>
              <a:rPr lang="en-US" sz="1100" dirty="0" err="1"/>
              <a:t>Honours</a:t>
            </a:r>
            <a:r>
              <a:rPr lang="en-US" sz="1100" dirty="0"/>
              <a:t>) in Metallurgical Engineering(2021) from the University of Namibia. </a:t>
            </a:r>
          </a:p>
          <a:p>
            <a:pPr algn="ctr"/>
            <a:r>
              <a:rPr lang="en-US" sz="1100" dirty="0"/>
              <a:t>He is presently employed as a Junior Plant Metallurgist at African Tantalum Pty Ltd: Tantalite Valley Mine. He is registered with the Engineering Council of Namibia(ECN) as an Engineer In Training(EIT).</a:t>
            </a:r>
            <a:endParaRPr lang="en-NA" sz="800" dirty="0"/>
          </a:p>
        </p:txBody>
      </p:sp>
      <p:sp>
        <p:nvSpPr>
          <p:cNvPr id="47" name="Rectangle: Rounded Corners 46">
            <a:extLst>
              <a:ext uri="{FF2B5EF4-FFF2-40B4-BE49-F238E27FC236}">
                <a16:creationId xmlns:a16="http://schemas.microsoft.com/office/drawing/2014/main" id="{788053AB-83C0-46E9-8EC6-2A470E1AB55F}"/>
              </a:ext>
            </a:extLst>
          </p:cNvPr>
          <p:cNvSpPr/>
          <p:nvPr/>
        </p:nvSpPr>
        <p:spPr>
          <a:xfrm>
            <a:off x="2283676" y="3643847"/>
            <a:ext cx="1908107" cy="544190"/>
          </a:xfrm>
          <a:prstGeom prst="roundRect">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050" dirty="0">
                <a:solidFill>
                  <a:schemeClr val="tx1"/>
                </a:solidFill>
              </a:rPr>
              <a:t>Mr. Elli T.N. Nangolo</a:t>
            </a:r>
          </a:p>
          <a:p>
            <a:pPr algn="ctr"/>
            <a:r>
              <a:rPr lang="en-US" sz="1050" dirty="0">
                <a:solidFill>
                  <a:schemeClr val="tx1"/>
                </a:solidFill>
              </a:rPr>
              <a:t>Co-Founder &amp; Vice-President</a:t>
            </a:r>
          </a:p>
        </p:txBody>
      </p:sp>
      <p:sp>
        <p:nvSpPr>
          <p:cNvPr id="50" name="Rectangle: Rounded Corners 49">
            <a:extLst>
              <a:ext uri="{FF2B5EF4-FFF2-40B4-BE49-F238E27FC236}">
                <a16:creationId xmlns:a16="http://schemas.microsoft.com/office/drawing/2014/main" id="{BB4BEC52-8E5B-4E08-8EF7-83A2BEE2B19D}"/>
              </a:ext>
            </a:extLst>
          </p:cNvPr>
          <p:cNvSpPr/>
          <p:nvPr/>
        </p:nvSpPr>
        <p:spPr>
          <a:xfrm>
            <a:off x="4345403" y="3676624"/>
            <a:ext cx="2039159" cy="3172769"/>
          </a:xfrm>
          <a:prstGeom prst="round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51" name="Rectangle: Rounded Corners 50">
            <a:extLst>
              <a:ext uri="{FF2B5EF4-FFF2-40B4-BE49-F238E27FC236}">
                <a16:creationId xmlns:a16="http://schemas.microsoft.com/office/drawing/2014/main" id="{02F4220A-29DB-43FB-A7CC-806F6474B905}"/>
              </a:ext>
            </a:extLst>
          </p:cNvPr>
          <p:cNvSpPr/>
          <p:nvPr/>
        </p:nvSpPr>
        <p:spPr>
          <a:xfrm>
            <a:off x="4461899" y="3695255"/>
            <a:ext cx="596353" cy="459045"/>
          </a:xfrm>
          <a:prstGeom prst="roundRect">
            <a:avLst/>
          </a:prstGeom>
          <a:solidFill>
            <a:schemeClr val="accent3">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52" name="TextBox 51">
            <a:extLst>
              <a:ext uri="{FF2B5EF4-FFF2-40B4-BE49-F238E27FC236}">
                <a16:creationId xmlns:a16="http://schemas.microsoft.com/office/drawing/2014/main" id="{04634698-AAC5-4152-B7A3-530B7796F20A}"/>
              </a:ext>
            </a:extLst>
          </p:cNvPr>
          <p:cNvSpPr txBox="1"/>
          <p:nvPr/>
        </p:nvSpPr>
        <p:spPr>
          <a:xfrm rot="10800000" flipV="1">
            <a:off x="4305505" y="4081392"/>
            <a:ext cx="2039158" cy="2800767"/>
          </a:xfrm>
          <a:prstGeom prst="rect">
            <a:avLst/>
          </a:prstGeom>
          <a:noFill/>
          <a:ln>
            <a:solidFill>
              <a:schemeClr val="bg2"/>
            </a:solidFill>
          </a:ln>
        </p:spPr>
        <p:txBody>
          <a:bodyPr wrap="square" rtlCol="0" anchor="ctr" anchorCtr="1">
            <a:spAutoFit/>
          </a:bodyPr>
          <a:lstStyle/>
          <a:p>
            <a:pPr algn="ctr"/>
            <a:r>
              <a:rPr lang="en-US" sz="1100" dirty="0"/>
              <a:t>Beverly Davis serves as DEPN’s Secretary General. She’s equipped with LLB Law </a:t>
            </a:r>
            <a:r>
              <a:rPr lang="en-US" sz="1100" dirty="0" err="1"/>
              <a:t>Honours</a:t>
            </a:r>
            <a:r>
              <a:rPr lang="en-US" sz="1100" dirty="0"/>
              <a:t> from University of Namibia (2021).</a:t>
            </a:r>
          </a:p>
          <a:p>
            <a:pPr algn="ctr"/>
            <a:r>
              <a:rPr lang="en-US" sz="1100" dirty="0"/>
              <a:t>She presently serves as an Assistant Legal Drafter at </a:t>
            </a:r>
            <a:r>
              <a:rPr lang="en-US" sz="1100" dirty="0" err="1"/>
              <a:t>Leaseman</a:t>
            </a:r>
            <a:r>
              <a:rPr lang="en-US" sz="1100" dirty="0"/>
              <a:t> Property Consultants CC. She was a personal assistant to Principal Agent at Unicorn properties.  She is passionate about law and justice.</a:t>
            </a:r>
          </a:p>
          <a:p>
            <a:pPr algn="ctr"/>
            <a:r>
              <a:rPr lang="en-US" sz="1100" dirty="0"/>
              <a:t>She’s currently enrolled with her Justice Training Center(JTC) program.</a:t>
            </a:r>
            <a:endParaRPr lang="en-NA" sz="800" dirty="0"/>
          </a:p>
        </p:txBody>
      </p:sp>
      <p:sp>
        <p:nvSpPr>
          <p:cNvPr id="53" name="Rectangle: Rounded Corners 52">
            <a:extLst>
              <a:ext uri="{FF2B5EF4-FFF2-40B4-BE49-F238E27FC236}">
                <a16:creationId xmlns:a16="http://schemas.microsoft.com/office/drawing/2014/main" id="{5E1F5F75-C3AC-4AFD-802E-A55E07D121AE}"/>
              </a:ext>
            </a:extLst>
          </p:cNvPr>
          <p:cNvSpPr/>
          <p:nvPr/>
        </p:nvSpPr>
        <p:spPr>
          <a:xfrm>
            <a:off x="4383005" y="3724720"/>
            <a:ext cx="2026099" cy="450365"/>
          </a:xfrm>
          <a:prstGeom prst="roundRect">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solidFill>
                  <a:schemeClr val="tx1"/>
                </a:solidFill>
              </a:rPr>
              <a:t>Ms. Beverly Davis</a:t>
            </a:r>
          </a:p>
          <a:p>
            <a:pPr algn="ctr"/>
            <a:r>
              <a:rPr lang="en-US" sz="1200" dirty="0">
                <a:solidFill>
                  <a:schemeClr val="tx1"/>
                </a:solidFill>
              </a:rPr>
              <a:t>Secretary General</a:t>
            </a:r>
          </a:p>
        </p:txBody>
      </p:sp>
      <p:sp>
        <p:nvSpPr>
          <p:cNvPr id="55" name="Rectangle: Rounded Corners 54">
            <a:extLst>
              <a:ext uri="{FF2B5EF4-FFF2-40B4-BE49-F238E27FC236}">
                <a16:creationId xmlns:a16="http://schemas.microsoft.com/office/drawing/2014/main" id="{78F8C2AE-8F06-4008-82CB-2797FBF8A649}"/>
              </a:ext>
            </a:extLst>
          </p:cNvPr>
          <p:cNvSpPr/>
          <p:nvPr/>
        </p:nvSpPr>
        <p:spPr>
          <a:xfrm>
            <a:off x="6453997" y="3624799"/>
            <a:ext cx="1954642" cy="3233201"/>
          </a:xfrm>
          <a:prstGeom prst="round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56" name="Rectangle: Rounded Corners 55">
            <a:extLst>
              <a:ext uri="{FF2B5EF4-FFF2-40B4-BE49-F238E27FC236}">
                <a16:creationId xmlns:a16="http://schemas.microsoft.com/office/drawing/2014/main" id="{FCB242A5-C85C-4F53-A068-536A3CCD61CA}"/>
              </a:ext>
            </a:extLst>
          </p:cNvPr>
          <p:cNvSpPr/>
          <p:nvPr/>
        </p:nvSpPr>
        <p:spPr>
          <a:xfrm>
            <a:off x="6437451" y="3643847"/>
            <a:ext cx="596353" cy="519845"/>
          </a:xfrm>
          <a:prstGeom prst="roundRect">
            <a:avLst/>
          </a:prstGeom>
          <a:solidFill>
            <a:schemeClr val="accent3">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57" name="TextBox 56">
            <a:extLst>
              <a:ext uri="{FF2B5EF4-FFF2-40B4-BE49-F238E27FC236}">
                <a16:creationId xmlns:a16="http://schemas.microsoft.com/office/drawing/2014/main" id="{19351EDE-7272-4316-BA09-604FCE68B291}"/>
              </a:ext>
            </a:extLst>
          </p:cNvPr>
          <p:cNvSpPr txBox="1"/>
          <p:nvPr/>
        </p:nvSpPr>
        <p:spPr>
          <a:xfrm rot="10800000" flipV="1">
            <a:off x="6393521" y="4127559"/>
            <a:ext cx="2096517" cy="2708434"/>
          </a:xfrm>
          <a:prstGeom prst="rect">
            <a:avLst/>
          </a:prstGeom>
          <a:noFill/>
          <a:ln>
            <a:solidFill>
              <a:schemeClr val="bg2"/>
            </a:solidFill>
          </a:ln>
        </p:spPr>
        <p:txBody>
          <a:bodyPr wrap="square" rtlCol="0" anchor="ctr" anchorCtr="1">
            <a:spAutoFit/>
          </a:bodyPr>
          <a:lstStyle/>
          <a:p>
            <a:pPr algn="ctr"/>
            <a:r>
              <a:rPr lang="en-US" sz="1000" dirty="0"/>
              <a:t>Josh KALUMBU serves as the Technical Director and oversight over analyzing operations and providing cost-effective suggestions for improvement. He has a </a:t>
            </a:r>
            <a:r>
              <a:rPr lang="en-US" sz="1000" dirty="0" err="1"/>
              <a:t>B.Sc</a:t>
            </a:r>
            <a:r>
              <a:rPr lang="en-US" sz="1000" dirty="0"/>
              <a:t> (Honors) in Civil Engineering (2021) from the University of Namibia. He is currently enrolled in a Project Management </a:t>
            </a:r>
            <a:r>
              <a:rPr lang="en-US" sz="1000" dirty="0" err="1"/>
              <a:t>Programme</a:t>
            </a:r>
            <a:r>
              <a:rPr lang="en-US" sz="1000" dirty="0"/>
              <a:t> (PMP) with the University of Stellenbosch. He currently works as a Junior Civil Engineer at Knight </a:t>
            </a:r>
            <a:r>
              <a:rPr lang="en-US" sz="1000" dirty="0" err="1"/>
              <a:t>Piesold</a:t>
            </a:r>
            <a:r>
              <a:rPr lang="en-US" sz="1000" dirty="0"/>
              <a:t> Consulting. He is registered with the Engineering Council of Namibia(ECN) as an Engineer In Training(EIT).</a:t>
            </a:r>
            <a:endParaRPr lang="en-NA" sz="600" dirty="0"/>
          </a:p>
        </p:txBody>
      </p:sp>
      <p:sp>
        <p:nvSpPr>
          <p:cNvPr id="58" name="Rectangle: Rounded Corners 57">
            <a:extLst>
              <a:ext uri="{FF2B5EF4-FFF2-40B4-BE49-F238E27FC236}">
                <a16:creationId xmlns:a16="http://schemas.microsoft.com/office/drawing/2014/main" id="{DE072FA0-3203-4B0E-9F4B-F913BD6D2CD6}"/>
              </a:ext>
            </a:extLst>
          </p:cNvPr>
          <p:cNvSpPr/>
          <p:nvPr/>
        </p:nvSpPr>
        <p:spPr>
          <a:xfrm>
            <a:off x="8447902" y="4122539"/>
            <a:ext cx="1913016" cy="2745346"/>
          </a:xfrm>
          <a:prstGeom prst="roundRect">
            <a:avLst>
              <a:gd name="adj" fmla="val 0"/>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59" name="Rectangle: Rounded Corners 58">
            <a:extLst>
              <a:ext uri="{FF2B5EF4-FFF2-40B4-BE49-F238E27FC236}">
                <a16:creationId xmlns:a16="http://schemas.microsoft.com/office/drawing/2014/main" id="{40A0A0AA-AD97-4696-9E18-453D6CEC6253}"/>
              </a:ext>
            </a:extLst>
          </p:cNvPr>
          <p:cNvSpPr/>
          <p:nvPr/>
        </p:nvSpPr>
        <p:spPr>
          <a:xfrm>
            <a:off x="8495390" y="3651445"/>
            <a:ext cx="596353" cy="519845"/>
          </a:xfrm>
          <a:prstGeom prst="roundRect">
            <a:avLst/>
          </a:prstGeom>
          <a:solidFill>
            <a:schemeClr val="accent3">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60" name="TextBox 59">
            <a:extLst>
              <a:ext uri="{FF2B5EF4-FFF2-40B4-BE49-F238E27FC236}">
                <a16:creationId xmlns:a16="http://schemas.microsoft.com/office/drawing/2014/main" id="{ABC4C104-E110-4C5A-991A-4B8D3E6B651F}"/>
              </a:ext>
            </a:extLst>
          </p:cNvPr>
          <p:cNvSpPr txBox="1"/>
          <p:nvPr/>
        </p:nvSpPr>
        <p:spPr>
          <a:xfrm rot="10800000" flipV="1">
            <a:off x="8379522" y="4147298"/>
            <a:ext cx="1915128" cy="2708434"/>
          </a:xfrm>
          <a:prstGeom prst="rect">
            <a:avLst/>
          </a:prstGeom>
          <a:noFill/>
          <a:ln>
            <a:solidFill>
              <a:schemeClr val="bg2"/>
            </a:solidFill>
          </a:ln>
        </p:spPr>
        <p:txBody>
          <a:bodyPr wrap="square" rtlCol="0" anchor="ctr" anchorCtr="1">
            <a:spAutoFit/>
          </a:bodyPr>
          <a:lstStyle/>
          <a:p>
            <a:pPr algn="ctr"/>
            <a:r>
              <a:rPr lang="en-US" sz="1000" dirty="0"/>
              <a:t>Joe </a:t>
            </a:r>
            <a:r>
              <a:rPr lang="en-US" sz="1000" dirty="0" err="1"/>
              <a:t>Amakali</a:t>
            </a:r>
            <a:r>
              <a:rPr lang="en-US" sz="1000" dirty="0"/>
              <a:t> serves as the Operational Strategist. This entails identify and assist in spearheading projects carried out by DEPN. He holds a Honors degree in Metallurgical Engineering (2021) and currently enrolled in METSIM training course by PATFIO which specializes in process engineering design, flowsheet modeling, plant optimization and project reporting. Currently he’s employed as an Assistant Plant Supervisor at </a:t>
            </a:r>
            <a:r>
              <a:rPr lang="en-US" sz="1000" dirty="0" err="1"/>
              <a:t>Andrada</a:t>
            </a:r>
            <a:r>
              <a:rPr lang="en-US" sz="1000" dirty="0"/>
              <a:t> Mining Company.</a:t>
            </a:r>
            <a:endParaRPr lang="en-NA" sz="600" dirty="0"/>
          </a:p>
        </p:txBody>
      </p:sp>
      <p:sp>
        <p:nvSpPr>
          <p:cNvPr id="61" name="Rectangle: Rounded Corners 60">
            <a:extLst>
              <a:ext uri="{FF2B5EF4-FFF2-40B4-BE49-F238E27FC236}">
                <a16:creationId xmlns:a16="http://schemas.microsoft.com/office/drawing/2014/main" id="{25EEBB82-03F8-4371-B306-C76BE8DA10C1}"/>
              </a:ext>
            </a:extLst>
          </p:cNvPr>
          <p:cNvSpPr/>
          <p:nvPr/>
        </p:nvSpPr>
        <p:spPr>
          <a:xfrm>
            <a:off x="10386388" y="3911367"/>
            <a:ext cx="1870193" cy="3050669"/>
          </a:xfrm>
          <a:prstGeom prst="round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62" name="Rectangle: Rounded Corners 61">
            <a:extLst>
              <a:ext uri="{FF2B5EF4-FFF2-40B4-BE49-F238E27FC236}">
                <a16:creationId xmlns:a16="http://schemas.microsoft.com/office/drawing/2014/main" id="{83C70032-5EB8-4230-933A-F73602BEA21D}"/>
              </a:ext>
            </a:extLst>
          </p:cNvPr>
          <p:cNvSpPr/>
          <p:nvPr/>
        </p:nvSpPr>
        <p:spPr>
          <a:xfrm>
            <a:off x="10409523" y="3658204"/>
            <a:ext cx="553351" cy="438113"/>
          </a:xfrm>
          <a:prstGeom prst="roundRect">
            <a:avLst/>
          </a:prstGeom>
          <a:solidFill>
            <a:schemeClr val="accent3">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NA" dirty="0"/>
          </a:p>
        </p:txBody>
      </p:sp>
      <p:sp>
        <p:nvSpPr>
          <p:cNvPr id="63" name="TextBox 62">
            <a:extLst>
              <a:ext uri="{FF2B5EF4-FFF2-40B4-BE49-F238E27FC236}">
                <a16:creationId xmlns:a16="http://schemas.microsoft.com/office/drawing/2014/main" id="{41A584B7-883D-4F50-8BC8-6455EA3C2A00}"/>
              </a:ext>
            </a:extLst>
          </p:cNvPr>
          <p:cNvSpPr txBox="1"/>
          <p:nvPr/>
        </p:nvSpPr>
        <p:spPr>
          <a:xfrm rot="10800000" flipV="1">
            <a:off x="10332778" y="4130255"/>
            <a:ext cx="1961931" cy="2800767"/>
          </a:xfrm>
          <a:prstGeom prst="rect">
            <a:avLst/>
          </a:prstGeom>
          <a:noFill/>
          <a:ln>
            <a:solidFill>
              <a:schemeClr val="bg2"/>
            </a:solidFill>
          </a:ln>
        </p:spPr>
        <p:txBody>
          <a:bodyPr wrap="square" rtlCol="0" anchor="ctr" anchorCtr="1">
            <a:spAutoFit/>
          </a:bodyPr>
          <a:lstStyle/>
          <a:p>
            <a:pPr algn="ctr"/>
            <a:r>
              <a:rPr lang="en-US" sz="1100" dirty="0" err="1"/>
              <a:t>Febbe</a:t>
            </a:r>
            <a:r>
              <a:rPr lang="en-US" sz="1100" dirty="0"/>
              <a:t> </a:t>
            </a:r>
            <a:r>
              <a:rPr lang="en-US" sz="1100" dirty="0" err="1"/>
              <a:t>Andima</a:t>
            </a:r>
            <a:r>
              <a:rPr lang="en-US" sz="1100" dirty="0"/>
              <a:t> is an aspiring Chartered Accountant and is presently performing Treasurer duties for DEPN. Her tasks encompass financial reporting, advising the board on financial strategy, and strategizing and advising on fundraising for DEPN. She is currently furthering her </a:t>
            </a:r>
            <a:r>
              <a:rPr lang="en-US" sz="1100" dirty="0" err="1"/>
              <a:t>B.Com</a:t>
            </a:r>
            <a:r>
              <a:rPr lang="en-US" sz="1100" dirty="0"/>
              <a:t> Chartered Accountancy degree with the University of Namibia and is a budding entrepreneur in her free time.</a:t>
            </a:r>
            <a:endParaRPr lang="en-NA" sz="800" dirty="0"/>
          </a:p>
        </p:txBody>
      </p:sp>
      <p:sp>
        <p:nvSpPr>
          <p:cNvPr id="64" name="Rectangle: Rounded Corners 63">
            <a:extLst>
              <a:ext uri="{FF2B5EF4-FFF2-40B4-BE49-F238E27FC236}">
                <a16:creationId xmlns:a16="http://schemas.microsoft.com/office/drawing/2014/main" id="{719E86B3-0884-47D1-B758-814A2D9038D3}"/>
              </a:ext>
            </a:extLst>
          </p:cNvPr>
          <p:cNvSpPr/>
          <p:nvPr/>
        </p:nvSpPr>
        <p:spPr>
          <a:xfrm>
            <a:off x="6443693" y="3636988"/>
            <a:ext cx="1947389" cy="533051"/>
          </a:xfrm>
          <a:prstGeom prst="roundRect">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solidFill>
                  <a:schemeClr val="tx1"/>
                </a:solidFill>
              </a:rPr>
              <a:t>Mr. Joshua </a:t>
            </a:r>
            <a:r>
              <a:rPr lang="en-US" sz="1200" dirty="0" err="1">
                <a:solidFill>
                  <a:schemeClr val="tx1"/>
                </a:solidFill>
              </a:rPr>
              <a:t>Kalumbu</a:t>
            </a:r>
            <a:endParaRPr lang="en-US" sz="1200" dirty="0">
              <a:solidFill>
                <a:schemeClr val="tx1"/>
              </a:solidFill>
            </a:endParaRPr>
          </a:p>
          <a:p>
            <a:pPr algn="ctr"/>
            <a:r>
              <a:rPr lang="en-US" sz="1200" dirty="0">
                <a:solidFill>
                  <a:schemeClr val="tx1"/>
                </a:solidFill>
              </a:rPr>
              <a:t>Technical Director</a:t>
            </a:r>
          </a:p>
        </p:txBody>
      </p:sp>
      <p:sp>
        <p:nvSpPr>
          <p:cNvPr id="65" name="Rectangle: Rounded Corners 64">
            <a:extLst>
              <a:ext uri="{FF2B5EF4-FFF2-40B4-BE49-F238E27FC236}">
                <a16:creationId xmlns:a16="http://schemas.microsoft.com/office/drawing/2014/main" id="{9AF4F4A5-A98B-4AC8-885F-A2EECE13F843}"/>
              </a:ext>
            </a:extLst>
          </p:cNvPr>
          <p:cNvSpPr/>
          <p:nvPr/>
        </p:nvSpPr>
        <p:spPr>
          <a:xfrm>
            <a:off x="10409523" y="3630219"/>
            <a:ext cx="1789054" cy="546588"/>
          </a:xfrm>
          <a:prstGeom prst="roundRect">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solidFill>
                  <a:schemeClr val="tx1"/>
                </a:solidFill>
              </a:rPr>
              <a:t>Ms. </a:t>
            </a:r>
            <a:r>
              <a:rPr lang="en-US" sz="1200" dirty="0" err="1">
                <a:solidFill>
                  <a:schemeClr val="tx1"/>
                </a:solidFill>
              </a:rPr>
              <a:t>Febbe</a:t>
            </a:r>
            <a:r>
              <a:rPr lang="en-US" sz="1200" dirty="0">
                <a:solidFill>
                  <a:schemeClr val="tx1"/>
                </a:solidFill>
              </a:rPr>
              <a:t> </a:t>
            </a:r>
            <a:r>
              <a:rPr lang="en-US" sz="1200" dirty="0" err="1">
                <a:solidFill>
                  <a:schemeClr val="tx1"/>
                </a:solidFill>
              </a:rPr>
              <a:t>Andima</a:t>
            </a:r>
            <a:r>
              <a:rPr lang="en-US" sz="1200" dirty="0">
                <a:solidFill>
                  <a:schemeClr val="tx1"/>
                </a:solidFill>
              </a:rPr>
              <a:t> </a:t>
            </a:r>
          </a:p>
          <a:p>
            <a:pPr algn="ctr"/>
            <a:r>
              <a:rPr lang="en-US" sz="1200" dirty="0">
                <a:solidFill>
                  <a:schemeClr val="tx1"/>
                </a:solidFill>
              </a:rPr>
              <a:t>Treasurer</a:t>
            </a:r>
          </a:p>
        </p:txBody>
      </p:sp>
      <p:sp>
        <p:nvSpPr>
          <p:cNvPr id="66" name="Rectangle: Rounded Corners 65">
            <a:extLst>
              <a:ext uri="{FF2B5EF4-FFF2-40B4-BE49-F238E27FC236}">
                <a16:creationId xmlns:a16="http://schemas.microsoft.com/office/drawing/2014/main" id="{947FEED5-CF33-4905-960B-3871B43AEEF2}"/>
              </a:ext>
            </a:extLst>
          </p:cNvPr>
          <p:cNvSpPr/>
          <p:nvPr/>
        </p:nvSpPr>
        <p:spPr>
          <a:xfrm>
            <a:off x="8475676" y="3637440"/>
            <a:ext cx="1829708" cy="538893"/>
          </a:xfrm>
          <a:prstGeom prst="roundRect">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solidFill>
                  <a:schemeClr val="tx1"/>
                </a:solidFill>
              </a:rPr>
              <a:t>Mr. Joe </a:t>
            </a:r>
            <a:r>
              <a:rPr lang="en-US" sz="1200" dirty="0" err="1">
                <a:solidFill>
                  <a:schemeClr val="tx1"/>
                </a:solidFill>
              </a:rPr>
              <a:t>Amakali</a:t>
            </a:r>
            <a:r>
              <a:rPr lang="en-US" sz="1200" dirty="0">
                <a:solidFill>
                  <a:schemeClr val="tx1"/>
                </a:solidFill>
              </a:rPr>
              <a:t> </a:t>
            </a:r>
          </a:p>
          <a:p>
            <a:pPr algn="ctr"/>
            <a:r>
              <a:rPr lang="en-US" sz="1200" dirty="0">
                <a:solidFill>
                  <a:schemeClr val="tx1"/>
                </a:solidFill>
              </a:rPr>
              <a:t>Operational Strategist</a:t>
            </a:r>
          </a:p>
        </p:txBody>
      </p:sp>
    </p:spTree>
    <p:extLst>
      <p:ext uri="{BB962C8B-B14F-4D97-AF65-F5344CB8AC3E}">
        <p14:creationId xmlns:p14="http://schemas.microsoft.com/office/powerpoint/2010/main" val="38971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33"/>
                                        </p:tgtEl>
                                        <p:attrNameLst>
                                          <p:attrName>ppt_x</p:attrName>
                                          <p:attrName>ppt_y</p:attrName>
                                        </p:attrNameLst>
                                      </p:cBhvr>
                                    </p:animMotion>
                                  </p:childTnLst>
                                </p:cTn>
                              </p:par>
                              <p:par>
                                <p:cTn id="7" presetID="22" presetClass="entr" presetSubtype="4"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down)">
                                      <p:cBhvr>
                                        <p:cTn id="9" dur="1000"/>
                                        <p:tgtEl>
                                          <p:spTgt spid="8"/>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 0 L 0 0.25 E" pathEditMode="relative" ptsTypes="">
                                      <p:cBhvr>
                                        <p:cTn id="16" dur="2000" fill="hold"/>
                                        <p:tgtEl>
                                          <p:spTgt spid="45"/>
                                        </p:tgtEl>
                                        <p:attrNameLst>
                                          <p:attrName>ppt_x</p:attrName>
                                          <p:attrName>ppt_y</p:attrName>
                                        </p:attrNameLst>
                                      </p:cBhvr>
                                    </p:animMotion>
                                  </p:childTnLst>
                                </p:cTn>
                              </p:par>
                              <p:par>
                                <p:cTn id="17" presetID="2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1000"/>
                                        <p:tgtEl>
                                          <p:spTgt spid="44"/>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3.73274E-6 0.02176 L 3.73274E-6 0.27176 " pathEditMode="relative" rAng="0" ptsTypes="AA">
                                      <p:cBhvr>
                                        <p:cTn id="26" dur="2000" fill="hold"/>
                                        <p:tgtEl>
                                          <p:spTgt spid="51"/>
                                        </p:tgtEl>
                                        <p:attrNameLst>
                                          <p:attrName>ppt_x</p:attrName>
                                          <p:attrName>ppt_y</p:attrName>
                                        </p:attrNameLst>
                                      </p:cBhvr>
                                      <p:rCtr x="0" y="12500"/>
                                    </p:animMotion>
                                  </p:childTnLst>
                                </p:cTn>
                              </p:par>
                              <p:par>
                                <p:cTn id="27" presetID="22" presetClass="entr" presetSubtype="4"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1000"/>
                                        <p:tgtEl>
                                          <p:spTgt spid="50"/>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13076E-6 0.02176 L 2.13076E-6 0.27176 " pathEditMode="relative" rAng="0" ptsTypes="AA">
                                      <p:cBhvr>
                                        <p:cTn id="36" dur="2000" fill="hold"/>
                                        <p:tgtEl>
                                          <p:spTgt spid="56"/>
                                        </p:tgtEl>
                                        <p:attrNameLst>
                                          <p:attrName>ppt_x</p:attrName>
                                          <p:attrName>ppt_y</p:attrName>
                                        </p:attrNameLst>
                                      </p:cBhvr>
                                      <p:rCtr x="0" y="12500"/>
                                    </p:animMotion>
                                  </p:childTnLst>
                                </p:cTn>
                              </p:par>
                              <p:par>
                                <p:cTn id="37" presetID="22" presetClass="entr" presetSubtype="4"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down)">
                                      <p:cBhvr>
                                        <p:cTn id="39" dur="1000"/>
                                        <p:tgtEl>
                                          <p:spTgt spid="55"/>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1.826E-6 0.02176 L -1.826E-6 0.27176 " pathEditMode="relative" rAng="0" ptsTypes="AA">
                                      <p:cBhvr>
                                        <p:cTn id="46" dur="2000" fill="hold"/>
                                        <p:tgtEl>
                                          <p:spTgt spid="59"/>
                                        </p:tgtEl>
                                        <p:attrNameLst>
                                          <p:attrName>ppt_x</p:attrName>
                                          <p:attrName>ppt_y</p:attrName>
                                        </p:attrNameLst>
                                      </p:cBhvr>
                                      <p:rCtr x="0" y="12500"/>
                                    </p:animMotion>
                                  </p:childTnLst>
                                </p:cTn>
                              </p:par>
                              <p:par>
                                <p:cTn id="47" presetID="22" presetClass="entr" presetSubtype="4"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down)">
                                      <p:cBhvr>
                                        <p:cTn id="49" dur="1000"/>
                                        <p:tgtEl>
                                          <p:spTgt spid="58"/>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5.88695E-7 0.02176 L -5.88695E-7 0.27176 " pathEditMode="relative" rAng="0" ptsTypes="AA">
                                      <p:cBhvr>
                                        <p:cTn id="56" dur="2000" fill="hold"/>
                                        <p:tgtEl>
                                          <p:spTgt spid="62"/>
                                        </p:tgtEl>
                                        <p:attrNameLst>
                                          <p:attrName>ppt_x</p:attrName>
                                          <p:attrName>ppt_y</p:attrName>
                                        </p:attrNameLst>
                                      </p:cBhvr>
                                      <p:rCtr x="0" y="12500"/>
                                    </p:animMotion>
                                  </p:childTnLst>
                                </p:cTn>
                              </p:par>
                              <p:par>
                                <p:cTn id="57" presetID="22" presetClass="entr" presetSubtype="4"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wipe(down)">
                                      <p:cBhvr>
                                        <p:cTn id="59" dur="1000"/>
                                        <p:tgtEl>
                                          <p:spTgt spid="6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animBg="1"/>
      <p:bldP spid="9" grpId="0" animBg="1"/>
      <p:bldP spid="44" grpId="0" animBg="1"/>
      <p:bldP spid="45" grpId="0" animBg="1"/>
      <p:bldP spid="46" grpId="0" animBg="1"/>
      <p:bldP spid="50" grpId="0" animBg="1"/>
      <p:bldP spid="51" grpId="0" animBg="1"/>
      <p:bldP spid="52"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sz="3600" b="1" dirty="0">
                <a:latin typeface="Century Gothic" panose="020B0502020202020204" pitchFamily="34" charset="0"/>
                <a:cs typeface="Times New Roman" panose="02020603050405020304" pitchFamily="18" charset="0"/>
              </a:rPr>
              <a:t>Our Organisation</a:t>
            </a:r>
            <a:endParaRPr lang="en-US" dirty="0">
              <a:latin typeface="Century Gothic" panose="020B0502020202020204" pitchFamily="34" charset="0"/>
            </a:endParaRPr>
          </a:p>
        </p:txBody>
      </p:sp>
      <p:sp>
        <p:nvSpPr>
          <p:cNvPr id="3" name="Content Placeholder 2"/>
          <p:cNvSpPr>
            <a:spLocks noGrp="1"/>
          </p:cNvSpPr>
          <p:nvPr>
            <p:ph idx="1"/>
          </p:nvPr>
        </p:nvSpPr>
        <p:spPr>
          <a:xfrm>
            <a:off x="807504" y="1844824"/>
            <a:ext cx="10573816" cy="4048472"/>
          </a:xfrm>
        </p:spPr>
        <p:txBody>
          <a:bodyPr>
            <a:normAutofit lnSpcReduction="10000"/>
          </a:bodyPr>
          <a:lstStyle/>
          <a:p>
            <a:pPr algn="just"/>
            <a:r>
              <a:rPr lang="en-ZA" dirty="0">
                <a:cs typeface="Times New Roman" panose="02020603050405020304" pitchFamily="18" charset="0"/>
              </a:rPr>
              <a:t>Dependable Engineering Professionals of Namibia (DEPN) is a registered professional engineering organization that takes pride in spearheading innovation that yields accountability and taking ownership of our own economy and resources. Dominated by junior engineers, DEPN </a:t>
            </a:r>
            <a:r>
              <a:rPr lang="en-US" dirty="0">
                <a:cs typeface="Times New Roman" panose="02020603050405020304" pitchFamily="18" charset="0"/>
              </a:rPr>
              <a:t>aspires </a:t>
            </a:r>
            <a:r>
              <a:rPr lang="en-US" dirty="0"/>
              <a:t>to be a key strategy that assists young Engineers in growing their careers through sourcing out mentorships, assists in engaging on Engineering projects for skill transfer, and bring a new dimension to our industry through project research and proposals, outsourcing startups and most importantly benchmark new projects.</a:t>
            </a:r>
          </a:p>
          <a:p>
            <a:pPr algn="just"/>
            <a:r>
              <a:rPr lang="en-US" dirty="0"/>
              <a:t>Our technical services stretch from feasibility studies and research, project designs and management, metallurgical test works, mineral explorations, and Environmental Impact Assessments (EIA) and Environmental Management Plan(EMP) preparation and partake in mineral exploration activities. </a:t>
            </a:r>
          </a:p>
          <a:p>
            <a:pPr algn="just"/>
            <a:r>
              <a:rPr lang="en-US" dirty="0"/>
              <a:t>DEPN aspires to be a participating vessel that contributes to a reduced unemployment rates of graduates.</a:t>
            </a: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nchor="b">
            <a:normAutofit/>
          </a:bodyPr>
          <a:lstStyle/>
          <a:p>
            <a:r>
              <a:rPr lang="en-US" dirty="0"/>
              <a:t>How Did We Get Here?</a:t>
            </a:r>
          </a:p>
        </p:txBody>
      </p:sp>
      <p:sp>
        <p:nvSpPr>
          <p:cNvPr id="3" name="Content Placeholder 2"/>
          <p:cNvSpPr>
            <a:spLocks noGrp="1"/>
          </p:cNvSpPr>
          <p:nvPr>
            <p:ph sz="half" idx="2"/>
          </p:nvPr>
        </p:nvSpPr>
        <p:spPr>
          <a:xfrm>
            <a:off x="1065210" y="1885250"/>
            <a:ext cx="10429802" cy="3415958"/>
          </a:xfrm>
        </p:spPr>
        <p:txBody>
          <a:bodyPr>
            <a:normAutofit fontScale="92500" lnSpcReduction="10000"/>
          </a:bodyPr>
          <a:lstStyle/>
          <a:p>
            <a:pPr algn="just"/>
            <a:r>
              <a:rPr lang="en-US" sz="2000" dirty="0"/>
              <a:t>The realization of DEPN was inspired by the unemployment rate among the graduates. DEPN was realized to assist in spearheading innovative projects that can promote sustainability, industrial integration and most importantly job creation.</a:t>
            </a:r>
          </a:p>
          <a:p>
            <a:pPr algn="just"/>
            <a:r>
              <a:rPr lang="en-US" sz="2000" dirty="0"/>
              <a:t>Technically, DEPN aspires to emulate organizations such as MINTEK and the Canadian Institute of Mining, Metallurgy and Petroleum. Which have proven to serve the national interest through research, development, technology transfer, promotion of mineral technology and fostering establishment and the expansion of the Mining and Engineering industries.</a:t>
            </a:r>
          </a:p>
          <a:p>
            <a:pPr algn="just"/>
            <a:r>
              <a:rPr lang="en-US" sz="2000" dirty="0"/>
              <a:t>And through a recognized body such as DEPN (collaboration with established bodies with similar interests) will help take ownership of the responsibility that comes with growing the Namibian Mining, Marine, </a:t>
            </a:r>
            <a:r>
              <a:rPr lang="en-US" dirty="0"/>
              <a:t>R</a:t>
            </a:r>
            <a:r>
              <a:rPr lang="en-US" sz="2000" dirty="0"/>
              <a:t>ecycling and Upcycling, Oil and Gas industry in terms of research development and innovation.</a:t>
            </a:r>
          </a:p>
          <a:p>
            <a:pPr algn="just"/>
            <a:endParaRPr lang="en-US" sz="1900" dirty="0"/>
          </a:p>
          <a:p>
            <a:pPr marL="45720" indent="0" algn="just">
              <a:buNone/>
            </a:pPr>
            <a:endParaRPr lang="en-US" sz="1900"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Situation</a:t>
            </a:r>
          </a:p>
        </p:txBody>
      </p:sp>
      <p:sp>
        <p:nvSpPr>
          <p:cNvPr id="3" name="Content Placeholder 2"/>
          <p:cNvSpPr>
            <a:spLocks noGrp="1"/>
          </p:cNvSpPr>
          <p:nvPr>
            <p:ph idx="1"/>
          </p:nvPr>
        </p:nvSpPr>
        <p:spPr>
          <a:xfrm>
            <a:off x="1065212" y="1828800"/>
            <a:ext cx="9709720" cy="4191000"/>
          </a:xfrm>
        </p:spPr>
        <p:txBody>
          <a:bodyPr/>
          <a:lstStyle/>
          <a:p>
            <a:pPr algn="just"/>
            <a:r>
              <a:rPr lang="en-US" sz="2000" dirty="0"/>
              <a:t>Namibia’s unemployment rate is expected to reach 36.70 % (see Figure 1) by the end of 2022, according to Trading Economics global macro models and analysts expectations. This stats is steadily increasing. </a:t>
            </a:r>
          </a:p>
          <a:p>
            <a:pPr algn="just"/>
            <a:endParaRPr lang="en-US" dirty="0"/>
          </a:p>
          <a:p>
            <a:pPr algn="just"/>
            <a:endParaRPr lang="en-US" sz="2000" dirty="0"/>
          </a:p>
        </p:txBody>
      </p:sp>
      <p:pic>
        <p:nvPicPr>
          <p:cNvPr id="4" name="Picture 3">
            <a:extLst>
              <a:ext uri="{FF2B5EF4-FFF2-40B4-BE49-F238E27FC236}">
                <a16:creationId xmlns:a16="http://schemas.microsoft.com/office/drawing/2014/main" id="{A52410C5-1D25-6C55-1AFD-A202B6E9EE33}"/>
              </a:ext>
            </a:extLst>
          </p:cNvPr>
          <p:cNvPicPr>
            <a:picLocks noChangeAspect="1"/>
          </p:cNvPicPr>
          <p:nvPr/>
        </p:nvPicPr>
        <p:blipFill>
          <a:blip r:embed="rId2"/>
          <a:stretch>
            <a:fillRect/>
          </a:stretch>
        </p:blipFill>
        <p:spPr>
          <a:xfrm>
            <a:off x="2926060" y="2734435"/>
            <a:ext cx="5256584" cy="3285365"/>
          </a:xfrm>
          <a:prstGeom prst="rect">
            <a:avLst/>
          </a:prstGeom>
          <a:noFill/>
        </p:spPr>
      </p:pic>
      <p:sp>
        <p:nvSpPr>
          <p:cNvPr id="5" name="Rectangle 4"/>
          <p:cNvSpPr/>
          <p:nvPr/>
        </p:nvSpPr>
        <p:spPr>
          <a:xfrm>
            <a:off x="2498871" y="6048345"/>
            <a:ext cx="5833648" cy="400110"/>
          </a:xfrm>
          <a:prstGeom prst="rect">
            <a:avLst/>
          </a:prstGeom>
        </p:spPr>
        <p:txBody>
          <a:bodyPr wrap="none">
            <a:spAutoFit/>
          </a:bodyPr>
          <a:lstStyle/>
          <a:p>
            <a:r>
              <a:rPr lang="en-US" sz="2000" b="1" dirty="0">
                <a:solidFill>
                  <a:prstClr val="black"/>
                </a:solidFill>
              </a:rPr>
              <a:t>Figure 1. Unemployment statistics for Namibia</a:t>
            </a:r>
            <a:endParaRPr lang="en-US" b="1" dirty="0"/>
          </a:p>
        </p:txBody>
      </p:sp>
    </p:spTree>
    <p:extLst>
      <p:ext uri="{BB962C8B-B14F-4D97-AF65-F5344CB8AC3E}">
        <p14:creationId xmlns:p14="http://schemas.microsoft.com/office/powerpoint/2010/main" val="214908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and Mission Statement</a:t>
            </a:r>
          </a:p>
        </p:txBody>
      </p:sp>
      <p:sp>
        <p:nvSpPr>
          <p:cNvPr id="3" name="Content Placeholder 2"/>
          <p:cNvSpPr>
            <a:spLocks noGrp="1"/>
          </p:cNvSpPr>
          <p:nvPr>
            <p:ph idx="1"/>
          </p:nvPr>
        </p:nvSpPr>
        <p:spPr>
          <a:xfrm>
            <a:off x="1065211" y="1828800"/>
            <a:ext cx="10357793" cy="4120480"/>
          </a:xfrm>
        </p:spPr>
        <p:txBody>
          <a:bodyPr>
            <a:normAutofit/>
          </a:bodyPr>
          <a:lstStyle/>
          <a:p>
            <a:pPr algn="just"/>
            <a:endParaRPr lang="en-US" dirty="0"/>
          </a:p>
          <a:p>
            <a:pPr algn="just"/>
            <a:r>
              <a:rPr lang="en-US" dirty="0"/>
              <a:t>To be the body that facilitates mining and marine, value addition, </a:t>
            </a:r>
            <a:r>
              <a:rPr lang="en-US" sz="2000" dirty="0">
                <a:effectLst/>
                <a:latin typeface="Times New Roman" panose="02020603050405020304" pitchFamily="18" charset="0"/>
                <a:ea typeface="Calibri" panose="020F0502020204030204" pitchFamily="34" charset="0"/>
              </a:rPr>
              <a:t>Recycling and storage, and Oil and Gas</a:t>
            </a:r>
            <a:r>
              <a:rPr lang="en-US" dirty="0"/>
              <a:t>, projects that may potentially result in job creation and industry growth.</a:t>
            </a:r>
          </a:p>
          <a:p>
            <a:pPr marL="45720" indent="0" algn="just">
              <a:buNone/>
            </a:pPr>
            <a:endParaRPr lang="en-US" dirty="0"/>
          </a:p>
          <a:p>
            <a:pPr marL="45720" indent="0" algn="just">
              <a:buNone/>
            </a:pPr>
            <a:endParaRPr lang="en-US" sz="900" dirty="0"/>
          </a:p>
          <a:p>
            <a:pPr marL="274320" marR="0" lvl="0" indent="-228600" algn="just" defTabSz="914400" rtl="0" eaLnBrk="1" fontAlgn="auto" latinLnBrk="0" hangingPunct="1">
              <a:lnSpc>
                <a:spcPct val="90000"/>
              </a:lnSpc>
              <a:spcBef>
                <a:spcPts val="1800"/>
              </a:spcBef>
              <a:spcAft>
                <a:spcPts val="0"/>
              </a:spcAft>
              <a:buClr>
                <a:prstClr val="black">
                  <a:lumMod val="65000"/>
                  <a:lumOff val="35000"/>
                </a:prstClr>
              </a:buClr>
              <a:buSzPct val="80000"/>
              <a:buFont typeface="Arial" pitchFamily="34" charset="0"/>
              <a:buChar char="•"/>
              <a:tabLst/>
              <a:defRPr/>
            </a:pPr>
            <a:r>
              <a:rPr lang="en-US" noProof="0" dirty="0">
                <a:solidFill>
                  <a:prstClr val="black"/>
                </a:solidFill>
                <a:latin typeface="Palatino Linotype" panose="02040502050505030304"/>
              </a:rPr>
              <a:t>The mandate of DEPN is to serve the national interest through research, development, technology transfer, to promote mineral technology as well helping foster the establishment and expansion of industries.</a:t>
            </a:r>
            <a:endParaRPr kumimoji="0" lang="en-US" sz="2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algn="just"/>
            <a:endParaRPr lang="en-US" dirty="0"/>
          </a:p>
          <a:p>
            <a:pPr marL="45720" indent="0" algn="just">
              <a:buNone/>
            </a:pPr>
            <a:endParaRPr lang="en-US" dirty="0"/>
          </a:p>
          <a:p>
            <a:pPr algn="just"/>
            <a:endParaRPr lang="en-US" dirty="0"/>
          </a:p>
        </p:txBody>
      </p:sp>
      <p:sp>
        <p:nvSpPr>
          <p:cNvPr id="4" name="TextBox 3">
            <a:extLst>
              <a:ext uri="{FF2B5EF4-FFF2-40B4-BE49-F238E27FC236}">
                <a16:creationId xmlns:a16="http://schemas.microsoft.com/office/drawing/2014/main" id="{E2F883FA-712F-0C42-427F-7B5063E7A3E6}"/>
              </a:ext>
            </a:extLst>
          </p:cNvPr>
          <p:cNvSpPr txBox="1"/>
          <p:nvPr/>
        </p:nvSpPr>
        <p:spPr>
          <a:xfrm>
            <a:off x="909836" y="3488930"/>
            <a:ext cx="1876044" cy="400110"/>
          </a:xfrm>
          <a:prstGeom prst="rect">
            <a:avLst/>
          </a:prstGeom>
          <a:noFill/>
          <a:ln>
            <a:noFill/>
          </a:ln>
        </p:spPr>
        <p:txBody>
          <a:bodyPr wrap="square" rtlCol="0" anchor="ctr" anchorCtr="1">
            <a:spAutoFit/>
          </a:bodyPr>
          <a:lstStyle/>
          <a:p>
            <a:r>
              <a:rPr lang="en-ZA" sz="2000" b="1" dirty="0">
                <a:solidFill>
                  <a:schemeClr val="accent3">
                    <a:lumMod val="75000"/>
                  </a:schemeClr>
                </a:solidFill>
              </a:rPr>
              <a:t>Mission</a:t>
            </a:r>
            <a:endParaRPr lang="en-US" sz="2000" b="1" dirty="0">
              <a:solidFill>
                <a:schemeClr val="accent3">
                  <a:lumMod val="75000"/>
                </a:schemeClr>
              </a:solidFill>
            </a:endParaRPr>
          </a:p>
        </p:txBody>
      </p:sp>
      <p:sp>
        <p:nvSpPr>
          <p:cNvPr id="6" name="TextBox 5">
            <a:extLst>
              <a:ext uri="{FF2B5EF4-FFF2-40B4-BE49-F238E27FC236}">
                <a16:creationId xmlns:a16="http://schemas.microsoft.com/office/drawing/2014/main" id="{D98DB491-B9C8-DFF6-F31A-A842C3A84782}"/>
              </a:ext>
            </a:extLst>
          </p:cNvPr>
          <p:cNvSpPr txBox="1"/>
          <p:nvPr/>
        </p:nvSpPr>
        <p:spPr>
          <a:xfrm>
            <a:off x="765820" y="1736725"/>
            <a:ext cx="1876044" cy="400110"/>
          </a:xfrm>
          <a:prstGeom prst="rect">
            <a:avLst/>
          </a:prstGeom>
          <a:noFill/>
          <a:ln>
            <a:noFill/>
          </a:ln>
        </p:spPr>
        <p:txBody>
          <a:bodyPr wrap="square" rtlCol="0" anchor="ctr" anchorCtr="1">
            <a:spAutoFit/>
          </a:bodyPr>
          <a:lstStyle/>
          <a:p>
            <a:r>
              <a:rPr lang="en-ZA" sz="2000" b="1" dirty="0">
                <a:solidFill>
                  <a:schemeClr val="accent3">
                    <a:lumMod val="75000"/>
                  </a:schemeClr>
                </a:solidFill>
              </a:rPr>
              <a:t>Vision</a:t>
            </a:r>
            <a:endParaRPr lang="en-US" sz="2000" b="1" dirty="0">
              <a:solidFill>
                <a:schemeClr val="accent3">
                  <a:lumMod val="75000"/>
                </a:schemeClr>
              </a:solidFill>
            </a:endParaRPr>
          </a:p>
        </p:txBody>
      </p:sp>
    </p:spTree>
    <p:extLst>
      <p:ext uri="{BB962C8B-B14F-4D97-AF65-F5344CB8AC3E}">
        <p14:creationId xmlns:p14="http://schemas.microsoft.com/office/powerpoint/2010/main" val="22695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476672"/>
            <a:ext cx="8686801" cy="1066800"/>
          </a:xfrm>
        </p:spPr>
        <p:txBody>
          <a:bodyPr/>
          <a:lstStyle/>
          <a:p>
            <a:r>
              <a:rPr lang="en-US" dirty="0"/>
              <a:t>Goal and Objectives</a:t>
            </a:r>
          </a:p>
        </p:txBody>
      </p:sp>
      <p:sp>
        <p:nvSpPr>
          <p:cNvPr id="3" name="Content Placeholder 2"/>
          <p:cNvSpPr>
            <a:spLocks noGrp="1"/>
          </p:cNvSpPr>
          <p:nvPr>
            <p:ph idx="1"/>
          </p:nvPr>
        </p:nvSpPr>
        <p:spPr>
          <a:xfrm>
            <a:off x="1065212" y="1828800"/>
            <a:ext cx="10357792" cy="4191000"/>
          </a:xfrm>
        </p:spPr>
        <p:txBody>
          <a:bodyPr>
            <a:normAutofit fontScale="92500" lnSpcReduction="10000"/>
          </a:bodyPr>
          <a:lstStyle/>
          <a:p>
            <a:pPr algn="just"/>
            <a:r>
              <a:rPr lang="en-US" dirty="0"/>
              <a:t>To foster employment creation for Engineering graduates through innovative green field projects.</a:t>
            </a:r>
          </a:p>
          <a:p>
            <a:pPr algn="just"/>
            <a:r>
              <a:rPr lang="en-US" sz="2000" dirty="0"/>
              <a:t>Conduct feasibility studies and desktop studies that will help with the development of value addition project to the current mineral resources in the industry.</a:t>
            </a:r>
          </a:p>
          <a:p>
            <a:pPr algn="just"/>
            <a:r>
              <a:rPr lang="en-US" sz="2000" dirty="0"/>
              <a:t>Develop appropriate technologies that would </a:t>
            </a:r>
            <a:r>
              <a:rPr lang="en-US" dirty="0"/>
              <a:t>unlock the country’s economic potential in the Mining, Extraction, Manufacturing, Oil and Gas industry.</a:t>
            </a:r>
            <a:endParaRPr lang="en-US" sz="2000" dirty="0"/>
          </a:p>
          <a:p>
            <a:pPr algn="just"/>
            <a:r>
              <a:rPr lang="en-US" sz="2000" dirty="0"/>
              <a:t>Support state priorities in terms of research work and assist the state in achieving technical goals i.e. </a:t>
            </a:r>
            <a:r>
              <a:rPr lang="en-US" dirty="0"/>
              <a:t>National Development Plan(NDP)</a:t>
            </a:r>
            <a:endParaRPr lang="en-US" sz="2000" dirty="0"/>
          </a:p>
          <a:p>
            <a:pPr algn="just"/>
            <a:r>
              <a:rPr lang="en-US" dirty="0"/>
              <a:t>To grow the technical capacity of young engineers through project collaboration, and d</a:t>
            </a:r>
            <a:r>
              <a:rPr lang="en-US" sz="2000" dirty="0"/>
              <a:t>evelop human capital and organizational skills to build world class R&amp;D excellence.</a:t>
            </a:r>
            <a:endParaRPr lang="en-US" sz="2400" dirty="0"/>
          </a:p>
          <a:p>
            <a:pPr algn="just"/>
            <a:r>
              <a:rPr lang="en-US" sz="2000" dirty="0"/>
              <a:t>Engage and collaborate with suitable ministries such as MME and  MITSD on priority research areas and feasibility study projects they want to assistance with.</a:t>
            </a:r>
          </a:p>
          <a:p>
            <a:pPr algn="just"/>
            <a:endParaRPr lang="en-US" dirty="0"/>
          </a:p>
          <a:p>
            <a:pPr algn="just"/>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Partners</a:t>
            </a:r>
          </a:p>
        </p:txBody>
      </p:sp>
      <p:sp>
        <p:nvSpPr>
          <p:cNvPr id="3" name="Content Placeholder 2"/>
          <p:cNvSpPr>
            <a:spLocks noGrp="1"/>
          </p:cNvSpPr>
          <p:nvPr>
            <p:ph idx="1"/>
          </p:nvPr>
        </p:nvSpPr>
        <p:spPr>
          <a:xfrm>
            <a:off x="1065212" y="1828800"/>
            <a:ext cx="10429800" cy="4192488"/>
          </a:xfrm>
        </p:spPr>
        <p:txBody>
          <a:bodyPr>
            <a:normAutofit lnSpcReduction="10000"/>
          </a:bodyPr>
          <a:lstStyle/>
          <a:p>
            <a:pPr marL="274320" marR="0" lvl="0" indent="-228600" algn="just" defTabSz="914400" rtl="0" eaLnBrk="1" fontAlgn="auto" latinLnBrk="0" hangingPunct="1">
              <a:lnSpc>
                <a:spcPct val="90000"/>
              </a:lnSpc>
              <a:spcBef>
                <a:spcPts val="1800"/>
              </a:spcBef>
              <a:spcAft>
                <a:spcPts val="0"/>
              </a:spcAft>
              <a:buClr>
                <a:prstClr val="black">
                  <a:lumMod val="65000"/>
                  <a:lumOff val="35000"/>
                </a:prstClr>
              </a:buClr>
              <a:buSzPct val="80000"/>
              <a:buFont typeface="Arial" pitchFamily="34" charset="0"/>
              <a:buChar char="•"/>
              <a:tabLst/>
              <a:defRPr/>
            </a:pPr>
            <a:r>
              <a:rPr lang="en-US" sz="2000" dirty="0"/>
              <a:t>To fulfil our organizational objectives, we are looking for stakeholders to collaborate with.</a:t>
            </a:r>
          </a:p>
          <a:p>
            <a:pPr marL="45720" marR="0" lvl="0" indent="0" algn="just" defTabSz="914400" rtl="0" eaLnBrk="1" fontAlgn="auto" latinLnBrk="0" hangingPunct="1">
              <a:lnSpc>
                <a:spcPct val="90000"/>
              </a:lnSpc>
              <a:spcBef>
                <a:spcPts val="1800"/>
              </a:spcBef>
              <a:spcAft>
                <a:spcPts val="0"/>
              </a:spcAft>
              <a:buClr>
                <a:prstClr val="black">
                  <a:lumMod val="65000"/>
                  <a:lumOff val="35000"/>
                </a:prstClr>
              </a:buClr>
              <a:buSzPct val="80000"/>
              <a:buNone/>
              <a:tabLst/>
              <a:defRPr/>
            </a:pPr>
            <a:r>
              <a:rPr lang="en-US" sz="2000" dirty="0"/>
              <a:t> </a:t>
            </a:r>
            <a:r>
              <a:rPr kumimoji="0" lang="en-US" sz="2000" b="0" i="0" u="none" strike="noStrike" kern="1200" cap="none" spc="0" normalizeH="0" baseline="0" noProof="0" dirty="0">
                <a:ln>
                  <a:noFill/>
                </a:ln>
                <a:effectLst/>
                <a:uLnTx/>
                <a:uFillTx/>
                <a:latin typeface="Palatino Linotype" panose="02040502050505030304"/>
                <a:ea typeface="+mn-ea"/>
                <a:cs typeface="+mn-cs"/>
              </a:rPr>
              <a:t>We would like to partner with</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Local authorities</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Ministry of Mines and Energy, Ministry of Labour, Industrial Relations and Employment Creation, and Ministry of Trade and SMEs Development.</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Private Sector</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Universities i.e., UNAM and NUST</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Individual role players and experienced role players in the industry</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lang="en-US" sz="2000" dirty="0">
                <a:latin typeface="Palatino Linotype" panose="02040502050505030304"/>
              </a:rPr>
              <a:t>Affiliate</a:t>
            </a:r>
            <a:r>
              <a:rPr kumimoji="0" lang="en-US" sz="2000" b="0" i="0" u="none" strike="noStrike" kern="1200" cap="none" spc="0" normalizeH="0" baseline="0" noProof="0" dirty="0">
                <a:ln>
                  <a:noFill/>
                </a:ln>
                <a:effectLst/>
                <a:uLnTx/>
                <a:uFillTx/>
                <a:latin typeface="Palatino Linotype" panose="02040502050505030304"/>
                <a:ea typeface="+mn-ea"/>
                <a:cs typeface="+mn-cs"/>
              </a:rPr>
              <a:t> with international industry role players such as MINTEK</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Chamber of Mines of Namibia</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Engineering Council of Namibia</a:t>
            </a:r>
          </a:p>
          <a:p>
            <a:pPr marL="777240" marR="0" lvl="2" indent="-182880" algn="just" defTabSz="914400" rtl="0" eaLnBrk="1" fontAlgn="auto" latinLnBrk="0" hangingPunct="1">
              <a:lnSpc>
                <a:spcPct val="90000"/>
              </a:lnSpc>
              <a:spcBef>
                <a:spcPts val="600"/>
              </a:spcBef>
              <a:spcAft>
                <a:spcPts val="0"/>
              </a:spcAft>
              <a:buClr>
                <a:prstClr val="black">
                  <a:lumMod val="65000"/>
                  <a:lumOff val="35000"/>
                </a:prstClr>
              </a:buClr>
              <a:buSzPct val="80000"/>
              <a:buFont typeface="Wingdings" panose="05000000000000000000" pitchFamily="2" charset="2"/>
              <a:buChar char="§"/>
              <a:tabLst/>
              <a:defRPr/>
            </a:pPr>
            <a:r>
              <a:rPr kumimoji="0" lang="en-US" sz="2000" b="0" i="0" u="none" strike="noStrike" kern="1200" cap="none" spc="0" normalizeH="0" baseline="0" noProof="0" dirty="0">
                <a:ln>
                  <a:noFill/>
                </a:ln>
                <a:effectLst/>
                <a:uLnTx/>
                <a:uFillTx/>
                <a:latin typeface="Palatino Linotype" panose="02040502050505030304"/>
                <a:ea typeface="+mn-ea"/>
                <a:cs typeface="+mn-cs"/>
              </a:rPr>
              <a:t>Namibia Society of Engineers </a:t>
            </a:r>
          </a:p>
          <a:p>
            <a:pPr marL="45720" indent="0" algn="just">
              <a:buNone/>
            </a:pPr>
            <a:endParaRPr lang="en-US" dirty="0"/>
          </a:p>
          <a:p>
            <a:pPr algn="just"/>
            <a:endParaRPr lang="en-US" sz="2000"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575" y="260648"/>
            <a:ext cx="8686801" cy="1066800"/>
          </a:xfrm>
        </p:spPr>
        <p:txBody>
          <a:bodyPr/>
          <a:lstStyle/>
          <a:p>
            <a:r>
              <a:rPr lang="en-US" dirty="0"/>
              <a:t>Key Activities &amp; Key resources</a:t>
            </a:r>
          </a:p>
        </p:txBody>
      </p:sp>
      <p:sp>
        <p:nvSpPr>
          <p:cNvPr id="3" name="Content Placeholder 2"/>
          <p:cNvSpPr>
            <a:spLocks noGrp="1"/>
          </p:cNvSpPr>
          <p:nvPr>
            <p:ph idx="1"/>
          </p:nvPr>
        </p:nvSpPr>
        <p:spPr>
          <a:xfrm>
            <a:off x="1088575" y="1484784"/>
            <a:ext cx="10406437" cy="4104456"/>
          </a:xfrm>
        </p:spPr>
        <p:txBody>
          <a:bodyPr>
            <a:normAutofit/>
          </a:bodyPr>
          <a:lstStyle/>
          <a:p>
            <a:pPr marL="45720" indent="0" algn="just">
              <a:buNone/>
            </a:pPr>
            <a:r>
              <a:rPr lang="en-US" sz="2000" dirty="0"/>
              <a:t>Our key activities revolve around the following services;</a:t>
            </a:r>
          </a:p>
          <a:p>
            <a:pPr lvl="1" algn="just"/>
            <a:r>
              <a:rPr lang="en-US" dirty="0"/>
              <a:t> Feasibility studies and research</a:t>
            </a:r>
          </a:p>
          <a:p>
            <a:pPr lvl="1" algn="just"/>
            <a:r>
              <a:rPr lang="en-US" dirty="0"/>
              <a:t>EIA preparation</a:t>
            </a:r>
          </a:p>
          <a:p>
            <a:pPr lvl="1" algn="just"/>
            <a:r>
              <a:rPr lang="en-US" dirty="0"/>
              <a:t>Metallurgical test works and geological exploration</a:t>
            </a:r>
          </a:p>
          <a:p>
            <a:pPr lvl="1" algn="just"/>
            <a:r>
              <a:rPr lang="en-US" dirty="0"/>
              <a:t> Design, Development and Commissioning of plants</a:t>
            </a:r>
          </a:p>
          <a:p>
            <a:pPr lvl="1" algn="just"/>
            <a:endParaRPr lang="en-US" dirty="0"/>
          </a:p>
          <a:p>
            <a:pPr marL="45720" indent="0" algn="just">
              <a:buNone/>
            </a:pPr>
            <a:r>
              <a:rPr lang="en-US" sz="1800" dirty="0"/>
              <a:t>Our key resources is our members. Majority of our members are graduate Engineers, most unemployed and those employed. We also have a pool of registered Engineers who would provide necessary supervision where due.</a:t>
            </a:r>
          </a:p>
        </p:txBody>
      </p:sp>
    </p:spTree>
    <p:extLst>
      <p:ext uri="{BB962C8B-B14F-4D97-AF65-F5344CB8AC3E}">
        <p14:creationId xmlns:p14="http://schemas.microsoft.com/office/powerpoint/2010/main" val="15998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5455</TotalTime>
  <Words>1498</Words>
  <Application>Microsoft Office PowerPoint</Application>
  <PresentationFormat>Custom</PresentationFormat>
  <Paragraphs>108</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Palatino Linotype</vt:lpstr>
      <vt:lpstr>Times New Roman</vt:lpstr>
      <vt:lpstr>Wingdings</vt:lpstr>
      <vt:lpstr>Business strategy presentation</vt:lpstr>
      <vt:lpstr>Dependable Engineering Professionals of Namibia(DEPN) Framework</vt:lpstr>
      <vt:lpstr>Executive Team</vt:lpstr>
      <vt:lpstr>Our Organisation</vt:lpstr>
      <vt:lpstr>How Did We Get Here?</vt:lpstr>
      <vt:lpstr>Today’s Situation</vt:lpstr>
      <vt:lpstr>Vision  and Mission Statement</vt:lpstr>
      <vt:lpstr>Goal and Objectives</vt:lpstr>
      <vt:lpstr>Key Partners</vt:lpstr>
      <vt:lpstr>Key Activities &amp; Key resources</vt:lpstr>
      <vt:lpstr>Our value proposition</vt:lpstr>
      <vt:lpstr>Value addition Opportunities</vt:lpstr>
      <vt:lpstr>The 3 years roadmap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Dependable Engineering Professionals of Namibia(DEPN) Framework</dc:title>
  <dc:creator>Kanu Jones</dc:creator>
  <cp:lastModifiedBy>Jurgen Viakondo</cp:lastModifiedBy>
  <cp:revision>57</cp:revision>
  <dcterms:created xsi:type="dcterms:W3CDTF">2022-08-23T12:31:28Z</dcterms:created>
  <dcterms:modified xsi:type="dcterms:W3CDTF">2023-06-03T17:22:14Z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