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57" r:id="rId7"/>
    <p:sldId id="258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99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9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3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6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8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4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22B0-2042-4344-829F-2FE868033846}" type="datetimeFigureOut">
              <a:rPr lang="fr-FR" smtClean="0"/>
              <a:t>20/06/16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F303-FA30-3545-9EE1-C59C115654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apture d’écran 2016-06-17 à 09.40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3" y="1934592"/>
            <a:ext cx="2983379" cy="201678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471" y="119529"/>
            <a:ext cx="9009529" cy="661894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Bonjour Sacha,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Après échange avec le Pr </a:t>
            </a:r>
            <a:r>
              <a:rPr lang="fr-FR" sz="1600" dirty="0" err="1"/>
              <a:t>Beauchet</a:t>
            </a:r>
            <a:r>
              <a:rPr lang="fr-FR" sz="1600" dirty="0"/>
              <a:t>, voici les réponses à nos interrogations et les éléments à modifier/ajouter 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1) Partout </a:t>
            </a:r>
            <a:r>
              <a:rPr lang="fr-FR" sz="1600" dirty="0"/>
              <a:t>sur l'application, rajouter en </a:t>
            </a:r>
            <a:r>
              <a:rPr lang="fr-FR" sz="1600" dirty="0" smtClean="0"/>
              <a:t>haut</a:t>
            </a:r>
            <a:r>
              <a:rPr lang="fr-FR" sz="1600" dirty="0"/>
              <a:t> </a:t>
            </a:r>
            <a:r>
              <a:rPr lang="fr-FR" sz="1600" dirty="0" smtClean="0"/>
              <a:t>à </a:t>
            </a:r>
            <a:r>
              <a:rPr lang="fr-FR" sz="1600" dirty="0"/>
              <a:t>droite, le logo du </a:t>
            </a:r>
            <a:r>
              <a:rPr lang="fr-FR" sz="1600" dirty="0" err="1" smtClean="0"/>
              <a:t>CEVimac</a:t>
            </a:r>
            <a:endParaRPr lang="fr-FR" sz="1600" dirty="0" smtClean="0"/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2) Partout sur l'application, rajouter en bas à gauche en petit </a:t>
            </a:r>
            <a:r>
              <a:rPr lang="fr-FR" sz="1600" dirty="0" smtClean="0"/>
              <a:t>: </a:t>
            </a:r>
            <a:r>
              <a:rPr lang="fr-FR" sz="1600" i="1" dirty="0" smtClean="0"/>
              <a:t>Copyrights </a:t>
            </a:r>
            <a:r>
              <a:rPr lang="fr-FR" sz="1600" i="1" dirty="0"/>
              <a:t>BIOMATHICS</a:t>
            </a:r>
            <a:r>
              <a:rPr lang="fr-FR" sz="1600" i="1" baseline="30000" dirty="0"/>
              <a:t>©</a:t>
            </a: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 </a:t>
            </a:r>
            <a:endParaRPr lang="fr-FR" sz="1600" dirty="0" smtClean="0"/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endParaRPr lang="fr-FR" sz="1600" dirty="0" smtClean="0"/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endParaRPr lang="fr-FR" sz="1600" dirty="0" smtClean="0"/>
          </a:p>
          <a:p>
            <a:pPr marL="0" indent="0">
              <a:spcBef>
                <a:spcPts val="0"/>
              </a:spcBef>
              <a:buNone/>
            </a:pP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A la fin du questionnaire et AVANT d'appuyer sur </a:t>
            </a:r>
            <a:r>
              <a:rPr lang="fr-FR" sz="1600" dirty="0" err="1"/>
              <a:t>Submit</a:t>
            </a:r>
            <a:r>
              <a:rPr lang="fr-FR" sz="1600" dirty="0"/>
              <a:t>, </a:t>
            </a:r>
            <a:r>
              <a:rPr lang="fr-FR" sz="1600" dirty="0" smtClean="0"/>
              <a:t>rajouter </a:t>
            </a:r>
            <a:r>
              <a:rPr lang="fr-FR" sz="1600" dirty="0"/>
              <a:t>un écran de transition qui dira 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FR "</a:t>
            </a:r>
            <a:r>
              <a:rPr lang="fr-FR" sz="1600" dirty="0"/>
              <a:t>Merci ! Vous avez atteint la fin du </a:t>
            </a:r>
            <a:r>
              <a:rPr lang="fr-FR" sz="1600" dirty="0" smtClean="0"/>
              <a:t>questionnaire QU</a:t>
            </a:r>
            <a:r>
              <a:rPr lang="fr-FR" sz="1600" dirty="0" smtClean="0">
                <a:solidFill>
                  <a:srgbClr val="FF0000"/>
                </a:solidFill>
              </a:rPr>
              <a:t>AE</a:t>
            </a:r>
            <a:r>
              <a:rPr lang="fr-FR" sz="1600" dirty="0" smtClean="0"/>
              <a:t>20. </a:t>
            </a:r>
            <a:r>
              <a:rPr lang="fr-FR" sz="1600" dirty="0"/>
              <a:t>En cliquant sur ENVOYER, vos réponses seront transmises à un professionnel de santé qui les analysera et reviendra vers vous afin d'évoquer ensemble vos résultats</a:t>
            </a:r>
            <a:r>
              <a:rPr lang="fr-FR" sz="1600" dirty="0" smtClean="0"/>
              <a:t>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 smtClean="0"/>
              <a:t>EN « </a:t>
            </a:r>
            <a:r>
              <a:rPr lang="fr-FR" sz="1600" dirty="0" err="1" smtClean="0"/>
              <a:t>Thank</a:t>
            </a:r>
            <a:r>
              <a:rPr lang="fr-FR" sz="1600" dirty="0" smtClean="0"/>
              <a:t> </a:t>
            </a:r>
            <a:r>
              <a:rPr lang="fr-FR" sz="1600" dirty="0" err="1"/>
              <a:t>you</a:t>
            </a:r>
            <a:r>
              <a:rPr lang="fr-FR" sz="1600" dirty="0"/>
              <a:t>! You </a:t>
            </a:r>
            <a:r>
              <a:rPr lang="fr-FR" sz="1600" dirty="0" err="1" smtClean="0"/>
              <a:t>completed</a:t>
            </a:r>
            <a:r>
              <a:rPr lang="fr-FR" sz="1600" dirty="0" smtClean="0"/>
              <a:t> the QU</a:t>
            </a:r>
            <a:r>
              <a:rPr lang="fr-FR" sz="1600" dirty="0" smtClean="0">
                <a:solidFill>
                  <a:srgbClr val="FF0000"/>
                </a:solidFill>
              </a:rPr>
              <a:t>AE</a:t>
            </a:r>
            <a:r>
              <a:rPr lang="fr-FR" sz="1600" dirty="0" smtClean="0"/>
              <a:t>20 </a:t>
            </a:r>
            <a:r>
              <a:rPr lang="fr-FR" sz="1600" dirty="0"/>
              <a:t>questionnaire. </a:t>
            </a:r>
            <a:r>
              <a:rPr lang="fr-FR" sz="1600" dirty="0" smtClean="0"/>
              <a:t>By </a:t>
            </a:r>
            <a:r>
              <a:rPr lang="fr-FR" sz="1600" dirty="0" err="1" smtClean="0"/>
              <a:t>clicking</a:t>
            </a:r>
            <a:r>
              <a:rPr lang="fr-FR" sz="1600" dirty="0" smtClean="0"/>
              <a:t> on SEND</a:t>
            </a:r>
            <a:r>
              <a:rPr lang="fr-FR" sz="1600" dirty="0"/>
              <a:t>, </a:t>
            </a:r>
            <a:r>
              <a:rPr lang="fr-FR" sz="1600" dirty="0" err="1"/>
              <a:t>your</a:t>
            </a:r>
            <a:r>
              <a:rPr lang="fr-FR" sz="1600" dirty="0"/>
              <a:t> </a:t>
            </a:r>
            <a:r>
              <a:rPr lang="fr-FR" sz="1600" dirty="0" err="1"/>
              <a:t>answers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transmitted</a:t>
            </a:r>
            <a:r>
              <a:rPr lang="fr-FR" sz="1600" dirty="0"/>
              <a:t> to a </a:t>
            </a:r>
            <a:r>
              <a:rPr lang="fr-FR" sz="1600" dirty="0" err="1"/>
              <a:t>health</a:t>
            </a:r>
            <a:r>
              <a:rPr lang="fr-FR" sz="1600" dirty="0"/>
              <a:t> </a:t>
            </a:r>
            <a:r>
              <a:rPr lang="fr-FR" sz="1600" dirty="0" err="1"/>
              <a:t>professional</a:t>
            </a:r>
            <a:r>
              <a:rPr lang="fr-FR" sz="1600" dirty="0"/>
              <a:t> </a:t>
            </a:r>
            <a:r>
              <a:rPr lang="fr-FR" sz="1600" dirty="0" err="1"/>
              <a:t>who</a:t>
            </a:r>
            <a:r>
              <a:rPr lang="fr-FR" sz="1600" dirty="0"/>
              <a:t>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</a:t>
            </a:r>
            <a:r>
              <a:rPr lang="fr-FR" sz="1600" dirty="0" err="1" smtClean="0"/>
              <a:t>your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 and </a:t>
            </a:r>
            <a:r>
              <a:rPr lang="fr-FR" sz="1600" dirty="0" err="1" smtClean="0"/>
              <a:t>shortly</a:t>
            </a:r>
            <a:r>
              <a:rPr lang="fr-FR" sz="1600" dirty="0" smtClean="0"/>
              <a:t> </a:t>
            </a:r>
            <a:r>
              <a:rPr lang="fr-FR" sz="1600" dirty="0"/>
              <a:t>come back to </a:t>
            </a:r>
            <a:r>
              <a:rPr lang="fr-FR" sz="1600" dirty="0" err="1" smtClean="0"/>
              <a:t>you</a:t>
            </a:r>
            <a:r>
              <a:rPr lang="fr-FR" sz="1600" dirty="0" smtClean="0"/>
              <a:t>."</a:t>
            </a: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Ensuite, après avoir cliqué sur </a:t>
            </a:r>
            <a:r>
              <a:rPr lang="fr-FR" sz="1600" dirty="0" smtClean="0"/>
              <a:t>ENVOYER/SEND, </a:t>
            </a:r>
            <a:r>
              <a:rPr lang="fr-FR" sz="1600" dirty="0"/>
              <a:t>un nouvel écran </a:t>
            </a:r>
            <a:r>
              <a:rPr lang="fr-FR" sz="1600" dirty="0" smtClean="0"/>
              <a:t>:</a:t>
            </a:r>
            <a:endParaRPr lang="fr-FR" sz="16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"Vos réponses ont bien été </a:t>
            </a:r>
            <a:r>
              <a:rPr lang="fr-FR" sz="1600" dirty="0" smtClean="0"/>
              <a:t>transmises. Nous vous remercions. »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600" dirty="0"/>
              <a:t>"</a:t>
            </a:r>
            <a:r>
              <a:rPr lang="fr-FR" sz="1600" dirty="0" err="1"/>
              <a:t>Your</a:t>
            </a:r>
            <a:r>
              <a:rPr lang="fr-FR" sz="1600" dirty="0"/>
              <a:t> </a:t>
            </a:r>
            <a:r>
              <a:rPr lang="fr-FR" sz="1600" dirty="0" err="1"/>
              <a:t>answers</a:t>
            </a:r>
            <a:r>
              <a:rPr lang="fr-FR" sz="1600" dirty="0"/>
              <a:t> have been sent. </a:t>
            </a:r>
            <a:r>
              <a:rPr lang="fr-FR" sz="1600" dirty="0" err="1"/>
              <a:t>Thank</a:t>
            </a:r>
            <a:r>
              <a:rPr lang="fr-FR" sz="1600" dirty="0"/>
              <a:t> </a:t>
            </a:r>
            <a:r>
              <a:rPr lang="fr-FR" sz="1600" dirty="0" err="1"/>
              <a:t>you</a:t>
            </a:r>
            <a:r>
              <a:rPr lang="fr-FR" sz="1600" dirty="0"/>
              <a:t>."</a:t>
            </a:r>
          </a:p>
        </p:txBody>
      </p:sp>
      <p:pic>
        <p:nvPicPr>
          <p:cNvPr id="4" name="Image 3" descr="Macintosh HD:Users:Christine:Desktop:LOGO 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83" y="1048987"/>
            <a:ext cx="2810117" cy="53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29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7" y="886968"/>
            <a:ext cx="8590095" cy="3614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8904" y="52564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ne pas mettre dans </a:t>
            </a:r>
            <a:r>
              <a:rPr lang="fr-CA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</a:t>
            </a:r>
            <a:r>
              <a:rPr lang="fr-CA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juste pour info pour calcul </a:t>
            </a:r>
            <a:r>
              <a:rPr lang="fr-CA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 niveau </a:t>
            </a:r>
            <a:r>
              <a:rPr lang="fr-CA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risque</a:t>
            </a:r>
            <a:endParaRPr lang="fr-CA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059" y="642471"/>
            <a:ext cx="86509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Enfin, peux-tu nous envoyer une facture à l'attention de Biomathics, 19 avenue d'Italie 75013 PARIS d'un montant de 1 000€ HT pour la réalisation de cette </a:t>
            </a:r>
            <a:r>
              <a:rPr lang="fr-FR" dirty="0" err="1" smtClean="0"/>
              <a:t>app</a:t>
            </a:r>
            <a:r>
              <a:rPr lang="fr-FR" dirty="0" smtClean="0"/>
              <a:t> stp 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Bien à toi</a:t>
            </a:r>
          </a:p>
          <a:p>
            <a:r>
              <a:rPr lang="fr-FR" dirty="0" smtClean="0"/>
              <a:t>Xine</a:t>
            </a:r>
          </a:p>
          <a:p>
            <a:endParaRPr lang="fr-FR" dirty="0" smtClean="0"/>
          </a:p>
          <a:p>
            <a:r>
              <a:rPr lang="fr-FR" dirty="0" smtClean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5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fr-FR" sz="6000" b="1" dirty="0" smtClean="0">
                <a:latin typeface="Arial"/>
                <a:cs typeface="Arial"/>
              </a:rPr>
              <a:t>QU</a:t>
            </a:r>
            <a:r>
              <a:rPr lang="fr-FR" sz="6000" b="1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6000" b="1" dirty="0" smtClean="0">
                <a:latin typeface="Arial"/>
                <a:cs typeface="Arial"/>
              </a:rPr>
              <a:t>20</a:t>
            </a:r>
          </a:p>
          <a:p>
            <a:pPr marL="0" indent="0" algn="ctr">
              <a:buNone/>
            </a:pPr>
            <a:endParaRPr lang="fr-FR" sz="2000" b="1" dirty="0" smtClean="0">
              <a:latin typeface="Arial"/>
              <a:cs typeface="Arial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4000" dirty="0">
                <a:latin typeface="Arial"/>
                <a:cs typeface="Arial"/>
              </a:rPr>
              <a:t>Auto</a:t>
            </a:r>
            <a:r>
              <a:rPr lang="fr-FR" sz="4000" dirty="0" smtClean="0">
                <a:latin typeface="Arial"/>
                <a:cs typeface="Arial"/>
              </a:rPr>
              <a:t>-Évaluation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4000" dirty="0" smtClean="0">
                <a:latin typeface="Arial"/>
                <a:cs typeface="Arial"/>
              </a:rPr>
              <a:t>de </a:t>
            </a:r>
            <a:r>
              <a:rPr lang="fr-FR" sz="4000" dirty="0">
                <a:latin typeface="Arial"/>
                <a:cs typeface="Arial"/>
              </a:rPr>
              <a:t>l’état de santé </a:t>
            </a:r>
            <a:r>
              <a:rPr lang="fr-FR" sz="4000" dirty="0" smtClean="0">
                <a:latin typeface="Arial"/>
                <a:cs typeface="Arial"/>
              </a:rPr>
              <a:t>et fonctionnel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4000" dirty="0" smtClean="0">
                <a:latin typeface="Arial"/>
                <a:cs typeface="Arial"/>
              </a:rPr>
              <a:t>de </a:t>
            </a:r>
            <a:r>
              <a:rPr lang="fr-FR" sz="4000" dirty="0">
                <a:latin typeface="Arial"/>
                <a:cs typeface="Arial"/>
              </a:rPr>
              <a:t>la personne âgée</a:t>
            </a:r>
          </a:p>
          <a:p>
            <a:pPr marL="0" indent="0" algn="ctr">
              <a:buNone/>
            </a:pPr>
            <a:endParaRPr lang="fr-FR" sz="4000" dirty="0">
              <a:latin typeface="Arial"/>
              <a:cs typeface="Arial"/>
            </a:endParaRPr>
          </a:p>
        </p:txBody>
      </p:sp>
      <p:pic>
        <p:nvPicPr>
          <p:cNvPr id="4" name="Image 3" descr="LOGO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15490"/>
            <a:ext cx="3506199" cy="6883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99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fr-FR" sz="6000" b="1" dirty="0" smtClean="0">
                <a:latin typeface="Arial"/>
                <a:cs typeface="Arial"/>
              </a:rPr>
              <a:t>QU</a:t>
            </a:r>
            <a:r>
              <a:rPr lang="fr-FR" sz="6000" b="1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6000" b="1" dirty="0" smtClean="0">
                <a:latin typeface="Arial"/>
                <a:cs typeface="Arial"/>
              </a:rPr>
              <a:t>20</a:t>
            </a:r>
          </a:p>
          <a:p>
            <a:pPr marL="0" indent="0" algn="ctr">
              <a:buNone/>
            </a:pPr>
            <a:endParaRPr lang="fr-FR" sz="2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fr-FR" sz="4000" dirty="0">
                <a:latin typeface="Arial"/>
                <a:cs typeface="Arial"/>
              </a:rPr>
              <a:t>Self-</a:t>
            </a:r>
            <a:r>
              <a:rPr lang="fr-FR" sz="4000" dirty="0" err="1">
                <a:latin typeface="Arial"/>
                <a:cs typeface="Arial"/>
              </a:rPr>
              <a:t>Assessment</a:t>
            </a:r>
            <a:r>
              <a:rPr lang="fr-FR" sz="4000" dirty="0">
                <a:latin typeface="Arial"/>
                <a:cs typeface="Arial"/>
              </a:rPr>
              <a:t> of </a:t>
            </a:r>
            <a:r>
              <a:rPr lang="fr-FR" sz="4000" dirty="0" err="1">
                <a:latin typeface="Arial"/>
                <a:cs typeface="Arial"/>
              </a:rPr>
              <a:t>health</a:t>
            </a:r>
            <a:r>
              <a:rPr lang="fr-FR" sz="4000" dirty="0">
                <a:latin typeface="Arial"/>
                <a:cs typeface="Arial"/>
              </a:rPr>
              <a:t> and </a:t>
            </a:r>
            <a:r>
              <a:rPr lang="fr-FR" sz="4000" dirty="0" err="1">
                <a:latin typeface="Arial"/>
                <a:cs typeface="Arial"/>
              </a:rPr>
              <a:t>functional</a:t>
            </a:r>
            <a:r>
              <a:rPr lang="fr-FR" sz="4000" dirty="0">
                <a:latin typeface="Arial"/>
                <a:cs typeface="Arial"/>
              </a:rPr>
              <a:t> </a:t>
            </a:r>
            <a:r>
              <a:rPr lang="fr-FR" sz="4000" dirty="0" err="1">
                <a:latin typeface="Arial"/>
                <a:cs typeface="Arial"/>
              </a:rPr>
              <a:t>status</a:t>
            </a:r>
            <a:r>
              <a:rPr lang="fr-FR" sz="4000" dirty="0">
                <a:latin typeface="Arial"/>
                <a:cs typeface="Arial"/>
              </a:rPr>
              <a:t> of </a:t>
            </a:r>
            <a:r>
              <a:rPr lang="fr-FR" sz="4000" dirty="0" err="1">
                <a:latin typeface="Arial"/>
                <a:cs typeface="Arial"/>
              </a:rPr>
              <a:t>older</a:t>
            </a:r>
            <a:r>
              <a:rPr lang="fr-FR" sz="4000" dirty="0">
                <a:latin typeface="Arial"/>
                <a:cs typeface="Arial"/>
              </a:rPr>
              <a:t> </a:t>
            </a:r>
            <a:r>
              <a:rPr lang="fr-FR" sz="4000" dirty="0" err="1">
                <a:latin typeface="Arial"/>
                <a:cs typeface="Arial"/>
              </a:rPr>
              <a:t>adult</a:t>
            </a:r>
            <a:endParaRPr lang="fr-FR" sz="4000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fr-FR" sz="4000" dirty="0">
              <a:latin typeface="Arial"/>
              <a:cs typeface="Arial"/>
            </a:endParaRPr>
          </a:p>
        </p:txBody>
      </p:sp>
      <p:pic>
        <p:nvPicPr>
          <p:cNvPr id="4" name="Image 3" descr="LOGO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15490"/>
            <a:ext cx="3506199" cy="6883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10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écran 2016-06-17 à 09.14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b="5520"/>
          <a:stretch>
            <a:fillRect/>
          </a:stretch>
        </p:blipFill>
        <p:spPr>
          <a:xfrm>
            <a:off x="95424" y="558360"/>
            <a:ext cx="9129896" cy="5986812"/>
          </a:xfrm>
        </p:spPr>
      </p:pic>
      <p:sp>
        <p:nvSpPr>
          <p:cNvPr id="5" name="ZoneTexte 4"/>
          <p:cNvSpPr txBox="1"/>
          <p:nvPr/>
        </p:nvSpPr>
        <p:spPr>
          <a:xfrm>
            <a:off x="4410447" y="647087"/>
            <a:ext cx="2331253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NIVEAU DE FRAGILITÉ :</a:t>
            </a:r>
            <a:endParaRPr lang="fr-FR" sz="2400" b="1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72164" y="5655328"/>
            <a:ext cx="997941" cy="8466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2525090" y="3478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272164" y="5807728"/>
            <a:ext cx="997942" cy="6942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24564" y="2035677"/>
            <a:ext cx="2115646" cy="47506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24564" y="2188077"/>
            <a:ext cx="2009804" cy="32266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24564" y="3800967"/>
            <a:ext cx="272045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24564" y="4694160"/>
            <a:ext cx="272045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07026" y="1762766"/>
            <a:ext cx="8906692" cy="3616374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/>
                <a:cs typeface="Arial"/>
              </a:rPr>
              <a:t>En regard des résultats obtenus, et pour proposer des recommandations adaptées à la situation du patient, les </a:t>
            </a:r>
            <a:r>
              <a:rPr lang="fr-FR" sz="2000" u="sng" dirty="0" smtClean="0">
                <a:latin typeface="Arial"/>
                <a:cs typeface="Arial"/>
              </a:rPr>
              <a:t>tests complémentaires suivants</a:t>
            </a:r>
            <a:r>
              <a:rPr lang="fr-FR" sz="2000" dirty="0" smtClean="0">
                <a:latin typeface="Arial"/>
                <a:cs typeface="Arial"/>
              </a:rPr>
              <a:t> doivent être réalisés :</a:t>
            </a:r>
          </a:p>
          <a:p>
            <a:endParaRPr lang="fr-FR" sz="2000" dirty="0" smtClean="0">
              <a:latin typeface="Arial"/>
              <a:cs typeface="Arial"/>
            </a:endParaRPr>
          </a:p>
          <a:p>
            <a:endParaRPr lang="fr-FR" sz="900" dirty="0" smtClean="0">
              <a:latin typeface="Arial"/>
              <a:cs typeface="Arial"/>
            </a:endParaRPr>
          </a:p>
          <a:p>
            <a:pPr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Question systématique :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 patient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donne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  <a:sym typeface="Webdings" panose="05030102010509060703" pitchFamily="18" charset="2"/>
              </a:rPr>
              <a:t>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mois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  <a:sym typeface="Webdings" panose="05030102010509060703" pitchFamily="18" charset="2"/>
              </a:rPr>
              <a:t> </a:t>
            </a:r>
            <a:r>
              <a:rPr lang="en-CA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l’année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Nutritionnel : Mini </a:t>
            </a:r>
            <a:r>
              <a:rPr lang="fr-FR" sz="2000" dirty="0" err="1" smtClean="0">
                <a:latin typeface="Arial"/>
                <a:cs typeface="Arial"/>
              </a:rPr>
              <a:t>Nutritional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Assessment</a:t>
            </a:r>
            <a:r>
              <a:rPr lang="fr-FR" sz="2000" dirty="0" smtClean="0">
                <a:latin typeface="Arial"/>
                <a:cs typeface="Arial"/>
              </a:rPr>
              <a:t> (Mini MNA)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Cognition    : Short Mini Mental </a:t>
            </a:r>
            <a:r>
              <a:rPr lang="fr-FR" sz="2000" dirty="0" err="1" smtClean="0">
                <a:latin typeface="Arial"/>
                <a:cs typeface="Arial"/>
              </a:rPr>
              <a:t>Status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Examination</a:t>
            </a:r>
            <a:r>
              <a:rPr lang="fr-FR" sz="2000" dirty="0" smtClean="0">
                <a:latin typeface="Arial"/>
                <a:cs typeface="Arial"/>
              </a:rPr>
              <a:t> (S-MMSE)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Humeur      : </a:t>
            </a:r>
            <a:r>
              <a:rPr lang="fr-FR" sz="2000" dirty="0" err="1" smtClean="0">
                <a:latin typeface="Arial"/>
                <a:cs typeface="Arial"/>
              </a:rPr>
              <a:t>Geriatric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Depression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Scale</a:t>
            </a:r>
            <a:r>
              <a:rPr lang="fr-FR" sz="2000" dirty="0" smtClean="0">
                <a:latin typeface="Arial"/>
                <a:cs typeface="Arial"/>
              </a:rPr>
              <a:t> items (4-item GDS)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Mobilité       : Five time </a:t>
            </a:r>
            <a:r>
              <a:rPr lang="fr-FR" sz="2000" dirty="0" err="1" smtClean="0">
                <a:latin typeface="Arial"/>
                <a:cs typeface="Arial"/>
              </a:rPr>
              <a:t>sit</a:t>
            </a:r>
            <a:r>
              <a:rPr lang="fr-FR" sz="2000" dirty="0" smtClean="0">
                <a:latin typeface="Arial"/>
                <a:cs typeface="Arial"/>
              </a:rPr>
              <a:t>-to-stand test (FTSS)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latin typeface="Arial"/>
              <a:cs typeface="Arial"/>
            </a:endParaRPr>
          </a:p>
        </p:txBody>
      </p:sp>
      <p:pic>
        <p:nvPicPr>
          <p:cNvPr id="26" name="Image 25" descr="Capture d’écran 2016-06-17 à 09.3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16" y="694019"/>
            <a:ext cx="1943100" cy="762000"/>
          </a:xfrm>
          <a:prstGeom prst="rect">
            <a:avLst/>
          </a:prstGeom>
        </p:spPr>
      </p:pic>
      <p:pic>
        <p:nvPicPr>
          <p:cNvPr id="27" name="Image 26" descr="LOGO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15490"/>
            <a:ext cx="3506199" cy="688355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18339" y="3800967"/>
            <a:ext cx="1407789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Seuls </a:t>
            </a:r>
            <a:r>
              <a:rPr lang="fr-FR" sz="1200" b="1" dirty="0">
                <a:solidFill>
                  <a:srgbClr val="FF0000"/>
                </a:solidFill>
              </a:rPr>
              <a:t>l</a:t>
            </a:r>
            <a:r>
              <a:rPr lang="fr-FR" sz="1200" b="1" dirty="0" smtClean="0">
                <a:solidFill>
                  <a:srgbClr val="FF0000"/>
                </a:solidFill>
              </a:rPr>
              <a:t>es tests à faire </a:t>
            </a:r>
            <a:r>
              <a:rPr lang="fr-FR" sz="1200" b="1" dirty="0">
                <a:solidFill>
                  <a:srgbClr val="FF0000"/>
                </a:solidFill>
              </a:rPr>
              <a:t>générés automatiquement par </a:t>
            </a:r>
            <a:r>
              <a:rPr lang="fr-FR" sz="1200" b="1" dirty="0" smtClean="0">
                <a:solidFill>
                  <a:srgbClr val="FF0000"/>
                </a:solidFill>
              </a:rPr>
              <a:t>les résultats du questionnaire patient apparaissent ici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3145022" y="2758974"/>
            <a:ext cx="548411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Il s’agit d’un complément d’information systématique a recueillir par la professionnel de sante 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164" y="303392"/>
            <a:ext cx="1942686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/>
              <a:t>SCORE QU</a:t>
            </a:r>
            <a:r>
              <a:rPr lang="fr-FR" sz="3000" b="1" dirty="0" smtClean="0">
                <a:solidFill>
                  <a:srgbClr val="FF0000"/>
                </a:solidFill>
              </a:rPr>
              <a:t>AE</a:t>
            </a:r>
            <a:r>
              <a:rPr lang="fr-FR" sz="3000" b="1" dirty="0" smtClean="0"/>
              <a:t>20  :</a:t>
            </a:r>
            <a:endParaRPr lang="fr-FR" sz="3000" b="1" dirty="0"/>
          </a:p>
        </p:txBody>
      </p:sp>
    </p:spTree>
    <p:extLst>
      <p:ext uri="{BB962C8B-B14F-4D97-AF65-F5344CB8AC3E}">
        <p14:creationId xmlns:p14="http://schemas.microsoft.com/office/powerpoint/2010/main" val="315516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écran 2016-06-17 à 09.14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b="5520"/>
          <a:stretch>
            <a:fillRect/>
          </a:stretch>
        </p:blipFill>
        <p:spPr>
          <a:xfrm>
            <a:off x="95424" y="558360"/>
            <a:ext cx="9129896" cy="5986812"/>
          </a:xfrm>
        </p:spPr>
      </p:pic>
      <p:sp>
        <p:nvSpPr>
          <p:cNvPr id="5" name="ZoneTexte 4"/>
          <p:cNvSpPr txBox="1"/>
          <p:nvPr/>
        </p:nvSpPr>
        <p:spPr>
          <a:xfrm>
            <a:off x="4410447" y="752445"/>
            <a:ext cx="233125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Frailty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level</a:t>
            </a:r>
            <a:endParaRPr lang="fr-FR" sz="2400" b="1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272164" y="5655328"/>
            <a:ext cx="997941" cy="8466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-2525090" y="3478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272164" y="5807728"/>
            <a:ext cx="997942" cy="69422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24564" y="2035677"/>
            <a:ext cx="2115646" cy="47506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24564" y="2188077"/>
            <a:ext cx="2009804" cy="322662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424564" y="3800967"/>
            <a:ext cx="272045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24564" y="4694160"/>
            <a:ext cx="2720458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07026" y="1821162"/>
            <a:ext cx="8906692" cy="3400931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sz="2200" dirty="0" err="1" smtClean="0"/>
              <a:t>Considering</a:t>
            </a:r>
            <a:r>
              <a:rPr lang="fr-FR" sz="2200" dirty="0" smtClean="0"/>
              <a:t> the </a:t>
            </a:r>
            <a:r>
              <a:rPr lang="fr-FR" sz="2200" dirty="0" err="1" smtClean="0"/>
              <a:t>results</a:t>
            </a:r>
            <a:r>
              <a:rPr lang="fr-FR" sz="2200" dirty="0" smtClean="0"/>
              <a:t> </a:t>
            </a:r>
            <a:r>
              <a:rPr lang="fr-FR" sz="2200" dirty="0"/>
              <a:t>and to </a:t>
            </a:r>
            <a:r>
              <a:rPr lang="fr-FR" sz="2200" dirty="0" err="1"/>
              <a:t>make</a:t>
            </a:r>
            <a:r>
              <a:rPr lang="fr-FR" sz="2200" dirty="0"/>
              <a:t> </a:t>
            </a:r>
            <a:r>
              <a:rPr lang="fr-FR" sz="2200" dirty="0" err="1"/>
              <a:t>recommendations</a:t>
            </a:r>
            <a:r>
              <a:rPr lang="fr-FR" sz="2200" dirty="0"/>
              <a:t> </a:t>
            </a:r>
            <a:r>
              <a:rPr lang="fr-FR" sz="2200" dirty="0" err="1" smtClean="0"/>
              <a:t>adapted</a:t>
            </a:r>
            <a:r>
              <a:rPr lang="fr-FR" sz="2200" dirty="0" smtClean="0"/>
              <a:t> to </a:t>
            </a:r>
            <a:r>
              <a:rPr lang="fr-FR" sz="2200" dirty="0"/>
              <a:t>the </a:t>
            </a:r>
            <a:r>
              <a:rPr lang="fr-FR" sz="2200" dirty="0" err="1" smtClean="0"/>
              <a:t>patient's</a:t>
            </a:r>
            <a:r>
              <a:rPr lang="fr-FR" sz="2200" dirty="0" smtClean="0"/>
              <a:t> </a:t>
            </a:r>
            <a:r>
              <a:rPr lang="fr-FR" sz="2200" dirty="0"/>
              <a:t>situation, the </a:t>
            </a:r>
            <a:r>
              <a:rPr lang="fr-FR" sz="2200" dirty="0" err="1"/>
              <a:t>following</a:t>
            </a:r>
            <a:r>
              <a:rPr lang="fr-FR" sz="2200" dirty="0"/>
              <a:t> </a:t>
            </a:r>
            <a:r>
              <a:rPr lang="fr-FR" sz="2200" dirty="0" err="1"/>
              <a:t>additional</a:t>
            </a:r>
            <a:r>
              <a:rPr lang="fr-FR" sz="2200" dirty="0"/>
              <a:t> tests </a:t>
            </a:r>
            <a:r>
              <a:rPr lang="fr-FR" sz="2200" dirty="0" smtClean="0"/>
              <a:t>must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performed</a:t>
            </a:r>
            <a:r>
              <a:rPr lang="fr-FR" sz="2200" dirty="0"/>
              <a:t>:</a:t>
            </a:r>
            <a:br>
              <a:rPr lang="fr-FR" sz="2200" dirty="0"/>
            </a:br>
            <a:endParaRPr lang="fr-FR" sz="2200" dirty="0" smtClean="0"/>
          </a:p>
          <a:p>
            <a:endParaRPr lang="fr-FR" sz="900" dirty="0" smtClean="0">
              <a:latin typeface="Arial"/>
              <a:cs typeface="Arial"/>
            </a:endParaRPr>
          </a:p>
          <a:p>
            <a:pPr indent="-342900">
              <a:buFontTx/>
              <a:buChar char="-"/>
            </a:pPr>
            <a:r>
              <a:rPr lang="fr-FR" sz="2000" dirty="0" err="1" smtClean="0">
                <a:latin typeface="Arial"/>
                <a:cs typeface="Arial"/>
              </a:rPr>
              <a:t>Systematic</a:t>
            </a:r>
            <a:r>
              <a:rPr lang="fr-FR" sz="2000" dirty="0" smtClean="0">
                <a:latin typeface="Arial"/>
                <a:cs typeface="Arial"/>
              </a:rPr>
              <a:t> question :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patient can give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  <a:sym typeface="Webdings" panose="05030102010509060703" pitchFamily="18" charset="2"/>
              </a:rPr>
              <a:t>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month 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  <a:sym typeface="Webdings" panose="05030102010509060703" pitchFamily="18" charset="2"/>
              </a:rPr>
              <a:t> the year</a:t>
            </a:r>
          </a:p>
          <a:p>
            <a:endParaRPr lang="fr-FR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Nutritionnel : Mini </a:t>
            </a:r>
            <a:r>
              <a:rPr lang="fr-FR" sz="2000" dirty="0" err="1" smtClean="0">
                <a:latin typeface="Arial"/>
                <a:cs typeface="Arial"/>
              </a:rPr>
              <a:t>Nutritional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Assessment</a:t>
            </a:r>
            <a:r>
              <a:rPr lang="fr-FR" sz="2000" dirty="0" smtClean="0">
                <a:latin typeface="Arial"/>
                <a:cs typeface="Arial"/>
              </a:rPr>
              <a:t> (Mini MNA)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Arial"/>
                <a:cs typeface="Arial"/>
              </a:rPr>
              <a:t>Cognition    : Short Mini Mental </a:t>
            </a:r>
            <a:r>
              <a:rPr lang="fr-FR" sz="2000" dirty="0" err="1" smtClean="0">
                <a:latin typeface="Arial"/>
                <a:cs typeface="Arial"/>
              </a:rPr>
              <a:t>Status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Examination</a:t>
            </a:r>
            <a:r>
              <a:rPr lang="fr-FR" sz="2000" dirty="0" smtClean="0">
                <a:latin typeface="Arial"/>
                <a:cs typeface="Arial"/>
              </a:rPr>
              <a:t> (S-MMSE)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latin typeface="Arial"/>
                <a:cs typeface="Arial"/>
              </a:rPr>
              <a:t>Mood</a:t>
            </a:r>
            <a:r>
              <a:rPr lang="fr-FR" sz="2000" dirty="0" smtClean="0">
                <a:latin typeface="Arial"/>
                <a:cs typeface="Arial"/>
              </a:rPr>
              <a:t>	     : </a:t>
            </a:r>
            <a:r>
              <a:rPr lang="fr-FR" sz="2000" dirty="0" err="1" smtClean="0">
                <a:latin typeface="Arial"/>
                <a:cs typeface="Arial"/>
              </a:rPr>
              <a:t>Geriatric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Depression</a:t>
            </a:r>
            <a:r>
              <a:rPr lang="fr-FR" sz="2000" dirty="0" smtClean="0">
                <a:latin typeface="Arial"/>
                <a:cs typeface="Arial"/>
              </a:rPr>
              <a:t> </a:t>
            </a:r>
            <a:r>
              <a:rPr lang="fr-FR" sz="2000" dirty="0" err="1" smtClean="0">
                <a:latin typeface="Arial"/>
                <a:cs typeface="Arial"/>
              </a:rPr>
              <a:t>Scale</a:t>
            </a:r>
            <a:r>
              <a:rPr lang="fr-FR" sz="2000" dirty="0" smtClean="0">
                <a:latin typeface="Arial"/>
                <a:cs typeface="Arial"/>
              </a:rPr>
              <a:t> items (4-item GDS)</a:t>
            </a:r>
          </a:p>
          <a:p>
            <a:pPr marL="342900" indent="-342900">
              <a:buFontTx/>
              <a:buChar char="-"/>
            </a:pPr>
            <a:r>
              <a:rPr lang="fr-FR" sz="2000" dirty="0" err="1" smtClean="0">
                <a:latin typeface="Arial"/>
                <a:cs typeface="Arial"/>
              </a:rPr>
              <a:t>Mobility</a:t>
            </a:r>
            <a:r>
              <a:rPr lang="fr-FR" sz="2000" dirty="0" smtClean="0">
                <a:latin typeface="Arial"/>
                <a:cs typeface="Arial"/>
              </a:rPr>
              <a:t>      : Five time </a:t>
            </a:r>
            <a:r>
              <a:rPr lang="fr-FR" sz="2000" dirty="0" err="1" smtClean="0">
                <a:latin typeface="Arial"/>
                <a:cs typeface="Arial"/>
              </a:rPr>
              <a:t>sit</a:t>
            </a:r>
            <a:r>
              <a:rPr lang="fr-FR" sz="2000" dirty="0" smtClean="0">
                <a:latin typeface="Arial"/>
                <a:cs typeface="Arial"/>
              </a:rPr>
              <a:t>-to-stand test (FTSS)</a:t>
            </a:r>
          </a:p>
          <a:p>
            <a:pPr marL="342900" indent="-342900">
              <a:buFontTx/>
              <a:buChar char="-"/>
            </a:pPr>
            <a:endParaRPr lang="fr-FR" sz="2000" dirty="0" smtClean="0">
              <a:latin typeface="Arial"/>
              <a:cs typeface="Arial"/>
            </a:endParaRPr>
          </a:p>
        </p:txBody>
      </p:sp>
      <p:pic>
        <p:nvPicPr>
          <p:cNvPr id="26" name="Image 25" descr="Capture d’écran 2016-06-17 à 09.32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16" y="548029"/>
            <a:ext cx="1943100" cy="762000"/>
          </a:xfrm>
          <a:prstGeom prst="rect">
            <a:avLst/>
          </a:prstGeom>
        </p:spPr>
      </p:pic>
      <p:pic>
        <p:nvPicPr>
          <p:cNvPr id="27" name="Image 26" descr="LOGO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15490"/>
            <a:ext cx="3506199" cy="688355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03741" y="4019952"/>
            <a:ext cx="1407789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Seuls </a:t>
            </a:r>
            <a:r>
              <a:rPr lang="fr-FR" sz="1200" b="1" dirty="0">
                <a:solidFill>
                  <a:srgbClr val="FF0000"/>
                </a:solidFill>
              </a:rPr>
              <a:t>l</a:t>
            </a:r>
            <a:r>
              <a:rPr lang="fr-FR" sz="1200" b="1" dirty="0" smtClean="0">
                <a:solidFill>
                  <a:srgbClr val="FF0000"/>
                </a:solidFill>
              </a:rPr>
              <a:t>es tests à faire </a:t>
            </a:r>
            <a:r>
              <a:rPr lang="fr-FR" sz="1200" b="1" dirty="0">
                <a:solidFill>
                  <a:srgbClr val="FF0000"/>
                </a:solidFill>
              </a:rPr>
              <a:t>générés automatiquement par </a:t>
            </a:r>
            <a:r>
              <a:rPr lang="fr-FR" sz="1200" b="1" dirty="0" smtClean="0">
                <a:solidFill>
                  <a:srgbClr val="FF0000"/>
                </a:solidFill>
              </a:rPr>
              <a:t>les résultats du questionnaire patient apparaissent ici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3629608" y="2528141"/>
            <a:ext cx="548411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Il s’agit d’un complément d’information systématique a recueillir par la professionnel de sante 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164" y="186600"/>
            <a:ext cx="1942686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000" b="1" dirty="0" smtClean="0"/>
              <a:t>QU</a:t>
            </a:r>
            <a:r>
              <a:rPr lang="fr-FR" sz="3000" b="1" dirty="0" smtClean="0">
                <a:solidFill>
                  <a:srgbClr val="FF0000"/>
                </a:solidFill>
              </a:rPr>
              <a:t>AE</a:t>
            </a:r>
            <a:r>
              <a:rPr lang="fr-FR" sz="3000" b="1" dirty="0" smtClean="0"/>
              <a:t>20</a:t>
            </a:r>
          </a:p>
          <a:p>
            <a:r>
              <a:rPr lang="fr-FR" sz="3000" b="1" dirty="0" smtClean="0"/>
              <a:t>score</a:t>
            </a:r>
            <a:endParaRPr lang="fr-FR" sz="3000" b="1" dirty="0"/>
          </a:p>
        </p:txBody>
      </p:sp>
    </p:spTree>
    <p:extLst>
      <p:ext uri="{BB962C8B-B14F-4D97-AF65-F5344CB8AC3E}">
        <p14:creationId xmlns:p14="http://schemas.microsoft.com/office/powerpoint/2010/main" val="373162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277" y="753267"/>
            <a:ext cx="8229600" cy="510367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fr-FR" sz="2400" dirty="0" smtClean="0">
                <a:latin typeface="Arial"/>
                <a:cs typeface="Arial"/>
              </a:rPr>
              <a:t>L’évaluation QU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2400" dirty="0" smtClean="0">
                <a:latin typeface="Arial"/>
                <a:cs typeface="Arial"/>
              </a:rPr>
              <a:t>20 est maintenant complète.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Au regard des résultats des tests complémentaires, voici les recommandations adaptées aux besoins du patient :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/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RECOMMANDATIONS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smtClean="0">
                <a:latin typeface="Arial"/>
                <a:cs typeface="Arial"/>
              </a:rPr>
              <a:t>QU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2400" dirty="0" smtClean="0">
                <a:latin typeface="Arial"/>
                <a:cs typeface="Arial"/>
              </a:rPr>
              <a:t>20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  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endParaRPr lang="fr-FR" sz="2400" dirty="0">
              <a:latin typeface="Arial"/>
              <a:cs typeface="Arial"/>
            </a:endParaRPr>
          </a:p>
        </p:txBody>
      </p:sp>
      <p:pic>
        <p:nvPicPr>
          <p:cNvPr id="4" name="Image 3" descr="Capture d’écran 2016-06-17 à 09.1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48" y="5369422"/>
            <a:ext cx="1234452" cy="923330"/>
          </a:xfrm>
          <a:prstGeom prst="rect">
            <a:avLst/>
          </a:prstGeom>
        </p:spPr>
      </p:pic>
      <p:pic>
        <p:nvPicPr>
          <p:cNvPr id="7" name="Image 6" descr="LOG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549"/>
            <a:ext cx="3506199" cy="6883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2277" y="5369422"/>
            <a:ext cx="1201135" cy="923330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Score P7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65131" y="3819036"/>
            <a:ext cx="2572675" cy="175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Afficher ici le score P7 et ER2  plus la recommandation pour P7 et niveau de risque pour ER2 (cf. prochaines diapo)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8"/>
          <p:cNvSpPr txBox="1"/>
          <p:nvPr/>
        </p:nvSpPr>
        <p:spPr>
          <a:xfrm>
            <a:off x="4727496" y="5395275"/>
            <a:ext cx="1435560" cy="923330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Score </a:t>
            </a:r>
            <a:r>
              <a:rPr lang="fr-CA" dirty="0"/>
              <a:t>ER</a:t>
            </a:r>
            <a:r>
              <a:rPr lang="fr-CA" baseline="30000" dirty="0"/>
              <a:t>2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5" name="Elbow Connector 4"/>
          <p:cNvCxnSpPr>
            <a:stCxn id="10" idx="1"/>
            <a:endCxn id="9" idx="0"/>
          </p:cNvCxnSpPr>
          <p:nvPr/>
        </p:nvCxnSpPr>
        <p:spPr>
          <a:xfrm rot="10800000" flipV="1">
            <a:off x="1072845" y="4696200"/>
            <a:ext cx="792286" cy="6732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3"/>
            <a:endCxn id="11" idx="0"/>
          </p:cNvCxnSpPr>
          <p:nvPr/>
        </p:nvCxnSpPr>
        <p:spPr>
          <a:xfrm>
            <a:off x="4437806" y="4696200"/>
            <a:ext cx="1007470" cy="699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2277" y="753267"/>
            <a:ext cx="8229600" cy="510367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fr-FR" sz="2400" dirty="0">
                <a:latin typeface="Arial"/>
                <a:cs typeface="Arial"/>
              </a:rPr>
              <a:t>The </a:t>
            </a:r>
            <a:r>
              <a:rPr lang="fr-FR" sz="2400" dirty="0" smtClean="0">
                <a:latin typeface="Arial"/>
                <a:cs typeface="Arial"/>
              </a:rPr>
              <a:t>QU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2400" dirty="0" smtClean="0">
                <a:latin typeface="Arial"/>
                <a:cs typeface="Arial"/>
              </a:rPr>
              <a:t>20 </a:t>
            </a:r>
            <a:r>
              <a:rPr lang="fr-FR" sz="2400" dirty="0" err="1">
                <a:latin typeface="Arial"/>
                <a:cs typeface="Arial"/>
              </a:rPr>
              <a:t>evaluation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is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now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 smtClean="0">
                <a:latin typeface="Arial"/>
                <a:cs typeface="Arial"/>
              </a:rPr>
              <a:t>complete</a:t>
            </a:r>
            <a:r>
              <a:rPr lang="fr-FR" sz="2400" dirty="0">
                <a:latin typeface="Arial"/>
                <a:cs typeface="Arial"/>
              </a:rPr>
              <a:t>.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Considering</a:t>
            </a:r>
            <a:r>
              <a:rPr lang="fr-FR" sz="2400" dirty="0">
                <a:latin typeface="Arial"/>
                <a:cs typeface="Arial"/>
              </a:rPr>
              <a:t> the </a:t>
            </a:r>
            <a:r>
              <a:rPr lang="fr-FR" sz="2400" dirty="0" err="1">
                <a:latin typeface="Arial"/>
                <a:cs typeface="Arial"/>
              </a:rPr>
              <a:t>results</a:t>
            </a:r>
            <a:r>
              <a:rPr lang="fr-FR" sz="2400" dirty="0">
                <a:latin typeface="Arial"/>
                <a:cs typeface="Arial"/>
              </a:rPr>
              <a:t> of </a:t>
            </a:r>
            <a:r>
              <a:rPr lang="fr-FR" sz="2400" dirty="0" err="1">
                <a:latin typeface="Arial"/>
                <a:cs typeface="Arial"/>
              </a:rPr>
              <a:t>additional</a:t>
            </a:r>
            <a:r>
              <a:rPr lang="fr-FR" sz="2400" dirty="0">
                <a:latin typeface="Arial"/>
                <a:cs typeface="Arial"/>
              </a:rPr>
              <a:t> tests</a:t>
            </a:r>
            <a:r>
              <a:rPr lang="fr-FR" sz="2400" dirty="0" smtClean="0">
                <a:latin typeface="Arial"/>
                <a:cs typeface="Arial"/>
              </a:rPr>
              <a:t>, </a:t>
            </a:r>
            <a:r>
              <a:rPr lang="fr-FR" sz="2400" dirty="0" err="1" smtClean="0">
                <a:latin typeface="Arial"/>
                <a:cs typeface="Arial"/>
              </a:rPr>
              <a:t>here</a:t>
            </a:r>
            <a:r>
              <a:rPr lang="fr-FR" sz="2400" dirty="0" smtClean="0">
                <a:latin typeface="Arial"/>
                <a:cs typeface="Arial"/>
              </a:rPr>
              <a:t> are the </a:t>
            </a:r>
            <a:r>
              <a:rPr lang="fr-FR" sz="2400" dirty="0" err="1" smtClean="0">
                <a:latin typeface="Arial"/>
                <a:cs typeface="Arial"/>
              </a:rPr>
              <a:t>recommendations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 err="1" smtClean="0">
                <a:latin typeface="Arial"/>
                <a:cs typeface="Arial"/>
              </a:rPr>
              <a:t>adapted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>
                <a:latin typeface="Arial"/>
                <a:cs typeface="Arial"/>
              </a:rPr>
              <a:t>to </a:t>
            </a:r>
            <a:r>
              <a:rPr lang="fr-FR" sz="2400" dirty="0" err="1" smtClean="0">
                <a:latin typeface="Arial"/>
                <a:cs typeface="Arial"/>
              </a:rPr>
              <a:t>patient’s</a:t>
            </a:r>
            <a:r>
              <a:rPr lang="fr-FR" sz="2400" dirty="0" smtClean="0">
                <a:latin typeface="Arial"/>
                <a:cs typeface="Arial"/>
              </a:rPr>
              <a:t> </a:t>
            </a:r>
            <a:r>
              <a:rPr lang="fr-FR" sz="2400" dirty="0" err="1" smtClean="0">
                <a:latin typeface="Arial"/>
                <a:cs typeface="Arial"/>
              </a:rPr>
              <a:t>needs</a:t>
            </a:r>
            <a:r>
              <a:rPr lang="fr-FR" sz="2400" dirty="0" smtClean="0">
                <a:latin typeface="Arial"/>
                <a:cs typeface="Arial"/>
              </a:rPr>
              <a:t>: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/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RECOMMENDATIONS QU</a:t>
            </a:r>
            <a:r>
              <a:rPr lang="fr-FR" sz="2400" dirty="0" smtClean="0">
                <a:solidFill>
                  <a:srgbClr val="FF0000"/>
                </a:solidFill>
                <a:latin typeface="Arial"/>
                <a:cs typeface="Arial"/>
              </a:rPr>
              <a:t>AE</a:t>
            </a:r>
            <a:r>
              <a:rPr lang="fr-FR" sz="2400" dirty="0" smtClean="0">
                <a:latin typeface="Arial"/>
                <a:cs typeface="Arial"/>
              </a:rPr>
              <a:t>20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  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br>
              <a:rPr lang="fr-FR" sz="2400" dirty="0" smtClean="0">
                <a:latin typeface="Arial"/>
                <a:cs typeface="Arial"/>
              </a:rPr>
            </a:br>
            <a:r>
              <a:rPr lang="fr-FR" sz="2400" dirty="0" smtClean="0">
                <a:latin typeface="Arial"/>
                <a:cs typeface="Arial"/>
              </a:rPr>
              <a:t>-</a:t>
            </a:r>
            <a:endParaRPr lang="fr-FR" sz="2400" dirty="0">
              <a:latin typeface="Arial"/>
              <a:cs typeface="Arial"/>
            </a:endParaRPr>
          </a:p>
        </p:txBody>
      </p:sp>
      <p:pic>
        <p:nvPicPr>
          <p:cNvPr id="4" name="Image 3" descr="Capture d’écran 2016-06-17 à 09.1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48" y="5369422"/>
            <a:ext cx="1234452" cy="923330"/>
          </a:xfrm>
          <a:prstGeom prst="rect">
            <a:avLst/>
          </a:prstGeom>
        </p:spPr>
      </p:pic>
      <p:pic>
        <p:nvPicPr>
          <p:cNvPr id="7" name="Image 6" descr="LOG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00" y="-549"/>
            <a:ext cx="3506199" cy="6883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5424" y="6589484"/>
            <a:ext cx="449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>
                <a:latin typeface="Arial"/>
                <a:cs typeface="Arial"/>
              </a:rPr>
              <a:t>Copyrights BIOMATHICS</a:t>
            </a:r>
            <a:r>
              <a:rPr lang="fr-FR" sz="1200" i="1" baseline="30000" dirty="0" smtClean="0">
                <a:latin typeface="Arial"/>
                <a:cs typeface="Arial"/>
              </a:rPr>
              <a:t>©</a:t>
            </a:r>
            <a:endParaRPr lang="fr-FR" sz="1200" i="1" baseline="30000" dirty="0">
              <a:latin typeface="Arial"/>
              <a:cs typeface="Arial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2277" y="5369422"/>
            <a:ext cx="1201135" cy="923330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Score P7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865131" y="3819036"/>
            <a:ext cx="2572675" cy="1754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Afficher ici le score P7 et ER2  plus la recommandation pour P7 et niveau de risque pour ER2 (cf. prochaines diapo)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ZoneTexte 8"/>
          <p:cNvSpPr txBox="1"/>
          <p:nvPr/>
        </p:nvSpPr>
        <p:spPr>
          <a:xfrm>
            <a:off x="4727496" y="5395275"/>
            <a:ext cx="1435560" cy="923330"/>
          </a:xfrm>
          <a:prstGeom prst="rect">
            <a:avLst/>
          </a:prstGeom>
          <a:solidFill>
            <a:srgbClr val="DDD9C3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Score </a:t>
            </a:r>
            <a:r>
              <a:rPr lang="fr-CA" dirty="0"/>
              <a:t>ER</a:t>
            </a:r>
            <a:r>
              <a:rPr lang="fr-CA" baseline="30000" dirty="0"/>
              <a:t>2</a:t>
            </a:r>
            <a:endParaRPr lang="en-US" dirty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5" name="Elbow Connector 4"/>
          <p:cNvCxnSpPr>
            <a:stCxn id="10" idx="1"/>
            <a:endCxn id="9" idx="0"/>
          </p:cNvCxnSpPr>
          <p:nvPr/>
        </p:nvCxnSpPr>
        <p:spPr>
          <a:xfrm rot="10800000" flipV="1">
            <a:off x="1072845" y="4696200"/>
            <a:ext cx="792286" cy="6732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3"/>
            <a:endCxn id="11" idx="0"/>
          </p:cNvCxnSpPr>
          <p:nvPr/>
        </p:nvCxnSpPr>
        <p:spPr>
          <a:xfrm>
            <a:off x="4437806" y="4696200"/>
            <a:ext cx="1007470" cy="699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184" y="-428"/>
            <a:ext cx="82661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calcul du score </a:t>
            </a:r>
            <a:r>
              <a:rPr lang="fr-CA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P-7</a:t>
            </a:r>
            <a:r>
              <a:rPr lang="fr-CA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fait </a:t>
            </a: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à partir des réponses du questionnaire rempli par le patient uniquement :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âge supérieur ou égal à 85 ans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homme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un item oui entre question 7 et 15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question 6 oui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question 10 Oui + question 13 oui + question 19 Non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question 6 Oui + case cocher Parent ou Ami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 question 10 Oui : 1 point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Il faut indiquer le score  et écrire si Score ≥3 :</a:t>
            </a:r>
            <a:r>
              <a:rPr lang="fr-CA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Contacter le référent local du programme de </a:t>
            </a:r>
            <a:r>
              <a:rPr lang="fr-CA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fr-CA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outien à l'</a:t>
            </a:r>
            <a:r>
              <a:rPr lang="fr-CA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fr-CA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utonomie de la </a:t>
            </a:r>
            <a:r>
              <a:rPr lang="fr-CA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fr-CA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ersonne </a:t>
            </a:r>
            <a:r>
              <a:rPr lang="fr-CA" b="1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fr-CA" u="sng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gée</a:t>
            </a:r>
            <a:r>
              <a:rPr lang="fr-CA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pour une évolution supplémentaire et mise en place au besoin d'aides appropriées</a:t>
            </a:r>
            <a:endParaRPr lang="fr-CA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r>
              <a:rPr lang="fr-C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 calcul du </a:t>
            </a: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score (/6) </a:t>
            </a:r>
            <a:r>
              <a:rPr lang="fr-CA" dirty="0" smtClean="0"/>
              <a:t>ER</a:t>
            </a:r>
            <a:r>
              <a:rPr lang="fr-CA" baseline="30000" dirty="0" smtClean="0"/>
              <a:t>2</a:t>
            </a:r>
            <a:r>
              <a:rPr lang="fr-CA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A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fait </a:t>
            </a:r>
            <a:r>
              <a:rPr lang="fr-CA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à partir des réponses du questionnaire rempli par le </a:t>
            </a:r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professionnel de sante:</a:t>
            </a:r>
          </a:p>
          <a:p>
            <a:r>
              <a:rPr lang="fr-CA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score se calcul de la manière suivante 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 ≥ 85 ans                                                                     :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Sexe Homme                                                                     :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Aide a domicile </a:t>
            </a:r>
            <a:r>
              <a:rPr lang="fr-CA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(questionnaire </a:t>
            </a: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 question 6)              :1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 de médicaments jour ≥ 5                                       :1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Incapable de donner mois et/ou année                              :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CA" sz="1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Antécédents de chute (questionnaire patient question 20)  :1 </a:t>
            </a:r>
            <a:endParaRPr lang="fr-CA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CA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plus du score il faut donner l’information supplémentaire :</a:t>
            </a:r>
          </a:p>
          <a:p>
            <a:r>
              <a:rPr lang="fr-CA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Risque de parcours de soins compliqué : Faible ou Modéré ou Élevé </a:t>
            </a:r>
            <a:r>
              <a:rPr lang="fr-CA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(cette réponse dépend de la combinaison des 6 items du score –voir diapo suivante pour calcul)</a:t>
            </a:r>
          </a:p>
        </p:txBody>
      </p:sp>
    </p:spTree>
    <p:extLst>
      <p:ext uri="{BB962C8B-B14F-4D97-AF65-F5344CB8AC3E}">
        <p14:creationId xmlns:p14="http://schemas.microsoft.com/office/powerpoint/2010/main" val="2407937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452</Words>
  <Application>Microsoft Macintosh PowerPoint</Application>
  <PresentationFormat>Présentation à l'écran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L’évaluation QUAE20 est maintenant complète. Au regard des résultats des tests complémentaires, voici les recommandations adaptées aux besoins du patient :  RECOMMANDATIONS QUAE20 -   - - -</vt:lpstr>
      <vt:lpstr>The QUAE20 evaluation is now complete. Considering the results of additional tests, here are the recommendations adapted to patient’s needs:  RECOMMENDATIONS QUAE20 -   - - -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Christine 'xine' Vilcocq</dc:creator>
  <cp:lastModifiedBy>Christine 'xine' Vilcocq</cp:lastModifiedBy>
  <cp:revision>47</cp:revision>
  <dcterms:created xsi:type="dcterms:W3CDTF">2016-06-17T07:13:20Z</dcterms:created>
  <dcterms:modified xsi:type="dcterms:W3CDTF">2016-06-20T18:16:10Z</dcterms:modified>
</cp:coreProperties>
</file>