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omfortaa" panose="020B0604020202020204" charset="0"/>
      <p:regular r:id="rId24"/>
      <p:bold r:id="rId25"/>
    </p:embeddedFont>
    <p:embeddedFont>
      <p:font typeface="Pacifico" panose="020B0604020202020204" charset="0"/>
      <p:regular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dacdc1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dacdc1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dacdc184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dacdc184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dacdc184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ddacdc184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ddacdc18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ddacdc184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ddacdc18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ddacdc18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ddacdc184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ddacdc184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ddacdc184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ddacdc184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ddacdc184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ddacdc184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dacdc184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ddacdc184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ddacdc184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ddacdc184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ddacdc184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ddacdc184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ddacdc18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ddacdc18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ddacdc184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ddacdc184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ddacdc18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ddacdc18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ddacdc18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ddacdc18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dacdc184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dacdc184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dacdc184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dacdc184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dacdc184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dacdc184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dacdc184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dacdc184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dacdc184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dacdc184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dacdc184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dacdc184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egi.org.mx/programas/accidentes/?ps=Microdato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s://www.inegi.org.mx/app/descarga/" TargetMode="External"/><Relationship Id="rId4" Type="http://schemas.openxmlformats.org/officeDocument/2006/relationships/hyperlink" Target="https://datos.cdmx.gob.mx/explore/dataset/incidentes-viales-c5/tabl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99700" y="2017325"/>
            <a:ext cx="8520600" cy="6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Traffic Accidents in Mexico</a:t>
            </a:r>
            <a:endParaRPr sz="36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814400" y="2705225"/>
            <a:ext cx="5515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Team: Pandroits </a:t>
            </a:r>
            <a:endParaRPr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t="18208" b="25051"/>
          <a:stretch/>
        </p:blipFill>
        <p:spPr>
          <a:xfrm>
            <a:off x="6849050" y="4230300"/>
            <a:ext cx="2294951" cy="9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body" idx="4294967295"/>
          </p:nvPr>
        </p:nvSpPr>
        <p:spPr>
          <a:xfrm>
            <a:off x="0" y="4619750"/>
            <a:ext cx="6849000" cy="577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4601" y="4619750"/>
            <a:ext cx="2295000" cy="57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Jésica Edith Tapia Reyes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Carlos Herrera Sosa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223800" y="279600"/>
            <a:ext cx="8696400" cy="4578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cxnSp>
        <p:nvCxnSpPr>
          <p:cNvPr id="134" name="Google Shape;134;p22"/>
          <p:cNvCxnSpPr/>
          <p:nvPr/>
        </p:nvCxnSpPr>
        <p:spPr>
          <a:xfrm>
            <a:off x="438000" y="1038425"/>
            <a:ext cx="79800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25" y="1588901"/>
            <a:ext cx="2329725" cy="28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438000" y="382800"/>
            <a:ext cx="87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omfortaa"/>
                <a:ea typeface="Comfortaa"/>
                <a:cs typeface="Comfortaa"/>
                <a:sym typeface="Comfortaa"/>
              </a:rPr>
              <a:t>Data Frame</a:t>
            </a:r>
            <a:endParaRPr sz="36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722" y="1588899"/>
            <a:ext cx="2787143" cy="281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2"/>
          <p:cNvCxnSpPr/>
          <p:nvPr/>
        </p:nvCxnSpPr>
        <p:spPr>
          <a:xfrm>
            <a:off x="3027100" y="1566150"/>
            <a:ext cx="3000" cy="28566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285600" y="1147996"/>
            <a:ext cx="21786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mfortaa"/>
                <a:ea typeface="Comfortaa"/>
                <a:cs typeface="Comfortaa"/>
                <a:sym typeface="Comfortaa"/>
              </a:rPr>
              <a:t>1. Holyday of Vs Not</a:t>
            </a:r>
            <a:endParaRPr sz="14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0" name="Google Shape;140;p22"/>
          <p:cNvCxnSpPr/>
          <p:nvPr/>
        </p:nvCxnSpPr>
        <p:spPr>
          <a:xfrm>
            <a:off x="6456100" y="1566150"/>
            <a:ext cx="3000" cy="28566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1950" y="1588900"/>
            <a:ext cx="1696039" cy="295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296725" y="1164721"/>
            <a:ext cx="21786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mfortaa"/>
                <a:ea typeface="Comfortaa"/>
                <a:cs typeface="Comfortaa"/>
                <a:sym typeface="Comfortaa"/>
              </a:rPr>
              <a:t>2. Types of holidays</a:t>
            </a:r>
            <a:endParaRPr sz="14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6649525" y="1164721"/>
            <a:ext cx="21786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mfortaa"/>
                <a:ea typeface="Comfortaa"/>
                <a:cs typeface="Comfortaa"/>
                <a:sym typeface="Comfortaa"/>
              </a:rPr>
              <a:t>3. Week Days</a:t>
            </a:r>
            <a:endParaRPr sz="14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285600" y="4516300"/>
            <a:ext cx="57984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Comfortaa"/>
                <a:ea typeface="Comfortaa"/>
                <a:cs typeface="Comfortaa"/>
                <a:sym typeface="Comfortaa"/>
              </a:rPr>
              <a:t>Note: Holidays = Every day off including Christmas / Holy Week / National Day, etc.  </a:t>
            </a:r>
            <a:endParaRPr sz="9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223800" y="279600"/>
            <a:ext cx="8696400" cy="4578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highlight>
                <a:srgbClr val="0000FF"/>
              </a:highlight>
            </a:endParaRPr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438001" y="687600"/>
            <a:ext cx="616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000000"/>
              </a:solidFill>
            </a:endParaRPr>
          </a:p>
        </p:txBody>
      </p:sp>
      <p:cxnSp>
        <p:nvCxnSpPr>
          <p:cNvPr id="151" name="Google Shape;151;p23"/>
          <p:cNvCxnSpPr/>
          <p:nvPr/>
        </p:nvCxnSpPr>
        <p:spPr>
          <a:xfrm>
            <a:off x="438000" y="1038425"/>
            <a:ext cx="79800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438000" y="382800"/>
            <a:ext cx="87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omfortaa"/>
                <a:ea typeface="Comfortaa"/>
                <a:cs typeface="Comfortaa"/>
                <a:sym typeface="Comfortaa"/>
              </a:rPr>
              <a:t>Tests: if p value is low...</a:t>
            </a:r>
            <a:endParaRPr sz="36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511675" y="1137625"/>
            <a:ext cx="32448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mfortaa"/>
                <a:ea typeface="Comfortaa"/>
                <a:cs typeface="Comfortaa"/>
                <a:sym typeface="Comfortaa"/>
              </a:rPr>
              <a:t>1. Chi Test - Week Days</a:t>
            </a:r>
            <a:endParaRPr sz="14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r="44558" b="36844"/>
          <a:stretch/>
        </p:blipFill>
        <p:spPr>
          <a:xfrm>
            <a:off x="332069" y="1844350"/>
            <a:ext cx="3112325" cy="20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t="60214"/>
          <a:stretch/>
        </p:blipFill>
        <p:spPr>
          <a:xfrm>
            <a:off x="3462325" y="1725250"/>
            <a:ext cx="5333924" cy="18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223800" y="279600"/>
            <a:ext cx="8696400" cy="4578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highlight>
                <a:srgbClr val="0000FF"/>
              </a:highlight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100" y="1898225"/>
            <a:ext cx="5781975" cy="215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4"/>
          <p:cNvCxnSpPr/>
          <p:nvPr/>
        </p:nvCxnSpPr>
        <p:spPr>
          <a:xfrm>
            <a:off x="438000" y="1038425"/>
            <a:ext cx="79800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438000" y="382800"/>
            <a:ext cx="87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omfortaa"/>
                <a:ea typeface="Comfortaa"/>
                <a:cs typeface="Comfortaa"/>
                <a:sym typeface="Comfortaa"/>
              </a:rPr>
              <a:t>Tests:</a:t>
            </a:r>
            <a:endParaRPr sz="36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223800" y="279600"/>
            <a:ext cx="8696400" cy="4578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highlight>
                <a:srgbClr val="0000FF"/>
              </a:highlight>
            </a:endParaRPr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438001" y="687600"/>
            <a:ext cx="616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000000"/>
              </a:solidFill>
            </a:endParaRPr>
          </a:p>
        </p:txBody>
      </p:sp>
      <p:cxnSp>
        <p:nvCxnSpPr>
          <p:cNvPr id="170" name="Google Shape;170;p25"/>
          <p:cNvCxnSpPr/>
          <p:nvPr/>
        </p:nvCxnSpPr>
        <p:spPr>
          <a:xfrm>
            <a:off x="438000" y="1038425"/>
            <a:ext cx="79800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438000" y="382800"/>
            <a:ext cx="87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omfortaa"/>
                <a:ea typeface="Comfortaa"/>
                <a:cs typeface="Comfortaa"/>
                <a:sym typeface="Comfortaa"/>
              </a:rPr>
              <a:t>Tests: if p value is low...</a:t>
            </a:r>
            <a:endParaRPr sz="36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285600" y="1148000"/>
            <a:ext cx="37581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mfortaa"/>
                <a:ea typeface="Comfortaa"/>
                <a:cs typeface="Comfortaa"/>
                <a:sym typeface="Comfortaa"/>
              </a:rPr>
              <a:t>2. T Test - Median Holyday of Vs No  </a:t>
            </a:r>
            <a:endParaRPr sz="14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l="2447" r="27812"/>
          <a:stretch/>
        </p:blipFill>
        <p:spPr>
          <a:xfrm>
            <a:off x="1098672" y="1582178"/>
            <a:ext cx="6658650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/>
          <p:nvPr/>
        </p:nvSpPr>
        <p:spPr>
          <a:xfrm>
            <a:off x="1757500" y="3369875"/>
            <a:ext cx="6062400" cy="1370700"/>
          </a:xfrm>
          <a:prstGeom prst="flowChartAlternate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223800" y="279600"/>
            <a:ext cx="8696400" cy="4578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highlight>
                <a:srgbClr val="0000FF"/>
              </a:highlight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250" y="1038425"/>
            <a:ext cx="6449551" cy="3710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6"/>
          <p:cNvCxnSpPr/>
          <p:nvPr/>
        </p:nvCxnSpPr>
        <p:spPr>
          <a:xfrm>
            <a:off x="438000" y="1038425"/>
            <a:ext cx="79800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438000" y="382800"/>
            <a:ext cx="87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omfortaa"/>
                <a:ea typeface="Comfortaa"/>
                <a:cs typeface="Comfortaa"/>
                <a:sym typeface="Comfortaa"/>
              </a:rPr>
              <a:t>Tests feriado x tipo:</a:t>
            </a:r>
            <a:endParaRPr sz="36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223800" y="355800"/>
            <a:ext cx="8696400" cy="4578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highlight>
                <a:srgbClr val="0000FF"/>
              </a:highlight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438001" y="687600"/>
            <a:ext cx="616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000000"/>
              </a:solidFill>
            </a:endParaRPr>
          </a:p>
        </p:txBody>
      </p:sp>
      <p:cxnSp>
        <p:nvCxnSpPr>
          <p:cNvPr id="189" name="Google Shape;189;p27"/>
          <p:cNvCxnSpPr/>
          <p:nvPr/>
        </p:nvCxnSpPr>
        <p:spPr>
          <a:xfrm>
            <a:off x="438000" y="1038425"/>
            <a:ext cx="79800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438000" y="382800"/>
            <a:ext cx="87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omfortaa"/>
                <a:ea typeface="Comfortaa"/>
                <a:cs typeface="Comfortaa"/>
                <a:sym typeface="Comfortaa"/>
              </a:rPr>
              <a:t>Tests:</a:t>
            </a:r>
            <a:endParaRPr sz="36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511675" y="1137625"/>
            <a:ext cx="32448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mfortaa"/>
                <a:ea typeface="Comfortaa"/>
                <a:cs typeface="Comfortaa"/>
                <a:sym typeface="Comfortaa"/>
              </a:rPr>
              <a:t>3. Chi Test - Types of holidays </a:t>
            </a:r>
            <a:endParaRPr sz="14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25" y="1644350"/>
            <a:ext cx="3107250" cy="28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6475" y="1561425"/>
            <a:ext cx="5071525" cy="21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223800" y="279600"/>
            <a:ext cx="8696400" cy="4578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highlight>
                <a:srgbClr val="0000FF"/>
              </a:highlight>
            </a:endParaRPr>
          </a:p>
        </p:txBody>
      </p:sp>
      <p:cxnSp>
        <p:nvCxnSpPr>
          <p:cNvPr id="199" name="Google Shape;199;p28"/>
          <p:cNvCxnSpPr/>
          <p:nvPr/>
        </p:nvCxnSpPr>
        <p:spPr>
          <a:xfrm>
            <a:off x="438000" y="1038425"/>
            <a:ext cx="79800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438000" y="382800"/>
            <a:ext cx="87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omfortaa"/>
                <a:ea typeface="Comfortaa"/>
                <a:cs typeface="Comfortaa"/>
                <a:sym typeface="Comfortaa"/>
              </a:rPr>
              <a:t>Result:</a:t>
            </a:r>
            <a:endParaRPr sz="36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1702950" y="431825"/>
            <a:ext cx="5738100" cy="27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omfortaa"/>
                <a:ea typeface="Comfortaa"/>
                <a:cs typeface="Comfortaa"/>
                <a:sym typeface="Comfortaa"/>
              </a:rPr>
              <a:t>Guess what…</a:t>
            </a:r>
            <a:endParaRPr sz="36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omfortaa"/>
                <a:ea typeface="Comfortaa"/>
                <a:cs typeface="Comfortaa"/>
                <a:sym typeface="Comfortaa"/>
              </a:rPr>
              <a:t>Holidays do not drives accidents</a:t>
            </a:r>
            <a:endParaRPr sz="36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omfortaa"/>
                <a:ea typeface="Comfortaa"/>
                <a:cs typeface="Comfortaa"/>
                <a:sym typeface="Comfortaa"/>
              </a:rPr>
              <a:t>We are safe.</a:t>
            </a:r>
            <a:endParaRPr sz="3600"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omfortaa"/>
                <a:ea typeface="Comfortaa"/>
                <a:cs typeface="Comfortaa"/>
                <a:sym typeface="Comfortaa"/>
              </a:rPr>
              <a:t>But...How can we explain accidents?</a:t>
            </a:r>
            <a:endParaRPr sz="3000"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6572250" cy="38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2400" y="1893775"/>
            <a:ext cx="2009892" cy="1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223800" y="279600"/>
            <a:ext cx="8696400" cy="47445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omfortaa"/>
                <a:ea typeface="Comfortaa"/>
                <a:cs typeface="Comfortaa"/>
                <a:sym typeface="Comfortaa"/>
              </a:rPr>
              <a:t>But...How can we explain accidents?</a:t>
            </a:r>
            <a:endParaRPr sz="3000"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00" y="1186250"/>
            <a:ext cx="7926036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223800" y="279600"/>
            <a:ext cx="8696400" cy="47445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155850" y="445025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omfortaa"/>
                <a:ea typeface="Comfortaa"/>
                <a:cs typeface="Comfortaa"/>
                <a:sym typeface="Comfortaa"/>
              </a:rPr>
              <a:t>We explore an statistical model to explain accident</a:t>
            </a:r>
            <a:r>
              <a:rPr lang="en"/>
              <a:t>s</a:t>
            </a:r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00" y="1143000"/>
            <a:ext cx="86227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 txBox="1"/>
          <p:nvPr/>
        </p:nvSpPr>
        <p:spPr>
          <a:xfrm>
            <a:off x="223800" y="445025"/>
            <a:ext cx="8696400" cy="44133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highlight>
                <a:srgbClr val="0000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23800" y="279600"/>
            <a:ext cx="8696400" cy="4578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highlight>
                <a:srgbClr val="0000FF"/>
              </a:highlight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274500" y="1758800"/>
            <a:ext cx="4297500" cy="24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mfortaa"/>
              <a:buChar char="-"/>
            </a:pPr>
            <a:r>
              <a:rPr lang="en" sz="1900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Motivation</a:t>
            </a:r>
            <a:endParaRPr sz="19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mfortaa"/>
              <a:buChar char="-"/>
            </a:pPr>
            <a:r>
              <a:rPr lang="en" sz="1900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Questions</a:t>
            </a:r>
            <a:endParaRPr sz="19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mfortaa"/>
              <a:buChar char="-"/>
            </a:pPr>
            <a:r>
              <a:rPr lang="en" sz="1900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Databases</a:t>
            </a:r>
            <a:endParaRPr sz="19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mfortaa"/>
              <a:buChar char="-"/>
            </a:pPr>
            <a:r>
              <a:rPr lang="en" sz="1900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Data Cleanup &amp; Exploration</a:t>
            </a:r>
            <a:endParaRPr sz="19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mfortaa"/>
              <a:buChar char="-"/>
            </a:pPr>
            <a:r>
              <a:rPr lang="en" sz="1900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Holidays Vs Regular days</a:t>
            </a:r>
            <a:endParaRPr sz="19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mfortaa"/>
              <a:buChar char="-"/>
            </a:pPr>
            <a:r>
              <a:rPr lang="en" sz="1900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Models</a:t>
            </a:r>
            <a:endParaRPr sz="19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mfortaa"/>
              <a:buChar char="-"/>
            </a:pPr>
            <a:r>
              <a:rPr lang="en" sz="1900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Test</a:t>
            </a:r>
            <a:endParaRPr sz="19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mfortaa"/>
              <a:buChar char="-"/>
            </a:pPr>
            <a:r>
              <a:rPr lang="en" sz="1900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Questions</a:t>
            </a:r>
            <a:endParaRPr sz="19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37999" y="611400"/>
            <a:ext cx="257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latin typeface="Comfortaa"/>
                <a:ea typeface="Comfortaa"/>
                <a:cs typeface="Comfortaa"/>
                <a:sym typeface="Comfortaa"/>
              </a:rPr>
              <a:t>Agenda:</a:t>
            </a:r>
            <a:endParaRPr sz="36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000000"/>
              </a:solidFill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438000" y="1267025"/>
            <a:ext cx="79800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/>
          <p:nvPr/>
        </p:nvSpPr>
        <p:spPr>
          <a:xfrm>
            <a:off x="532075" y="3350900"/>
            <a:ext cx="8300100" cy="177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50" y="445025"/>
            <a:ext cx="8741300" cy="46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/>
          <p:nvPr/>
        </p:nvSpPr>
        <p:spPr>
          <a:xfrm>
            <a:off x="532075" y="3528200"/>
            <a:ext cx="8300100" cy="293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223800" y="203400"/>
            <a:ext cx="8696400" cy="48165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highlight>
                <a:srgbClr val="0000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/>
        </p:nvSpPr>
        <p:spPr>
          <a:xfrm>
            <a:off x="223800" y="279600"/>
            <a:ext cx="8696400" cy="4578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highlight>
                <a:srgbClr val="0000FF"/>
              </a:highlight>
            </a:endParaRPr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6651828" y="3987775"/>
            <a:ext cx="209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</a:rPr>
              <a:t>Thanks!</a:t>
            </a:r>
            <a:endParaRPr sz="30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23800" y="279600"/>
            <a:ext cx="8696400" cy="4578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highlight>
                <a:srgbClr val="0000FF"/>
              </a:highlight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38003" y="687600"/>
            <a:ext cx="209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</a:rPr>
              <a:t>Agenda</a:t>
            </a:r>
            <a:endParaRPr sz="3000" b="1">
              <a:solidFill>
                <a:srgbClr val="000000"/>
              </a:solidFill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438000" y="1267025"/>
            <a:ext cx="79800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5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223800" y="279600"/>
            <a:ext cx="8696400" cy="4578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highlight>
                <a:srgbClr val="0000FF"/>
              </a:highlight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1702950" y="660425"/>
            <a:ext cx="5738100" cy="27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omfortaa"/>
                <a:ea typeface="Comfortaa"/>
                <a:cs typeface="Comfortaa"/>
                <a:sym typeface="Comfortaa"/>
              </a:rPr>
              <a:t>...Are the traffic accidents a threat during holidays?</a:t>
            </a:r>
            <a:endParaRPr sz="36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omfortaa"/>
                <a:ea typeface="Comfortaa"/>
                <a:cs typeface="Comfortaa"/>
                <a:sym typeface="Comfortaa"/>
              </a:rPr>
              <a:t>...Do car accidents increase during the holidays?</a:t>
            </a:r>
            <a:endParaRPr sz="4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223800" y="279600"/>
            <a:ext cx="8696400" cy="4578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highlight>
                <a:srgbClr val="0000FF"/>
              </a:highlight>
            </a:endParaRPr>
          </a:p>
        </p:txBody>
      </p:sp>
      <p:cxnSp>
        <p:nvCxnSpPr>
          <p:cNvPr id="86" name="Google Shape;86;p17"/>
          <p:cNvCxnSpPr/>
          <p:nvPr/>
        </p:nvCxnSpPr>
        <p:spPr>
          <a:xfrm>
            <a:off x="438000" y="1267025"/>
            <a:ext cx="79800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38000" y="611400"/>
            <a:ext cx="324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omfortaa"/>
                <a:ea typeface="Comfortaa"/>
                <a:cs typeface="Comfortaa"/>
                <a:sym typeface="Comfortaa"/>
              </a:rPr>
              <a:t>Databases:</a:t>
            </a:r>
            <a:endParaRPr sz="36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000000"/>
              </a:solidFill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512450" y="1912700"/>
            <a:ext cx="6407700" cy="18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Roboto"/>
              <a:buChar char="-"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Base Nacional Accidentes from INEGI (2014 - 2019) </a:t>
            </a:r>
            <a:r>
              <a:rPr lang="en" sz="1650" baseline="30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b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→ </a:t>
            </a:r>
            <a:r>
              <a:rPr lang="en" sz="1650" b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1,872,072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rows x </a:t>
            </a:r>
            <a:r>
              <a:rPr lang="en" sz="1650" b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42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Columns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oboto"/>
              <a:buChar char="-"/>
            </a:pP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Incidentes viales reportados por C5 (2014 - 2019)</a:t>
            </a:r>
            <a:r>
              <a:rPr lang="en" sz="1650" baseline="30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16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 </a:t>
            </a:r>
            <a:r>
              <a:rPr lang="en" sz="1650" b="1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1,126,256 </a:t>
            </a: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rows x </a:t>
            </a:r>
            <a:r>
              <a:rPr lang="en" sz="1650" b="1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17</a:t>
            </a: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Columns</a:t>
            </a:r>
            <a:endParaRPr sz="16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Roboto"/>
              <a:buChar char="-"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Directorio Estadístico Nacional de Unidades Económicas </a:t>
            </a: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(DENUE</a:t>
            </a: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2014 - 2018</a:t>
            </a:r>
            <a:r>
              <a:rPr lang="en" sz="1650" b="1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 1207128 </a:t>
            </a: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x </a:t>
            </a:r>
            <a:r>
              <a:rPr lang="en" sz="1650" b="1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40 </a:t>
            </a: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Columns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Roboto"/>
              <a:buChar char="-"/>
            </a:pPr>
            <a:b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65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Roboto"/>
              <a:buChar char="-"/>
            </a:pPr>
            <a:endParaRPr sz="165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958300" y="4447075"/>
            <a:ext cx="8436900" cy="14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Source:</a:t>
            </a:r>
            <a:b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1→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https://www.inegi.org.mx/programas/accidentes/?ps=Microdatos</a:t>
            </a:r>
            <a:b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https://datos.cdmx.gob.mx/explore/dataset/incidentes-viales-c5/table/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3→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https://www.inegi.org.mx/app/descarga/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9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8304" y="1742720"/>
            <a:ext cx="1418152" cy="1966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0" y="279600"/>
            <a:ext cx="9144000" cy="4877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highlight>
                <a:srgbClr val="0000FF"/>
              </a:highlight>
            </a:endParaRPr>
          </a:p>
        </p:txBody>
      </p:sp>
      <p:cxnSp>
        <p:nvCxnSpPr>
          <p:cNvPr id="96" name="Google Shape;96;p18"/>
          <p:cNvCxnSpPr/>
          <p:nvPr/>
        </p:nvCxnSpPr>
        <p:spPr>
          <a:xfrm>
            <a:off x="438000" y="1267025"/>
            <a:ext cx="79800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37999" y="611400"/>
            <a:ext cx="275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omfortaa"/>
                <a:ea typeface="Comfortaa"/>
                <a:cs typeface="Comfortaa"/>
                <a:sym typeface="Comfortaa"/>
              </a:rPr>
              <a:t>Databases:</a:t>
            </a:r>
            <a:endParaRPr sz="36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000000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00" y="1349950"/>
            <a:ext cx="4598376" cy="38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125" y="1349950"/>
            <a:ext cx="4149225" cy="37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223800" y="279600"/>
            <a:ext cx="8696400" cy="4578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highlight>
                <a:srgbClr val="0000FF"/>
              </a:highlight>
            </a:endParaRPr>
          </a:p>
        </p:txBody>
      </p:sp>
      <p:cxnSp>
        <p:nvCxnSpPr>
          <p:cNvPr id="105" name="Google Shape;105;p19"/>
          <p:cNvCxnSpPr/>
          <p:nvPr/>
        </p:nvCxnSpPr>
        <p:spPr>
          <a:xfrm>
            <a:off x="438000" y="1267025"/>
            <a:ext cx="79800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437999" y="611400"/>
            <a:ext cx="275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omfortaa"/>
                <a:ea typeface="Comfortaa"/>
                <a:cs typeface="Comfortaa"/>
                <a:sym typeface="Comfortaa"/>
              </a:rPr>
              <a:t>Cleanup:</a:t>
            </a:r>
            <a:endParaRPr sz="36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000000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00" y="2810904"/>
            <a:ext cx="5148250" cy="856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50" y="3762050"/>
            <a:ext cx="5148250" cy="8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9499" y="2963312"/>
            <a:ext cx="3182675" cy="15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6675" y="1432238"/>
            <a:ext cx="3743521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6200" y="1426150"/>
            <a:ext cx="37338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277775" y="369550"/>
            <a:ext cx="8140200" cy="44745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highlight>
                <a:srgbClr val="0000FF"/>
              </a:highlight>
            </a:endParaRPr>
          </a:p>
        </p:txBody>
      </p:sp>
      <p:cxnSp>
        <p:nvCxnSpPr>
          <p:cNvPr id="117" name="Google Shape;117;p20"/>
          <p:cNvCxnSpPr/>
          <p:nvPr/>
        </p:nvCxnSpPr>
        <p:spPr>
          <a:xfrm>
            <a:off x="438000" y="1267025"/>
            <a:ext cx="79800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437999" y="611400"/>
            <a:ext cx="275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omfortaa"/>
                <a:ea typeface="Comfortaa"/>
                <a:cs typeface="Comfortaa"/>
                <a:sym typeface="Comfortaa"/>
              </a:rPr>
              <a:t>Merge:</a:t>
            </a:r>
            <a:endParaRPr sz="36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000000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425" y="1534575"/>
            <a:ext cx="66865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r="19224"/>
          <a:stretch/>
        </p:blipFill>
        <p:spPr>
          <a:xfrm>
            <a:off x="133200" y="1629410"/>
            <a:ext cx="4419599" cy="300491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23800" y="279600"/>
            <a:ext cx="8696400" cy="4578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highlight>
                <a:srgbClr val="0000FF"/>
              </a:highlight>
            </a:endParaRPr>
          </a:p>
        </p:txBody>
      </p:sp>
      <p:cxnSp>
        <p:nvCxnSpPr>
          <p:cNvPr id="126" name="Google Shape;126;p21"/>
          <p:cNvCxnSpPr/>
          <p:nvPr/>
        </p:nvCxnSpPr>
        <p:spPr>
          <a:xfrm>
            <a:off x="438000" y="1267025"/>
            <a:ext cx="79800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437999" y="611400"/>
            <a:ext cx="275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omfortaa"/>
                <a:ea typeface="Comfortaa"/>
                <a:cs typeface="Comfortaa"/>
                <a:sym typeface="Comfortaa"/>
              </a:rPr>
              <a:t>Days:</a:t>
            </a:r>
            <a:endParaRPr sz="36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000000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50" y="1370525"/>
            <a:ext cx="4063225" cy="331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On-screen Show (16:9)</PresentationFormat>
  <Paragraphs>57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Comfortaa</vt:lpstr>
      <vt:lpstr>Roboto</vt:lpstr>
      <vt:lpstr>Courier New</vt:lpstr>
      <vt:lpstr>Pacifico</vt:lpstr>
      <vt:lpstr>Simple Light</vt:lpstr>
      <vt:lpstr>Traffic Accidents in Mexico</vt:lpstr>
      <vt:lpstr>Agenda: </vt:lpstr>
      <vt:lpstr>Agenda</vt:lpstr>
      <vt:lpstr>...Are the traffic accidents a threat during holidays?  ...Do car accidents increase during the holidays?</vt:lpstr>
      <vt:lpstr>Databases: </vt:lpstr>
      <vt:lpstr>Databases: </vt:lpstr>
      <vt:lpstr>Cleanup: </vt:lpstr>
      <vt:lpstr>Merge: </vt:lpstr>
      <vt:lpstr>Days: </vt:lpstr>
      <vt:lpstr>Data Frame</vt:lpstr>
      <vt:lpstr>  </vt:lpstr>
      <vt:lpstr>Tests:</vt:lpstr>
      <vt:lpstr>  </vt:lpstr>
      <vt:lpstr>Tests feriado x tipo:</vt:lpstr>
      <vt:lpstr>  </vt:lpstr>
      <vt:lpstr>Result:</vt:lpstr>
      <vt:lpstr>But...How can we explain accidents?</vt:lpstr>
      <vt:lpstr>But...How can we explain accidents?</vt:lpstr>
      <vt:lpstr>We explore an statistical model to explain accidents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Accidents in Mexico</dc:title>
  <dc:creator>JESICA</dc:creator>
  <cp:lastModifiedBy>JESICA</cp:lastModifiedBy>
  <cp:revision>1</cp:revision>
  <dcterms:modified xsi:type="dcterms:W3CDTF">2019-07-21T01:51:35Z</dcterms:modified>
</cp:coreProperties>
</file>