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75bd16a4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5bd16a4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6bc6314bfa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bc6314bfa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6bc6314bfa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6bc6314bfa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6bc6314bfa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6bc6314bfa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6bf2b077e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6bf2b077e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6bc6314bfa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6bc6314bfa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6bfd876c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6bfd876c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bc6314bf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bc6314bf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6bc6314bfa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bc6314bfa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bc6314bf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6bc6314bf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bc6314bfa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bc6314bfa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6bc6314bfa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bc6314bfa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6bc6314bfa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bc6314bfa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6bc6314bfa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6bc6314bfa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6bc6314bfa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6bc6314bfa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Dolfin Technology</a:t>
            </a:r>
            <a:endParaRPr/>
          </a:p>
          <a:p>
            <a:pPr indent="0" lvl="0" marL="0" rtl="0" algn="ctr">
              <a:spcBef>
                <a:spcPts val="0"/>
              </a:spcBef>
              <a:spcAft>
                <a:spcPts val="0"/>
              </a:spcAft>
              <a:buNone/>
            </a:pPr>
            <a:r>
              <a:rPr lang="en" sz="2400"/>
              <a:t>Web Scraping Stock Data</a:t>
            </a:r>
            <a:endParaRPr sz="24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 Tarness, Andrew Hogan, Xu Duoduo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Solutions</a:t>
            </a:r>
            <a:endParaRPr/>
          </a:p>
        </p:txBody>
      </p:sp>
      <p:sp>
        <p:nvSpPr>
          <p:cNvPr id="343" name="Google Shape;343;p22"/>
          <p:cNvSpPr txBox="1"/>
          <p:nvPr>
            <p:ph idx="1" type="body"/>
          </p:nvPr>
        </p:nvSpPr>
        <p:spPr>
          <a:xfrm>
            <a:off x="1370425" y="1234325"/>
            <a:ext cx="7030500" cy="2541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Webscraping altered for a spring API that stores all relevant user information for each client profile (Alpaca Trade API used to obtain stock market information)</a:t>
            </a:r>
            <a:endParaRPr b="1" sz="1500"/>
          </a:p>
          <a:p>
            <a:pPr indent="0" lvl="0" marL="457200" rtl="0" algn="l">
              <a:spcBef>
                <a:spcPts val="1600"/>
              </a:spcBef>
              <a:spcAft>
                <a:spcPts val="0"/>
              </a:spcAft>
              <a:buNone/>
            </a:pPr>
            <a:r>
              <a:t/>
            </a:r>
            <a:endParaRPr b="1" sz="1500"/>
          </a:p>
          <a:p>
            <a:pPr indent="-323850" lvl="0" marL="457200" rtl="0" algn="l">
              <a:spcBef>
                <a:spcPts val="1600"/>
              </a:spcBef>
              <a:spcAft>
                <a:spcPts val="0"/>
              </a:spcAft>
              <a:buSzPts val="1500"/>
              <a:buChar char="●"/>
            </a:pPr>
            <a:r>
              <a:rPr b="1" lang="en" sz="1500"/>
              <a:t>The issue of connecting GUI and client program using socket programming solved with the new Alpaca Trade API and JQuery class descriptions</a:t>
            </a:r>
            <a:endParaRPr b="1" sz="1500"/>
          </a:p>
          <a:p>
            <a:pPr indent="0" lvl="0" marL="457200" rtl="0" algn="l">
              <a:spcBef>
                <a:spcPts val="1600"/>
              </a:spcBef>
              <a:spcAft>
                <a:spcPts val="0"/>
              </a:spcAft>
              <a:buNone/>
            </a:pPr>
            <a:r>
              <a:t/>
            </a:r>
            <a:endParaRPr b="1" sz="1500"/>
          </a:p>
          <a:p>
            <a:pPr indent="-323850" lvl="0" marL="457200" rtl="0" algn="l">
              <a:spcBef>
                <a:spcPts val="1600"/>
              </a:spcBef>
              <a:spcAft>
                <a:spcPts val="0"/>
              </a:spcAft>
              <a:buSzPts val="1500"/>
              <a:buChar char="●"/>
            </a:pPr>
            <a:r>
              <a:rPr b="1" lang="en" sz="1500"/>
              <a:t>Deciphering between texting and emailing updates: texting protocols seemed more extensive than SMTP implementation for emails that resembled class exercises</a:t>
            </a:r>
            <a:endParaRPr b="1"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1056750" y="239772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Program Demo</a:t>
            </a:r>
            <a:endParaRPr sz="4800"/>
          </a:p>
        </p:txBody>
      </p:sp>
      <p:pic>
        <p:nvPicPr>
          <p:cNvPr id="349" name="Google Shape;349;p23"/>
          <p:cNvPicPr preferRelativeResize="0"/>
          <p:nvPr/>
        </p:nvPicPr>
        <p:blipFill>
          <a:blip r:embed="rId3">
            <a:alphaModFix/>
          </a:blip>
          <a:stretch>
            <a:fillRect/>
          </a:stretch>
        </p:blipFill>
        <p:spPr>
          <a:xfrm>
            <a:off x="2517850" y="455925"/>
            <a:ext cx="4108300" cy="1690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1056750" y="238292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Future Work</a:t>
            </a:r>
            <a:endParaRPr sz="4800"/>
          </a:p>
        </p:txBody>
      </p:sp>
      <p:pic>
        <p:nvPicPr>
          <p:cNvPr id="355" name="Google Shape;355;p24"/>
          <p:cNvPicPr preferRelativeResize="0"/>
          <p:nvPr/>
        </p:nvPicPr>
        <p:blipFill>
          <a:blip r:embed="rId3">
            <a:alphaModFix/>
          </a:blip>
          <a:stretch>
            <a:fillRect/>
          </a:stretch>
        </p:blipFill>
        <p:spPr>
          <a:xfrm>
            <a:off x="1657350" y="663050"/>
            <a:ext cx="5829300" cy="1457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Investing Capability</a:t>
            </a:r>
            <a:endParaRPr/>
          </a:p>
        </p:txBody>
      </p:sp>
      <p:sp>
        <p:nvSpPr>
          <p:cNvPr id="361" name="Google Shape;361;p25"/>
          <p:cNvSpPr txBox="1"/>
          <p:nvPr>
            <p:ph idx="1" type="body"/>
          </p:nvPr>
        </p:nvSpPr>
        <p:spPr>
          <a:xfrm>
            <a:off x="1303800" y="1457200"/>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The biggest improvement to the program in the future would be in creating the capability for investing groups within the program</a:t>
            </a:r>
            <a:endParaRPr b="1" sz="1600"/>
          </a:p>
          <a:p>
            <a:pPr indent="-330200" lvl="0" marL="457200" rtl="0" algn="l">
              <a:spcBef>
                <a:spcPts val="0"/>
              </a:spcBef>
              <a:spcAft>
                <a:spcPts val="0"/>
              </a:spcAft>
              <a:buSzPts val="1600"/>
              <a:buChar char="●"/>
            </a:pPr>
            <a:r>
              <a:rPr b="1" lang="en" sz="1600"/>
              <a:t>As previously mentioned, a new user will be asked about their preference in networking with other users of the program along with their preferred method to receive information</a:t>
            </a:r>
            <a:endParaRPr b="1" sz="1600"/>
          </a:p>
          <a:p>
            <a:pPr indent="-330200" lvl="0" marL="457200" rtl="0" algn="l">
              <a:spcBef>
                <a:spcPts val="0"/>
              </a:spcBef>
              <a:spcAft>
                <a:spcPts val="0"/>
              </a:spcAft>
              <a:buSzPts val="1600"/>
              <a:buChar char="●"/>
            </a:pPr>
            <a:r>
              <a:rPr b="1" lang="en" sz="1600"/>
              <a:t>Users selecting “yes” to being placed in an investing group will have their investing tendencies matched together with other clients based on different criteria</a:t>
            </a:r>
            <a:endParaRPr b="1" sz="1600"/>
          </a:p>
          <a:p>
            <a:pPr indent="-330200" lvl="0" marL="457200" rtl="0" algn="l">
              <a:spcBef>
                <a:spcPts val="0"/>
              </a:spcBef>
              <a:spcAft>
                <a:spcPts val="0"/>
              </a:spcAft>
              <a:buSzPts val="1600"/>
              <a:buChar char="●"/>
            </a:pPr>
            <a:r>
              <a:rPr b="1" lang="en" sz="1600"/>
              <a:t>The members of each newly formed group will receive the same stock information and will have the ability to chat back and forth about investing ideas </a:t>
            </a:r>
            <a:endParaRPr b="1"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Texting Protocols </a:t>
            </a:r>
            <a:endParaRPr/>
          </a:p>
        </p:txBody>
      </p:sp>
      <p:sp>
        <p:nvSpPr>
          <p:cNvPr id="367" name="Google Shape;367;p26"/>
          <p:cNvSpPr txBox="1"/>
          <p:nvPr>
            <p:ph idx="1" type="body"/>
          </p:nvPr>
        </p:nvSpPr>
        <p:spPr>
          <a:xfrm>
            <a:off x="1056750" y="1300950"/>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The original intention for the program was to allow the user to choose whether to receive stock updates via email or text messages</a:t>
            </a:r>
            <a:endParaRPr b="1" sz="1600"/>
          </a:p>
          <a:p>
            <a:pPr indent="0" lvl="0" marL="457200" rtl="0" algn="l">
              <a:spcBef>
                <a:spcPts val="1600"/>
              </a:spcBef>
              <a:spcAft>
                <a:spcPts val="0"/>
              </a:spcAft>
              <a:buNone/>
            </a:pPr>
            <a:r>
              <a:t/>
            </a:r>
            <a:endParaRPr b="1" sz="1600"/>
          </a:p>
          <a:p>
            <a:pPr indent="-330200" lvl="0" marL="457200" rtl="0" algn="l">
              <a:spcBef>
                <a:spcPts val="1600"/>
              </a:spcBef>
              <a:spcAft>
                <a:spcPts val="0"/>
              </a:spcAft>
              <a:buSzPts val="1600"/>
              <a:buChar char="●"/>
            </a:pPr>
            <a:r>
              <a:rPr b="1" lang="en" sz="1600"/>
              <a:t>Since only email messages through SMTP are currently functioning, getting the texting protocols to function is logical for future work</a:t>
            </a:r>
            <a:endParaRPr b="1" sz="1600"/>
          </a:p>
          <a:p>
            <a:pPr indent="0" lvl="0" marL="457200" rtl="0" algn="l">
              <a:spcBef>
                <a:spcPts val="1600"/>
              </a:spcBef>
              <a:spcAft>
                <a:spcPts val="0"/>
              </a:spcAft>
              <a:buNone/>
            </a:pPr>
            <a:r>
              <a:t/>
            </a:r>
            <a:endParaRPr b="1" sz="1600"/>
          </a:p>
          <a:p>
            <a:pPr indent="-330200" lvl="0" marL="457200" rtl="0" algn="l">
              <a:spcBef>
                <a:spcPts val="1600"/>
              </a:spcBef>
              <a:spcAft>
                <a:spcPts val="0"/>
              </a:spcAft>
              <a:buSzPts val="1600"/>
              <a:buChar char="●"/>
            </a:pPr>
            <a:r>
              <a:rPr b="1" lang="en" sz="1600"/>
              <a:t>To achieve this, a component of the API that sends SMS messages must be implemented in connection with the API holding client information and therefore phone numbers </a:t>
            </a:r>
            <a:endParaRPr b="1"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of a Full Website</a:t>
            </a:r>
            <a:endParaRPr/>
          </a:p>
        </p:txBody>
      </p:sp>
      <p:sp>
        <p:nvSpPr>
          <p:cNvPr id="373" name="Google Shape;373;p27"/>
          <p:cNvSpPr txBox="1"/>
          <p:nvPr>
            <p:ph idx="1" type="body"/>
          </p:nvPr>
        </p:nvSpPr>
        <p:spPr>
          <a:xfrm>
            <a:off x="1303800" y="1560800"/>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In addition to the registration page that gathers </a:t>
            </a:r>
            <a:r>
              <a:rPr b="1" lang="en" sz="1600"/>
              <a:t>information</a:t>
            </a:r>
            <a:r>
              <a:rPr b="1" lang="en" sz="1600"/>
              <a:t> about each new user, a fully dedicated website could also be created</a:t>
            </a:r>
            <a:endParaRPr b="1" sz="1600"/>
          </a:p>
          <a:p>
            <a:pPr indent="-330200" lvl="0" marL="457200" rtl="0" algn="l">
              <a:spcBef>
                <a:spcPts val="0"/>
              </a:spcBef>
              <a:spcAft>
                <a:spcPts val="0"/>
              </a:spcAft>
              <a:buSzPts val="1600"/>
              <a:buChar char="●"/>
            </a:pPr>
            <a:r>
              <a:rPr b="1" lang="en" sz="1600"/>
              <a:t>The website would house enhanced stock information that connects directly with updated trends to give users one place to browse a multitude of stock data </a:t>
            </a:r>
            <a:endParaRPr b="1" sz="1600"/>
          </a:p>
          <a:p>
            <a:pPr indent="-330200" lvl="0" marL="457200" rtl="0" algn="l">
              <a:spcBef>
                <a:spcPts val="0"/>
              </a:spcBef>
              <a:spcAft>
                <a:spcPts val="0"/>
              </a:spcAft>
              <a:buSzPts val="1600"/>
              <a:buChar char="●"/>
            </a:pPr>
            <a:r>
              <a:rPr b="1" lang="en" sz="1600"/>
              <a:t>Account information and any investing groups for each user will also be displayed within the website </a:t>
            </a:r>
            <a:endParaRPr b="1" sz="1600"/>
          </a:p>
          <a:p>
            <a:pPr indent="-330200" lvl="0" marL="457200" rtl="0" algn="l">
              <a:spcBef>
                <a:spcPts val="0"/>
              </a:spcBef>
              <a:spcAft>
                <a:spcPts val="0"/>
              </a:spcAft>
              <a:buSzPts val="1600"/>
              <a:buChar char="●"/>
            </a:pPr>
            <a:r>
              <a:rPr b="1" lang="en" sz="1600"/>
              <a:t>The website will not act as a replacement for the text updates, as this is the more convenient way to gain information, it will only provide another option for users with more time to browse for information </a:t>
            </a:r>
            <a:endParaRPr b="1"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28"/>
          <p:cNvSpPr txBox="1"/>
          <p:nvPr>
            <p:ph type="title"/>
          </p:nvPr>
        </p:nvSpPr>
        <p:spPr>
          <a:xfrm>
            <a:off x="1056750" y="240512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Questions</a:t>
            </a:r>
            <a:endParaRPr sz="4800"/>
          </a:p>
        </p:txBody>
      </p:sp>
      <p:pic>
        <p:nvPicPr>
          <p:cNvPr id="379" name="Google Shape;379;p28"/>
          <p:cNvPicPr preferRelativeResize="0"/>
          <p:nvPr/>
        </p:nvPicPr>
        <p:blipFill>
          <a:blip r:embed="rId3">
            <a:alphaModFix/>
          </a:blip>
          <a:stretch>
            <a:fillRect/>
          </a:stretch>
        </p:blipFill>
        <p:spPr>
          <a:xfrm>
            <a:off x="3355113" y="315300"/>
            <a:ext cx="2433775" cy="2009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056750" y="207210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Introduction</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4357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
        <p:nvSpPr>
          <p:cNvPr id="289" name="Google Shape;289;p15"/>
          <p:cNvSpPr txBox="1"/>
          <p:nvPr>
            <p:ph idx="1" type="body"/>
          </p:nvPr>
        </p:nvSpPr>
        <p:spPr>
          <a:xfrm>
            <a:off x="1303800" y="1197350"/>
            <a:ext cx="7030500" cy="25416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Char char="●"/>
            </a:pPr>
            <a:r>
              <a:rPr b="1" lang="en" sz="1600">
                <a:solidFill>
                  <a:srgbClr val="000000"/>
                </a:solidFill>
              </a:rPr>
              <a:t>This project aims to perform the use of web scraping stock market data to in turn use that data to send email messages to users about stock market tips and insights within a network program</a:t>
            </a:r>
            <a:endParaRPr b="1" sz="1600">
              <a:solidFill>
                <a:srgbClr val="000000"/>
              </a:solidFill>
            </a:endParaRPr>
          </a:p>
          <a:p>
            <a:pPr indent="0" lvl="0" marL="457200" rtl="0" algn="l">
              <a:lnSpc>
                <a:spcPct val="150000"/>
              </a:lnSpc>
              <a:spcBef>
                <a:spcPts val="0"/>
              </a:spcBef>
              <a:spcAft>
                <a:spcPts val="0"/>
              </a:spcAft>
              <a:buNone/>
            </a:pPr>
            <a:r>
              <a:t/>
            </a:r>
            <a:endParaRPr b="1" sz="1600">
              <a:solidFill>
                <a:srgbClr val="000000"/>
              </a:solidFill>
            </a:endParaRPr>
          </a:p>
          <a:p>
            <a:pPr indent="-330200" lvl="0" marL="457200" rtl="0" algn="l">
              <a:lnSpc>
                <a:spcPct val="150000"/>
              </a:lnSpc>
              <a:spcBef>
                <a:spcPts val="0"/>
              </a:spcBef>
              <a:spcAft>
                <a:spcPts val="0"/>
              </a:spcAft>
              <a:buClr>
                <a:srgbClr val="000000"/>
              </a:buClr>
              <a:buSzPts val="1600"/>
              <a:buChar char="●"/>
            </a:pPr>
            <a:r>
              <a:rPr b="1" lang="en" sz="1600">
                <a:solidFill>
                  <a:srgbClr val="000000"/>
                </a:solidFill>
              </a:rPr>
              <a:t>An overarching goal is to provide up to date, reliable, and consistent stock information to both experienced and beginning investors</a:t>
            </a:r>
            <a:endParaRPr b="1" sz="1600">
              <a:solidFill>
                <a:srgbClr val="000000"/>
              </a:solidFill>
            </a:endParaRPr>
          </a:p>
          <a:p>
            <a:pPr indent="0" lvl="0" marL="457200" rtl="0" algn="l">
              <a:lnSpc>
                <a:spcPct val="150000"/>
              </a:lnSpc>
              <a:spcBef>
                <a:spcPts val="0"/>
              </a:spcBef>
              <a:spcAft>
                <a:spcPts val="0"/>
              </a:spcAft>
              <a:buNone/>
            </a:pPr>
            <a:r>
              <a:t/>
            </a:r>
            <a:endParaRPr b="1" sz="1600">
              <a:solidFill>
                <a:srgbClr val="000000"/>
              </a:solidFill>
            </a:endParaRPr>
          </a:p>
          <a:p>
            <a:pPr indent="-330200" lvl="0" marL="457200" rtl="0" algn="l">
              <a:lnSpc>
                <a:spcPct val="150000"/>
              </a:lnSpc>
              <a:spcBef>
                <a:spcPts val="0"/>
              </a:spcBef>
              <a:spcAft>
                <a:spcPts val="0"/>
              </a:spcAft>
              <a:buClr>
                <a:srgbClr val="000000"/>
              </a:buClr>
              <a:buSzPts val="1600"/>
              <a:buChar char="●"/>
            </a:pPr>
            <a:r>
              <a:rPr b="1" lang="en" sz="1600">
                <a:solidFill>
                  <a:srgbClr val="000000"/>
                </a:solidFill>
              </a:rPr>
              <a:t>All users of the program should find use in the information provided regardless of prior stock experience and future intentions with the stock market</a:t>
            </a:r>
            <a:endParaRPr b="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Program Registration</a:t>
            </a:r>
            <a:endParaRPr sz="3200"/>
          </a:p>
        </p:txBody>
      </p:sp>
      <p:sp>
        <p:nvSpPr>
          <p:cNvPr id="295" name="Google Shape;295;p16"/>
          <p:cNvSpPr txBox="1"/>
          <p:nvPr>
            <p:ph idx="1" type="body"/>
          </p:nvPr>
        </p:nvSpPr>
        <p:spPr>
          <a:xfrm>
            <a:off x="442175" y="1280325"/>
            <a:ext cx="6966000" cy="2945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1200"/>
              </a:spcBef>
              <a:spcAft>
                <a:spcPts val="0"/>
              </a:spcAft>
              <a:buClr>
                <a:srgbClr val="000000"/>
              </a:buClr>
              <a:buSzPts val="1400"/>
              <a:buChar char="●"/>
            </a:pPr>
            <a:r>
              <a:rPr b="1" lang="en" sz="1400">
                <a:solidFill>
                  <a:srgbClr val="000000"/>
                </a:solidFill>
              </a:rPr>
              <a:t>The client will access the application that is running on a virtual machine through a web browser which will have access to both API’s</a:t>
            </a:r>
            <a:endParaRPr b="1" sz="1400">
              <a:solidFill>
                <a:srgbClr val="000000"/>
              </a:solidFill>
            </a:endParaRPr>
          </a:p>
          <a:p>
            <a:pPr indent="-317500" lvl="0" marL="457200" rtl="0" algn="l">
              <a:lnSpc>
                <a:spcPct val="150000"/>
              </a:lnSpc>
              <a:spcBef>
                <a:spcPts val="0"/>
              </a:spcBef>
              <a:spcAft>
                <a:spcPts val="0"/>
              </a:spcAft>
              <a:buClr>
                <a:srgbClr val="000000"/>
              </a:buClr>
              <a:buSzPts val="1400"/>
              <a:buChar char="●"/>
            </a:pPr>
            <a:r>
              <a:rPr b="1" lang="en" sz="1400">
                <a:solidFill>
                  <a:srgbClr val="000000"/>
                </a:solidFill>
              </a:rPr>
              <a:t>The web server directly communicates with the Alpaca Trade API that holds stock information and eventually formats emails to the user</a:t>
            </a:r>
            <a:endParaRPr b="1" sz="1400">
              <a:solidFill>
                <a:srgbClr val="000000"/>
              </a:solidFill>
            </a:endParaRPr>
          </a:p>
          <a:p>
            <a:pPr indent="-317500" lvl="0" marL="457200" rtl="0" algn="l">
              <a:lnSpc>
                <a:spcPct val="150000"/>
              </a:lnSpc>
              <a:spcBef>
                <a:spcPts val="0"/>
              </a:spcBef>
              <a:spcAft>
                <a:spcPts val="0"/>
              </a:spcAft>
              <a:buClr>
                <a:srgbClr val="000000"/>
              </a:buClr>
              <a:buSzPts val="1400"/>
              <a:buChar char="●"/>
            </a:pPr>
            <a:r>
              <a:rPr b="1" lang="en" sz="1400">
                <a:solidFill>
                  <a:srgbClr val="000000"/>
                </a:solidFill>
              </a:rPr>
              <a:t>An additional Spring API also holds all client profile information</a:t>
            </a:r>
            <a:endParaRPr b="1" sz="1400">
              <a:solidFill>
                <a:srgbClr val="000000"/>
              </a:solidFill>
            </a:endParaRPr>
          </a:p>
          <a:p>
            <a:pPr indent="-317500" lvl="0" marL="457200" rtl="0" algn="l">
              <a:lnSpc>
                <a:spcPct val="150000"/>
              </a:lnSpc>
              <a:spcBef>
                <a:spcPts val="0"/>
              </a:spcBef>
              <a:spcAft>
                <a:spcPts val="0"/>
              </a:spcAft>
              <a:buClr>
                <a:srgbClr val="000000"/>
              </a:buClr>
              <a:buSzPts val="1400"/>
              <a:buChar char="●"/>
            </a:pPr>
            <a:r>
              <a:rPr b="1" lang="en" sz="1400">
                <a:solidFill>
                  <a:srgbClr val="000000"/>
                </a:solidFill>
              </a:rPr>
              <a:t>In order to initially subscribe to the application, the client uses a browser to connect to a registration/sign-in page</a:t>
            </a:r>
            <a:endParaRPr b="1" sz="1400">
              <a:solidFill>
                <a:srgbClr val="000000"/>
              </a:solidFill>
            </a:endParaRPr>
          </a:p>
          <a:p>
            <a:pPr indent="-317500" lvl="0" marL="457200" rtl="0" algn="l">
              <a:lnSpc>
                <a:spcPct val="150000"/>
              </a:lnSpc>
              <a:spcBef>
                <a:spcPts val="0"/>
              </a:spcBef>
              <a:spcAft>
                <a:spcPts val="0"/>
              </a:spcAft>
              <a:buClr>
                <a:srgbClr val="000000"/>
              </a:buClr>
              <a:buSzPts val="1400"/>
              <a:buChar char="●"/>
            </a:pPr>
            <a:r>
              <a:rPr b="1" lang="en" sz="1400">
                <a:solidFill>
                  <a:srgbClr val="000000"/>
                </a:solidFill>
              </a:rPr>
              <a:t>After entering profile information, the user will then begin receiving emails with stock updates and tips</a:t>
            </a:r>
            <a:endParaRPr b="1" sz="1400">
              <a:solidFill>
                <a:srgbClr val="000000"/>
              </a:solidFill>
            </a:endParaRPr>
          </a:p>
          <a:p>
            <a:pPr indent="-317500" lvl="0" marL="457200" rtl="0" algn="l">
              <a:lnSpc>
                <a:spcPct val="150000"/>
              </a:lnSpc>
              <a:spcBef>
                <a:spcPts val="0"/>
              </a:spcBef>
              <a:spcAft>
                <a:spcPts val="0"/>
              </a:spcAft>
              <a:buClr>
                <a:srgbClr val="000000"/>
              </a:buClr>
              <a:buSzPts val="1400"/>
              <a:buChar char="●"/>
            </a:pPr>
            <a:r>
              <a:rPr b="1" lang="en" sz="1400">
                <a:solidFill>
                  <a:srgbClr val="000000"/>
                </a:solidFill>
              </a:rPr>
              <a:t>In the future, the application will also provide the opportunity for users to be placed into groups based on their investing preferences and tendencies</a:t>
            </a:r>
            <a:endParaRPr b="1" sz="1400"/>
          </a:p>
        </p:txBody>
      </p:sp>
      <p:pic>
        <p:nvPicPr>
          <p:cNvPr id="296" name="Google Shape;296;p16"/>
          <p:cNvPicPr preferRelativeResize="0"/>
          <p:nvPr/>
        </p:nvPicPr>
        <p:blipFill>
          <a:blip r:embed="rId3">
            <a:alphaModFix/>
          </a:blip>
          <a:stretch>
            <a:fillRect/>
          </a:stretch>
        </p:blipFill>
        <p:spPr>
          <a:xfrm>
            <a:off x="7208250" y="0"/>
            <a:ext cx="1935750" cy="1935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Program Features</a:t>
            </a:r>
            <a:endParaRPr sz="3200"/>
          </a:p>
        </p:txBody>
      </p:sp>
      <p:sp>
        <p:nvSpPr>
          <p:cNvPr id="302" name="Google Shape;302;p17"/>
          <p:cNvSpPr txBox="1"/>
          <p:nvPr>
            <p:ph idx="1" type="body"/>
          </p:nvPr>
        </p:nvSpPr>
        <p:spPr>
          <a:xfrm>
            <a:off x="719150" y="1183425"/>
            <a:ext cx="4535400" cy="3027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rPr>
              <a:t>1. Directly email users information about stock tips and insights </a:t>
            </a:r>
            <a:endParaRPr b="1" sz="1600">
              <a:solidFill>
                <a:srgbClr val="000000"/>
              </a:solidFill>
            </a:endParaRPr>
          </a:p>
          <a:p>
            <a:pPr indent="0" lvl="0" marL="0" rtl="0" algn="l">
              <a:spcBef>
                <a:spcPts val="1200"/>
              </a:spcBef>
              <a:spcAft>
                <a:spcPts val="0"/>
              </a:spcAft>
              <a:buNone/>
            </a:pPr>
            <a:r>
              <a:rPr b="1" lang="en" sz="1600">
                <a:solidFill>
                  <a:srgbClr val="000000"/>
                </a:solidFill>
              </a:rPr>
              <a:t>2. Users are provided with the best platforms to invest in with the least cost </a:t>
            </a:r>
            <a:endParaRPr b="1" sz="1600">
              <a:solidFill>
                <a:srgbClr val="000000"/>
              </a:solidFill>
            </a:endParaRPr>
          </a:p>
          <a:p>
            <a:pPr indent="0" lvl="0" marL="0" rtl="0" algn="l">
              <a:spcBef>
                <a:spcPts val="1200"/>
              </a:spcBef>
              <a:spcAft>
                <a:spcPts val="0"/>
              </a:spcAft>
              <a:buNone/>
            </a:pPr>
            <a:r>
              <a:rPr b="1" lang="en" sz="1600">
                <a:solidFill>
                  <a:srgbClr val="000000"/>
                </a:solidFill>
              </a:rPr>
              <a:t>3. Create investing groups based on investing preferences </a:t>
            </a:r>
            <a:endParaRPr b="1" sz="1600">
              <a:solidFill>
                <a:srgbClr val="000000"/>
              </a:solidFill>
            </a:endParaRPr>
          </a:p>
          <a:p>
            <a:pPr indent="0" lvl="0" marL="0" rtl="0" algn="l">
              <a:spcBef>
                <a:spcPts val="1200"/>
              </a:spcBef>
              <a:spcAft>
                <a:spcPts val="0"/>
              </a:spcAft>
              <a:buNone/>
            </a:pPr>
            <a:r>
              <a:rPr b="1" lang="en" sz="1600">
                <a:solidFill>
                  <a:srgbClr val="000000"/>
                </a:solidFill>
              </a:rPr>
              <a:t>4. Users provide their email and phone number to subscribe to the market updates</a:t>
            </a:r>
            <a:endParaRPr b="1" sz="1600">
              <a:solidFill>
                <a:srgbClr val="000000"/>
              </a:solidFill>
            </a:endParaRPr>
          </a:p>
          <a:p>
            <a:pPr indent="0" lvl="0" marL="0" rtl="0" algn="l">
              <a:spcBef>
                <a:spcPts val="1200"/>
              </a:spcBef>
              <a:spcAft>
                <a:spcPts val="1200"/>
              </a:spcAft>
              <a:buNone/>
            </a:pPr>
            <a:r>
              <a:rPr b="1" lang="en" sz="1600">
                <a:solidFill>
                  <a:srgbClr val="000000"/>
                </a:solidFill>
              </a:rPr>
              <a:t>5. Users log into a full website as a place to gain more details from the information sent to them</a:t>
            </a:r>
            <a:endParaRPr b="1" sz="1600"/>
          </a:p>
        </p:txBody>
      </p:sp>
      <p:pic>
        <p:nvPicPr>
          <p:cNvPr id="303" name="Google Shape;303;p17"/>
          <p:cNvPicPr preferRelativeResize="0"/>
          <p:nvPr/>
        </p:nvPicPr>
        <p:blipFill>
          <a:blip r:embed="rId3">
            <a:alphaModFix/>
          </a:blip>
          <a:stretch>
            <a:fillRect/>
          </a:stretch>
        </p:blipFill>
        <p:spPr>
          <a:xfrm>
            <a:off x="5355888" y="148000"/>
            <a:ext cx="3633800" cy="2423750"/>
          </a:xfrm>
          <a:prstGeom prst="rect">
            <a:avLst/>
          </a:prstGeom>
          <a:noFill/>
          <a:ln>
            <a:noFill/>
          </a:ln>
        </p:spPr>
      </p:pic>
      <p:pic>
        <p:nvPicPr>
          <p:cNvPr id="304" name="Google Shape;304;p17"/>
          <p:cNvPicPr preferRelativeResize="0"/>
          <p:nvPr/>
        </p:nvPicPr>
        <p:blipFill>
          <a:blip r:embed="rId4">
            <a:alphaModFix/>
          </a:blip>
          <a:stretch>
            <a:fillRect/>
          </a:stretch>
        </p:blipFill>
        <p:spPr>
          <a:xfrm>
            <a:off x="5948150" y="2890650"/>
            <a:ext cx="2449275" cy="2067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056750" y="207210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Creation of the Program</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and System Architecture</a:t>
            </a:r>
            <a:endParaRPr/>
          </a:p>
        </p:txBody>
      </p:sp>
      <p:sp>
        <p:nvSpPr>
          <p:cNvPr id="315" name="Google Shape;315;p19"/>
          <p:cNvSpPr txBox="1"/>
          <p:nvPr/>
        </p:nvSpPr>
        <p:spPr>
          <a:xfrm>
            <a:off x="436650" y="1587925"/>
            <a:ext cx="1480200" cy="9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latin typeface="Nunito"/>
                <a:ea typeface="Nunito"/>
                <a:cs typeface="Nunito"/>
                <a:sym typeface="Nunito"/>
              </a:rPr>
              <a:t>GUI</a:t>
            </a:r>
            <a:endParaRPr b="1" sz="4000">
              <a:latin typeface="Nunito"/>
              <a:ea typeface="Nunito"/>
              <a:cs typeface="Nunito"/>
              <a:sym typeface="Nunito"/>
            </a:endParaRPr>
          </a:p>
        </p:txBody>
      </p:sp>
      <p:cxnSp>
        <p:nvCxnSpPr>
          <p:cNvPr id="316" name="Google Shape;316;p19"/>
          <p:cNvCxnSpPr/>
          <p:nvPr/>
        </p:nvCxnSpPr>
        <p:spPr>
          <a:xfrm flipH="1">
            <a:off x="954750" y="2632625"/>
            <a:ext cx="7500" cy="768600"/>
          </a:xfrm>
          <a:prstGeom prst="straightConnector1">
            <a:avLst/>
          </a:prstGeom>
          <a:noFill/>
          <a:ln cap="flat" cmpd="sng" w="38100">
            <a:solidFill>
              <a:schemeClr val="dk2"/>
            </a:solidFill>
            <a:prstDash val="solid"/>
            <a:round/>
            <a:headEnd len="med" w="med" type="none"/>
            <a:tailEnd len="med" w="med" type="triangle"/>
          </a:ln>
        </p:spPr>
      </p:cxnSp>
      <p:sp>
        <p:nvSpPr>
          <p:cNvPr id="317" name="Google Shape;317;p19"/>
          <p:cNvSpPr txBox="1"/>
          <p:nvPr/>
        </p:nvSpPr>
        <p:spPr>
          <a:xfrm>
            <a:off x="93325" y="3583950"/>
            <a:ext cx="30219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Nunito"/>
                <a:ea typeface="Nunito"/>
                <a:cs typeface="Nunito"/>
                <a:sym typeface="Nunito"/>
              </a:rPr>
              <a:t>USER API</a:t>
            </a:r>
            <a:endParaRPr sz="3600">
              <a:solidFill>
                <a:srgbClr val="FF0000"/>
              </a:solidFill>
              <a:latin typeface="Nunito"/>
              <a:ea typeface="Nunito"/>
              <a:cs typeface="Nunito"/>
              <a:sym typeface="Nunito"/>
            </a:endParaRPr>
          </a:p>
        </p:txBody>
      </p:sp>
      <p:sp>
        <p:nvSpPr>
          <p:cNvPr id="318" name="Google Shape;318;p19"/>
          <p:cNvSpPr txBox="1"/>
          <p:nvPr/>
        </p:nvSpPr>
        <p:spPr>
          <a:xfrm>
            <a:off x="2409625" y="1349675"/>
            <a:ext cx="4167600" cy="7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Nunito"/>
                <a:ea typeface="Nunito"/>
                <a:cs typeface="Nunito"/>
                <a:sym typeface="Nunito"/>
              </a:rPr>
              <a:t>PYTHON SERVER</a:t>
            </a:r>
            <a:endParaRPr sz="3200">
              <a:latin typeface="Nunito"/>
              <a:ea typeface="Nunito"/>
              <a:cs typeface="Nunito"/>
              <a:sym typeface="Nunito"/>
            </a:endParaRPr>
          </a:p>
        </p:txBody>
      </p:sp>
      <p:cxnSp>
        <p:nvCxnSpPr>
          <p:cNvPr id="319" name="Google Shape;319;p19"/>
          <p:cNvCxnSpPr/>
          <p:nvPr/>
        </p:nvCxnSpPr>
        <p:spPr>
          <a:xfrm flipH="1" rot="10800000">
            <a:off x="2072200" y="2286000"/>
            <a:ext cx="556800" cy="1248300"/>
          </a:xfrm>
          <a:prstGeom prst="straightConnector1">
            <a:avLst/>
          </a:prstGeom>
          <a:noFill/>
          <a:ln cap="flat" cmpd="sng" w="38100">
            <a:solidFill>
              <a:schemeClr val="dk2"/>
            </a:solidFill>
            <a:prstDash val="solid"/>
            <a:round/>
            <a:headEnd len="med" w="med" type="none"/>
            <a:tailEnd len="med" w="med" type="triangle"/>
          </a:ln>
        </p:spPr>
      </p:cxnSp>
      <p:sp>
        <p:nvSpPr>
          <p:cNvPr id="320" name="Google Shape;320;p19"/>
          <p:cNvSpPr txBox="1"/>
          <p:nvPr/>
        </p:nvSpPr>
        <p:spPr>
          <a:xfrm>
            <a:off x="6796950" y="1587925"/>
            <a:ext cx="2525700" cy="9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latin typeface="Nunito"/>
                <a:ea typeface="Nunito"/>
                <a:cs typeface="Nunito"/>
                <a:sym typeface="Nunito"/>
              </a:rPr>
              <a:t>STOCK API (ALPACA)</a:t>
            </a:r>
            <a:endParaRPr b="1" sz="3000">
              <a:solidFill>
                <a:srgbClr val="FF0000"/>
              </a:solidFill>
              <a:latin typeface="Nunito"/>
              <a:ea typeface="Nunito"/>
              <a:cs typeface="Nunito"/>
              <a:sym typeface="Nunito"/>
            </a:endParaRPr>
          </a:p>
        </p:txBody>
      </p:sp>
      <p:cxnSp>
        <p:nvCxnSpPr>
          <p:cNvPr id="321" name="Google Shape;321;p19"/>
          <p:cNvCxnSpPr/>
          <p:nvPr/>
        </p:nvCxnSpPr>
        <p:spPr>
          <a:xfrm rot="10800000">
            <a:off x="5791225" y="2061125"/>
            <a:ext cx="786000" cy="450000"/>
          </a:xfrm>
          <a:prstGeom prst="straightConnector1">
            <a:avLst/>
          </a:prstGeom>
          <a:noFill/>
          <a:ln cap="flat" cmpd="sng" w="38100">
            <a:solidFill>
              <a:schemeClr val="dk2"/>
            </a:solidFill>
            <a:prstDash val="solid"/>
            <a:round/>
            <a:headEnd len="med" w="med" type="none"/>
            <a:tailEnd len="med" w="med" type="triangle"/>
          </a:ln>
        </p:spPr>
      </p:cxnSp>
      <p:cxnSp>
        <p:nvCxnSpPr>
          <p:cNvPr id="322" name="Google Shape;322;p19"/>
          <p:cNvCxnSpPr/>
          <p:nvPr/>
        </p:nvCxnSpPr>
        <p:spPr>
          <a:xfrm>
            <a:off x="4213863" y="2118275"/>
            <a:ext cx="900" cy="1396500"/>
          </a:xfrm>
          <a:prstGeom prst="straightConnector1">
            <a:avLst/>
          </a:prstGeom>
          <a:noFill/>
          <a:ln cap="flat" cmpd="sng" w="38100">
            <a:solidFill>
              <a:schemeClr val="dk2"/>
            </a:solidFill>
            <a:prstDash val="solid"/>
            <a:round/>
            <a:headEnd len="med" w="med" type="none"/>
            <a:tailEnd len="med" w="med" type="triangle"/>
          </a:ln>
        </p:spPr>
      </p:cxnSp>
      <p:sp>
        <p:nvSpPr>
          <p:cNvPr id="323" name="Google Shape;323;p19"/>
          <p:cNvSpPr txBox="1"/>
          <p:nvPr/>
        </p:nvSpPr>
        <p:spPr>
          <a:xfrm>
            <a:off x="2807500" y="3664750"/>
            <a:ext cx="3129000" cy="6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Nunito"/>
                <a:ea typeface="Nunito"/>
                <a:cs typeface="Nunito"/>
                <a:sym typeface="Nunito"/>
              </a:rPr>
              <a:t>SMTP PROTOCOL</a:t>
            </a:r>
            <a:endParaRPr b="1" sz="2600">
              <a:latin typeface="Nunito"/>
              <a:ea typeface="Nunito"/>
              <a:cs typeface="Nunito"/>
              <a:sym typeface="Nunito"/>
            </a:endParaRPr>
          </a:p>
        </p:txBody>
      </p:sp>
      <p:cxnSp>
        <p:nvCxnSpPr>
          <p:cNvPr id="324" name="Google Shape;324;p19"/>
          <p:cNvCxnSpPr/>
          <p:nvPr/>
        </p:nvCxnSpPr>
        <p:spPr>
          <a:xfrm>
            <a:off x="5791225" y="3934350"/>
            <a:ext cx="1105800" cy="1800"/>
          </a:xfrm>
          <a:prstGeom prst="straightConnector1">
            <a:avLst/>
          </a:prstGeom>
          <a:noFill/>
          <a:ln cap="flat" cmpd="sng" w="38100">
            <a:solidFill>
              <a:schemeClr val="dk2"/>
            </a:solidFill>
            <a:prstDash val="solid"/>
            <a:round/>
            <a:headEnd len="med" w="med" type="none"/>
            <a:tailEnd len="med" w="med" type="triangle"/>
          </a:ln>
        </p:spPr>
      </p:cxnSp>
      <p:sp>
        <p:nvSpPr>
          <p:cNvPr id="325" name="Google Shape;325;p19"/>
          <p:cNvSpPr txBox="1"/>
          <p:nvPr/>
        </p:nvSpPr>
        <p:spPr>
          <a:xfrm>
            <a:off x="7093750" y="3600450"/>
            <a:ext cx="1921800" cy="12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FF"/>
                </a:solidFill>
                <a:latin typeface="Nunito"/>
                <a:ea typeface="Nunito"/>
                <a:cs typeface="Nunito"/>
                <a:sym typeface="Nunito"/>
              </a:rPr>
              <a:t>EMAIL TO USER</a:t>
            </a:r>
            <a:endParaRPr b="1" sz="3000">
              <a:solidFill>
                <a:srgbClr val="0000FF"/>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 Implementation </a:t>
            </a:r>
            <a:endParaRPr/>
          </a:p>
        </p:txBody>
      </p:sp>
      <p:pic>
        <p:nvPicPr>
          <p:cNvPr id="331" name="Google Shape;331;p20"/>
          <p:cNvPicPr preferRelativeResize="0"/>
          <p:nvPr/>
        </p:nvPicPr>
        <p:blipFill>
          <a:blip r:embed="rId3">
            <a:alphaModFix/>
          </a:blip>
          <a:stretch>
            <a:fillRect/>
          </a:stretch>
        </p:blipFill>
        <p:spPr>
          <a:xfrm>
            <a:off x="1367450" y="1279875"/>
            <a:ext cx="6631651" cy="35783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Profile/Program Workflow</a:t>
            </a:r>
            <a:endParaRPr/>
          </a:p>
        </p:txBody>
      </p:sp>
      <p:sp>
        <p:nvSpPr>
          <p:cNvPr id="337" name="Google Shape;337;p21"/>
          <p:cNvSpPr txBox="1"/>
          <p:nvPr>
            <p:ph idx="1" type="body"/>
          </p:nvPr>
        </p:nvSpPr>
        <p:spPr>
          <a:xfrm>
            <a:off x="1303800" y="1338800"/>
            <a:ext cx="7030500" cy="2541600"/>
          </a:xfrm>
          <a:prstGeom prst="rect">
            <a:avLst/>
          </a:prstGeom>
        </p:spPr>
        <p:txBody>
          <a:bodyPr anchorCtr="0" anchor="t" bIns="91425" lIns="91425" spcFirstLastPara="1" rIns="91425" wrap="square" tIns="91425">
            <a:noAutofit/>
          </a:bodyPr>
          <a:lstStyle/>
          <a:p>
            <a:pPr indent="-311150" lvl="0" marL="914400" rtl="0" algn="l">
              <a:spcBef>
                <a:spcPts val="0"/>
              </a:spcBef>
              <a:spcAft>
                <a:spcPts val="0"/>
              </a:spcAft>
              <a:buClr>
                <a:srgbClr val="000000"/>
              </a:buClr>
              <a:buSzPts val="1300"/>
              <a:buFont typeface="Times New Roman"/>
              <a:buAutoNum type="arabicPeriod"/>
            </a:pPr>
            <a:r>
              <a:rPr b="1" lang="en">
                <a:solidFill>
                  <a:srgbClr val="000000"/>
                </a:solidFill>
              </a:rPr>
              <a:t>Using the previously shown registration page, the client inputs the required information to register their profile on the site. The client will then automatically receive all future stock updates from the API. This is the </a:t>
            </a:r>
            <a:r>
              <a:rPr b="1" lang="en">
                <a:solidFill>
                  <a:srgbClr val="FF0000"/>
                </a:solidFill>
              </a:rPr>
              <a:t>registration</a:t>
            </a:r>
            <a:r>
              <a:rPr b="1" lang="en">
                <a:solidFill>
                  <a:srgbClr val="000000"/>
                </a:solidFill>
              </a:rPr>
              <a:t> stage.</a:t>
            </a:r>
            <a:endParaRPr b="1">
              <a:solidFill>
                <a:srgbClr val="000000"/>
              </a:solidFill>
            </a:endParaRPr>
          </a:p>
          <a:p>
            <a:pPr indent="0" lvl="0" marL="914400" rtl="0" algn="l">
              <a:spcBef>
                <a:spcPts val="0"/>
              </a:spcBef>
              <a:spcAft>
                <a:spcPts val="0"/>
              </a:spcAft>
              <a:buNone/>
            </a:pPr>
            <a:r>
              <a:t/>
            </a:r>
            <a:endParaRPr b="1">
              <a:solidFill>
                <a:srgbClr val="000000"/>
              </a:solidFill>
            </a:endParaRPr>
          </a:p>
          <a:p>
            <a:pPr indent="-311150" lvl="0" marL="914400" rtl="0" algn="l">
              <a:spcBef>
                <a:spcPts val="0"/>
              </a:spcBef>
              <a:spcAft>
                <a:spcPts val="0"/>
              </a:spcAft>
              <a:buClr>
                <a:srgbClr val="000000"/>
              </a:buClr>
              <a:buSzPts val="1300"/>
              <a:buFont typeface="Times New Roman"/>
              <a:buAutoNum type="arabicPeriod"/>
            </a:pPr>
            <a:r>
              <a:rPr b="1" lang="en">
                <a:solidFill>
                  <a:srgbClr val="000000"/>
                </a:solidFill>
              </a:rPr>
              <a:t>Once the user gains access to the site, the API fetches updated stock information for a few stocks at a time and stores this information along with profile tokens to differentiate each client. This is the </a:t>
            </a:r>
            <a:r>
              <a:rPr b="1" lang="en">
                <a:solidFill>
                  <a:srgbClr val="FF0000"/>
                </a:solidFill>
              </a:rPr>
              <a:t>storing</a:t>
            </a:r>
            <a:r>
              <a:rPr b="1" lang="en">
                <a:solidFill>
                  <a:srgbClr val="000000"/>
                </a:solidFill>
              </a:rPr>
              <a:t> stage.</a:t>
            </a:r>
            <a:endParaRPr b="1">
              <a:solidFill>
                <a:srgbClr val="000000"/>
              </a:solidFill>
            </a:endParaRPr>
          </a:p>
          <a:p>
            <a:pPr indent="0" lvl="0" marL="914400" rtl="0" algn="l">
              <a:spcBef>
                <a:spcPts val="0"/>
              </a:spcBef>
              <a:spcAft>
                <a:spcPts val="0"/>
              </a:spcAft>
              <a:buNone/>
            </a:pPr>
            <a:r>
              <a:t/>
            </a:r>
            <a:endParaRPr b="1">
              <a:solidFill>
                <a:srgbClr val="000000"/>
              </a:solidFill>
            </a:endParaRPr>
          </a:p>
          <a:p>
            <a:pPr indent="-311150" lvl="0" marL="914400" rtl="0" algn="l">
              <a:spcBef>
                <a:spcPts val="0"/>
              </a:spcBef>
              <a:spcAft>
                <a:spcPts val="0"/>
              </a:spcAft>
              <a:buClr>
                <a:srgbClr val="000000"/>
              </a:buClr>
              <a:buSzPts val="1300"/>
              <a:buFont typeface="Times New Roman"/>
              <a:buAutoNum type="arabicPeriod"/>
            </a:pPr>
            <a:r>
              <a:rPr b="1" lang="en">
                <a:solidFill>
                  <a:srgbClr val="000000"/>
                </a:solidFill>
              </a:rPr>
              <a:t>The program uses its stored information (user profile and associated API stock data) to prepare for the sending process to the client. This is the </a:t>
            </a:r>
            <a:r>
              <a:rPr b="1" lang="en">
                <a:solidFill>
                  <a:srgbClr val="FF0000"/>
                </a:solidFill>
              </a:rPr>
              <a:t>retrieval</a:t>
            </a:r>
            <a:r>
              <a:rPr b="1" lang="en">
                <a:solidFill>
                  <a:srgbClr val="000000"/>
                </a:solidFill>
              </a:rPr>
              <a:t> stage.</a:t>
            </a:r>
            <a:endParaRPr b="1">
              <a:solidFill>
                <a:srgbClr val="000000"/>
              </a:solidFill>
            </a:endParaRPr>
          </a:p>
          <a:p>
            <a:pPr indent="0" lvl="0" marL="914400" rtl="0" algn="l">
              <a:spcBef>
                <a:spcPts val="0"/>
              </a:spcBef>
              <a:spcAft>
                <a:spcPts val="0"/>
              </a:spcAft>
              <a:buNone/>
            </a:pPr>
            <a:r>
              <a:t/>
            </a:r>
            <a:endParaRPr b="1">
              <a:solidFill>
                <a:srgbClr val="000000"/>
              </a:solidFill>
            </a:endParaRPr>
          </a:p>
          <a:p>
            <a:pPr indent="-311150" lvl="0" marL="914400" rtl="0" algn="l">
              <a:spcBef>
                <a:spcPts val="0"/>
              </a:spcBef>
              <a:spcAft>
                <a:spcPts val="0"/>
              </a:spcAft>
              <a:buClr>
                <a:srgbClr val="000000"/>
              </a:buClr>
              <a:buSzPts val="1300"/>
              <a:buFont typeface="Times New Roman"/>
              <a:buAutoNum type="arabicPeriod"/>
            </a:pPr>
            <a:r>
              <a:rPr b="1" lang="en">
                <a:solidFill>
                  <a:srgbClr val="000000"/>
                </a:solidFill>
              </a:rPr>
              <a:t>The retrieved information is formatted into a readable message that is then sent to the user via email. This is the </a:t>
            </a:r>
            <a:r>
              <a:rPr b="1" lang="en">
                <a:solidFill>
                  <a:srgbClr val="FF0000"/>
                </a:solidFill>
              </a:rPr>
              <a:t>delivery</a:t>
            </a:r>
            <a:r>
              <a:rPr b="1" lang="en">
                <a:solidFill>
                  <a:srgbClr val="000000"/>
                </a:solidFill>
              </a:rPr>
              <a:t> stage.</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